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0" autoAdjust="0"/>
    <p:restoredTop sz="95373" autoAdjust="0"/>
  </p:normalViewPr>
  <p:slideViewPr>
    <p:cSldViewPr snapToGrid="0">
      <p:cViewPr varScale="1">
        <p:scale>
          <a:sx n="73" d="100"/>
          <a:sy n="73" d="100"/>
        </p:scale>
        <p:origin x="60" y="2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E163-8563-4532-B2D1-6AFA56774A4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E0A6-6E1A-42BD-9CCA-AF54D3ED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0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E163-8563-4532-B2D1-6AFA56774A4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E0A6-6E1A-42BD-9CCA-AF54D3ED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1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E163-8563-4532-B2D1-6AFA56774A4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E0A6-6E1A-42BD-9CCA-AF54D3ED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40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E163-8563-4532-B2D1-6AFA56774A4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E0A6-6E1A-42BD-9CCA-AF54D3ED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4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E163-8563-4532-B2D1-6AFA56774A4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E0A6-6E1A-42BD-9CCA-AF54D3ED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6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E163-8563-4532-B2D1-6AFA56774A4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E0A6-6E1A-42BD-9CCA-AF54D3ED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4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E163-8563-4532-B2D1-6AFA56774A4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E0A6-6E1A-42BD-9CCA-AF54D3ED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3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cap="all" baseline="0">
                <a:latin typeface="Arial Black" panose="020B0A040201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E163-8563-4532-B2D1-6AFA56774A4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E0A6-6E1A-42BD-9CCA-AF54D3ED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0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E163-8563-4532-B2D1-6AFA56774A4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E0A6-6E1A-42BD-9CCA-AF54D3ED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8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E163-8563-4532-B2D1-6AFA56774A4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E0A6-6E1A-42BD-9CCA-AF54D3ED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E163-8563-4532-B2D1-6AFA56774A4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E0A6-6E1A-42BD-9CCA-AF54D3ED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0E163-8563-4532-B2D1-6AFA56774A4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BE0A6-6E1A-42BD-9CCA-AF54D3ED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6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84666"/>
            <a:ext cx="12192000" cy="2116183"/>
          </a:xfrm>
          <a:prstGeom prst="rect">
            <a:avLst/>
          </a:prstGeom>
          <a:solidFill>
            <a:srgbClr val="4454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all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City of Detroit</a:t>
            </a:r>
            <a:br>
              <a:rPr lang="en-US" cap="all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cap="all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Tax Abatements </a:t>
            </a:r>
            <a:endParaRPr lang="en-US" cap="all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VERONICA FARLEY, TAX INCENTIVES MANAGER</a:t>
            </a:r>
          </a:p>
          <a:p>
            <a:r>
              <a:rPr lang="en-US" b="1" dirty="0" smtClean="0"/>
              <a:t>HOUSING AND REVITALIZATION DEPARTMENT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977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cap="all" dirty="0">
                <a:latin typeface="Arial Black" panose="020B0A04020102020204" pitchFamily="34" charset="0"/>
              </a:rPr>
              <a:t>Tax Abatements Available to Developers 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0501" y="1583140"/>
            <a:ext cx="110683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Obsolete Property Rehabilitation Exemption (PA 146 of 2000)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Neighborhood Enterprise Zone (PA 147 of 1992)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Industrial Property Tax Exemption (PA 198 of 1974) 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Commercial Rehabilitation Exemption (PA 210 of 2005)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Commercial Redevelopment Exemption (PA 255 of 1978)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68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the City provide Tax Abatements?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7797" y="1583140"/>
            <a:ext cx="1097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Rehabilitate buildings (we have incredible buildings  and houses we love to see them restored) 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Tax Revenue (Income Taxes and Personal Property Taxes) 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 reactivated or newly activated housing stock or commercial space, you bring in more people who spend more money at local businesses 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Get Detroiters jobs in the newly located businesses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26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767638"/>
          </a:xfrm>
        </p:spPr>
        <p:txBody>
          <a:bodyPr>
            <a:normAutofit/>
          </a:bodyPr>
          <a:lstStyle/>
          <a:p>
            <a:r>
              <a:rPr lang="en-US" dirty="0" smtClean="0"/>
              <a:t>How do Tax Abatements Work 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755683"/>
              </p:ext>
            </p:extLst>
          </p:nvPr>
        </p:nvGraphicFramePr>
        <p:xfrm>
          <a:off x="660536" y="1359186"/>
          <a:ext cx="10874104" cy="457334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985384">
                  <a:extLst>
                    <a:ext uri="{9D8B030D-6E8A-4147-A177-3AD203B41FA5}">
                      <a16:colId xmlns:a16="http://schemas.microsoft.com/office/drawing/2014/main" xmlns="" val="1012406274"/>
                    </a:ext>
                  </a:extLst>
                </a:gridCol>
                <a:gridCol w="4944360">
                  <a:extLst>
                    <a:ext uri="{9D8B030D-6E8A-4147-A177-3AD203B41FA5}">
                      <a16:colId xmlns:a16="http://schemas.microsoft.com/office/drawing/2014/main" xmlns="" val="518448430"/>
                    </a:ext>
                  </a:extLst>
                </a:gridCol>
                <a:gridCol w="4944360">
                  <a:extLst>
                    <a:ext uri="{9D8B030D-6E8A-4147-A177-3AD203B41FA5}">
                      <a16:colId xmlns:a16="http://schemas.microsoft.com/office/drawing/2014/main" xmlns="" val="928500871"/>
                    </a:ext>
                  </a:extLst>
                </a:gridCol>
              </a:tblGrid>
              <a:tr h="50295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Black" panose="020B0A04020102020204" pitchFamily="34" charset="0"/>
                        </a:rPr>
                        <a:t>STEPS</a:t>
                      </a:r>
                      <a:endParaRPr lang="en-US" sz="1600" dirty="0">
                        <a:latin typeface="Arial Black" panose="020B0A04020102020204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Black" panose="020B0A04020102020204" pitchFamily="34" charset="0"/>
                        </a:rPr>
                        <a:t>TAX ABATEMENT</a:t>
                      </a:r>
                      <a:endParaRPr lang="en-US" sz="1600" dirty="0"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Black" panose="020B0A04020102020204" pitchFamily="34" charset="0"/>
                        </a:rPr>
                        <a:t>COUPON</a:t>
                      </a:r>
                      <a:endParaRPr lang="en-US" sz="1600" dirty="0"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420669203"/>
                  </a:ext>
                </a:extLst>
              </a:tr>
              <a:tr h="868120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 building, apply for abatement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Buys Item and presents coupon 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9537515"/>
                  </a:ext>
                </a:extLst>
              </a:tr>
              <a:tr h="1612224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City/DEGC reviews application for financial need, statutory compliance &amp; completion of all reviews and documentation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Consumer spends additional money on other items in store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799242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doesn’t charge real property taxes on improvements, gets personal property taxes, income taxes and $ spent at local businesses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Merchant takes $ </a:t>
                      </a:r>
                      <a:r>
                        <a:rPr kumimoji="0" lang="en-US" sz="20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 item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Consumer </a:t>
                      </a:r>
                      <a:r>
                        <a:rPr kumimoji="0" 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spends additional money on other items in store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7012980"/>
                  </a:ext>
                </a:extLst>
              </a:tr>
            </a:tbl>
          </a:graphicData>
        </a:graphic>
      </p:graphicFrame>
      <p:sp>
        <p:nvSpPr>
          <p:cNvPr id="13" name="NumberBall"/>
          <p:cNvSpPr>
            <a:spLocks noChangeArrowheads="1"/>
          </p:cNvSpPr>
          <p:nvPr/>
        </p:nvSpPr>
        <p:spPr bwMode="gray">
          <a:xfrm>
            <a:off x="932296" y="2051825"/>
            <a:ext cx="434942" cy="444667"/>
          </a:xfrm>
          <a:prstGeom prst="ellipse">
            <a:avLst/>
          </a:prstGeom>
          <a:solidFill>
            <a:srgbClr val="44546A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 Black" panose="020B0A04020102020204" pitchFamily="34" charset="0"/>
                <a:cs typeface="Arial" pitchFamily="34" charset="0"/>
              </a:rPr>
              <a:t>1</a:t>
            </a:r>
          </a:p>
        </p:txBody>
      </p:sp>
      <p:sp>
        <p:nvSpPr>
          <p:cNvPr id="14" name="NumberBall"/>
          <p:cNvSpPr>
            <a:spLocks noChangeArrowheads="1"/>
          </p:cNvSpPr>
          <p:nvPr/>
        </p:nvSpPr>
        <p:spPr bwMode="gray">
          <a:xfrm>
            <a:off x="932296" y="3235051"/>
            <a:ext cx="434942" cy="43487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 Black" panose="020B0A04020102020204" pitchFamily="34" charset="0"/>
                <a:cs typeface="Arial" pitchFamily="34" charset="0"/>
              </a:rPr>
              <a:t>2</a:t>
            </a:r>
          </a:p>
        </p:txBody>
      </p:sp>
      <p:sp>
        <p:nvSpPr>
          <p:cNvPr id="15" name="NumberBall"/>
          <p:cNvSpPr>
            <a:spLocks noChangeArrowheads="1"/>
          </p:cNvSpPr>
          <p:nvPr/>
        </p:nvSpPr>
        <p:spPr bwMode="gray">
          <a:xfrm>
            <a:off x="932296" y="4600070"/>
            <a:ext cx="434942" cy="43487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 Black" panose="020B0A04020102020204" pitchFamily="34" charset="0"/>
                <a:cs typeface="Arial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3759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Considerations made when recommending incentives: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278141"/>
              </p:ext>
            </p:extLst>
          </p:nvPr>
        </p:nvGraphicFramePr>
        <p:xfrm>
          <a:off x="330926" y="1698814"/>
          <a:ext cx="11437846" cy="489207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34491">
                  <a:extLst>
                    <a:ext uri="{9D8B030D-6E8A-4147-A177-3AD203B41FA5}">
                      <a16:colId xmlns:a16="http://schemas.microsoft.com/office/drawing/2014/main" xmlns="" val="1012406274"/>
                    </a:ext>
                  </a:extLst>
                </a:gridCol>
                <a:gridCol w="8703355">
                  <a:extLst>
                    <a:ext uri="{9D8B030D-6E8A-4147-A177-3AD203B41FA5}">
                      <a16:colId xmlns:a16="http://schemas.microsoft.com/office/drawing/2014/main" xmlns="" val="518448430"/>
                    </a:ext>
                  </a:extLst>
                </a:gridCol>
              </a:tblGrid>
              <a:tr h="502959">
                <a:tc gridSpan="2"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CONSIDERATIONS</a:t>
                      </a:r>
                      <a:endParaRPr lang="en-US" sz="1600" dirty="0">
                        <a:latin typeface="Arial Black" panose="020B0A04020102020204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420669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Fiscal analysis</a:t>
                      </a:r>
                      <a:endParaRPr lang="en-US" sz="2000" i="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project actually needs the incentive to make money?</a:t>
                      </a:r>
                      <a:r>
                        <a:rPr lang="en-US" sz="2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0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</a:t>
                      </a:r>
                      <a:r>
                        <a:rPr lang="en-US" sz="2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“but for” analysis)</a:t>
                      </a:r>
                      <a:endParaRPr kumimoji="0" lang="en-U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95375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Statutory compliance</a:t>
                      </a:r>
                      <a:endParaRPr lang="en-US" sz="2000" i="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project comply with the legal requirements?</a:t>
                      </a:r>
                      <a:endParaRPr kumimoji="0" lang="en-U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7992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Income Tax Clearance</a:t>
                      </a:r>
                      <a:endParaRPr lang="en-US" sz="2000" i="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applicant have any outstanding City of Detroit or State of Michigan income taxes? </a:t>
                      </a:r>
                      <a:endParaRPr kumimoji="0" lang="en-US" sz="2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7012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Accounts Receivable Tax Clearance</a:t>
                      </a:r>
                      <a:endParaRPr lang="en-US" sz="2000" i="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applicant have any outstanding blight tickets, personal property taxes, fines from the Fire Department, etc.?</a:t>
                      </a:r>
                      <a:endParaRPr kumimoji="0" lang="en-US" sz="2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6037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Affordable Housing</a:t>
                      </a:r>
                      <a:endParaRPr lang="en-US" sz="2000" i="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any housing development, has the applicant agreed to provide affordable housing units (20% of units at 80% of Area Median Income) </a:t>
                      </a:r>
                      <a:endParaRPr kumimoji="0" lang="en-US" sz="2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1454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Jobs Commitment</a:t>
                      </a:r>
                      <a:endParaRPr lang="en-US" sz="2000" i="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the applicant committed to creating jobs, and committed to hiring Detroiters for a percentage of said jobs?</a:t>
                      </a:r>
                      <a:endParaRPr kumimoji="0" lang="en-US" sz="2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1563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190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350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Office Theme</vt:lpstr>
      <vt:lpstr>City of Detroit Tax Abatements </vt:lpstr>
      <vt:lpstr>Tax Abatements Available to Developers  </vt:lpstr>
      <vt:lpstr>Why does the City provide Tax Abatements? </vt:lpstr>
      <vt:lpstr>How do Tax Abatements Work  </vt:lpstr>
      <vt:lpstr>Considerations made when recommending incentives: </vt:lpstr>
    </vt:vector>
  </TitlesOfParts>
  <Company>City of Detroit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Farley</dc:creator>
  <cp:lastModifiedBy>Veronica Farley</cp:lastModifiedBy>
  <cp:revision>20</cp:revision>
  <dcterms:created xsi:type="dcterms:W3CDTF">2021-04-15T18:35:10Z</dcterms:created>
  <dcterms:modified xsi:type="dcterms:W3CDTF">2021-04-19T15:29:40Z</dcterms:modified>
</cp:coreProperties>
</file>