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3"/>
  </p:notesMasterIdLst>
  <p:handoutMasterIdLst>
    <p:handoutMasterId r:id="rId14"/>
  </p:handoutMasterIdLst>
  <p:sldIdLst>
    <p:sldId id="427" r:id="rId2"/>
    <p:sldId id="425" r:id="rId3"/>
    <p:sldId id="416" r:id="rId4"/>
    <p:sldId id="407" r:id="rId5"/>
    <p:sldId id="426" r:id="rId6"/>
    <p:sldId id="428" r:id="rId7"/>
    <p:sldId id="430" r:id="rId8"/>
    <p:sldId id="431" r:id="rId9"/>
    <p:sldId id="432" r:id="rId10"/>
    <p:sldId id="434" r:id="rId11"/>
    <p:sldId id="433" r:id="rId12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81"/>
    <a:srgbClr val="279989"/>
    <a:srgbClr val="003B49"/>
    <a:srgbClr val="B7CDC2"/>
    <a:srgbClr val="F88008"/>
    <a:srgbClr val="F3A10D"/>
    <a:srgbClr val="CB6D0F"/>
    <a:srgbClr val="FFFFCC"/>
    <a:srgbClr val="FFFF99"/>
    <a:srgbClr val="F3F3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69" autoAdjust="0"/>
    <p:restoredTop sz="94707" autoAdjust="0"/>
  </p:normalViewPr>
  <p:slideViewPr>
    <p:cSldViewPr snapToGrid="0" snapToObjects="1" showGuides="1">
      <p:cViewPr varScale="1">
        <p:scale>
          <a:sx n="107" d="100"/>
          <a:sy n="107" d="100"/>
        </p:scale>
        <p:origin x="1302" y="96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ds.detroitmi.gov\Departments\Health\Epidemiology\Data\MDSS\original\COVD-19%20Coronavirus\2020_03_Coronavirus\Daily%20Death%20Data%20+%20Slide\Press%20Conference%20Slidedeck\Press%20Conference%20Files%2011.13.20\Hospital%20Capacity%2011.15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'[Slide Deck_10_27.xlsx]Sheet1'!$B$2</c:f>
              <c:strCache>
                <c:ptCount val="1"/>
                <c:pt idx="0">
                  <c:v>COVID Patients(Confirmed)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'[Slide Deck_10_27.xlsx]Sheet1'!$A$9:$A$21</c:f>
              <c:numCache>
                <c:formatCode>m/d/yyyy</c:formatCode>
                <c:ptCount val="13"/>
                <c:pt idx="0">
                  <c:v>44118</c:v>
                </c:pt>
                <c:pt idx="1">
                  <c:v>44119</c:v>
                </c:pt>
                <c:pt idx="2">
                  <c:v>44120</c:v>
                </c:pt>
                <c:pt idx="3">
                  <c:v>44121</c:v>
                </c:pt>
                <c:pt idx="4">
                  <c:v>44123</c:v>
                </c:pt>
                <c:pt idx="5">
                  <c:v>44124</c:v>
                </c:pt>
                <c:pt idx="6">
                  <c:v>44125</c:v>
                </c:pt>
                <c:pt idx="7">
                  <c:v>44126</c:v>
                </c:pt>
                <c:pt idx="8">
                  <c:v>44127</c:v>
                </c:pt>
                <c:pt idx="9">
                  <c:v>44128</c:v>
                </c:pt>
                <c:pt idx="10">
                  <c:v>44130</c:v>
                </c:pt>
                <c:pt idx="11">
                  <c:v>44131</c:v>
                </c:pt>
                <c:pt idx="12">
                  <c:v>44132</c:v>
                </c:pt>
              </c:numCache>
            </c:numRef>
          </c:cat>
          <c:val>
            <c:numRef>
              <c:f>'[Slide Deck_10_27.xlsx]Sheet1'!$B$9:$B$21</c:f>
              <c:numCache>
                <c:formatCode>General</c:formatCode>
                <c:ptCount val="13"/>
                <c:pt idx="0">
                  <c:v>47</c:v>
                </c:pt>
                <c:pt idx="1">
                  <c:v>46</c:v>
                </c:pt>
                <c:pt idx="2">
                  <c:v>58</c:v>
                </c:pt>
                <c:pt idx="3">
                  <c:v>54</c:v>
                </c:pt>
                <c:pt idx="4">
                  <c:v>52</c:v>
                </c:pt>
                <c:pt idx="5">
                  <c:v>56</c:v>
                </c:pt>
                <c:pt idx="6">
                  <c:v>62</c:v>
                </c:pt>
                <c:pt idx="7">
                  <c:v>65</c:v>
                </c:pt>
                <c:pt idx="8">
                  <c:v>71</c:v>
                </c:pt>
                <c:pt idx="9">
                  <c:v>68</c:v>
                </c:pt>
                <c:pt idx="10">
                  <c:v>73</c:v>
                </c:pt>
                <c:pt idx="11">
                  <c:v>68</c:v>
                </c:pt>
                <c:pt idx="12">
                  <c:v>71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A59-42E2-B646-8E29563E74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5179624"/>
        <c:axId val="195180016"/>
      </c:lineChart>
      <c:dateAx>
        <c:axId val="19517962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180016"/>
        <c:crosses val="autoZero"/>
        <c:auto val="1"/>
        <c:lblOffset val="100"/>
        <c:baseTimeUnit val="days"/>
      </c:dateAx>
      <c:valAx>
        <c:axId val="195180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179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'Hospital Capacity'!$B$1</c:f>
              <c:strCache>
                <c:ptCount val="1"/>
                <c:pt idx="0">
                  <c:v>COVID Inpatient Occupied Beds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15875">
                <a:solidFill>
                  <a:schemeClr val="accent1"/>
                </a:solidFill>
              </a:ln>
              <a:effectLst/>
            </c:spPr>
          </c:marker>
          <c:cat>
            <c:numRef>
              <c:f>'Hospital Capacity'!$A$2:$A$29</c:f>
              <c:numCache>
                <c:formatCode>m/d/yyyy</c:formatCode>
                <c:ptCount val="28"/>
                <c:pt idx="0">
                  <c:v>44118</c:v>
                </c:pt>
                <c:pt idx="1">
                  <c:v>44119</c:v>
                </c:pt>
                <c:pt idx="2">
                  <c:v>44120</c:v>
                </c:pt>
                <c:pt idx="3">
                  <c:v>44121</c:v>
                </c:pt>
                <c:pt idx="4">
                  <c:v>44123</c:v>
                </c:pt>
                <c:pt idx="5">
                  <c:v>44124</c:v>
                </c:pt>
                <c:pt idx="6">
                  <c:v>44125</c:v>
                </c:pt>
                <c:pt idx="7">
                  <c:v>44126</c:v>
                </c:pt>
                <c:pt idx="8">
                  <c:v>44127</c:v>
                </c:pt>
                <c:pt idx="9">
                  <c:v>44128</c:v>
                </c:pt>
                <c:pt idx="10">
                  <c:v>44130</c:v>
                </c:pt>
                <c:pt idx="11">
                  <c:v>44131</c:v>
                </c:pt>
                <c:pt idx="12">
                  <c:v>44132</c:v>
                </c:pt>
                <c:pt idx="13">
                  <c:v>44133</c:v>
                </c:pt>
                <c:pt idx="14">
                  <c:v>44134</c:v>
                </c:pt>
                <c:pt idx="15">
                  <c:v>44135</c:v>
                </c:pt>
                <c:pt idx="16">
                  <c:v>44137</c:v>
                </c:pt>
                <c:pt idx="17">
                  <c:v>44138</c:v>
                </c:pt>
                <c:pt idx="18">
                  <c:v>44139</c:v>
                </c:pt>
                <c:pt idx="19">
                  <c:v>44140</c:v>
                </c:pt>
                <c:pt idx="20">
                  <c:v>44141</c:v>
                </c:pt>
                <c:pt idx="21">
                  <c:v>44142</c:v>
                </c:pt>
                <c:pt idx="22">
                  <c:v>44144</c:v>
                </c:pt>
                <c:pt idx="23">
                  <c:v>44145</c:v>
                </c:pt>
                <c:pt idx="24">
                  <c:v>44146</c:v>
                </c:pt>
                <c:pt idx="25">
                  <c:v>44147</c:v>
                </c:pt>
                <c:pt idx="26">
                  <c:v>44148</c:v>
                </c:pt>
                <c:pt idx="27">
                  <c:v>44149</c:v>
                </c:pt>
              </c:numCache>
            </c:numRef>
          </c:cat>
          <c:val>
            <c:numRef>
              <c:f>'Hospital Capacity'!$B$2:$B$29</c:f>
              <c:numCache>
                <c:formatCode>General</c:formatCode>
                <c:ptCount val="28"/>
                <c:pt idx="0">
                  <c:v>47</c:v>
                </c:pt>
                <c:pt idx="1">
                  <c:v>46</c:v>
                </c:pt>
                <c:pt idx="2">
                  <c:v>58</c:v>
                </c:pt>
                <c:pt idx="3">
                  <c:v>54</c:v>
                </c:pt>
                <c:pt idx="4">
                  <c:v>52</c:v>
                </c:pt>
                <c:pt idx="5">
                  <c:v>56</c:v>
                </c:pt>
                <c:pt idx="6">
                  <c:v>62</c:v>
                </c:pt>
                <c:pt idx="7">
                  <c:v>65</c:v>
                </c:pt>
                <c:pt idx="8">
                  <c:v>71</c:v>
                </c:pt>
                <c:pt idx="9">
                  <c:v>68</c:v>
                </c:pt>
                <c:pt idx="10">
                  <c:v>73</c:v>
                </c:pt>
                <c:pt idx="11">
                  <c:v>68</c:v>
                </c:pt>
                <c:pt idx="12">
                  <c:v>74</c:v>
                </c:pt>
                <c:pt idx="13">
                  <c:v>76</c:v>
                </c:pt>
                <c:pt idx="14">
                  <c:v>80</c:v>
                </c:pt>
                <c:pt idx="15">
                  <c:v>81</c:v>
                </c:pt>
                <c:pt idx="16">
                  <c:v>88</c:v>
                </c:pt>
                <c:pt idx="17">
                  <c:v>93</c:v>
                </c:pt>
                <c:pt idx="18">
                  <c:v>94</c:v>
                </c:pt>
                <c:pt idx="19">
                  <c:v>107</c:v>
                </c:pt>
                <c:pt idx="20">
                  <c:v>103</c:v>
                </c:pt>
                <c:pt idx="21">
                  <c:v>116</c:v>
                </c:pt>
                <c:pt idx="22">
                  <c:v>125</c:v>
                </c:pt>
                <c:pt idx="23">
                  <c:v>128</c:v>
                </c:pt>
                <c:pt idx="24">
                  <c:v>129</c:v>
                </c:pt>
                <c:pt idx="25">
                  <c:v>146</c:v>
                </c:pt>
                <c:pt idx="26">
                  <c:v>145</c:v>
                </c:pt>
                <c:pt idx="27">
                  <c:v>145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00B-47D0-AAD9-C533E2903E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0303216"/>
        <c:axId val="340303608"/>
      </c:lineChart>
      <c:dateAx>
        <c:axId val="34030321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0303608"/>
        <c:crosses val="autoZero"/>
        <c:auto val="1"/>
        <c:lblOffset val="100"/>
        <c:baseTimeUnit val="days"/>
      </c:dateAx>
      <c:valAx>
        <c:axId val="340303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0303216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0.55919</cdr:x>
      <cdr:y>0.10506</cdr:y>
    </cdr:from>
    <cdr:to>
      <cdr:x>0.55919</cdr:x>
      <cdr:y>0.82585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6255582" y="403572"/>
          <a:ext cx="0" cy="2768813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rgbClr val="B7CDC2"/>
          </a:solidFill>
          <a:prstDash val="dash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0.20668</cdr:x>
      <cdr:y>0.30268</cdr:y>
    </cdr:from>
    <cdr:to>
      <cdr:x>0.33016</cdr:x>
      <cdr:y>0.4463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2312138" y="1297255"/>
          <a:ext cx="1381322" cy="61555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1" dirty="0" smtClean="0">
              <a:solidFill>
                <a:srgbClr val="FF0000"/>
              </a:solidFill>
            </a:rPr>
            <a:t>10/21 - 60 </a:t>
          </a:r>
        </a:p>
        <a:p xmlns:a="http://schemas.openxmlformats.org/drawingml/2006/main">
          <a:endParaRPr lang="en-US" sz="2000" b="1" dirty="0" smtClean="0">
            <a:solidFill>
              <a:srgbClr val="003B49"/>
            </a:solidFill>
          </a:endParaRPr>
        </a:p>
      </cdr:txBody>
    </cdr:sp>
  </cdr:relSizeAnchor>
  <cdr:relSizeAnchor xmlns:cdr="http://schemas.openxmlformats.org/drawingml/2006/chartDrawing">
    <cdr:from>
      <cdr:x>0.9656</cdr:x>
      <cdr:y>2.22156E-7</cdr:y>
    </cdr:from>
    <cdr:to>
      <cdr:x>0.99482</cdr:x>
      <cdr:y>0.09964</cdr:y>
    </cdr:to>
    <cdr:sp macro="" textlink="">
      <cdr:nvSpPr>
        <cdr:cNvPr id="2" name="Down Arrow 1"/>
        <cdr:cNvSpPr/>
      </cdr:nvSpPr>
      <cdr:spPr>
        <a:xfrm xmlns:a="http://schemas.openxmlformats.org/drawingml/2006/main">
          <a:off x="10802093" y="1"/>
          <a:ext cx="326894" cy="448490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0.52205</cdr:x>
      <cdr:y>0.19418</cdr:y>
    </cdr:from>
    <cdr:to>
      <cdr:x>0.64553</cdr:x>
      <cdr:y>0.3378</cdr:y>
    </cdr:to>
    <cdr:sp macro="" textlink="">
      <cdr:nvSpPr>
        <cdr:cNvPr id="5" name="TextBox 2"/>
        <cdr:cNvSpPr txBox="1"/>
      </cdr:nvSpPr>
      <cdr:spPr>
        <a:xfrm xmlns:a="http://schemas.openxmlformats.org/drawingml/2006/main">
          <a:off x="5840143" y="832246"/>
          <a:ext cx="1381322" cy="61555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1" dirty="0" smtClean="0">
              <a:solidFill>
                <a:srgbClr val="FF0000"/>
              </a:solidFill>
            </a:rPr>
            <a:t>11/11 </a:t>
          </a:r>
          <a:r>
            <a:rPr lang="en-US" sz="2000" b="1" dirty="0" smtClean="0">
              <a:solidFill>
                <a:srgbClr val="FF0000"/>
              </a:solidFill>
            </a:rPr>
            <a:t>- </a:t>
          </a:r>
          <a:r>
            <a:rPr lang="en-US" sz="2000" b="1" dirty="0" smtClean="0">
              <a:solidFill>
                <a:srgbClr val="FF0000"/>
              </a:solidFill>
            </a:rPr>
            <a:t>81 </a:t>
          </a:r>
          <a:endParaRPr lang="en-US" sz="2000" b="1" dirty="0" smtClean="0">
            <a:solidFill>
              <a:srgbClr val="FF0000"/>
            </a:solidFill>
          </a:endParaRPr>
        </a:p>
        <a:p xmlns:a="http://schemas.openxmlformats.org/drawingml/2006/main">
          <a:endParaRPr lang="en-US" sz="2000" b="1" dirty="0" smtClean="0">
            <a:solidFill>
              <a:srgbClr val="003B49"/>
            </a:solidFill>
          </a:endParaRPr>
        </a:p>
      </cdr:txBody>
    </cdr:sp>
  </cdr:relSizeAnchor>
  <cdr:relSizeAnchor xmlns:cdr="http://schemas.openxmlformats.org/drawingml/2006/chartDrawing">
    <cdr:from>
      <cdr:x>0.56373</cdr:x>
      <cdr:y>0.11691</cdr:y>
    </cdr:from>
    <cdr:to>
      <cdr:x>0.56373</cdr:x>
      <cdr:y>0.8377</cdr:y>
    </cdr:to>
    <cdr:cxnSp macro="">
      <cdr:nvCxnSpPr>
        <cdr:cNvPr id="6" name="Straight Connector 5"/>
        <cdr:cNvCxnSpPr/>
      </cdr:nvCxnSpPr>
      <cdr:spPr>
        <a:xfrm xmlns:a="http://schemas.openxmlformats.org/drawingml/2006/main" flipV="1">
          <a:off x="6306413" y="501080"/>
          <a:ext cx="0" cy="3089258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rgbClr val="B7CDC2"/>
          </a:solidFill>
          <a:prstDash val="dash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0.56827</cdr:x>
      <cdr:y>0.12877</cdr:y>
    </cdr:from>
    <cdr:to>
      <cdr:x>0.56827</cdr:x>
      <cdr:y>0.84956</cdr:y>
    </cdr:to>
    <cdr:cxnSp macro="">
      <cdr:nvCxnSpPr>
        <cdr:cNvPr id="7" name="Straight Connector 6"/>
        <cdr:cNvCxnSpPr/>
      </cdr:nvCxnSpPr>
      <cdr:spPr>
        <a:xfrm xmlns:a="http://schemas.openxmlformats.org/drawingml/2006/main" flipV="1">
          <a:off x="6357213" y="551880"/>
          <a:ext cx="0" cy="3089258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rgbClr val="B7CDC2"/>
          </a:solidFill>
          <a:prstDash val="dash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0.24575</cdr:x>
      <cdr:y>0.3944</cdr:y>
    </cdr:from>
    <cdr:to>
      <cdr:x>0.27497</cdr:x>
      <cdr:y>0.53027</cdr:y>
    </cdr:to>
    <cdr:sp macro="" textlink="">
      <cdr:nvSpPr>
        <cdr:cNvPr id="8" name="Down Arrow 7"/>
        <cdr:cNvSpPr/>
      </cdr:nvSpPr>
      <cdr:spPr>
        <a:xfrm xmlns:a="http://schemas.openxmlformats.org/drawingml/2006/main">
          <a:off x="2749178" y="1690383"/>
          <a:ext cx="326894" cy="582305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7F7856C-90A3-4E7D-8F2F-DE741AAD6C0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BCC4082-B9D6-478C-80AC-A4D114F7A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25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CE6D54C-A485-4A43-A088-B592D3A6E17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7C38B9C-A731-4C96-8F6D-70BBAC364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37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80160" y="2112265"/>
            <a:ext cx="10193867" cy="43037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919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80161" y="2112265"/>
            <a:ext cx="4767601" cy="43037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705601" y="2112265"/>
            <a:ext cx="4767601" cy="43037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974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653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CAE514-AFF3-4219-91E2-E3551FBCED4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0FE3A0-B50B-42AA-8A09-744DD86FB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83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D2D5F4-F8BC-C249-BE9A-D8FC79D83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AFCB51-8FAD-7440-A368-30AA9BC94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2B1325-08BB-1848-BC00-1044FB24E4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F6C1F-B217-7747-9D08-E5A08234E46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5767AC-C355-B044-8EBC-8FA5DB02B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C89C16-AA24-274A-B288-274549081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A61A1F-3273-064E-ACF3-3D9784614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50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864609" y="773148"/>
            <a:ext cx="10327391" cy="6128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City-of-Detroit-Logo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669" y="183275"/>
            <a:ext cx="1984913" cy="148868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601242"/>
            <a:ext cx="12192000" cy="25675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2167201" y="773147"/>
            <a:ext cx="9317833" cy="61289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278670" y="2110155"/>
            <a:ext cx="10206365" cy="40160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02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53" r:id="rId3"/>
    <p:sldLayoutId id="2147483656" r:id="rId4"/>
    <p:sldLayoutId id="2147483657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2200" b="1" kern="1200">
          <a:solidFill>
            <a:srgbClr val="FFFFFF"/>
          </a:solidFill>
          <a:latin typeface="+mj-lt"/>
          <a:ea typeface="+mj-ea"/>
          <a:cs typeface="Arial Black"/>
        </a:defRPr>
      </a:lvl1pPr>
    </p:titleStyle>
    <p:bodyStyle>
      <a:lvl1pPr marL="223838" indent="-223838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84163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5988" indent="-285750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62063" indent="-293688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613" indent="-285750" algn="l" defTabSz="457200" rtl="0" eaLnBrk="1" latinLnBrk="0" hangingPunct="1">
        <a:spcBef>
          <a:spcPts val="0"/>
        </a:spcBef>
        <a:spcAft>
          <a:spcPts val="60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troitmeansbusiness.org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did the Governor announce new Covid restrictions yesterday?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749" t="30238" r="40515" b="5472"/>
          <a:stretch/>
        </p:blipFill>
        <p:spPr>
          <a:xfrm>
            <a:off x="3128681" y="2126643"/>
            <a:ext cx="6293225" cy="415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67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6694B892-A692-8347-AFDA-725E4FA4C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3742" y="784294"/>
            <a:ext cx="9836540" cy="612898"/>
          </a:xfrm>
        </p:spPr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if you’ve been in close contact with someone who tests positive?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57C2F15A-AB25-C545-BBF7-506FCB0D9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670" y="1823285"/>
            <a:ext cx="10206365" cy="4016009"/>
          </a:xfrm>
        </p:spPr>
        <p:txBody>
          <a:bodyPr/>
          <a:lstStyle/>
          <a:p>
            <a:pPr marL="0" indent="0" algn="ctr">
              <a:spcAft>
                <a:spcPts val="300"/>
              </a:spcAft>
              <a:buNone/>
            </a:pPr>
            <a:r>
              <a:rPr lang="en-US" sz="2400" b="1" dirty="0" smtClean="0"/>
              <a:t>Exposure risk </a:t>
            </a:r>
            <a:r>
              <a:rPr lang="en-US" sz="2400" b="1" dirty="0" smtClean="0"/>
              <a:t>normally means you’ve been</a:t>
            </a:r>
            <a:r>
              <a:rPr lang="en-US" sz="2400" b="1" dirty="0" smtClean="0"/>
              <a:t> </a:t>
            </a:r>
          </a:p>
          <a:p>
            <a:pPr marL="0" indent="0" algn="ctr">
              <a:spcAft>
                <a:spcPts val="300"/>
              </a:spcAft>
              <a:buNone/>
            </a:pPr>
            <a:r>
              <a:rPr lang="en-US" sz="2400" b="1" dirty="0" smtClean="0"/>
              <a:t>within 6 feet of someone for 15 minutes or more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sz="2400" b="1" dirty="0" smtClean="0"/>
              <a:t>If you have been exposed:</a:t>
            </a:r>
          </a:p>
          <a:p>
            <a:pPr marL="0" indent="0">
              <a:buNone/>
            </a:pPr>
            <a:endParaRPr lang="en-US" sz="2400" b="1" dirty="0" smtClean="0"/>
          </a:p>
          <a:p>
            <a:r>
              <a:rPr lang="en-US" sz="2400" b="1" dirty="0" smtClean="0"/>
              <a:t>Stay </a:t>
            </a:r>
            <a:r>
              <a:rPr lang="en-US" sz="2400" b="1" dirty="0"/>
              <a:t>Home for 14 days after exposure</a:t>
            </a:r>
          </a:p>
          <a:p>
            <a:r>
              <a:rPr lang="en-US" sz="2400" b="1" dirty="0"/>
              <a:t>Social distance from other in your home, wear mask</a:t>
            </a:r>
          </a:p>
          <a:p>
            <a:r>
              <a:rPr lang="en-US" sz="2400" b="1" dirty="0" smtClean="0"/>
              <a:t>Getting a test:</a:t>
            </a:r>
          </a:p>
          <a:p>
            <a:pPr lvl="1"/>
            <a:r>
              <a:rPr lang="en-US" sz="2400" b="1" dirty="0" smtClean="0"/>
              <a:t>If you have symptoms, get tested immediately</a:t>
            </a:r>
          </a:p>
          <a:p>
            <a:pPr lvl="1"/>
            <a:r>
              <a:rPr lang="en-US" sz="2400" b="1" dirty="0" smtClean="0"/>
              <a:t>If you don’t have symptoms, get tested 5-7 days after exposure (30% of cases show no s</a:t>
            </a:r>
            <a:r>
              <a:rPr lang="en-US" sz="2400" b="1" dirty="0" smtClean="0"/>
              <a:t>ymptoms)</a:t>
            </a:r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6273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268788" y="35417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3525" y="737906"/>
            <a:ext cx="10658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Re-Imagine the Holidays</a:t>
            </a:r>
            <a:endParaRPr lang="en-US" sz="40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B1B778B-4419-5E49-8C4D-869DC35C109D}"/>
              </a:ext>
            </a:extLst>
          </p:cNvPr>
          <p:cNvSpPr/>
          <p:nvPr/>
        </p:nvSpPr>
        <p:spPr>
          <a:xfrm>
            <a:off x="785921" y="1445792"/>
            <a:ext cx="990113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sz="28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No more than 10 family members from 2 separate </a:t>
            </a:r>
            <a:r>
              <a:rPr lang="en-US" sz="2800" b="1" dirty="0" smtClean="0"/>
              <a:t>homes</a:t>
            </a:r>
          </a:p>
          <a:p>
            <a:pPr marL="514350" indent="-514350">
              <a:buFont typeface="+mj-lt"/>
              <a:buAutoNum type="arabicPeriod"/>
            </a:pPr>
            <a:endParaRPr lang="en-US" sz="28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Celebrate virtually via </a:t>
            </a:r>
            <a:r>
              <a:rPr lang="en-US" sz="2800" b="1" dirty="0" smtClean="0"/>
              <a:t>ZOOM</a:t>
            </a:r>
          </a:p>
          <a:p>
            <a:pPr marL="514350" indent="-514350">
              <a:buFont typeface="+mj-lt"/>
              <a:buAutoNum type="arabicPeriod"/>
            </a:pPr>
            <a:endParaRPr lang="en-US" sz="28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Have fun </a:t>
            </a:r>
            <a:r>
              <a:rPr lang="en-US" sz="2800" b="1" dirty="0"/>
              <a:t>with those </a:t>
            </a:r>
            <a:r>
              <a:rPr lang="en-US" sz="2800" b="1" dirty="0" smtClean="0"/>
              <a:t>living </a:t>
            </a:r>
            <a:r>
              <a:rPr lang="en-US" sz="2800" b="1" dirty="0"/>
              <a:t>in your </a:t>
            </a:r>
            <a:r>
              <a:rPr lang="en-US" sz="2800" b="1" dirty="0" smtClean="0"/>
              <a:t>home – avoid large </a:t>
            </a:r>
            <a:r>
              <a:rPr lang="en-US" sz="2800" b="1" dirty="0" smtClean="0"/>
              <a:t>gatherings</a:t>
            </a:r>
          </a:p>
          <a:p>
            <a:pPr marL="514350" indent="-514350">
              <a:buFont typeface="+mj-lt"/>
              <a:buAutoNum type="arabicPeriod"/>
            </a:pPr>
            <a:endParaRPr lang="en-US" sz="28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Create </a:t>
            </a:r>
            <a:r>
              <a:rPr lang="en-US" sz="2800" b="1" dirty="0" smtClean="0"/>
              <a:t>new traditions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262" y="4635500"/>
            <a:ext cx="2967038" cy="185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47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October 21</a:t>
            </a:r>
            <a:r>
              <a:rPr lang="en-US" baseline="30000" dirty="0" smtClean="0"/>
              <a:t>st</a:t>
            </a:r>
            <a:r>
              <a:rPr lang="en-US" dirty="0" smtClean="0"/>
              <a:t>, we presented an update on the Covid spread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09634" y="1959866"/>
            <a:ext cx="4767601" cy="675758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 smtClean="0"/>
              <a:t>U.S Covid Hot Spot Map 10/21</a:t>
            </a:r>
            <a:endParaRPr lang="en-US" sz="2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717433" y="1959866"/>
            <a:ext cx="4767601" cy="756441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U.S Covid Hot Spot Map </a:t>
            </a:r>
            <a:r>
              <a:rPr lang="en-US" sz="2400" b="1" dirty="0" smtClean="0"/>
              <a:t>11/16</a:t>
            </a:r>
            <a:endParaRPr lang="en-US" sz="2400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9192" t="18201" r="28116" b="22509"/>
          <a:stretch/>
        </p:blipFill>
        <p:spPr>
          <a:xfrm>
            <a:off x="0" y="2545976"/>
            <a:ext cx="6188423" cy="37831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0147" t="20753" r="31029" b="19876"/>
          <a:stretch/>
        </p:blipFill>
        <p:spPr>
          <a:xfrm>
            <a:off x="6060141" y="2503909"/>
            <a:ext cx="5997387" cy="382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1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919" y="773147"/>
            <a:ext cx="10058400" cy="612898"/>
          </a:xfrm>
        </p:spPr>
        <p:txBody>
          <a:bodyPr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 Day Positive Infection Rate in Southeast Michigan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4264" y="6282846"/>
            <a:ext cx="266121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/>
              <a:t>Source:  Mistartmap.info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b="7407"/>
          <a:stretch/>
        </p:blipFill>
        <p:spPr>
          <a:xfrm>
            <a:off x="1336028" y="2872021"/>
            <a:ext cx="3998259" cy="3688254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58948" y="2534142"/>
            <a:ext cx="4767601" cy="675758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 smtClean="0"/>
              <a:t>Infection Rate 10/21</a:t>
            </a:r>
            <a:endParaRPr lang="en-US" sz="2400" b="1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26858" y="2531272"/>
            <a:ext cx="4767601" cy="675758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 smtClean="0"/>
              <a:t>Infection Rate 11/16</a:t>
            </a:r>
            <a:endParaRPr lang="en-US" sz="2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-188" b="6662"/>
          <a:stretch/>
        </p:blipFill>
        <p:spPr>
          <a:xfrm>
            <a:off x="6499470" y="2795821"/>
            <a:ext cx="4222378" cy="3840654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96321" y="1645121"/>
            <a:ext cx="9654385" cy="675758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009681"/>
                </a:solidFill>
              </a:rPr>
              <a:t>City of Detroit businesses are being shut down because of irresponsible behavior in surrounding communities</a:t>
            </a:r>
            <a:endParaRPr lang="en-US" sz="2400" b="1" dirty="0">
              <a:solidFill>
                <a:srgbClr val="0096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69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build="p"/>
      <p:bldP spid="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On October 21</a:t>
            </a:r>
            <a:r>
              <a:rPr lang="en-US" baseline="30000" dirty="0" smtClean="0"/>
              <a:t>st</a:t>
            </a:r>
            <a:r>
              <a:rPr lang="en-US" dirty="0" smtClean="0"/>
              <a:t>, we showed </a:t>
            </a:r>
            <a:r>
              <a:rPr lang="en-US" dirty="0" smtClean="0"/>
              <a:t>Detroit </a:t>
            </a:r>
            <a:r>
              <a:rPr lang="en-US" dirty="0"/>
              <a:t>h</a:t>
            </a:r>
            <a:r>
              <a:rPr lang="en-US" dirty="0" smtClean="0"/>
              <a:t>ospitalizations </a:t>
            </a:r>
            <a:r>
              <a:rPr lang="en-US" dirty="0" smtClean="0"/>
              <a:t>are </a:t>
            </a:r>
            <a:r>
              <a:rPr lang="en-US" dirty="0" smtClean="0"/>
              <a:t>increasing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29470" y="1722137"/>
            <a:ext cx="1078500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 smtClean="0"/>
              <a:t>Detroit Daily Covid </a:t>
            </a:r>
            <a:r>
              <a:rPr lang="en-US" sz="2400" b="1" dirty="0" smtClean="0"/>
              <a:t>Hospitalizations </a:t>
            </a:r>
            <a:r>
              <a:rPr lang="en-US" sz="2400" b="1" dirty="0" smtClean="0"/>
              <a:t>increased from </a:t>
            </a:r>
            <a:r>
              <a:rPr lang="en-US" sz="2400" b="1" dirty="0" smtClean="0"/>
              <a:t>46 </a:t>
            </a:r>
            <a:r>
              <a:rPr lang="en-US" sz="2400" b="1" dirty="0" smtClean="0"/>
              <a:t>to 71 </a:t>
            </a:r>
            <a:r>
              <a:rPr lang="en-US" sz="2400" b="1" dirty="0" smtClean="0"/>
              <a:t>in </a:t>
            </a:r>
            <a:r>
              <a:rPr lang="en-US" sz="2400" b="1" dirty="0" smtClean="0"/>
              <a:t>two weeks 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3205946"/>
              </p:ext>
            </p:extLst>
          </p:nvPr>
        </p:nvGraphicFramePr>
        <p:xfrm>
          <a:off x="1219200" y="2198255"/>
          <a:ext cx="10067636" cy="4170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525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Today we have 145 patients hospitalized – doubling every 2-3 weeks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5419317"/>
              </p:ext>
            </p:extLst>
          </p:nvPr>
        </p:nvGraphicFramePr>
        <p:xfrm>
          <a:off x="699246" y="2217004"/>
          <a:ext cx="11186919" cy="419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2300828" y="2769577"/>
            <a:ext cx="0" cy="2768813"/>
          </a:xfrm>
          <a:prstGeom prst="line">
            <a:avLst/>
          </a:prstGeom>
          <a:ln w="9525">
            <a:solidFill>
              <a:srgbClr val="B7CDC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08729" y="1601451"/>
            <a:ext cx="760169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b="1" dirty="0" smtClean="0">
                <a:solidFill>
                  <a:srgbClr val="003B49"/>
                </a:solidFill>
              </a:rPr>
              <a:t>Very troubling trend since 1 out of 10 hospitalized die of Covid</a:t>
            </a:r>
            <a:endParaRPr lang="en-US" sz="2000" b="1" dirty="0" smtClean="0">
              <a:solidFill>
                <a:srgbClr val="003B49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6826117" y="3397823"/>
            <a:ext cx="326894" cy="582305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TextBox 2"/>
          <p:cNvSpPr txBox="1"/>
          <p:nvPr/>
        </p:nvSpPr>
        <p:spPr>
          <a:xfrm>
            <a:off x="10873431" y="1897032"/>
            <a:ext cx="138132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FF0000"/>
                </a:solidFill>
              </a:rPr>
              <a:t>11/15 </a:t>
            </a:r>
            <a:r>
              <a:rPr lang="en-US" sz="2000" b="1" dirty="0" smtClean="0">
                <a:solidFill>
                  <a:srgbClr val="FF0000"/>
                </a:solidFill>
              </a:rPr>
              <a:t>- </a:t>
            </a:r>
            <a:r>
              <a:rPr lang="en-US" sz="2000" b="1" dirty="0" smtClean="0">
                <a:solidFill>
                  <a:srgbClr val="FF0000"/>
                </a:solidFill>
              </a:rPr>
              <a:t>146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endParaRPr lang="en-US" sz="2000" b="1" dirty="0" smtClean="0">
              <a:solidFill>
                <a:srgbClr val="003B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72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is the City going to do to continue to protect Detroiters? 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68038" y="1580632"/>
            <a:ext cx="9654385" cy="675758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 smtClean="0"/>
              <a:t>Provide immediate testing to all Detroiters, regardless of insurance or prescriptions:  313-230-0505</a:t>
            </a:r>
            <a:endParaRPr lang="en-US" sz="2400" b="1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94314" y="5214390"/>
            <a:ext cx="6122893" cy="675758"/>
          </a:xfrm>
        </p:spPr>
        <p:txBody>
          <a:bodyPr/>
          <a:lstStyle/>
          <a:p>
            <a:pPr marL="0" indent="0" algn="ctr">
              <a:spcAft>
                <a:spcPts val="300"/>
              </a:spcAft>
              <a:buNone/>
            </a:pPr>
            <a:r>
              <a:rPr lang="en-US" sz="2400" b="1" dirty="0" smtClean="0"/>
              <a:t>Williams Recreation Center </a:t>
            </a:r>
          </a:p>
          <a:p>
            <a:pPr marL="0" indent="0" algn="ctr">
              <a:spcAft>
                <a:spcPts val="300"/>
              </a:spcAft>
              <a:buNone/>
            </a:pPr>
            <a:r>
              <a:rPr lang="en-US" sz="2400" b="1" dirty="0" smtClean="0"/>
              <a:t>8431 Rosa Parks</a:t>
            </a:r>
          </a:p>
          <a:p>
            <a:pPr marL="0" indent="0" algn="ctr">
              <a:spcAft>
                <a:spcPts val="300"/>
              </a:spcAft>
              <a:buNone/>
            </a:pPr>
            <a:r>
              <a:rPr lang="en-US" sz="2400" b="1" dirty="0" smtClean="0"/>
              <a:t>Monday-Friday 9-5</a:t>
            </a:r>
            <a:endParaRPr lang="en-US" sz="2400" b="1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462685" y="2650589"/>
            <a:ext cx="3657598" cy="675758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en-US" sz="2400" b="1" dirty="0" smtClean="0"/>
              <a:t>Next day appointment</a:t>
            </a:r>
          </a:p>
          <a:p>
            <a:pPr marL="457200" indent="-457200">
              <a:buAutoNum type="arabicParenR"/>
            </a:pPr>
            <a:r>
              <a:rPr lang="en-US" sz="2400" b="1" dirty="0" smtClean="0"/>
              <a:t>Results in 24-48 hours</a:t>
            </a:r>
          </a:p>
          <a:p>
            <a:pPr marL="457200" indent="-457200">
              <a:buAutoNum type="arabicParenR"/>
            </a:pPr>
            <a:r>
              <a:rPr lang="en-US" sz="2400" b="1" dirty="0" smtClean="0"/>
              <a:t>Samples taken in car for those with symptoms or can’t make it inside</a:t>
            </a:r>
          </a:p>
          <a:p>
            <a:pPr marL="457200" indent="-457200">
              <a:buAutoNum type="arabicParenR"/>
            </a:pPr>
            <a:r>
              <a:rPr lang="en-US" sz="2400" b="1" dirty="0" smtClean="0"/>
              <a:t>Testing done for others inside center</a:t>
            </a:r>
          </a:p>
          <a:p>
            <a:pPr marL="457200" indent="-457200" algn="ctr">
              <a:buAutoNum type="arabicParenR"/>
            </a:pPr>
            <a:endParaRPr lang="en-US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08" b="4053"/>
          <a:stretch/>
        </p:blipFill>
        <p:spPr>
          <a:xfrm>
            <a:off x="85466" y="2650589"/>
            <a:ext cx="3966581" cy="23128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7" b="18208"/>
          <a:stretch/>
        </p:blipFill>
        <p:spPr>
          <a:xfrm>
            <a:off x="4117791" y="2650589"/>
            <a:ext cx="4117790" cy="231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2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uiExpand="1" build="p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268788" y="35417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8283" y="837243"/>
            <a:ext cx="11451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Protecting Our Most </a:t>
            </a:r>
            <a:r>
              <a:rPr lang="en-US" sz="2800" b="1" dirty="0" smtClean="0">
                <a:solidFill>
                  <a:schemeClr val="bg1"/>
                </a:solidFill>
              </a:rPr>
              <a:t>Vulnerable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B1B778B-4419-5E49-8C4D-869DC35C109D}"/>
              </a:ext>
            </a:extLst>
          </p:cNvPr>
          <p:cNvSpPr/>
          <p:nvPr/>
        </p:nvSpPr>
        <p:spPr>
          <a:xfrm>
            <a:off x="785920" y="1698139"/>
            <a:ext cx="111393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base">
              <a:buFont typeface="+mj-lt"/>
              <a:buAutoNum type="arabicPeriod"/>
            </a:pPr>
            <a:r>
              <a:rPr lang="en-US" sz="2800" b="1" dirty="0" smtClean="0"/>
              <a:t>Detroit Health </a:t>
            </a:r>
            <a:r>
              <a:rPr lang="en-US" sz="2800" b="1" dirty="0"/>
              <a:t>Department </a:t>
            </a:r>
            <a:r>
              <a:rPr lang="en-US" sz="2800" b="1" dirty="0" smtClean="0"/>
              <a:t>will test </a:t>
            </a:r>
            <a:r>
              <a:rPr lang="en-US" sz="2800" b="1" dirty="0"/>
              <a:t>staff and residents at all </a:t>
            </a:r>
            <a:r>
              <a:rPr lang="en-US" sz="2800" b="1" dirty="0" smtClean="0"/>
              <a:t>Detroit </a:t>
            </a:r>
            <a:r>
              <a:rPr lang="en-US" sz="2800" b="1" dirty="0"/>
              <a:t>nursing homes within </a:t>
            </a:r>
            <a:r>
              <a:rPr lang="en-US" sz="2800" b="1" dirty="0" smtClean="0"/>
              <a:t>next 2 weeks.</a:t>
            </a:r>
          </a:p>
          <a:p>
            <a:pPr marL="514350" indent="-514350" fontAlgn="base">
              <a:buFont typeface="+mj-lt"/>
              <a:buAutoNum type="arabicPeriod"/>
            </a:pPr>
            <a:endParaRPr lang="en-US" sz="2800" b="1" dirty="0" smtClean="0"/>
          </a:p>
          <a:p>
            <a:pPr marL="514350" indent="-514350" fontAlgn="base">
              <a:buFont typeface="+mj-lt"/>
              <a:buAutoNum type="arabicPeriod"/>
            </a:pPr>
            <a:r>
              <a:rPr lang="en-US" sz="2800" b="1" dirty="0" smtClean="0"/>
              <a:t>Detroit Health Department conducting frequent testing at all homeless shelters and warming centers.  Those testing positive are transported to quarantine site for duration of their illness. </a:t>
            </a:r>
          </a:p>
          <a:p>
            <a:pPr marL="514350" indent="-514350" fontAlgn="base">
              <a:buFont typeface="+mj-lt"/>
              <a:buAutoNum type="arabicPeriod"/>
            </a:pPr>
            <a:endParaRPr lang="en-US" sz="2800" b="1" dirty="0" smtClean="0"/>
          </a:p>
          <a:p>
            <a:pPr marL="514350" indent="-514350" fontAlgn="base">
              <a:buFont typeface="+mj-lt"/>
              <a:buAutoNum type="arabicPeriod"/>
            </a:pPr>
            <a:r>
              <a:rPr lang="en-US" sz="2800" b="1" dirty="0" smtClean="0"/>
              <a:t>K-8 Schools will received unannounced Detroit Health Department visits - $200 fines assessed on staff found in non-compliance.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5950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268788" y="35417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8283" y="837243"/>
            <a:ext cx="11451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Safer at work – keeping our businesses safe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B1B778B-4419-5E49-8C4D-869DC35C109D}"/>
              </a:ext>
            </a:extLst>
          </p:cNvPr>
          <p:cNvSpPr/>
          <p:nvPr/>
        </p:nvSpPr>
        <p:spPr>
          <a:xfrm>
            <a:off x="785920" y="2101550"/>
            <a:ext cx="111393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Business toolkit to help keep employees and customers safe can be found at </a:t>
            </a:r>
            <a:r>
              <a:rPr lang="en-US" sz="2800" b="1" u="sng" dirty="0">
                <a:hlinkClick r:id="rId2"/>
              </a:rPr>
              <a:t>detroitmeansbusiness.org</a:t>
            </a:r>
            <a:endParaRPr lang="en-US" sz="2800" b="1" dirty="0"/>
          </a:p>
          <a:p>
            <a:pPr marL="514350" indent="-514350" fontAlgn="base">
              <a:buFont typeface="+mj-lt"/>
              <a:buAutoNum type="arabicPeriod"/>
            </a:pPr>
            <a:endParaRPr lang="en-US" sz="28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Health Department inspectors will issue $1,000 fines/ businesses risk possible shutdowns</a:t>
            </a:r>
          </a:p>
          <a:p>
            <a:pPr fontAlgn="base"/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48958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0105" r="31562" b="29589"/>
          <a:stretch/>
        </p:blipFill>
        <p:spPr>
          <a:xfrm>
            <a:off x="3614707" y="1486930"/>
            <a:ext cx="5182236" cy="515591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818405" y="1969314"/>
            <a:ext cx="2112818" cy="1136073"/>
            <a:chOff x="9421886" y="2038814"/>
            <a:chExt cx="2112818" cy="1136073"/>
          </a:xfrm>
        </p:grpSpPr>
        <p:sp>
          <p:nvSpPr>
            <p:cNvPr id="11" name="Oval Callout 10"/>
            <p:cNvSpPr/>
            <p:nvPr/>
          </p:nvSpPr>
          <p:spPr>
            <a:xfrm>
              <a:off x="9421886" y="2038814"/>
              <a:ext cx="2112818" cy="1136073"/>
            </a:xfrm>
            <a:prstGeom prst="wedgeEllipseCallout">
              <a:avLst>
                <a:gd name="adj1" fmla="val -66315"/>
                <a:gd name="adj2" fmla="val 12322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667804" y="2145185"/>
              <a:ext cx="18669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Report violations on our homepage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108283" y="837243"/>
            <a:ext cx="11083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You can help – report businesses not maskin</a:t>
            </a:r>
            <a:r>
              <a:rPr lang="en-US" sz="2800" b="1" dirty="0" smtClean="0">
                <a:solidFill>
                  <a:schemeClr val="bg1"/>
                </a:solidFill>
              </a:rPr>
              <a:t>g up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88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D_Content">
  <a:themeElements>
    <a:clrScheme name="City of Detroit_R04">
      <a:dk1>
        <a:sysClr val="windowText" lastClr="000000"/>
      </a:dk1>
      <a:lt1>
        <a:sysClr val="window" lastClr="FFFFFF"/>
      </a:lt1>
      <a:dk2>
        <a:srgbClr val="004445"/>
      </a:dk2>
      <a:lt2>
        <a:srgbClr val="9FD4B3"/>
      </a:lt2>
      <a:accent1>
        <a:srgbClr val="004445"/>
      </a:accent1>
      <a:accent2>
        <a:srgbClr val="009681"/>
      </a:accent2>
      <a:accent3>
        <a:srgbClr val="666666"/>
      </a:accent3>
      <a:accent4>
        <a:srgbClr val="9FD4B3"/>
      </a:accent4>
      <a:accent5>
        <a:srgbClr val="808080"/>
      </a:accent5>
      <a:accent6>
        <a:srgbClr val="154C4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6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18265</TotalTime>
  <Words>418</Words>
  <Application>Microsoft Office PowerPoint</Application>
  <PresentationFormat>Widescreen</PresentationFormat>
  <Paragraphs>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Calibri</vt:lpstr>
      <vt:lpstr>CoD_Content</vt:lpstr>
      <vt:lpstr>Why did the Governor announce new Covid restrictions yesterday?</vt:lpstr>
      <vt:lpstr>On October 21st, we presented an update on the Covid spread</vt:lpstr>
      <vt:lpstr>7 Day Positive Infection Rate in Southeast Michigan</vt:lpstr>
      <vt:lpstr>On October 21st, we showed Detroit hospitalizations are increasing</vt:lpstr>
      <vt:lpstr>Today we have 145 patients hospitalized – doubling every 2-3 weeks</vt:lpstr>
      <vt:lpstr>So what is the City going to do to continue to protect Detroiters? </vt:lpstr>
      <vt:lpstr>PowerPoint Presentation</vt:lpstr>
      <vt:lpstr>PowerPoint Presentation</vt:lpstr>
      <vt:lpstr>PowerPoint Presentation</vt:lpstr>
      <vt:lpstr>What if you’ve been in close contact with someone who tests positive?</vt:lpstr>
      <vt:lpstr>PowerPoint Presentation</vt:lpstr>
    </vt:vector>
  </TitlesOfParts>
  <Manager/>
  <Company>TDI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User</dc:creator>
  <cp:keywords/>
  <dc:description/>
  <cp:lastModifiedBy>Mike Duggan</cp:lastModifiedBy>
  <cp:revision>544</cp:revision>
  <cp:lastPrinted>2018-12-03T19:24:03Z</cp:lastPrinted>
  <dcterms:created xsi:type="dcterms:W3CDTF">2015-11-17T14:35:30Z</dcterms:created>
  <dcterms:modified xsi:type="dcterms:W3CDTF">2020-11-16T16:21:19Z</dcterms:modified>
  <cp:category/>
</cp:coreProperties>
</file>