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322" r:id="rId2"/>
    <p:sldId id="344" r:id="rId3"/>
    <p:sldId id="351" r:id="rId4"/>
    <p:sldId id="374" r:id="rId5"/>
    <p:sldId id="353" r:id="rId6"/>
    <p:sldId id="414" r:id="rId7"/>
    <p:sldId id="354" r:id="rId8"/>
    <p:sldId id="355" r:id="rId9"/>
    <p:sldId id="356" r:id="rId10"/>
    <p:sldId id="357" r:id="rId11"/>
    <p:sldId id="358" r:id="rId12"/>
    <p:sldId id="359" r:id="rId13"/>
    <p:sldId id="393" r:id="rId14"/>
    <p:sldId id="360" r:id="rId15"/>
    <p:sldId id="361" r:id="rId16"/>
    <p:sldId id="420" r:id="rId17"/>
    <p:sldId id="421" r:id="rId18"/>
    <p:sldId id="425" r:id="rId19"/>
    <p:sldId id="426" r:id="rId20"/>
    <p:sldId id="428" r:id="rId21"/>
    <p:sldId id="352" r:id="rId22"/>
    <p:sldId id="349" r:id="rId23"/>
    <p:sldId id="362" r:id="rId24"/>
    <p:sldId id="399" r:id="rId25"/>
    <p:sldId id="398" r:id="rId26"/>
    <p:sldId id="406" r:id="rId27"/>
    <p:sldId id="407" r:id="rId28"/>
    <p:sldId id="408" r:id="rId29"/>
    <p:sldId id="410" r:id="rId30"/>
    <p:sldId id="411" r:id="rId31"/>
    <p:sldId id="412" r:id="rId32"/>
    <p:sldId id="409" r:id="rId33"/>
    <p:sldId id="413" r:id="rId34"/>
    <p:sldId id="429" r:id="rId35"/>
    <p:sldId id="419" r:id="rId36"/>
    <p:sldId id="415" r:id="rId37"/>
    <p:sldId id="416" r:id="rId38"/>
    <p:sldId id="417" r:id="rId39"/>
    <p:sldId id="418" r:id="rId40"/>
    <p:sldId id="376" r:id="rId41"/>
    <p:sldId id="383" r:id="rId42"/>
    <p:sldId id="405" r:id="rId43"/>
    <p:sldId id="401" r:id="rId44"/>
    <p:sldId id="384" r:id="rId45"/>
    <p:sldId id="385" r:id="rId46"/>
    <p:sldId id="368" r:id="rId47"/>
    <p:sldId id="341" r:id="rId48"/>
    <p:sldId id="402" r:id="rId49"/>
    <p:sldId id="403" r:id="rId50"/>
    <p:sldId id="4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8E022514-1C85-4BCA-8978-D67E29DB4F76}">
          <p14:sldIdLst>
            <p14:sldId id="322"/>
            <p14:sldId id="344"/>
            <p14:sldId id="351"/>
            <p14:sldId id="374"/>
            <p14:sldId id="353"/>
            <p14:sldId id="414"/>
            <p14:sldId id="354"/>
            <p14:sldId id="355"/>
            <p14:sldId id="356"/>
            <p14:sldId id="357"/>
            <p14:sldId id="358"/>
            <p14:sldId id="359"/>
            <p14:sldId id="393"/>
            <p14:sldId id="360"/>
            <p14:sldId id="361"/>
            <p14:sldId id="420"/>
            <p14:sldId id="421"/>
            <p14:sldId id="425"/>
            <p14:sldId id="426"/>
            <p14:sldId id="428"/>
            <p14:sldId id="352"/>
            <p14:sldId id="349"/>
            <p14:sldId id="362"/>
            <p14:sldId id="399"/>
            <p14:sldId id="398"/>
            <p14:sldId id="406"/>
            <p14:sldId id="407"/>
            <p14:sldId id="408"/>
            <p14:sldId id="410"/>
            <p14:sldId id="411"/>
            <p14:sldId id="412"/>
            <p14:sldId id="409"/>
            <p14:sldId id="413"/>
            <p14:sldId id="429"/>
          </p14:sldIdLst>
        </p14:section>
        <p14:section name="Zoom Slide #6" id="{2126BFEC-8FC3-45F3-81E5-874D0AA32D8A}">
          <p14:sldIdLst>
            <p14:sldId id="419"/>
            <p14:sldId id="415"/>
            <p14:sldId id="416"/>
            <p14:sldId id="417"/>
            <p14:sldId id="418"/>
          </p14:sldIdLst>
        </p14:section>
        <p14:section name="Zoom Slide #13" id="{99D253A3-E551-491B-B89D-42A5BA09E89D}">
          <p14:sldIdLst>
            <p14:sldId id="376"/>
          </p14:sldIdLst>
        </p14:section>
        <p14:section name="Zoom Slide 18" id="{16A88005-0EC4-4E96-8969-57D834F4D6E2}">
          <p14:sldIdLst>
            <p14:sldId id="383"/>
            <p14:sldId id="405"/>
          </p14:sldIdLst>
        </p14:section>
        <p14:section name="Zoom Slide #19" id="{FFA1EBC7-96E7-4809-9976-543B5CBEEE75}">
          <p14:sldIdLst>
            <p14:sldId id="401"/>
            <p14:sldId id="384"/>
            <p14:sldId id="385"/>
          </p14:sldIdLst>
        </p14:section>
        <p14:section name="Zoom Slide #21" id="{1D2F3820-CE5F-447A-8DEB-BC722A1FE750}">
          <p14:sldIdLst>
            <p14:sldId id="368"/>
          </p14:sldIdLst>
        </p14:section>
        <p14:section name="Zoom Slide #22" id="{012805B6-C119-44D9-B2C6-E3A15D0209C7}">
          <p14:sldIdLst>
            <p14:sldId id="341"/>
          </p14:sldIdLst>
        </p14:section>
        <p14:section name="Zoom Slide 24" id="{414A2F26-97D6-4E26-A059-E64E1A4F1886}">
          <p14:sldIdLst>
            <p14:sldId id="402"/>
            <p14:sldId id="403"/>
          </p14:sldIdLst>
        </p14:section>
        <p14:section name="Zoom Slide 25" id="{CE6B6A78-9990-4100-8E88-508BAB9B5FA9}">
          <p14:sldIdLst>
            <p14:sldId id="40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689E87-F6B5-C2A9-5ADA-4A71627B4723}" name="r long" initials="rl" userId="f0da54d5eb609ec5" providerId="Windows Live"/>
  <p188:author id="{056E609D-40FE-AAE5-DD9D-03A9CA7B17F3}" name="Harvey Hollins" initials="HH" userId="5d5761cca168562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D286"/>
    <a:srgbClr val="C7C8B6"/>
    <a:srgbClr val="6666FF"/>
    <a:srgbClr val="9999FF"/>
    <a:srgbClr val="A8ACFE"/>
    <a:srgbClr val="BD8AF6"/>
    <a:srgbClr val="7C8AAF"/>
    <a:srgbClr val="DCEAF7"/>
    <a:srgbClr val="FFFFFF"/>
    <a:srgbClr val="003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697AD-2C8B-4D65-BD41-87C2F61CB908}" v="104" dt="2025-07-01T18:46:07.072"/>
    <p1510:client id="{9A9C1C8F-9F69-4AF1-B6B2-DB20EDA241B8}" v="2" dt="2025-07-01T19:07:46.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64573" autoAdjust="0"/>
  </p:normalViewPr>
  <p:slideViewPr>
    <p:cSldViewPr snapToGrid="0">
      <p:cViewPr varScale="1">
        <p:scale>
          <a:sx n="57" d="100"/>
          <a:sy n="57" d="100"/>
        </p:scale>
        <p:origin x="1794" y="2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BD4AC-0DAA-4F65-BA61-DE04315CC17D}" type="datetimeFigureOut">
              <a:rPr lang="en-US" smtClean="0"/>
              <a:t>7/1/2025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9CA9E4-92C0-4037-A16C-54F987E7983C}" type="slidenum">
              <a:rPr lang="en-US" smtClean="0"/>
              <a:t>‹#›</a:t>
            </a:fld>
            <a:endParaRPr lang="en-US" dirty="0"/>
          </a:p>
        </p:txBody>
      </p:sp>
    </p:spTree>
    <p:extLst>
      <p:ext uri="{BB962C8B-B14F-4D97-AF65-F5344CB8AC3E}">
        <p14:creationId xmlns:p14="http://schemas.microsoft.com/office/powerpoint/2010/main" val="20395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1</a:t>
            </a:fld>
            <a:endParaRPr lang="en-US" dirty="0"/>
          </a:p>
        </p:txBody>
      </p:sp>
    </p:spTree>
    <p:extLst>
      <p:ext uri="{BB962C8B-B14F-4D97-AF65-F5344CB8AC3E}">
        <p14:creationId xmlns:p14="http://schemas.microsoft.com/office/powerpoint/2010/main" val="122721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11</a:t>
            </a:fld>
            <a:endParaRPr lang="en-US" dirty="0"/>
          </a:p>
        </p:txBody>
      </p:sp>
    </p:spTree>
    <p:extLst>
      <p:ext uri="{BB962C8B-B14F-4D97-AF65-F5344CB8AC3E}">
        <p14:creationId xmlns:p14="http://schemas.microsoft.com/office/powerpoint/2010/main" val="230105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12</a:t>
            </a:fld>
            <a:endParaRPr lang="en-US" dirty="0"/>
          </a:p>
        </p:txBody>
      </p:sp>
    </p:spTree>
    <p:extLst>
      <p:ext uri="{BB962C8B-B14F-4D97-AF65-F5344CB8AC3E}">
        <p14:creationId xmlns:p14="http://schemas.microsoft.com/office/powerpoint/2010/main" val="82607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7405-4F71-E0D4-A7E8-4134A76DE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20272-6DF0-C11A-650A-965D63551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5613D-0802-C08D-1A55-70076C74C8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7E5F1F-6B71-1A28-ABC9-D6528B4722B5}"/>
              </a:ext>
            </a:extLst>
          </p:cNvPr>
          <p:cNvSpPr>
            <a:spLocks noGrp="1"/>
          </p:cNvSpPr>
          <p:nvPr>
            <p:ph type="sldNum" sz="quarter" idx="5"/>
          </p:nvPr>
        </p:nvSpPr>
        <p:spPr/>
        <p:txBody>
          <a:bodyPr/>
          <a:lstStyle/>
          <a:p>
            <a:fld id="{739CA9E4-92C0-4037-A16C-54F987E7983C}" type="slidenum">
              <a:rPr lang="en-US" smtClean="0"/>
              <a:t>13</a:t>
            </a:fld>
            <a:endParaRPr lang="en-US" dirty="0"/>
          </a:p>
        </p:txBody>
      </p:sp>
    </p:spTree>
    <p:extLst>
      <p:ext uri="{BB962C8B-B14F-4D97-AF65-F5344CB8AC3E}">
        <p14:creationId xmlns:p14="http://schemas.microsoft.com/office/powerpoint/2010/main" val="328624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C535-45FB-35A5-743C-C932C4E7C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8C6F0-2581-26A6-2EE9-1671229B5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EEE6-1E32-A264-D67F-03E3F37463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A9ED4F-52D2-24EA-01F8-332762E9C860}"/>
              </a:ext>
            </a:extLst>
          </p:cNvPr>
          <p:cNvSpPr>
            <a:spLocks noGrp="1"/>
          </p:cNvSpPr>
          <p:nvPr>
            <p:ph type="sldNum" sz="quarter" idx="5"/>
          </p:nvPr>
        </p:nvSpPr>
        <p:spPr/>
        <p:txBody>
          <a:bodyPr/>
          <a:lstStyle/>
          <a:p>
            <a:fld id="{739CA9E4-92C0-4037-A16C-54F987E7983C}" type="slidenum">
              <a:rPr lang="en-US" smtClean="0"/>
              <a:t>16</a:t>
            </a:fld>
            <a:endParaRPr lang="en-US" dirty="0"/>
          </a:p>
        </p:txBody>
      </p:sp>
    </p:spTree>
    <p:extLst>
      <p:ext uri="{BB962C8B-B14F-4D97-AF65-F5344CB8AC3E}">
        <p14:creationId xmlns:p14="http://schemas.microsoft.com/office/powerpoint/2010/main" val="162359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F60D-5047-ED3F-7079-078DA4752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8570D-5C59-8BC4-97E5-4C5B6A83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1D058-FDD8-F3C2-51BD-AC6DB046E2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600744-CC20-C079-555F-8E50DFD14E10}"/>
              </a:ext>
            </a:extLst>
          </p:cNvPr>
          <p:cNvSpPr>
            <a:spLocks noGrp="1"/>
          </p:cNvSpPr>
          <p:nvPr>
            <p:ph type="sldNum" sz="quarter" idx="5"/>
          </p:nvPr>
        </p:nvSpPr>
        <p:spPr/>
        <p:txBody>
          <a:bodyPr/>
          <a:lstStyle/>
          <a:p>
            <a:fld id="{739CA9E4-92C0-4037-A16C-54F987E7983C}" type="slidenum">
              <a:rPr lang="en-US" smtClean="0"/>
              <a:t>17</a:t>
            </a:fld>
            <a:endParaRPr lang="en-US" dirty="0"/>
          </a:p>
        </p:txBody>
      </p:sp>
    </p:spTree>
    <p:extLst>
      <p:ext uri="{BB962C8B-B14F-4D97-AF65-F5344CB8AC3E}">
        <p14:creationId xmlns:p14="http://schemas.microsoft.com/office/powerpoint/2010/main" val="166910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3349-E724-C55F-8040-96CAE801C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51167-8566-3874-A2B7-63AD3CD68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F92E0-41D7-120E-2AAD-05553DE0F5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914E7-0ED5-EE0E-33C4-9B2AA3B63097}"/>
              </a:ext>
            </a:extLst>
          </p:cNvPr>
          <p:cNvSpPr>
            <a:spLocks noGrp="1"/>
          </p:cNvSpPr>
          <p:nvPr>
            <p:ph type="sldNum" sz="quarter" idx="5"/>
          </p:nvPr>
        </p:nvSpPr>
        <p:spPr/>
        <p:txBody>
          <a:bodyPr/>
          <a:lstStyle/>
          <a:p>
            <a:fld id="{739CA9E4-92C0-4037-A16C-54F987E7983C}" type="slidenum">
              <a:rPr lang="en-US" smtClean="0"/>
              <a:t>18</a:t>
            </a:fld>
            <a:endParaRPr lang="en-US" dirty="0"/>
          </a:p>
        </p:txBody>
      </p:sp>
    </p:spTree>
    <p:extLst>
      <p:ext uri="{BB962C8B-B14F-4D97-AF65-F5344CB8AC3E}">
        <p14:creationId xmlns:p14="http://schemas.microsoft.com/office/powerpoint/2010/main" val="369647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E0768-7884-5CF0-4ADD-1DEDF814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1D4C9-F604-28E6-24E0-90399069D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6A5A8-7903-B8A6-454A-075E17C280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9C22CB-FCE3-1175-33CF-23A72403D685}"/>
              </a:ext>
            </a:extLst>
          </p:cNvPr>
          <p:cNvSpPr>
            <a:spLocks noGrp="1"/>
          </p:cNvSpPr>
          <p:nvPr>
            <p:ph type="sldNum" sz="quarter" idx="5"/>
          </p:nvPr>
        </p:nvSpPr>
        <p:spPr/>
        <p:txBody>
          <a:bodyPr/>
          <a:lstStyle/>
          <a:p>
            <a:fld id="{739CA9E4-92C0-4037-A16C-54F987E7983C}" type="slidenum">
              <a:rPr lang="en-US" smtClean="0"/>
              <a:t>19</a:t>
            </a:fld>
            <a:endParaRPr lang="en-US" dirty="0"/>
          </a:p>
        </p:txBody>
      </p:sp>
    </p:spTree>
    <p:extLst>
      <p:ext uri="{BB962C8B-B14F-4D97-AF65-F5344CB8AC3E}">
        <p14:creationId xmlns:p14="http://schemas.microsoft.com/office/powerpoint/2010/main" val="161695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491A-8984-28D6-613E-5670296EE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DED37-B783-9A4E-BE94-45A524656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EC5E2-097C-6D99-D6B2-F1581D704B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42BDD-93D9-FE11-B1F2-CE26FB7B0B2F}"/>
              </a:ext>
            </a:extLst>
          </p:cNvPr>
          <p:cNvSpPr>
            <a:spLocks noGrp="1"/>
          </p:cNvSpPr>
          <p:nvPr>
            <p:ph type="sldNum" sz="quarter" idx="5"/>
          </p:nvPr>
        </p:nvSpPr>
        <p:spPr/>
        <p:txBody>
          <a:bodyPr/>
          <a:lstStyle/>
          <a:p>
            <a:fld id="{739CA9E4-92C0-4037-A16C-54F987E7983C}" type="slidenum">
              <a:rPr lang="en-US" smtClean="0"/>
              <a:t>20</a:t>
            </a:fld>
            <a:endParaRPr lang="en-US" dirty="0"/>
          </a:p>
        </p:txBody>
      </p:sp>
    </p:spTree>
    <p:extLst>
      <p:ext uri="{BB962C8B-B14F-4D97-AF65-F5344CB8AC3E}">
        <p14:creationId xmlns:p14="http://schemas.microsoft.com/office/powerpoint/2010/main" val="3151241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CFFAB-7F7B-8BF0-98A7-8D0D6B571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E85A0-2E17-7F9D-E142-5BCD8CC7B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B4F44-FA18-5EF1-199B-C045AE8A98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B86DD2-7E22-871D-518E-417F27E95356}"/>
              </a:ext>
            </a:extLst>
          </p:cNvPr>
          <p:cNvSpPr>
            <a:spLocks noGrp="1"/>
          </p:cNvSpPr>
          <p:nvPr>
            <p:ph type="sldNum" sz="quarter" idx="5"/>
          </p:nvPr>
        </p:nvSpPr>
        <p:spPr/>
        <p:txBody>
          <a:bodyPr/>
          <a:lstStyle/>
          <a:p>
            <a:fld id="{739CA9E4-92C0-4037-A16C-54F987E7983C}" type="slidenum">
              <a:rPr lang="en-US" smtClean="0"/>
              <a:t>33</a:t>
            </a:fld>
            <a:endParaRPr lang="en-US" dirty="0"/>
          </a:p>
        </p:txBody>
      </p:sp>
    </p:spTree>
    <p:extLst>
      <p:ext uri="{BB962C8B-B14F-4D97-AF65-F5344CB8AC3E}">
        <p14:creationId xmlns:p14="http://schemas.microsoft.com/office/powerpoint/2010/main" val="302855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C06C5-E132-3582-50A0-288AB47B1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A5BDF-37CE-791D-EF4D-37E60667C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BDDBE-E7B7-48BF-0270-129B376227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089DB-686F-4911-E7B9-D55A2879F059}"/>
              </a:ext>
            </a:extLst>
          </p:cNvPr>
          <p:cNvSpPr>
            <a:spLocks noGrp="1"/>
          </p:cNvSpPr>
          <p:nvPr>
            <p:ph type="sldNum" sz="quarter" idx="5"/>
          </p:nvPr>
        </p:nvSpPr>
        <p:spPr/>
        <p:txBody>
          <a:bodyPr/>
          <a:lstStyle/>
          <a:p>
            <a:fld id="{739CA9E4-92C0-4037-A16C-54F987E7983C}" type="slidenum">
              <a:rPr lang="en-US" smtClean="0"/>
              <a:t>34</a:t>
            </a:fld>
            <a:endParaRPr lang="en-US" dirty="0"/>
          </a:p>
        </p:txBody>
      </p:sp>
    </p:spTree>
    <p:extLst>
      <p:ext uri="{BB962C8B-B14F-4D97-AF65-F5344CB8AC3E}">
        <p14:creationId xmlns:p14="http://schemas.microsoft.com/office/powerpoint/2010/main" val="66096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2</a:t>
            </a:fld>
            <a:endParaRPr lang="en-US" dirty="0"/>
          </a:p>
        </p:txBody>
      </p:sp>
    </p:spTree>
    <p:extLst>
      <p:ext uri="{BB962C8B-B14F-4D97-AF65-F5344CB8AC3E}">
        <p14:creationId xmlns:p14="http://schemas.microsoft.com/office/powerpoint/2010/main" val="1806287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FD61-2520-AA8D-1C08-D832056A7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4633A-983E-F970-C9D4-BD3AB755A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0C80B-5E90-039F-3141-E89679765F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18EEED-51D7-D34A-7BBF-678FAC732F69}"/>
              </a:ext>
            </a:extLst>
          </p:cNvPr>
          <p:cNvSpPr>
            <a:spLocks noGrp="1"/>
          </p:cNvSpPr>
          <p:nvPr>
            <p:ph type="sldNum" sz="quarter" idx="5"/>
          </p:nvPr>
        </p:nvSpPr>
        <p:spPr/>
        <p:txBody>
          <a:bodyPr/>
          <a:lstStyle/>
          <a:p>
            <a:fld id="{739CA9E4-92C0-4037-A16C-54F987E7983C}" type="slidenum">
              <a:rPr lang="en-US" smtClean="0"/>
              <a:t>35</a:t>
            </a:fld>
            <a:endParaRPr lang="en-US" dirty="0"/>
          </a:p>
        </p:txBody>
      </p:sp>
    </p:spTree>
    <p:extLst>
      <p:ext uri="{BB962C8B-B14F-4D97-AF65-F5344CB8AC3E}">
        <p14:creationId xmlns:p14="http://schemas.microsoft.com/office/powerpoint/2010/main" val="1253167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40</a:t>
            </a:fld>
            <a:endParaRPr lang="en-US" dirty="0"/>
          </a:p>
        </p:txBody>
      </p:sp>
    </p:spTree>
    <p:extLst>
      <p:ext uri="{BB962C8B-B14F-4D97-AF65-F5344CB8AC3E}">
        <p14:creationId xmlns:p14="http://schemas.microsoft.com/office/powerpoint/2010/main" val="4286910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3</a:t>
            </a:fld>
            <a:endParaRPr lang="en-US" dirty="0"/>
          </a:p>
        </p:txBody>
      </p:sp>
    </p:spTree>
    <p:extLst>
      <p:ext uri="{BB962C8B-B14F-4D97-AF65-F5344CB8AC3E}">
        <p14:creationId xmlns:p14="http://schemas.microsoft.com/office/powerpoint/2010/main" val="26532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5</a:t>
            </a:fld>
            <a:endParaRPr lang="en-US" dirty="0"/>
          </a:p>
        </p:txBody>
      </p:sp>
    </p:spTree>
    <p:extLst>
      <p:ext uri="{BB962C8B-B14F-4D97-AF65-F5344CB8AC3E}">
        <p14:creationId xmlns:p14="http://schemas.microsoft.com/office/powerpoint/2010/main" val="193961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7586-3097-0240-3FE3-23E68213B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54C4E-008B-C5B1-67C4-F5612879C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81C94-4F8B-590E-CD0A-19574691602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B2A3BDAB-BCBD-0BAE-9AD8-5EAFACB97472}"/>
              </a:ext>
            </a:extLst>
          </p:cNvPr>
          <p:cNvSpPr>
            <a:spLocks noGrp="1"/>
          </p:cNvSpPr>
          <p:nvPr>
            <p:ph type="sldNum" sz="quarter" idx="5"/>
          </p:nvPr>
        </p:nvSpPr>
        <p:spPr/>
        <p:txBody>
          <a:bodyPr/>
          <a:lstStyle/>
          <a:p>
            <a:fld id="{739CA9E4-92C0-4037-A16C-54F987E7983C}" type="slidenum">
              <a:rPr lang="en-US" smtClean="0"/>
              <a:t>6</a:t>
            </a:fld>
            <a:endParaRPr lang="en-US" dirty="0"/>
          </a:p>
        </p:txBody>
      </p:sp>
    </p:spTree>
    <p:extLst>
      <p:ext uri="{BB962C8B-B14F-4D97-AF65-F5344CB8AC3E}">
        <p14:creationId xmlns:p14="http://schemas.microsoft.com/office/powerpoint/2010/main" val="323014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7</a:t>
            </a:fld>
            <a:endParaRPr lang="en-US" dirty="0"/>
          </a:p>
        </p:txBody>
      </p:sp>
    </p:spTree>
    <p:extLst>
      <p:ext uri="{BB962C8B-B14F-4D97-AF65-F5344CB8AC3E}">
        <p14:creationId xmlns:p14="http://schemas.microsoft.com/office/powerpoint/2010/main" val="200039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8</a:t>
            </a:fld>
            <a:endParaRPr lang="en-US" dirty="0"/>
          </a:p>
        </p:txBody>
      </p:sp>
    </p:spTree>
    <p:extLst>
      <p:ext uri="{BB962C8B-B14F-4D97-AF65-F5344CB8AC3E}">
        <p14:creationId xmlns:p14="http://schemas.microsoft.com/office/powerpoint/2010/main" val="93206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9</a:t>
            </a:fld>
            <a:endParaRPr lang="en-US" dirty="0"/>
          </a:p>
        </p:txBody>
      </p:sp>
    </p:spTree>
    <p:extLst>
      <p:ext uri="{BB962C8B-B14F-4D97-AF65-F5344CB8AC3E}">
        <p14:creationId xmlns:p14="http://schemas.microsoft.com/office/powerpoint/2010/main" val="57575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39CA9E4-92C0-4037-A16C-54F987E7983C}" type="slidenum">
              <a:rPr lang="en-US" smtClean="0"/>
              <a:t>10</a:t>
            </a:fld>
            <a:endParaRPr lang="en-US" dirty="0"/>
          </a:p>
        </p:txBody>
      </p:sp>
    </p:spTree>
    <p:extLst>
      <p:ext uri="{BB962C8B-B14F-4D97-AF65-F5344CB8AC3E}">
        <p14:creationId xmlns:p14="http://schemas.microsoft.com/office/powerpoint/2010/main" val="318771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EA53-7602-1D92-620A-53AD59B6A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B6C4EC-CFF2-84B5-FA74-8B88FA7A6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5F7AEF-9065-7021-D62B-422C9ACEF1A1}"/>
              </a:ext>
            </a:extLst>
          </p:cNvPr>
          <p:cNvSpPr>
            <a:spLocks noGrp="1"/>
          </p:cNvSpPr>
          <p:nvPr>
            <p:ph type="dt" sz="half" idx="10"/>
          </p:nvPr>
        </p:nvSpPr>
        <p:spPr/>
        <p:txBody>
          <a:bodyPr/>
          <a:lstStyle/>
          <a:p>
            <a:r>
              <a:rPr lang="en-US" dirty="0"/>
              <a:t>5/7/2025</a:t>
            </a:r>
          </a:p>
        </p:txBody>
      </p:sp>
      <p:sp>
        <p:nvSpPr>
          <p:cNvPr id="5" name="Footer Placeholder 4">
            <a:extLst>
              <a:ext uri="{FF2B5EF4-FFF2-40B4-BE49-F238E27FC236}">
                <a16:creationId xmlns:a16="http://schemas.microsoft.com/office/drawing/2014/main" id="{3F83BAE3-1ECB-FEEC-B01A-2DF01DD7D6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6D09CF-C800-23B6-C842-3DAD8AFE8FA1}"/>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52304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D6BE-F2C4-10B0-B07A-0C7B53502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1CD54-AE0D-63E1-2AA6-1605916EB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9D06-6B7C-2F71-3D97-2842168ECBA4}"/>
              </a:ext>
            </a:extLst>
          </p:cNvPr>
          <p:cNvSpPr>
            <a:spLocks noGrp="1"/>
          </p:cNvSpPr>
          <p:nvPr>
            <p:ph type="dt" sz="half" idx="10"/>
          </p:nvPr>
        </p:nvSpPr>
        <p:spPr/>
        <p:txBody>
          <a:bodyPr/>
          <a:lstStyle/>
          <a:p>
            <a:r>
              <a:rPr lang="en-US" dirty="0"/>
              <a:t>5/7/2025</a:t>
            </a:r>
          </a:p>
        </p:txBody>
      </p:sp>
      <p:sp>
        <p:nvSpPr>
          <p:cNvPr id="5" name="Footer Placeholder 4">
            <a:extLst>
              <a:ext uri="{FF2B5EF4-FFF2-40B4-BE49-F238E27FC236}">
                <a16:creationId xmlns:a16="http://schemas.microsoft.com/office/drawing/2014/main" id="{BB0CCDAC-8EE4-C366-46FB-EFD17F5BE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32A013-F989-962B-F18F-BB101DD4F5DB}"/>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85606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934DB-B381-95E0-28DB-49EC01E88A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C30ADA-6ECD-AD26-A357-96C24A297C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636EB-189F-8E3C-BEF8-51A9DF66B171}"/>
              </a:ext>
            </a:extLst>
          </p:cNvPr>
          <p:cNvSpPr>
            <a:spLocks noGrp="1"/>
          </p:cNvSpPr>
          <p:nvPr>
            <p:ph type="dt" sz="half" idx="10"/>
          </p:nvPr>
        </p:nvSpPr>
        <p:spPr/>
        <p:txBody>
          <a:bodyPr/>
          <a:lstStyle/>
          <a:p>
            <a:r>
              <a:rPr lang="en-US" dirty="0"/>
              <a:t>5/7/2025</a:t>
            </a:r>
          </a:p>
        </p:txBody>
      </p:sp>
      <p:sp>
        <p:nvSpPr>
          <p:cNvPr id="5" name="Footer Placeholder 4">
            <a:extLst>
              <a:ext uri="{FF2B5EF4-FFF2-40B4-BE49-F238E27FC236}">
                <a16:creationId xmlns:a16="http://schemas.microsoft.com/office/drawing/2014/main" id="{16325E0F-9B25-2C4D-D968-D1DE004EE6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2874EC-F008-FAEE-9B3E-F305269B51CE}"/>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282833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473A0CB-2A3B-A544-9DB1-7CCDB3843766}"/>
              </a:ext>
            </a:extLst>
          </p:cNvPr>
          <p:cNvSpPr>
            <a:spLocks noGrp="1"/>
          </p:cNvSpPr>
          <p:nvPr>
            <p:ph type="dt" sz="half" idx="10"/>
          </p:nvPr>
        </p:nvSpPr>
        <p:spPr/>
        <p:txBody>
          <a:bodyPr/>
          <a:lstStyle/>
          <a:p>
            <a:r>
              <a:rPr lang="en-US" dirty="0"/>
              <a:t>5/7/2025</a:t>
            </a:r>
            <a:endParaRPr lang="fr-FR" dirty="0"/>
          </a:p>
        </p:txBody>
      </p:sp>
      <p:sp>
        <p:nvSpPr>
          <p:cNvPr id="4" name="Espace réservé du pied de page 3">
            <a:extLst>
              <a:ext uri="{FF2B5EF4-FFF2-40B4-BE49-F238E27FC236}">
                <a16:creationId xmlns:a16="http://schemas.microsoft.com/office/drawing/2014/main" id="{7F3F0C65-9C40-5F0F-AB06-271BAC411D82}"/>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22A06605-9E27-3024-C75E-91481D85B1D5}"/>
              </a:ext>
            </a:extLst>
          </p:cNvPr>
          <p:cNvSpPr>
            <a:spLocks noGrp="1"/>
          </p:cNvSpPr>
          <p:nvPr>
            <p:ph type="sldNum" sz="quarter" idx="12"/>
          </p:nvPr>
        </p:nvSpPr>
        <p:spPr/>
        <p:txBody>
          <a:bodyPr/>
          <a:lstStyle/>
          <a:p>
            <a:fld id="{45CD5700-0206-4F1C-9957-593DF71A7819}" type="slidenum">
              <a:rPr lang="fr-FR" smtClean="0"/>
              <a:t>‹#›</a:t>
            </a:fld>
            <a:endParaRPr lang="fr-FR" dirty="0"/>
          </a:p>
        </p:txBody>
      </p:sp>
      <p:sp>
        <p:nvSpPr>
          <p:cNvPr id="6" name="Titre 1">
            <a:extLst>
              <a:ext uri="{FF2B5EF4-FFF2-40B4-BE49-F238E27FC236}">
                <a16:creationId xmlns:a16="http://schemas.microsoft.com/office/drawing/2014/main" id="{46EB444F-3727-2FDE-E179-7C260C14AC2B}"/>
              </a:ext>
            </a:extLst>
          </p:cNvPr>
          <p:cNvSpPr>
            <a:spLocks noGrp="1"/>
          </p:cNvSpPr>
          <p:nvPr>
            <p:ph type="title"/>
          </p:nvPr>
        </p:nvSpPr>
        <p:spPr>
          <a:xfrm>
            <a:off x="838200" y="18255"/>
            <a:ext cx="10515600" cy="1325563"/>
          </a:xfrm>
        </p:spPr>
        <p:txBody>
          <a:bodyPr/>
          <a:lstStyle/>
          <a:p>
            <a:r>
              <a:rPr lang="fr-FR"/>
              <a:t>Modifiez le style du titre</a:t>
            </a:r>
          </a:p>
        </p:txBody>
      </p:sp>
    </p:spTree>
    <p:extLst>
      <p:ext uri="{BB962C8B-B14F-4D97-AF65-F5344CB8AC3E}">
        <p14:creationId xmlns:p14="http://schemas.microsoft.com/office/powerpoint/2010/main" val="326525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CD88-B7B8-7D98-D8CE-3A5467E27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A1D32-20B9-B8A5-99BA-FE02DDA337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9114E-8F11-8A6E-9476-CFBCE6747C0D}"/>
              </a:ext>
            </a:extLst>
          </p:cNvPr>
          <p:cNvSpPr>
            <a:spLocks noGrp="1"/>
          </p:cNvSpPr>
          <p:nvPr>
            <p:ph type="dt" sz="half" idx="10"/>
          </p:nvPr>
        </p:nvSpPr>
        <p:spPr/>
        <p:txBody>
          <a:bodyPr/>
          <a:lstStyle/>
          <a:p>
            <a:r>
              <a:rPr lang="en-US" dirty="0"/>
              <a:t>5/7/2025</a:t>
            </a:r>
          </a:p>
        </p:txBody>
      </p:sp>
      <p:sp>
        <p:nvSpPr>
          <p:cNvPr id="5" name="Footer Placeholder 4">
            <a:extLst>
              <a:ext uri="{FF2B5EF4-FFF2-40B4-BE49-F238E27FC236}">
                <a16:creationId xmlns:a16="http://schemas.microsoft.com/office/drawing/2014/main" id="{278A586A-F17A-04DB-FFC1-A8DC4FF1F1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AE3456-F5AD-E29B-D6FD-89A8F4B1852E}"/>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37863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B801-A39E-1C4D-D7C0-B847C16886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40B121-DF65-47E1-8683-409D533EF3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A4300D-8D55-E535-4FD5-7F8DDEF0BF2B}"/>
              </a:ext>
            </a:extLst>
          </p:cNvPr>
          <p:cNvSpPr>
            <a:spLocks noGrp="1"/>
          </p:cNvSpPr>
          <p:nvPr>
            <p:ph type="dt" sz="half" idx="10"/>
          </p:nvPr>
        </p:nvSpPr>
        <p:spPr/>
        <p:txBody>
          <a:bodyPr/>
          <a:lstStyle/>
          <a:p>
            <a:r>
              <a:rPr lang="en-US" dirty="0"/>
              <a:t>5/7/2025</a:t>
            </a:r>
          </a:p>
        </p:txBody>
      </p:sp>
      <p:sp>
        <p:nvSpPr>
          <p:cNvPr id="5" name="Footer Placeholder 4">
            <a:extLst>
              <a:ext uri="{FF2B5EF4-FFF2-40B4-BE49-F238E27FC236}">
                <a16:creationId xmlns:a16="http://schemas.microsoft.com/office/drawing/2014/main" id="{F31D6D1F-03DF-A5BC-CEFA-CA0927372C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EAF5D1-1CCF-D650-AC3C-F3EBF5D653F1}"/>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318872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9983-B10C-F5CC-E682-93044FDBA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B1593-A149-824C-2E15-0561F6D75E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30ABE-E2DC-8D32-7E83-43E3220E26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4653A-8EC9-D2D2-B948-054344595FFD}"/>
              </a:ext>
            </a:extLst>
          </p:cNvPr>
          <p:cNvSpPr>
            <a:spLocks noGrp="1"/>
          </p:cNvSpPr>
          <p:nvPr>
            <p:ph type="dt" sz="half" idx="10"/>
          </p:nvPr>
        </p:nvSpPr>
        <p:spPr/>
        <p:txBody>
          <a:bodyPr/>
          <a:lstStyle/>
          <a:p>
            <a:r>
              <a:rPr lang="en-US" dirty="0"/>
              <a:t>5/7/2025</a:t>
            </a:r>
          </a:p>
        </p:txBody>
      </p:sp>
      <p:sp>
        <p:nvSpPr>
          <p:cNvPr id="6" name="Footer Placeholder 5">
            <a:extLst>
              <a:ext uri="{FF2B5EF4-FFF2-40B4-BE49-F238E27FC236}">
                <a16:creationId xmlns:a16="http://schemas.microsoft.com/office/drawing/2014/main" id="{04BFEA69-4DD8-2725-2678-65715FCE94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CDF05C-EF9A-EE91-DF8F-3A0278C2685F}"/>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358017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D60C-32D5-9D3A-0C82-A20B25BDD9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B3CE5-5032-BB6D-C45C-320FFDCB00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675B32-8DD5-6C3B-9AAE-2D20E3E4EA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265783-7095-7AA0-A7DA-40F84C42A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FA181B-652C-5E7C-99C9-64C70AFC8C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572A8D-7246-849E-CEBF-60F7FFCD4E2F}"/>
              </a:ext>
            </a:extLst>
          </p:cNvPr>
          <p:cNvSpPr>
            <a:spLocks noGrp="1"/>
          </p:cNvSpPr>
          <p:nvPr>
            <p:ph type="dt" sz="half" idx="10"/>
          </p:nvPr>
        </p:nvSpPr>
        <p:spPr/>
        <p:txBody>
          <a:bodyPr/>
          <a:lstStyle/>
          <a:p>
            <a:r>
              <a:rPr lang="en-US" dirty="0"/>
              <a:t>5/7/2025</a:t>
            </a:r>
          </a:p>
        </p:txBody>
      </p:sp>
      <p:sp>
        <p:nvSpPr>
          <p:cNvPr id="8" name="Footer Placeholder 7">
            <a:extLst>
              <a:ext uri="{FF2B5EF4-FFF2-40B4-BE49-F238E27FC236}">
                <a16:creationId xmlns:a16="http://schemas.microsoft.com/office/drawing/2014/main" id="{59D4138F-87BD-753E-63AB-E5D5024A14C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8F3A26-9D3E-1EB8-D977-2CEA7DE28B1F}"/>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224563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5CA7-B3B4-F438-8B76-E579E0B8C5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D6AF11-8C40-2232-9C80-F67E996C0B73}"/>
              </a:ext>
            </a:extLst>
          </p:cNvPr>
          <p:cNvSpPr>
            <a:spLocks noGrp="1"/>
          </p:cNvSpPr>
          <p:nvPr>
            <p:ph type="dt" sz="half" idx="10"/>
          </p:nvPr>
        </p:nvSpPr>
        <p:spPr/>
        <p:txBody>
          <a:bodyPr/>
          <a:lstStyle/>
          <a:p>
            <a:r>
              <a:rPr lang="en-US" dirty="0"/>
              <a:t>5/7/2025</a:t>
            </a:r>
          </a:p>
        </p:txBody>
      </p:sp>
      <p:sp>
        <p:nvSpPr>
          <p:cNvPr id="4" name="Footer Placeholder 3">
            <a:extLst>
              <a:ext uri="{FF2B5EF4-FFF2-40B4-BE49-F238E27FC236}">
                <a16:creationId xmlns:a16="http://schemas.microsoft.com/office/drawing/2014/main" id="{D07FADB4-0B0B-342A-DDC0-5FDAC2603EE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6AA8883-ECE0-F7C5-936B-0FC8890C99C7}"/>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261458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52DA1-9A1F-056E-A64A-FE7274DFA923}"/>
              </a:ext>
            </a:extLst>
          </p:cNvPr>
          <p:cNvSpPr>
            <a:spLocks noGrp="1"/>
          </p:cNvSpPr>
          <p:nvPr>
            <p:ph type="dt" sz="half" idx="10"/>
          </p:nvPr>
        </p:nvSpPr>
        <p:spPr/>
        <p:txBody>
          <a:bodyPr/>
          <a:lstStyle/>
          <a:p>
            <a:r>
              <a:rPr lang="en-US" dirty="0"/>
              <a:t>5/7/2025</a:t>
            </a:r>
          </a:p>
        </p:txBody>
      </p:sp>
      <p:sp>
        <p:nvSpPr>
          <p:cNvPr id="3" name="Footer Placeholder 2">
            <a:extLst>
              <a:ext uri="{FF2B5EF4-FFF2-40B4-BE49-F238E27FC236}">
                <a16:creationId xmlns:a16="http://schemas.microsoft.com/office/drawing/2014/main" id="{FB4361F5-9BA2-8C04-4D68-07CDD1AAC80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0D169E-F999-EFA8-80A4-C018252698D2}"/>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2476677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8AA-9FCA-B6C4-7819-40F2B1F29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B52CDA-6AC0-E9AC-21AB-E5EBD45BA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A57F29-1EEB-F470-443F-759ABF9A0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D877E4-2DAD-656B-1271-BF04EED6F7F2}"/>
              </a:ext>
            </a:extLst>
          </p:cNvPr>
          <p:cNvSpPr>
            <a:spLocks noGrp="1"/>
          </p:cNvSpPr>
          <p:nvPr>
            <p:ph type="dt" sz="half" idx="10"/>
          </p:nvPr>
        </p:nvSpPr>
        <p:spPr/>
        <p:txBody>
          <a:bodyPr/>
          <a:lstStyle/>
          <a:p>
            <a:r>
              <a:rPr lang="en-US" dirty="0"/>
              <a:t>5/7/2025</a:t>
            </a:r>
          </a:p>
        </p:txBody>
      </p:sp>
      <p:sp>
        <p:nvSpPr>
          <p:cNvPr id="6" name="Footer Placeholder 5">
            <a:extLst>
              <a:ext uri="{FF2B5EF4-FFF2-40B4-BE49-F238E27FC236}">
                <a16:creationId xmlns:a16="http://schemas.microsoft.com/office/drawing/2014/main" id="{29DEA641-BDE1-0721-C177-554D2CD6E0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86F231-DF03-8125-027B-50202BE08F51}"/>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160681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5717-7E0F-FD50-2E15-BA9A80544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51173B-B798-C351-2AA6-1355486C3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960F82-519C-DE74-54E7-F51235C1C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08FAD-7561-8745-B1B2-156DA70ECA27}"/>
              </a:ext>
            </a:extLst>
          </p:cNvPr>
          <p:cNvSpPr>
            <a:spLocks noGrp="1"/>
          </p:cNvSpPr>
          <p:nvPr>
            <p:ph type="dt" sz="half" idx="10"/>
          </p:nvPr>
        </p:nvSpPr>
        <p:spPr/>
        <p:txBody>
          <a:bodyPr/>
          <a:lstStyle/>
          <a:p>
            <a:r>
              <a:rPr lang="en-US" dirty="0"/>
              <a:t>5/7/2025</a:t>
            </a:r>
          </a:p>
        </p:txBody>
      </p:sp>
      <p:sp>
        <p:nvSpPr>
          <p:cNvPr id="6" name="Footer Placeholder 5">
            <a:extLst>
              <a:ext uri="{FF2B5EF4-FFF2-40B4-BE49-F238E27FC236}">
                <a16:creationId xmlns:a16="http://schemas.microsoft.com/office/drawing/2014/main" id="{D7024DA7-C636-DE37-8AE3-637F5C27B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F7B3D8-A5B7-EFCA-2F07-FC4373AE6259}"/>
              </a:ext>
            </a:extLst>
          </p:cNvPr>
          <p:cNvSpPr>
            <a:spLocks noGrp="1"/>
          </p:cNvSpPr>
          <p:nvPr>
            <p:ph type="sldNum" sz="quarter" idx="12"/>
          </p:nvPr>
        </p:nvSpPr>
        <p:spPr/>
        <p:txBody>
          <a:bodyPr/>
          <a:lstStyle/>
          <a:p>
            <a:fld id="{BFDAF405-20C8-46D1-9150-1B0221008661}" type="slidenum">
              <a:rPr lang="en-US" smtClean="0"/>
              <a:t>‹#›</a:t>
            </a:fld>
            <a:endParaRPr lang="en-US" dirty="0"/>
          </a:p>
        </p:txBody>
      </p:sp>
    </p:spTree>
    <p:extLst>
      <p:ext uri="{BB962C8B-B14F-4D97-AF65-F5344CB8AC3E}">
        <p14:creationId xmlns:p14="http://schemas.microsoft.com/office/powerpoint/2010/main" val="344925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9A78E8-3C99-8958-01AA-76758912A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5CE5A-B4D9-B893-6E7C-14C5855B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1F227-DBE8-C2D7-BE92-7281A1F13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dirty="0"/>
              <a:t>5/7/2025</a:t>
            </a:r>
          </a:p>
        </p:txBody>
      </p:sp>
      <p:sp>
        <p:nvSpPr>
          <p:cNvPr id="5" name="Footer Placeholder 4">
            <a:extLst>
              <a:ext uri="{FF2B5EF4-FFF2-40B4-BE49-F238E27FC236}">
                <a16:creationId xmlns:a16="http://schemas.microsoft.com/office/drawing/2014/main" id="{445FFFEB-6322-C864-1A44-929F9D07C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F1B8A7F-E588-E7F9-48DD-8CA46C088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DAF405-20C8-46D1-9150-1B0221008661}" type="slidenum">
              <a:rPr lang="en-US" smtClean="0"/>
              <a:t>‹#›</a:t>
            </a:fld>
            <a:endParaRPr lang="en-US" dirty="0"/>
          </a:p>
        </p:txBody>
      </p:sp>
    </p:spTree>
    <p:extLst>
      <p:ext uri="{BB962C8B-B14F-4D97-AF65-F5344CB8AC3E}">
        <p14:creationId xmlns:p14="http://schemas.microsoft.com/office/powerpoint/2010/main" val="39015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40.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0.png"/><Relationship Id="rId4" Type="http://schemas.openxmlformats.org/officeDocument/2006/relationships/image" Target="../media/image30.jpeg"/><Relationship Id="rId9" Type="http://schemas.openxmlformats.org/officeDocument/2006/relationships/slide" Target="slide41.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0.png"/><Relationship Id="rId18" Type="http://schemas.openxmlformats.org/officeDocument/2006/relationships/slide" Target="slide43.xml"/><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slide" Target="slide45.xml"/><Relationship Id="rId17" Type="http://schemas.openxmlformats.org/officeDocument/2006/relationships/image" Target="../media/image37.png"/><Relationship Id="rId2" Type="http://schemas.openxmlformats.org/officeDocument/2006/relationships/notesSlide" Target="../notesSlides/notesSlide16.xml"/><Relationship Id="rId16" Type="http://schemas.openxmlformats.org/officeDocument/2006/relationships/image" Target="../media/image360.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slide" Target="slide44.xml"/><Relationship Id="rId10" Type="http://schemas.openxmlformats.org/officeDocument/2006/relationships/image" Target="../media/image340.png"/><Relationship Id="rId19" Type="http://schemas.openxmlformats.org/officeDocument/2006/relationships/image" Target="../media/image370.png"/><Relationship Id="rId4" Type="http://schemas.openxmlformats.org/officeDocument/2006/relationships/image" Target="../media/image30.jpeg"/><Relationship Id="rId9" Type="http://schemas.openxmlformats.org/officeDocument/2006/relationships/slide" Target="slide41.xml"/><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0.png"/><Relationship Id="rId18" Type="http://schemas.openxmlformats.org/officeDocument/2006/relationships/slide" Target="slide43.xml"/><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slide" Target="slide45.xml"/><Relationship Id="rId17" Type="http://schemas.openxmlformats.org/officeDocument/2006/relationships/image" Target="../media/image37.png"/><Relationship Id="rId2" Type="http://schemas.openxmlformats.org/officeDocument/2006/relationships/notesSlide" Target="../notesSlides/notesSlide17.xml"/><Relationship Id="rId16" Type="http://schemas.openxmlformats.org/officeDocument/2006/relationships/image" Target="../media/image360.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slide" Target="slide44.xml"/><Relationship Id="rId10" Type="http://schemas.openxmlformats.org/officeDocument/2006/relationships/image" Target="../media/image340.png"/><Relationship Id="rId19" Type="http://schemas.openxmlformats.org/officeDocument/2006/relationships/image" Target="../media/image370.png"/><Relationship Id="rId4" Type="http://schemas.openxmlformats.org/officeDocument/2006/relationships/image" Target="../media/image30.jpeg"/><Relationship Id="rId9" Type="http://schemas.openxmlformats.org/officeDocument/2006/relationships/slide" Target="slide41.xml"/><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90.png"/><Relationship Id="rId5" Type="http://schemas.openxmlformats.org/officeDocument/2006/relationships/slide" Target="slide4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0.png"/><Relationship Id="rId5" Type="http://schemas.openxmlformats.org/officeDocument/2006/relationships/slide" Target="slide4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6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0.png"/><Relationship Id="rId11" Type="http://schemas.openxmlformats.org/officeDocument/2006/relationships/slide" Target="slide47.xml"/><Relationship Id="rId5" Type="http://schemas.openxmlformats.org/officeDocument/2006/relationships/slide" Target="slide49.xml"/><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5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70.png"/><Relationship Id="rId5" Type="http://schemas.openxmlformats.org/officeDocument/2006/relationships/slide" Target="slide5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00.png"/><Relationship Id="rId4" Type="http://schemas.openxmlformats.org/officeDocument/2006/relationships/slide" Target="slide4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00.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18" Type="http://schemas.openxmlformats.org/officeDocument/2006/relationships/image" Target="../media/image130.png"/><Relationship Id="rId3" Type="http://schemas.openxmlformats.org/officeDocument/2006/relationships/image" Target="../media/image8.png"/><Relationship Id="rId21" Type="http://schemas.openxmlformats.org/officeDocument/2006/relationships/image" Target="../media/image140.png"/><Relationship Id="rId7" Type="http://schemas.openxmlformats.org/officeDocument/2006/relationships/image" Target="../media/image7.png"/><Relationship Id="rId12" Type="http://schemas.openxmlformats.org/officeDocument/2006/relationships/image" Target="../media/image110.png"/><Relationship Id="rId17" Type="http://schemas.openxmlformats.org/officeDocument/2006/relationships/slide" Target="slide40.xml"/><Relationship Id="rId2" Type="http://schemas.openxmlformats.org/officeDocument/2006/relationships/notesSlide" Target="../notesSlides/notesSlide5.xml"/><Relationship Id="rId16" Type="http://schemas.openxmlformats.org/officeDocument/2006/relationships/image" Target="../media/image13.png"/><Relationship Id="rId20"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slide" Target="slide36.xml"/><Relationship Id="rId5" Type="http://schemas.openxmlformats.org/officeDocument/2006/relationships/image" Target="../media/image10.png"/><Relationship Id="rId15" Type="http://schemas.openxmlformats.org/officeDocument/2006/relationships/image" Target="../media/image120.png"/><Relationship Id="rId10" Type="http://schemas.openxmlformats.org/officeDocument/2006/relationships/image" Target="../media/image11.png"/><Relationship Id="rId19"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slide" Target="slide3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48" name="Rectangle 1047">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0" name="Rectangle 1049">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2" name="Freeform: Shape 1051">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TextBox 9">
            <a:extLst>
              <a:ext uri="{FF2B5EF4-FFF2-40B4-BE49-F238E27FC236}">
                <a16:creationId xmlns:a16="http://schemas.microsoft.com/office/drawing/2014/main" id="{87772847-C85E-DA98-B7FE-0CCD8F8348F7}"/>
              </a:ext>
            </a:extLst>
          </p:cNvPr>
          <p:cNvSpPr txBox="1"/>
          <p:nvPr/>
        </p:nvSpPr>
        <p:spPr>
          <a:xfrm>
            <a:off x="4117299" y="1904999"/>
            <a:ext cx="7564813" cy="23364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noProof="0" dirty="0">
                <a:solidFill>
                  <a:srgbClr val="FFFFFF"/>
                </a:solidFill>
                <a:latin typeface="+mj-lt"/>
                <a:ea typeface="+mj-ea"/>
                <a:cs typeface="+mj-cs"/>
              </a:rPr>
              <a:t>Lafayette Park Revised Plan for Energy System Improvement</a:t>
            </a:r>
          </a:p>
        </p:txBody>
      </p:sp>
      <p:sp>
        <p:nvSpPr>
          <p:cNvPr id="1054" name="Rectangle 1053">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 name="Picture 8" descr="Aerial view of a park with trees and buildings&#10;&#10;AI-generated content may be incorrect.">
            <a:extLst>
              <a:ext uri="{FF2B5EF4-FFF2-40B4-BE49-F238E27FC236}">
                <a16:creationId xmlns:a16="http://schemas.microsoft.com/office/drawing/2014/main" id="{36F810A1-2BEF-804B-0CFB-1AAB959ED441}"/>
              </a:ext>
            </a:extLst>
          </p:cNvPr>
          <p:cNvPicPr>
            <a:picLocks noChangeAspect="1"/>
          </p:cNvPicPr>
          <p:nvPr/>
        </p:nvPicPr>
        <p:blipFill>
          <a:blip r:embed="rId3"/>
          <a:srcRect l="3890" r="6080" b="1"/>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pic>
        <p:nvPicPr>
          <p:cNvPr id="4" name="Picture 3">
            <a:extLst>
              <a:ext uri="{FF2B5EF4-FFF2-40B4-BE49-F238E27FC236}">
                <a16:creationId xmlns:a16="http://schemas.microsoft.com/office/drawing/2014/main" id="{20006D1A-09B7-51AF-CEDC-2F55567A6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487" y="6445859"/>
            <a:ext cx="895700" cy="324942"/>
          </a:xfrm>
          <a:prstGeom prst="rect">
            <a:avLst/>
          </a:prstGeom>
          <a:solidFill>
            <a:schemeClr val="bg1">
              <a:lumMod val="50000"/>
            </a:schemeClr>
          </a:solidFill>
        </p:spPr>
      </p:pic>
    </p:spTree>
    <p:extLst>
      <p:ext uri="{BB962C8B-B14F-4D97-AF65-F5344CB8AC3E}">
        <p14:creationId xmlns:p14="http://schemas.microsoft.com/office/powerpoint/2010/main" val="17391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660D-DF1C-4479-A9F3-75E797BDD2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578A5F-C764-5A31-4DA5-0832E4D40AE6}"/>
              </a:ext>
            </a:extLst>
          </p:cNvPr>
          <p:cNvSpPr>
            <a:spLocks noGrp="1"/>
          </p:cNvSpPr>
          <p:nvPr>
            <p:ph type="sldNum" sz="quarter" idx="12"/>
          </p:nvPr>
        </p:nvSpPr>
        <p:spPr/>
        <p:txBody>
          <a:bodyPr/>
          <a:lstStyle/>
          <a:p>
            <a:fld id="{BFDAF405-20C8-46D1-9150-1B0221008661}" type="slidenum">
              <a:rPr lang="en-US" smtClean="0"/>
              <a:t>10</a:t>
            </a:fld>
            <a:endParaRPr lang="en-US" dirty="0"/>
          </a:p>
        </p:txBody>
      </p:sp>
      <p:sp>
        <p:nvSpPr>
          <p:cNvPr id="4" name="Rectangle 3">
            <a:extLst>
              <a:ext uri="{FF2B5EF4-FFF2-40B4-BE49-F238E27FC236}">
                <a16:creationId xmlns:a16="http://schemas.microsoft.com/office/drawing/2014/main" id="{BE809708-0DCD-5893-E7EC-4D0A8C559AD9}"/>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786E216E-7B5C-4C13-14F2-6A1F7EAB5D4D}"/>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245B1C7F-8813-CEE8-EA96-B8BE0C391928}"/>
              </a:ext>
            </a:extLst>
          </p:cNvPr>
          <p:cNvSpPr txBox="1"/>
          <p:nvPr/>
        </p:nvSpPr>
        <p:spPr>
          <a:xfrm>
            <a:off x="609600" y="834154"/>
            <a:ext cx="11582400" cy="428835"/>
          </a:xfrm>
          <a:prstGeom prst="rect">
            <a:avLst/>
          </a:prstGeom>
          <a:noFill/>
        </p:spPr>
        <p:txBody>
          <a:bodyPr wrap="square">
            <a:spAutoFit/>
          </a:bodyPr>
          <a:lstStyle/>
          <a:p>
            <a:pPr marL="514350" marR="0" lvl="0" indent="-514350">
              <a:lnSpc>
                <a:spcPct val="115000"/>
              </a:lnSpc>
              <a:buFont typeface="+mj-lt"/>
              <a:buAutoNum type="romanUcPeriod" startAt="5"/>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Excavation techniques.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BEBE566-0B14-B1FF-F00E-36F701EEA432}"/>
              </a:ext>
            </a:extLst>
          </p:cNvPr>
          <p:cNvSpPr txBox="1"/>
          <p:nvPr/>
        </p:nvSpPr>
        <p:spPr>
          <a:xfrm>
            <a:off x="6060778" y="1560006"/>
            <a:ext cx="5853342" cy="1844608"/>
          </a:xfrm>
          <a:prstGeom prst="rect">
            <a:avLst/>
          </a:prstGeom>
          <a:noFill/>
        </p:spPr>
        <p:txBody>
          <a:bodyPr wrap="square">
            <a:spAutoFit/>
          </a:bodyPr>
          <a:lstStyle/>
          <a:p>
            <a:pPr marR="0" lvl="0">
              <a:lnSpc>
                <a:spcPct val="115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excavation within the landscaped easement area of the vacated Russel and Macomb will be completed with the small equipment, using a mini excavator, skid steer, backhoe, concrete buggy and pick-up trucks. </a:t>
            </a:r>
          </a:p>
        </p:txBody>
      </p:sp>
      <p:grpSp>
        <p:nvGrpSpPr>
          <p:cNvPr id="9" name="Group 8">
            <a:extLst>
              <a:ext uri="{FF2B5EF4-FFF2-40B4-BE49-F238E27FC236}">
                <a16:creationId xmlns:a16="http://schemas.microsoft.com/office/drawing/2014/main" id="{C244B24A-3C8A-F699-75C9-2D23C657CF90}"/>
              </a:ext>
            </a:extLst>
          </p:cNvPr>
          <p:cNvGrpSpPr/>
          <p:nvPr/>
        </p:nvGrpSpPr>
        <p:grpSpPr>
          <a:xfrm>
            <a:off x="261913" y="1449229"/>
            <a:ext cx="11482412" cy="4871634"/>
            <a:chOff x="261913" y="1449229"/>
            <a:chExt cx="11482412" cy="4871634"/>
          </a:xfrm>
        </p:grpSpPr>
        <p:pic>
          <p:nvPicPr>
            <p:cNvPr id="8" name="Picture 7">
              <a:extLst>
                <a:ext uri="{FF2B5EF4-FFF2-40B4-BE49-F238E27FC236}">
                  <a16:creationId xmlns:a16="http://schemas.microsoft.com/office/drawing/2014/main" id="{467CDB95-2BA2-09BB-6678-5A33248DC717}"/>
                </a:ext>
              </a:extLst>
            </p:cNvPr>
            <p:cNvPicPr>
              <a:picLocks noChangeAspect="1"/>
            </p:cNvPicPr>
            <p:nvPr/>
          </p:nvPicPr>
          <p:blipFill>
            <a:blip r:embed="rId3"/>
            <a:stretch>
              <a:fillRect/>
            </a:stretch>
          </p:blipFill>
          <p:spPr>
            <a:xfrm>
              <a:off x="261913" y="3812386"/>
              <a:ext cx="2490812" cy="2508477"/>
            </a:xfrm>
            <a:prstGeom prst="rect">
              <a:avLst/>
            </a:prstGeom>
          </p:spPr>
        </p:pic>
        <p:pic>
          <p:nvPicPr>
            <p:cNvPr id="10" name="Picture 9">
              <a:extLst>
                <a:ext uri="{FF2B5EF4-FFF2-40B4-BE49-F238E27FC236}">
                  <a16:creationId xmlns:a16="http://schemas.microsoft.com/office/drawing/2014/main" id="{1AB8F8E0-4F76-A14C-43B1-F70E0A9C9229}"/>
                </a:ext>
              </a:extLst>
            </p:cNvPr>
            <p:cNvPicPr>
              <a:picLocks noChangeAspect="1"/>
            </p:cNvPicPr>
            <p:nvPr/>
          </p:nvPicPr>
          <p:blipFill>
            <a:blip r:embed="rId4"/>
            <a:stretch>
              <a:fillRect/>
            </a:stretch>
          </p:blipFill>
          <p:spPr>
            <a:xfrm>
              <a:off x="2942512" y="4064867"/>
              <a:ext cx="2928479" cy="2188794"/>
            </a:xfrm>
            <a:prstGeom prst="rect">
              <a:avLst/>
            </a:prstGeom>
          </p:spPr>
        </p:pic>
        <p:pic>
          <p:nvPicPr>
            <p:cNvPr id="12" name="Picture 11">
              <a:extLst>
                <a:ext uri="{FF2B5EF4-FFF2-40B4-BE49-F238E27FC236}">
                  <a16:creationId xmlns:a16="http://schemas.microsoft.com/office/drawing/2014/main" id="{1B79F43A-2502-730C-95AF-2BF6D060C098}"/>
                </a:ext>
              </a:extLst>
            </p:cNvPr>
            <p:cNvPicPr>
              <a:picLocks noChangeAspect="1"/>
            </p:cNvPicPr>
            <p:nvPr/>
          </p:nvPicPr>
          <p:blipFill>
            <a:blip r:embed="rId5"/>
            <a:stretch>
              <a:fillRect/>
            </a:stretch>
          </p:blipFill>
          <p:spPr>
            <a:xfrm>
              <a:off x="6025251" y="4035965"/>
              <a:ext cx="2661549" cy="2188794"/>
            </a:xfrm>
            <a:prstGeom prst="rect">
              <a:avLst/>
            </a:prstGeom>
          </p:spPr>
        </p:pic>
        <p:pic>
          <p:nvPicPr>
            <p:cNvPr id="14" name="Picture 13">
              <a:extLst>
                <a:ext uri="{FF2B5EF4-FFF2-40B4-BE49-F238E27FC236}">
                  <a16:creationId xmlns:a16="http://schemas.microsoft.com/office/drawing/2014/main" id="{8907B8D2-846F-FB04-E5D1-999E420682F8}"/>
                </a:ext>
              </a:extLst>
            </p:cNvPr>
            <p:cNvPicPr>
              <a:picLocks noChangeAspect="1"/>
            </p:cNvPicPr>
            <p:nvPr/>
          </p:nvPicPr>
          <p:blipFill>
            <a:blip r:embed="rId6"/>
            <a:stretch>
              <a:fillRect/>
            </a:stretch>
          </p:blipFill>
          <p:spPr>
            <a:xfrm>
              <a:off x="8841060" y="4060689"/>
              <a:ext cx="2903265" cy="2149397"/>
            </a:xfrm>
            <a:prstGeom prst="rect">
              <a:avLst/>
            </a:prstGeom>
          </p:spPr>
        </p:pic>
        <p:pic>
          <p:nvPicPr>
            <p:cNvPr id="16" name="Picture 15">
              <a:extLst>
                <a:ext uri="{FF2B5EF4-FFF2-40B4-BE49-F238E27FC236}">
                  <a16:creationId xmlns:a16="http://schemas.microsoft.com/office/drawing/2014/main" id="{52A170CF-C8AA-8884-086F-31C88A55B6F1}"/>
                </a:ext>
              </a:extLst>
            </p:cNvPr>
            <p:cNvPicPr>
              <a:picLocks noChangeAspect="1"/>
            </p:cNvPicPr>
            <p:nvPr/>
          </p:nvPicPr>
          <p:blipFill>
            <a:blip r:embed="rId7"/>
            <a:stretch>
              <a:fillRect/>
            </a:stretch>
          </p:blipFill>
          <p:spPr>
            <a:xfrm>
              <a:off x="261913" y="1449229"/>
              <a:ext cx="2181892" cy="2390797"/>
            </a:xfrm>
            <a:prstGeom prst="rect">
              <a:avLst/>
            </a:prstGeom>
          </p:spPr>
        </p:pic>
        <p:pic>
          <p:nvPicPr>
            <p:cNvPr id="18" name="Picture 17">
              <a:extLst>
                <a:ext uri="{FF2B5EF4-FFF2-40B4-BE49-F238E27FC236}">
                  <a16:creationId xmlns:a16="http://schemas.microsoft.com/office/drawing/2014/main" id="{90DCFDBF-8290-0E72-A361-5F379DDCC5CE}"/>
                </a:ext>
              </a:extLst>
            </p:cNvPr>
            <p:cNvPicPr>
              <a:picLocks noChangeAspect="1"/>
            </p:cNvPicPr>
            <p:nvPr/>
          </p:nvPicPr>
          <p:blipFill>
            <a:blip r:embed="rId8"/>
            <a:stretch>
              <a:fillRect/>
            </a:stretch>
          </p:blipFill>
          <p:spPr>
            <a:xfrm>
              <a:off x="2522924" y="1500696"/>
              <a:ext cx="3348067" cy="2339330"/>
            </a:xfrm>
            <a:prstGeom prst="rect">
              <a:avLst/>
            </a:prstGeom>
          </p:spPr>
        </p:pic>
        <p:sp>
          <p:nvSpPr>
            <p:cNvPr id="2" name="TextBox 1">
              <a:extLst>
                <a:ext uri="{FF2B5EF4-FFF2-40B4-BE49-F238E27FC236}">
                  <a16:creationId xmlns:a16="http://schemas.microsoft.com/office/drawing/2014/main" id="{0D8B511F-9886-DA00-B647-6646245D545F}"/>
                </a:ext>
              </a:extLst>
            </p:cNvPr>
            <p:cNvSpPr txBox="1"/>
            <p:nvPr/>
          </p:nvSpPr>
          <p:spPr>
            <a:xfrm>
              <a:off x="8858963" y="4060689"/>
              <a:ext cx="1123237" cy="92333"/>
            </a:xfrm>
            <a:prstGeom prst="rect">
              <a:avLst/>
            </a:prstGeom>
            <a:solidFill>
              <a:schemeClr val="bg1"/>
            </a:solidFill>
          </p:spPr>
          <p:txBody>
            <a:bodyPr wrap="square" lIns="0" tIns="0" rIns="0" bIns="0" rtlCol="0">
              <a:spAutoFit/>
            </a:bodyPr>
            <a:lstStyle/>
            <a:p>
              <a:r>
                <a:rPr lang="en-US" sz="600" b="1" dirty="0"/>
                <a:t>Welding Rig (pickup truck)</a:t>
              </a:r>
            </a:p>
          </p:txBody>
        </p:sp>
      </p:grpSp>
      <p:pic>
        <p:nvPicPr>
          <p:cNvPr id="6" name="Picture 5">
            <a:extLst>
              <a:ext uri="{FF2B5EF4-FFF2-40B4-BE49-F238E27FC236}">
                <a16:creationId xmlns:a16="http://schemas.microsoft.com/office/drawing/2014/main" id="{E18E4C10-68B3-CEDD-CB80-AE3E3D40F0AB}"/>
              </a:ext>
            </a:extLst>
          </p:cNvPr>
          <p:cNvPicPr>
            <a:picLocks noChangeAspect="1"/>
          </p:cNvPicPr>
          <p:nvPr/>
        </p:nvPicPr>
        <p:blipFill>
          <a:blip r:embed="rId9"/>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3160367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ED67-BCE3-F039-C51F-6BDA432DE3D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CE572-8876-0331-C3E5-26A1C29C6D6B}"/>
              </a:ext>
            </a:extLst>
          </p:cNvPr>
          <p:cNvSpPr>
            <a:spLocks noGrp="1"/>
          </p:cNvSpPr>
          <p:nvPr>
            <p:ph type="sldNum" sz="quarter" idx="12"/>
          </p:nvPr>
        </p:nvSpPr>
        <p:spPr/>
        <p:txBody>
          <a:bodyPr/>
          <a:lstStyle/>
          <a:p>
            <a:fld id="{BFDAF405-20C8-46D1-9150-1B0221008661}" type="slidenum">
              <a:rPr lang="en-US" smtClean="0"/>
              <a:t>11</a:t>
            </a:fld>
            <a:endParaRPr lang="en-US" dirty="0"/>
          </a:p>
        </p:txBody>
      </p:sp>
      <p:sp>
        <p:nvSpPr>
          <p:cNvPr id="4" name="Rectangle 3">
            <a:extLst>
              <a:ext uri="{FF2B5EF4-FFF2-40B4-BE49-F238E27FC236}">
                <a16:creationId xmlns:a16="http://schemas.microsoft.com/office/drawing/2014/main" id="{0F94FBC3-7725-4A83-6D58-A075296D980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BEBA5324-D9E5-73A4-A35C-46DA1A7836E1}"/>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6190575D-9A2E-2A23-76A7-9C168CC64C5C}"/>
              </a:ext>
            </a:extLst>
          </p:cNvPr>
          <p:cNvSpPr txBox="1"/>
          <p:nvPr/>
        </p:nvSpPr>
        <p:spPr>
          <a:xfrm>
            <a:off x="609598" y="913952"/>
            <a:ext cx="10972800" cy="5107039"/>
          </a:xfrm>
          <a:prstGeom prst="rect">
            <a:avLst/>
          </a:prstGeom>
          <a:noFill/>
        </p:spPr>
        <p:txBody>
          <a:bodyPr wrap="square">
            <a:spAutoFit/>
          </a:bodyPr>
          <a:lstStyle/>
          <a:p>
            <a:pPr marL="514350" marR="0" lvl="0" indent="-514350">
              <a:lnSpc>
                <a:spcPct val="115000"/>
              </a:lnSpc>
              <a:spcAft>
                <a:spcPts val="600"/>
              </a:spcAft>
              <a:buFont typeface="+mj-lt"/>
              <a:buAutoNum type="romanUcPeriod" startAt="6"/>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Details on how trees will be protected.</a:t>
            </a:r>
          </a:p>
          <a:p>
            <a:pPr marL="914400" lvl="1" indent="-457200">
              <a:lnSpc>
                <a:spcPct val="115000"/>
              </a:lnSpc>
              <a:buAutoNum type="alphaL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As described in Section II, Protection measures will be provided for the trees and the soil.</a:t>
            </a:r>
          </a:p>
          <a:p>
            <a:pPr marL="914400" lvl="1" indent="-457200">
              <a:lnSpc>
                <a:spcPct val="115000"/>
              </a:lnSpc>
              <a:buAutoNum type="alphaL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Plant material that is to remain but could be impacted by the excavation or access to sites will be pruned to provide controlled arborist led impacts to the trees. This includes above grade limb pruning and below grade root pruning both identified, specifically in the plans. Below are some advantages of root pruning.</a:t>
            </a:r>
          </a:p>
          <a:p>
            <a:pPr marL="1828800" lvl="3" indent="-457200">
              <a:lnSpc>
                <a:spcPct val="115000"/>
              </a:lnSpc>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Healthy Root System: Root pruning stimulates the development of a compact and robust root system. By trimming unnecessary or circling roots, the tree focuses on cultivating healthier roots that provide enhanced anchorage, water, and nutrient access. </a:t>
            </a:r>
          </a:p>
          <a:p>
            <a:pPr marL="1828800" lvl="3" indent="-457200">
              <a:lnSpc>
                <a:spcPct val="115000"/>
              </a:lnSpc>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Reduced Tree Stress: During transplantation or construction activities, root pruning alleviates stress on the tree, increasing its chances of survival and successful establishment.</a:t>
            </a:r>
          </a:p>
          <a:p>
            <a:pPr marL="514350" marR="0" lvl="0" indent="-514350">
              <a:lnSpc>
                <a:spcPct val="115000"/>
              </a:lnSpc>
              <a:buFont typeface="+mj-lt"/>
              <a:buAutoNum type="romanUcPeriod" startAt="6"/>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DCE8CF4-6DFC-2252-836A-763F84F3998E}"/>
              </a:ext>
            </a:extLst>
          </p:cNvPr>
          <p:cNvPicPr>
            <a:picLocks noChangeAspect="1"/>
          </p:cNvPicPr>
          <p:nvPr/>
        </p:nvPicPr>
        <p:blipFill>
          <a:blip r:embed="rId3"/>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1051934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35919-1D8D-C9EE-DDD0-6503E61F46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3A5F57-2775-8295-246A-47365D4C9948}"/>
              </a:ext>
            </a:extLst>
          </p:cNvPr>
          <p:cNvSpPr>
            <a:spLocks noGrp="1"/>
          </p:cNvSpPr>
          <p:nvPr>
            <p:ph type="sldNum" sz="quarter" idx="12"/>
          </p:nvPr>
        </p:nvSpPr>
        <p:spPr/>
        <p:txBody>
          <a:bodyPr/>
          <a:lstStyle/>
          <a:p>
            <a:fld id="{BFDAF405-20C8-46D1-9150-1B0221008661}" type="slidenum">
              <a:rPr lang="en-US" smtClean="0"/>
              <a:t>12</a:t>
            </a:fld>
            <a:endParaRPr lang="en-US" dirty="0"/>
          </a:p>
        </p:txBody>
      </p:sp>
      <p:sp>
        <p:nvSpPr>
          <p:cNvPr id="4" name="Rectangle 3">
            <a:extLst>
              <a:ext uri="{FF2B5EF4-FFF2-40B4-BE49-F238E27FC236}">
                <a16:creationId xmlns:a16="http://schemas.microsoft.com/office/drawing/2014/main" id="{B983B727-E99C-8011-5071-9A0FB7AD9DB8}"/>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E999BCC7-236B-3F01-E5EB-AA09B3A387AD}"/>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64E8EB33-88A0-CCCA-FAAC-A64D940440B6}"/>
              </a:ext>
            </a:extLst>
          </p:cNvPr>
          <p:cNvSpPr txBox="1"/>
          <p:nvPr/>
        </p:nvSpPr>
        <p:spPr>
          <a:xfrm>
            <a:off x="599090" y="834154"/>
            <a:ext cx="10972800" cy="1844608"/>
          </a:xfrm>
          <a:prstGeom prst="rect">
            <a:avLst/>
          </a:prstGeom>
          <a:noFill/>
        </p:spPr>
        <p:txBody>
          <a:bodyPr wrap="square">
            <a:spAutoFit/>
          </a:bodyPr>
          <a:lstStyle/>
          <a:p>
            <a:pPr marL="514350" marR="0" lvl="0" indent="-514350">
              <a:lnSpc>
                <a:spcPct val="115000"/>
              </a:lnSpc>
              <a:buFont typeface="+mj-lt"/>
              <a:buAutoNum type="romanUcPeriod" startAt="7"/>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Proposed equipment staging locations and approach.</a:t>
            </a:r>
          </a:p>
          <a:p>
            <a:pPr marL="914400" lvl="1" indent="-457200">
              <a:lnSpc>
                <a:spcPct val="115000"/>
              </a:lnSpc>
              <a:buFont typeface="+mj-lt"/>
              <a:buAutoNum type="alphaLcPeriod"/>
            </a:pPr>
            <a:r>
              <a:rPr lang="en-US" sz="2000" kern="100" dirty="0">
                <a:latin typeface="Aptos" panose="020B0004020202020204" pitchFamily="34" charset="0"/>
                <a:ea typeface="Aptos" panose="020B0004020202020204" pitchFamily="34" charset="0"/>
                <a:cs typeface="Times New Roman" panose="02020603050405020304" pitchFamily="18" charset="0"/>
              </a:rPr>
              <a:t>The area of the vacated Macomb and Russell Streets, north of the play area, will be accessed via the Lafayette Plaisance Park off Lafayette Ave., see callout 2.</a:t>
            </a:r>
          </a:p>
          <a:p>
            <a:pPr marL="914400" lvl="1" indent="-457200">
              <a:lnSpc>
                <a:spcPct val="115000"/>
              </a:lnSpc>
              <a:buFont typeface="+mj-lt"/>
              <a:buAutoNum type="alphaL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area for staging, laydown and the stockpiling of material will also be in the park, see call out 1, and will be secured with a 6ft. </a:t>
            </a:r>
            <a:r>
              <a:rPr lang="en-US" sz="2000" kern="100" dirty="0">
                <a:latin typeface="Aptos" panose="020B0004020202020204" pitchFamily="34" charset="0"/>
                <a:ea typeface="Aptos" panose="020B0004020202020204" pitchFamily="34" charset="0"/>
                <a:cs typeface="Times New Roman" panose="02020603050405020304" pitchFamily="18" charset="0"/>
              </a:rPr>
              <a:t>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all construction fence, see callout 3.</a:t>
            </a:r>
          </a:p>
        </p:txBody>
      </p:sp>
      <p:pic>
        <p:nvPicPr>
          <p:cNvPr id="9" name="Picture 8">
            <a:extLst>
              <a:ext uri="{FF2B5EF4-FFF2-40B4-BE49-F238E27FC236}">
                <a16:creationId xmlns:a16="http://schemas.microsoft.com/office/drawing/2014/main" id="{37482C82-8B2A-2A46-840D-389318F84176}"/>
              </a:ext>
            </a:extLst>
          </p:cNvPr>
          <p:cNvPicPr>
            <a:picLocks noChangeAspect="1"/>
          </p:cNvPicPr>
          <p:nvPr/>
        </p:nvPicPr>
        <p:blipFill>
          <a:blip r:embed="rId3"/>
          <a:stretch>
            <a:fillRect/>
          </a:stretch>
        </p:blipFill>
        <p:spPr>
          <a:xfrm>
            <a:off x="977401" y="2734698"/>
            <a:ext cx="10216178" cy="3621652"/>
          </a:xfrm>
          <a:prstGeom prst="rect">
            <a:avLst/>
          </a:prstGeom>
        </p:spPr>
      </p:pic>
      <p:pic>
        <p:nvPicPr>
          <p:cNvPr id="2" name="Picture 1">
            <a:extLst>
              <a:ext uri="{FF2B5EF4-FFF2-40B4-BE49-F238E27FC236}">
                <a16:creationId xmlns:a16="http://schemas.microsoft.com/office/drawing/2014/main" id="{316B8D4C-6629-20E1-EAC4-6C7B5ED5753A}"/>
              </a:ext>
            </a:extLst>
          </p:cNvPr>
          <p:cNvPicPr>
            <a:picLocks noChangeAspect="1"/>
          </p:cNvPicPr>
          <p:nvPr/>
        </p:nvPicPr>
        <p:blipFill>
          <a:blip r:embed="rId4"/>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3823600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D40B-02A7-DCA3-709F-1439FD9493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D230D-AE7F-AAAB-2500-F1AA6F64F0E1}"/>
              </a:ext>
            </a:extLst>
          </p:cNvPr>
          <p:cNvSpPr>
            <a:spLocks noGrp="1"/>
          </p:cNvSpPr>
          <p:nvPr>
            <p:ph type="sldNum" sz="quarter" idx="12"/>
          </p:nvPr>
        </p:nvSpPr>
        <p:spPr>
          <a:xfrm>
            <a:off x="8450379" y="6972171"/>
            <a:ext cx="2743200" cy="365125"/>
          </a:xfrm>
        </p:spPr>
        <p:txBody>
          <a:bodyPr/>
          <a:lstStyle/>
          <a:p>
            <a:fld id="{BFDAF405-20C8-46D1-9150-1B0221008661}" type="slidenum">
              <a:rPr lang="en-US" smtClean="0"/>
              <a:t>13</a:t>
            </a:fld>
            <a:endParaRPr lang="en-US" dirty="0"/>
          </a:p>
        </p:txBody>
      </p:sp>
      <p:sp>
        <p:nvSpPr>
          <p:cNvPr id="4" name="Rectangle 3">
            <a:extLst>
              <a:ext uri="{FF2B5EF4-FFF2-40B4-BE49-F238E27FC236}">
                <a16:creationId xmlns:a16="http://schemas.microsoft.com/office/drawing/2014/main" id="{A9D98C01-D067-9988-DEE6-82EB8229AFC4}"/>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67BA853C-9447-3043-2DCB-613972656381}"/>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F4A4C364-2980-5AA6-EAE6-713787A7D7C2}"/>
              </a:ext>
            </a:extLst>
          </p:cNvPr>
          <p:cNvSpPr txBox="1"/>
          <p:nvPr/>
        </p:nvSpPr>
        <p:spPr>
          <a:xfrm>
            <a:off x="12300939" y="819708"/>
            <a:ext cx="2650737" cy="1784271"/>
          </a:xfrm>
          <a:prstGeom prst="rect">
            <a:avLst/>
          </a:prstGeom>
          <a:noFill/>
        </p:spPr>
        <p:txBody>
          <a:bodyPr wrap="square">
            <a:spAutoFit/>
          </a:bodyPr>
          <a:lstStyle/>
          <a:p>
            <a:pPr marL="514350" marR="0" lvl="0" indent="-514350">
              <a:lnSpc>
                <a:spcPct val="115000"/>
              </a:lnSpc>
              <a:buFont typeface="+mj-lt"/>
              <a:buAutoNum type="romanUcPeriod" startAt="7"/>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Proposed equipment staging locations and approach.</a:t>
            </a:r>
          </a:p>
          <a:p>
            <a:pPr marL="914400" lvl="1" indent="-457200">
              <a:lnSpc>
                <a:spcPct val="115000"/>
              </a:lnSpc>
              <a:buFont typeface="+mj-lt"/>
              <a:buAutoNum type="alphaLcPeriod"/>
            </a:pPr>
            <a:r>
              <a:rPr lang="en-US" sz="800" kern="100" dirty="0">
                <a:latin typeface="Aptos" panose="020B0004020202020204" pitchFamily="34" charset="0"/>
                <a:ea typeface="Aptos" panose="020B0004020202020204" pitchFamily="34" charset="0"/>
                <a:cs typeface="Times New Roman" panose="02020603050405020304" pitchFamily="18" charset="0"/>
              </a:rPr>
              <a:t>The area of the vacated Macomb and Russell Streets, north of the play area, will be accessed via the Lafayette Plaisance Park off Lafayette Ave., see callout 2.</a:t>
            </a:r>
          </a:p>
          <a:p>
            <a:pPr marL="914400" lvl="1" indent="-457200">
              <a:lnSpc>
                <a:spcPct val="115000"/>
              </a:lnSpc>
              <a:buFont typeface="+mj-lt"/>
              <a:buAutoNum type="alphaLcPeriod"/>
            </a:pPr>
            <a:r>
              <a:rPr lang="en-US" sz="800" kern="100" dirty="0">
                <a:effectLst/>
                <a:latin typeface="Aptos" panose="020B0004020202020204" pitchFamily="34" charset="0"/>
                <a:ea typeface="Aptos" panose="020B0004020202020204" pitchFamily="34" charset="0"/>
                <a:cs typeface="Times New Roman" panose="02020603050405020304" pitchFamily="18" charset="0"/>
              </a:rPr>
              <a:t>The area for staging, laydown and the stockpiling of material will also be in the park, see call out 1, and will be secured with a 6ft. </a:t>
            </a:r>
            <a:r>
              <a:rPr lang="en-US" sz="800" kern="100" dirty="0">
                <a:latin typeface="Aptos" panose="020B0004020202020204" pitchFamily="34" charset="0"/>
                <a:ea typeface="Aptos" panose="020B0004020202020204" pitchFamily="34" charset="0"/>
                <a:cs typeface="Times New Roman" panose="02020603050405020304" pitchFamily="18" charset="0"/>
              </a:rPr>
              <a:t>t</a:t>
            </a:r>
            <a:r>
              <a:rPr lang="en-US" sz="800" kern="100" dirty="0">
                <a:effectLst/>
                <a:latin typeface="Aptos" panose="020B0004020202020204" pitchFamily="34" charset="0"/>
                <a:ea typeface="Aptos" panose="020B0004020202020204" pitchFamily="34" charset="0"/>
                <a:cs typeface="Times New Roman" panose="02020603050405020304" pitchFamily="18" charset="0"/>
              </a:rPr>
              <a:t>all construction fence, see callout 3.</a:t>
            </a:r>
          </a:p>
        </p:txBody>
      </p:sp>
      <p:pic>
        <p:nvPicPr>
          <p:cNvPr id="2" name="Picture 1">
            <a:extLst>
              <a:ext uri="{FF2B5EF4-FFF2-40B4-BE49-F238E27FC236}">
                <a16:creationId xmlns:a16="http://schemas.microsoft.com/office/drawing/2014/main" id="{35FEC520-CD27-41C9-8415-0E9C62E808CA}"/>
              </a:ext>
            </a:extLst>
          </p:cNvPr>
          <p:cNvPicPr>
            <a:picLocks noChangeAspect="1"/>
          </p:cNvPicPr>
          <p:nvPr/>
        </p:nvPicPr>
        <p:blipFill>
          <a:blip r:embed="rId3"/>
          <a:stretch>
            <a:fillRect/>
          </a:stretch>
        </p:blipFill>
        <p:spPr>
          <a:xfrm>
            <a:off x="5653086" y="7020826"/>
            <a:ext cx="885825" cy="323850"/>
          </a:xfrm>
          <a:prstGeom prst="rect">
            <a:avLst/>
          </a:prstGeom>
        </p:spPr>
      </p:pic>
      <p:grpSp>
        <p:nvGrpSpPr>
          <p:cNvPr id="6" name="Group 5">
            <a:extLst>
              <a:ext uri="{FF2B5EF4-FFF2-40B4-BE49-F238E27FC236}">
                <a16:creationId xmlns:a16="http://schemas.microsoft.com/office/drawing/2014/main" id="{30DDEC59-2EA7-E45B-E4A8-B34C239434F9}"/>
              </a:ext>
            </a:extLst>
          </p:cNvPr>
          <p:cNvGrpSpPr/>
          <p:nvPr/>
        </p:nvGrpSpPr>
        <p:grpSpPr>
          <a:xfrm>
            <a:off x="3744096" y="1054179"/>
            <a:ext cx="4201299" cy="5602349"/>
            <a:chOff x="3744096" y="1054179"/>
            <a:chExt cx="4201299" cy="5602349"/>
          </a:xfrm>
        </p:grpSpPr>
        <p:pic>
          <p:nvPicPr>
            <p:cNvPr id="9" name="Picture 8">
              <a:extLst>
                <a:ext uri="{FF2B5EF4-FFF2-40B4-BE49-F238E27FC236}">
                  <a16:creationId xmlns:a16="http://schemas.microsoft.com/office/drawing/2014/main" id="{FC5CCD03-3587-128E-360A-A4105490820C}"/>
                </a:ext>
              </a:extLst>
            </p:cNvPr>
            <p:cNvPicPr>
              <a:picLocks noChangeAspect="1"/>
            </p:cNvPicPr>
            <p:nvPr/>
          </p:nvPicPr>
          <p:blipFill>
            <a:blip r:embed="rId4"/>
            <a:srcRect l="16922" r="65419" b="33574"/>
            <a:stretch>
              <a:fillRect/>
            </a:stretch>
          </p:blipFill>
          <p:spPr>
            <a:xfrm>
              <a:off x="3744096" y="1054179"/>
              <a:ext cx="4201299" cy="5602349"/>
            </a:xfrm>
            <a:prstGeom prst="rect">
              <a:avLst/>
            </a:prstGeom>
          </p:spPr>
        </p:pic>
        <p:sp>
          <p:nvSpPr>
            <p:cNvPr id="12" name="Isosceles Triangle 11">
              <a:extLst>
                <a:ext uri="{FF2B5EF4-FFF2-40B4-BE49-F238E27FC236}">
                  <a16:creationId xmlns:a16="http://schemas.microsoft.com/office/drawing/2014/main" id="{4F60DE9E-2A19-E04F-4EE4-E0F6A969C671}"/>
                </a:ext>
              </a:extLst>
            </p:cNvPr>
            <p:cNvSpPr/>
            <p:nvPr/>
          </p:nvSpPr>
          <p:spPr>
            <a:xfrm rot="8737340">
              <a:off x="6651517" y="5029748"/>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B6B0D63C-1068-C111-9BBC-708C2D367014}"/>
                    </a:ext>
                  </a:extLst>
                </p:cNvPr>
                <p:cNvGraphicFramePr>
                  <a:graphicFrameLocks noChangeAspect="1"/>
                </p:cNvGraphicFramePr>
                <p:nvPr>
                  <p:extLst>
                    <p:ext uri="{D42A27DB-BD31-4B8C-83A1-F6EECF244321}">
                      <p14:modId xmlns:p14="http://schemas.microsoft.com/office/powerpoint/2010/main" val="38809107"/>
                    </p:ext>
                  </p:extLst>
                </p:nvPr>
              </p:nvGraphicFramePr>
              <p:xfrm rot="19438067" flipH="1">
                <a:off x="6838190" y="5246121"/>
                <a:ext cx="199016" cy="350202"/>
              </p:xfrm>
              <a:graphic>
                <a:graphicData uri="http://schemas.microsoft.com/office/powerpoint/2016/sectionzoom">
                  <psez:sectionZm>
                    <psez:sectionZmObj sectionId="{99D253A3-E551-491B-B89D-42A5BA09E89D}">
                      <psez:zmPr id="{BA0083F4-32C8-4606-A627-962F377842BF}" transitionDur="1000">
                        <p166:blipFill xmlns:p166="http://schemas.microsoft.com/office/powerpoint/2016/6/main">
                          <a:blip r:embed="rId5"/>
                          <a:stretch>
                            <a:fillRect/>
                          </a:stretch>
                        </p166:blipFill>
                        <p166:spPr xmlns:p166="http://schemas.microsoft.com/office/powerpoint/2016/6/main">
                          <a:xfrm rot="19438067" flipH="1">
                            <a:off x="0" y="0"/>
                            <a:ext cx="199016" cy="350202"/>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ez:zmPr>
                    </psez:sectionZmObj>
                  </psez:sectionZm>
                </a:graphicData>
              </a:graphic>
            </p:graphicFrame>
          </mc:Choice>
          <mc:Fallback xmlns="">
            <p:pic>
              <p:nvPicPr>
                <p:cNvPr id="11" name="Section Zoom 10">
                  <a:hlinkClick r:id="rId6" action="ppaction://hlinksldjump"/>
                  <a:extLst>
                    <a:ext uri="{FF2B5EF4-FFF2-40B4-BE49-F238E27FC236}">
                      <a16:creationId xmlns:a16="http://schemas.microsoft.com/office/drawing/2014/main" id="{B6B0D63C-1068-C111-9BBC-708C2D367014}"/>
                    </a:ext>
                  </a:extLst>
                </p:cNvPr>
                <p:cNvPicPr>
                  <a:picLocks noGrp="1" noRot="1" noChangeAspect="1" noMove="1" noResize="1" noEditPoints="1" noAdjustHandles="1" noChangeArrowheads="1" noChangeShapeType="1"/>
                </p:cNvPicPr>
                <p:nvPr/>
              </p:nvPicPr>
              <p:blipFill>
                <a:blip r:embed="rId7"/>
                <a:stretch>
                  <a:fillRect/>
                </a:stretch>
              </p:blipFill>
              <p:spPr>
                <a:xfrm rot="19438067" flipH="1">
                  <a:off x="6838190" y="5246121"/>
                  <a:ext cx="199016" cy="350202"/>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grpSp>
    </p:spTree>
    <p:extLst>
      <p:ext uri="{BB962C8B-B14F-4D97-AF65-F5344CB8AC3E}">
        <p14:creationId xmlns:p14="http://schemas.microsoft.com/office/powerpoint/2010/main" val="2895310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D314-8BE6-C078-B77A-A959488AB0E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9F9AF4-8C3A-7C79-968F-82D75858F5F4}"/>
              </a:ext>
            </a:extLst>
          </p:cNvPr>
          <p:cNvSpPr>
            <a:spLocks noGrp="1"/>
          </p:cNvSpPr>
          <p:nvPr>
            <p:ph type="sldNum" sz="quarter" idx="12"/>
          </p:nvPr>
        </p:nvSpPr>
        <p:spPr/>
        <p:txBody>
          <a:bodyPr/>
          <a:lstStyle/>
          <a:p>
            <a:fld id="{BFDAF405-20C8-46D1-9150-1B0221008661}" type="slidenum">
              <a:rPr lang="en-US" smtClean="0"/>
              <a:t>14</a:t>
            </a:fld>
            <a:endParaRPr lang="en-US" dirty="0"/>
          </a:p>
        </p:txBody>
      </p:sp>
      <p:sp>
        <p:nvSpPr>
          <p:cNvPr id="4" name="Rectangle 3">
            <a:extLst>
              <a:ext uri="{FF2B5EF4-FFF2-40B4-BE49-F238E27FC236}">
                <a16:creationId xmlns:a16="http://schemas.microsoft.com/office/drawing/2014/main" id="{61AAB881-31C9-D033-F2DE-7DC74BDD097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74327C3A-1E17-F577-7E4B-AD8BA3EF5FE8}"/>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AC8391FC-CCF9-6030-5ED5-031AB24B539C}"/>
              </a:ext>
            </a:extLst>
          </p:cNvPr>
          <p:cNvSpPr txBox="1"/>
          <p:nvPr/>
        </p:nvSpPr>
        <p:spPr>
          <a:xfrm>
            <a:off x="599089" y="877729"/>
            <a:ext cx="10993820" cy="2418804"/>
          </a:xfrm>
          <a:prstGeom prst="rect">
            <a:avLst/>
          </a:prstGeom>
          <a:noFill/>
        </p:spPr>
        <p:txBody>
          <a:bodyPr wrap="square">
            <a:spAutoFit/>
          </a:bodyPr>
          <a:lstStyle/>
          <a:p>
            <a:pPr marL="514350" marR="0" lvl="0" indent="-514350">
              <a:lnSpc>
                <a:spcPct val="115000"/>
              </a:lnSpc>
              <a:spcAft>
                <a:spcPts val="600"/>
              </a:spcAft>
              <a:buFont typeface="+mj-lt"/>
              <a:buAutoNum type="romanUcPeriod" startAt="8"/>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Environmental impacts of steam on tree canopy.</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15000"/>
              </a:lnSpc>
              <a:buAutoNum type="alphaLcPeriod"/>
            </a:pPr>
            <a:r>
              <a:rPr lang="en-US" dirty="0"/>
              <a:t>The Nicolet Public Right-of-Way parking area stack has been removed from the proposed plan in response to residents’ aesthetic concerns. A standard, on grade, Detroit Thermal cast iron manhole frame and cover are proposed for the existing manhole structure 1254. </a:t>
            </a:r>
          </a:p>
          <a:p>
            <a:pPr marL="800100" lvl="1" indent="-342900">
              <a:lnSpc>
                <a:spcPct val="115000"/>
              </a:lnSpc>
              <a:buAutoNum type="alphaLcPeriod"/>
            </a:pPr>
            <a:r>
              <a:rPr lang="en-US" dirty="0"/>
              <a:t>The Joliet Public Right-of-Way parking area stack has been removed from the proposed plan in response to residents’ aesthetic concerns. A standard, on grade, Detroit Thermal cast iron manhole frame and cover are proposed for the existing manhole structure 1268. </a:t>
            </a:r>
          </a:p>
        </p:txBody>
      </p:sp>
      <p:pic>
        <p:nvPicPr>
          <p:cNvPr id="2" name="Picture 1">
            <a:extLst>
              <a:ext uri="{FF2B5EF4-FFF2-40B4-BE49-F238E27FC236}">
                <a16:creationId xmlns:a16="http://schemas.microsoft.com/office/drawing/2014/main" id="{2D983357-8297-855F-E9FD-72C509D1BE17}"/>
              </a:ext>
            </a:extLst>
          </p:cNvPr>
          <p:cNvPicPr>
            <a:picLocks noChangeAspect="1"/>
          </p:cNvPicPr>
          <p:nvPr/>
        </p:nvPicPr>
        <p:blipFill>
          <a:blip r:embed="rId2"/>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2268308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235D1-0EC5-88A5-327C-70DF40C1D66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0E1142-0AF9-1BBB-DC31-D209E95BC1B8}"/>
              </a:ext>
            </a:extLst>
          </p:cNvPr>
          <p:cNvSpPr>
            <a:spLocks noGrp="1"/>
          </p:cNvSpPr>
          <p:nvPr>
            <p:ph type="sldNum" sz="quarter" idx="12"/>
          </p:nvPr>
        </p:nvSpPr>
        <p:spPr/>
        <p:txBody>
          <a:bodyPr/>
          <a:lstStyle/>
          <a:p>
            <a:fld id="{BFDAF405-20C8-46D1-9150-1B0221008661}" type="slidenum">
              <a:rPr lang="en-US" smtClean="0"/>
              <a:t>15</a:t>
            </a:fld>
            <a:endParaRPr lang="en-US" dirty="0"/>
          </a:p>
        </p:txBody>
      </p:sp>
      <p:sp>
        <p:nvSpPr>
          <p:cNvPr id="4" name="Rectangle 3">
            <a:extLst>
              <a:ext uri="{FF2B5EF4-FFF2-40B4-BE49-F238E27FC236}">
                <a16:creationId xmlns:a16="http://schemas.microsoft.com/office/drawing/2014/main" id="{46C09ECA-E31C-A165-66D9-3F34388AE838}"/>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1DA7D874-7CD3-2981-BCB1-2589CA8755B5}"/>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D3A268C1-E95A-A97F-3D9D-3A59055AB975}"/>
              </a:ext>
            </a:extLst>
          </p:cNvPr>
          <p:cNvSpPr txBox="1"/>
          <p:nvPr/>
        </p:nvSpPr>
        <p:spPr>
          <a:xfrm>
            <a:off x="620110" y="834154"/>
            <a:ext cx="10962290" cy="782778"/>
          </a:xfrm>
          <a:prstGeom prst="rect">
            <a:avLst/>
          </a:prstGeom>
          <a:noFill/>
        </p:spPr>
        <p:txBody>
          <a:bodyPr wrap="square">
            <a:spAutoFit/>
          </a:bodyPr>
          <a:lstStyle/>
          <a:p>
            <a:pPr marL="514350" marR="0" lvl="0" indent="-514350">
              <a:lnSpc>
                <a:spcPct val="115000"/>
              </a:lnSpc>
              <a:spcAft>
                <a:spcPts val="800"/>
              </a:spcAft>
              <a:buFont typeface="+mj-lt"/>
              <a:buAutoNum type="romanUcPeriod" startAt="9"/>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Potential landscape experts to help Commission better understand how roots and replanting and future work down the line could impact the landscape.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F24767E-28E2-DCED-7059-675B8454605A}"/>
              </a:ext>
            </a:extLst>
          </p:cNvPr>
          <p:cNvSpPr txBox="1"/>
          <p:nvPr/>
        </p:nvSpPr>
        <p:spPr>
          <a:xfrm>
            <a:off x="5878109" y="1546431"/>
            <a:ext cx="6164539" cy="4957447"/>
          </a:xfrm>
          <a:prstGeom prst="rect">
            <a:avLst/>
          </a:prstGeom>
          <a:noFill/>
        </p:spPr>
        <p:txBody>
          <a:bodyPr wrap="square">
            <a:spAutoFit/>
          </a:bodyPr>
          <a:lstStyle/>
          <a:p>
            <a:pPr marR="0" lvl="0">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An ISA Certified Arborist, Dave Scherer, has been brought </a:t>
            </a:r>
            <a:r>
              <a:rPr lang="en-US" kern="100" dirty="0">
                <a:latin typeface="Aptos" panose="020B0004020202020204" pitchFamily="34" charset="0"/>
                <a:ea typeface="Aptos" panose="020B0004020202020204" pitchFamily="34" charset="0"/>
                <a:cs typeface="Times New Roman" panose="02020603050405020304" pitchFamily="18" charset="0"/>
              </a:rPr>
              <a:t>on for the project to support and provide the incorporated comprehensive tree protection and mitigation plan aimed to minimize impacts and promote the long-term health to the adjacent trees and woody plants. See the provided letter dated June 11, 2025.</a:t>
            </a:r>
          </a:p>
          <a:p>
            <a:pPr marR="0" lvl="0">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There exists many utilities within the formerly vacated Rights-of-Way, now public utility easements. The original layout of the townhouses was coordinated very closely with the existing utilities and vacated Rights-of-Way, see adjacent plan. The existing utilities include Detroit Thermal, DTE electric and gas, DWSD combined </a:t>
            </a:r>
            <a:r>
              <a:rPr lang="en-US" kern="100" dirty="0">
                <a:latin typeface="Aptos" panose="020B0004020202020204" pitchFamily="34" charset="0"/>
                <a:ea typeface="Aptos" panose="020B0004020202020204" pitchFamily="34" charset="0"/>
                <a:cs typeface="Times New Roman" panose="02020603050405020304" pitchFamily="18" charset="0"/>
              </a:rPr>
              <a:t>s</a:t>
            </a:r>
            <a:r>
              <a:rPr lang="en-US" kern="100" dirty="0">
                <a:effectLst/>
                <a:latin typeface="Aptos" panose="020B0004020202020204" pitchFamily="34" charset="0"/>
                <a:ea typeface="Aptos" panose="020B0004020202020204" pitchFamily="34" charset="0"/>
                <a:cs typeface="Times New Roman" panose="02020603050405020304" pitchFamily="18" charset="0"/>
              </a:rPr>
              <a:t>ewer and water main, and data/communications. </a:t>
            </a:r>
            <a:r>
              <a:rPr lang="en-US" kern="100" dirty="0">
                <a:latin typeface="Aptos" panose="020B0004020202020204" pitchFamily="34" charset="0"/>
                <a:ea typeface="Aptos" panose="020B0004020202020204" pitchFamily="34" charset="0"/>
                <a:cs typeface="Times New Roman" panose="02020603050405020304" pitchFamily="18" charset="0"/>
              </a:rPr>
              <a:t>With this proposed construction completed, Detroit Thermal does not anticipate additional excavation within the easement in the foreseeable future.</a:t>
            </a:r>
          </a:p>
        </p:txBody>
      </p:sp>
      <p:grpSp>
        <p:nvGrpSpPr>
          <p:cNvPr id="8" name="Group 7">
            <a:extLst>
              <a:ext uri="{FF2B5EF4-FFF2-40B4-BE49-F238E27FC236}">
                <a16:creationId xmlns:a16="http://schemas.microsoft.com/office/drawing/2014/main" id="{DD166F9E-557B-7FB8-9750-84DC4DC96ED0}"/>
              </a:ext>
            </a:extLst>
          </p:cNvPr>
          <p:cNvGrpSpPr/>
          <p:nvPr/>
        </p:nvGrpSpPr>
        <p:grpSpPr>
          <a:xfrm>
            <a:off x="318423" y="1782492"/>
            <a:ext cx="5468246" cy="4721386"/>
            <a:chOff x="318423" y="1782492"/>
            <a:chExt cx="5468246" cy="4721386"/>
          </a:xfrm>
        </p:grpSpPr>
        <p:pic>
          <p:nvPicPr>
            <p:cNvPr id="12" name="Picture 11">
              <a:extLst>
                <a:ext uri="{FF2B5EF4-FFF2-40B4-BE49-F238E27FC236}">
                  <a16:creationId xmlns:a16="http://schemas.microsoft.com/office/drawing/2014/main" id="{1E393037-099B-D18E-D1B5-41DB751898EE}"/>
                </a:ext>
              </a:extLst>
            </p:cNvPr>
            <p:cNvPicPr>
              <a:picLocks noChangeAspect="1"/>
            </p:cNvPicPr>
            <p:nvPr/>
          </p:nvPicPr>
          <p:blipFill>
            <a:blip r:embed="rId2"/>
            <a:srcRect l="12870"/>
            <a:stretch>
              <a:fillRect/>
            </a:stretch>
          </p:blipFill>
          <p:spPr>
            <a:xfrm>
              <a:off x="2827062" y="1867906"/>
              <a:ext cx="2959607" cy="4635972"/>
            </a:xfrm>
            <a:prstGeom prst="rect">
              <a:avLst/>
            </a:prstGeom>
          </p:spPr>
        </p:pic>
        <p:pic>
          <p:nvPicPr>
            <p:cNvPr id="6" name="Picture 5" descr="A map of a road with different colored lines&#10;&#10;AI-generated content may be incorrect.">
              <a:extLst>
                <a:ext uri="{FF2B5EF4-FFF2-40B4-BE49-F238E27FC236}">
                  <a16:creationId xmlns:a16="http://schemas.microsoft.com/office/drawing/2014/main" id="{777B3829-4CF1-5193-2EF7-63F16C177A57}"/>
                </a:ext>
              </a:extLst>
            </p:cNvPr>
            <p:cNvPicPr>
              <a:picLocks noChangeAspect="1"/>
            </p:cNvPicPr>
            <p:nvPr/>
          </p:nvPicPr>
          <p:blipFill>
            <a:blip r:embed="rId3">
              <a:extLst>
                <a:ext uri="{28A0092B-C50C-407E-A947-70E740481C1C}">
                  <a14:useLocalDpi xmlns:a14="http://schemas.microsoft.com/office/drawing/2010/main" val="0"/>
                </a:ext>
              </a:extLst>
            </a:blip>
            <a:srcRect l="18748" t="22549" r="21243" b="27713"/>
            <a:stretch>
              <a:fillRect/>
            </a:stretch>
          </p:blipFill>
          <p:spPr>
            <a:xfrm>
              <a:off x="318423" y="1782492"/>
              <a:ext cx="2114304" cy="2708253"/>
            </a:xfrm>
            <a:prstGeom prst="rect">
              <a:avLst/>
            </a:prstGeom>
          </p:spPr>
        </p:pic>
        <p:cxnSp>
          <p:nvCxnSpPr>
            <p:cNvPr id="14" name="Straight Connector 13">
              <a:extLst>
                <a:ext uri="{FF2B5EF4-FFF2-40B4-BE49-F238E27FC236}">
                  <a16:creationId xmlns:a16="http://schemas.microsoft.com/office/drawing/2014/main" id="{2EC621D1-465B-AE47-EDAA-A377B8F3F84E}"/>
                </a:ext>
              </a:extLst>
            </p:cNvPr>
            <p:cNvCxnSpPr>
              <a:cxnSpLocks/>
            </p:cNvCxnSpPr>
            <p:nvPr/>
          </p:nvCxnSpPr>
          <p:spPr>
            <a:xfrm>
              <a:off x="357374" y="4025154"/>
              <a:ext cx="4260346" cy="7388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F3D1E87-E0A4-80BE-ED7B-0727012593F6}"/>
                </a:ext>
              </a:extLst>
            </p:cNvPr>
            <p:cNvCxnSpPr>
              <a:cxnSpLocks/>
            </p:cNvCxnSpPr>
            <p:nvPr/>
          </p:nvCxnSpPr>
          <p:spPr>
            <a:xfrm>
              <a:off x="2352675" y="2832846"/>
              <a:ext cx="2859405" cy="1547471"/>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 name="Picture 1">
            <a:extLst>
              <a:ext uri="{FF2B5EF4-FFF2-40B4-BE49-F238E27FC236}">
                <a16:creationId xmlns:a16="http://schemas.microsoft.com/office/drawing/2014/main" id="{70F8FF67-46CE-CFEC-7D77-794076CE08F7}"/>
              </a:ext>
            </a:extLst>
          </p:cNvPr>
          <p:cNvPicPr>
            <a:picLocks noChangeAspect="1"/>
          </p:cNvPicPr>
          <p:nvPr/>
        </p:nvPicPr>
        <p:blipFill>
          <a:blip r:embed="rId4"/>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300290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AD6B-8571-D375-CA29-52B729346F9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DF0DC-DC1E-7A5E-9958-C14FDB8133D7}"/>
              </a:ext>
            </a:extLst>
          </p:cNvPr>
          <p:cNvSpPr>
            <a:spLocks noGrp="1"/>
          </p:cNvSpPr>
          <p:nvPr>
            <p:ph type="sldNum" sz="quarter" idx="12"/>
          </p:nvPr>
        </p:nvSpPr>
        <p:spPr/>
        <p:txBody>
          <a:bodyPr/>
          <a:lstStyle/>
          <a:p>
            <a:fld id="{BFDAF405-20C8-46D1-9150-1B0221008661}" type="slidenum">
              <a:rPr lang="en-US" smtClean="0"/>
              <a:t>16</a:t>
            </a:fld>
            <a:endParaRPr lang="en-US" dirty="0"/>
          </a:p>
        </p:txBody>
      </p:sp>
      <p:sp>
        <p:nvSpPr>
          <p:cNvPr id="11" name="Rectangle 10">
            <a:extLst>
              <a:ext uri="{FF2B5EF4-FFF2-40B4-BE49-F238E27FC236}">
                <a16:creationId xmlns:a16="http://schemas.microsoft.com/office/drawing/2014/main" id="{48BEC5AA-D06C-CF46-D07A-26A9BC79D1B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re 7">
            <a:extLst>
              <a:ext uri="{FF2B5EF4-FFF2-40B4-BE49-F238E27FC236}">
                <a16:creationId xmlns:a16="http://schemas.microsoft.com/office/drawing/2014/main" id="{CE38D4B8-6D16-6DF7-5F22-0C8557EC971E}"/>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0E54990C-B0D3-07C7-1D20-B0BD76ADAAE2}"/>
              </a:ext>
            </a:extLst>
          </p:cNvPr>
          <p:cNvPicPr>
            <a:picLocks noChangeAspect="1"/>
          </p:cNvPicPr>
          <p:nvPr/>
        </p:nvPicPr>
        <p:blipFill>
          <a:blip r:embed="rId3"/>
          <a:stretch>
            <a:fillRect/>
          </a:stretch>
        </p:blipFill>
        <p:spPr>
          <a:xfrm>
            <a:off x="5653086" y="6538912"/>
            <a:ext cx="885825" cy="323850"/>
          </a:xfrm>
          <a:prstGeom prst="rect">
            <a:avLst/>
          </a:prstGeom>
        </p:spPr>
      </p:pic>
      <p:pic>
        <p:nvPicPr>
          <p:cNvPr id="8" name="Picture 7" descr="A map of a city&#10;&#10;AI-generated content may be incorrect.">
            <a:extLst>
              <a:ext uri="{FF2B5EF4-FFF2-40B4-BE49-F238E27FC236}">
                <a16:creationId xmlns:a16="http://schemas.microsoft.com/office/drawing/2014/main" id="{6E1D38C6-5F90-0FC5-16B8-985E35356643}"/>
              </a:ext>
            </a:extLst>
          </p:cNvPr>
          <p:cNvPicPr>
            <a:picLocks noChangeAspect="1"/>
          </p:cNvPicPr>
          <p:nvPr/>
        </p:nvPicPr>
        <p:blipFill>
          <a:blip r:embed="rId4">
            <a:extLst>
              <a:ext uri="{28A0092B-C50C-407E-A947-70E740481C1C}">
                <a14:useLocalDpi xmlns:a14="http://schemas.microsoft.com/office/drawing/2010/main" val="0"/>
              </a:ext>
            </a:extLst>
          </a:blip>
          <a:srcRect l="9815" t="38239" r="73829" b="42222"/>
          <a:stretch>
            <a:fillRect/>
          </a:stretch>
        </p:blipFill>
        <p:spPr>
          <a:xfrm>
            <a:off x="501472" y="1725454"/>
            <a:ext cx="3791729" cy="3019504"/>
          </a:xfrm>
          <a:prstGeom prst="rect">
            <a:avLst/>
          </a:prstGeom>
        </p:spPr>
      </p:pic>
      <p:pic>
        <p:nvPicPr>
          <p:cNvPr id="19" name="Picture 18">
            <a:extLst>
              <a:ext uri="{FF2B5EF4-FFF2-40B4-BE49-F238E27FC236}">
                <a16:creationId xmlns:a16="http://schemas.microsoft.com/office/drawing/2014/main" id="{60DC4881-D066-0905-0D98-23E279BB353C}"/>
              </a:ext>
            </a:extLst>
          </p:cNvPr>
          <p:cNvPicPr>
            <a:picLocks noChangeAspect="1"/>
          </p:cNvPicPr>
          <p:nvPr/>
        </p:nvPicPr>
        <p:blipFill>
          <a:blip r:embed="rId5"/>
          <a:stretch>
            <a:fillRect/>
          </a:stretch>
        </p:blipFill>
        <p:spPr>
          <a:xfrm>
            <a:off x="7181849" y="3146588"/>
            <a:ext cx="3590926" cy="3078000"/>
          </a:xfrm>
          <a:prstGeom prst="rect">
            <a:avLst/>
          </a:prstGeom>
        </p:spPr>
      </p:pic>
      <p:pic>
        <p:nvPicPr>
          <p:cNvPr id="13" name="Picture 12">
            <a:extLst>
              <a:ext uri="{FF2B5EF4-FFF2-40B4-BE49-F238E27FC236}">
                <a16:creationId xmlns:a16="http://schemas.microsoft.com/office/drawing/2014/main" id="{91BA5179-A5F2-225A-DFE8-F7353902F016}"/>
              </a:ext>
            </a:extLst>
          </p:cNvPr>
          <p:cNvPicPr>
            <a:picLocks noChangeAspect="1"/>
          </p:cNvPicPr>
          <p:nvPr/>
        </p:nvPicPr>
        <p:blipFill>
          <a:blip r:embed="rId6"/>
          <a:stretch>
            <a:fillRect/>
          </a:stretch>
        </p:blipFill>
        <p:spPr>
          <a:xfrm>
            <a:off x="4580966" y="2928084"/>
            <a:ext cx="4096869" cy="3195292"/>
          </a:xfrm>
          <a:prstGeom prst="rect">
            <a:avLst/>
          </a:prstGeom>
        </p:spPr>
      </p:pic>
      <p:pic>
        <p:nvPicPr>
          <p:cNvPr id="9" name="Picture 8">
            <a:extLst>
              <a:ext uri="{FF2B5EF4-FFF2-40B4-BE49-F238E27FC236}">
                <a16:creationId xmlns:a16="http://schemas.microsoft.com/office/drawing/2014/main" id="{6A71A5B1-B914-7461-F5FA-6908A3BD6636}"/>
              </a:ext>
            </a:extLst>
          </p:cNvPr>
          <p:cNvPicPr>
            <a:picLocks noChangeAspect="1"/>
          </p:cNvPicPr>
          <p:nvPr/>
        </p:nvPicPr>
        <p:blipFill>
          <a:blip r:embed="rId7"/>
          <a:stretch>
            <a:fillRect/>
          </a:stretch>
        </p:blipFill>
        <p:spPr>
          <a:xfrm>
            <a:off x="4871937" y="877729"/>
            <a:ext cx="5935228" cy="2268883"/>
          </a:xfrm>
          <a:prstGeom prst="rect">
            <a:avLst/>
          </a:prstGeom>
        </p:spPr>
      </p:pic>
    </p:spTree>
    <p:extLst>
      <p:ext uri="{BB962C8B-B14F-4D97-AF65-F5344CB8AC3E}">
        <p14:creationId xmlns:p14="http://schemas.microsoft.com/office/powerpoint/2010/main" val="391897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F51A-862D-0687-F896-43B5A53A55E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74F04D4-A698-C80D-1E06-4C12E4DB2713}"/>
              </a:ext>
            </a:extLst>
          </p:cNvPr>
          <p:cNvSpPr>
            <a:spLocks noGrp="1"/>
          </p:cNvSpPr>
          <p:nvPr>
            <p:ph type="sldNum" sz="quarter" idx="12"/>
          </p:nvPr>
        </p:nvSpPr>
        <p:spPr>
          <a:xfrm>
            <a:off x="9258300" y="6858000"/>
            <a:ext cx="2743200" cy="365125"/>
          </a:xfrm>
        </p:spPr>
        <p:txBody>
          <a:bodyPr/>
          <a:lstStyle/>
          <a:p>
            <a:fld id="{BFDAF405-20C8-46D1-9150-1B0221008661}" type="slidenum">
              <a:rPr lang="en-US" smtClean="0"/>
              <a:t>17</a:t>
            </a:fld>
            <a:endParaRPr lang="en-US" dirty="0"/>
          </a:p>
        </p:txBody>
      </p:sp>
      <p:sp>
        <p:nvSpPr>
          <p:cNvPr id="11" name="Rectangle 10">
            <a:extLst>
              <a:ext uri="{FF2B5EF4-FFF2-40B4-BE49-F238E27FC236}">
                <a16:creationId xmlns:a16="http://schemas.microsoft.com/office/drawing/2014/main" id="{AE8B394C-D036-B94B-E38E-0C593041F1A3}"/>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re 7">
            <a:extLst>
              <a:ext uri="{FF2B5EF4-FFF2-40B4-BE49-F238E27FC236}">
                <a16:creationId xmlns:a16="http://schemas.microsoft.com/office/drawing/2014/main" id="{CC2AD564-021E-1D7D-FFD5-2165B1107605}"/>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4E40F0A3-88D0-18A5-8B45-FB86CBA74947}"/>
              </a:ext>
            </a:extLst>
          </p:cNvPr>
          <p:cNvPicPr>
            <a:picLocks noChangeAspect="1"/>
          </p:cNvPicPr>
          <p:nvPr/>
        </p:nvPicPr>
        <p:blipFill>
          <a:blip r:embed="rId3"/>
          <a:stretch>
            <a:fillRect/>
          </a:stretch>
        </p:blipFill>
        <p:spPr>
          <a:xfrm>
            <a:off x="5296177" y="7491412"/>
            <a:ext cx="885825" cy="323850"/>
          </a:xfrm>
          <a:prstGeom prst="rect">
            <a:avLst/>
          </a:prstGeom>
        </p:spPr>
      </p:pic>
      <p:pic>
        <p:nvPicPr>
          <p:cNvPr id="8" name="Picture 7" descr="A map of a city&#10;&#10;AI-generated content may be incorrect.">
            <a:extLst>
              <a:ext uri="{FF2B5EF4-FFF2-40B4-BE49-F238E27FC236}">
                <a16:creationId xmlns:a16="http://schemas.microsoft.com/office/drawing/2014/main" id="{C19C16F9-9C7E-CEE0-BC59-96CD84ABAF80}"/>
              </a:ext>
            </a:extLst>
          </p:cNvPr>
          <p:cNvPicPr>
            <a:picLocks noChangeAspect="1"/>
          </p:cNvPicPr>
          <p:nvPr/>
        </p:nvPicPr>
        <p:blipFill>
          <a:blip r:embed="rId4">
            <a:extLst>
              <a:ext uri="{28A0092B-C50C-407E-A947-70E740481C1C}">
                <a14:useLocalDpi xmlns:a14="http://schemas.microsoft.com/office/drawing/2010/main" val="0"/>
              </a:ext>
            </a:extLst>
          </a:blip>
          <a:srcRect l="9815" t="38239" r="73829" b="42222"/>
          <a:stretch>
            <a:fillRect/>
          </a:stretch>
        </p:blipFill>
        <p:spPr>
          <a:xfrm>
            <a:off x="2613387" y="997025"/>
            <a:ext cx="7137229" cy="5683658"/>
          </a:xfrm>
          <a:prstGeom prst="rect">
            <a:avLst/>
          </a:prstGeom>
        </p:spPr>
      </p:pic>
      <p:pic>
        <p:nvPicPr>
          <p:cNvPr id="19" name="Picture 18">
            <a:extLst>
              <a:ext uri="{FF2B5EF4-FFF2-40B4-BE49-F238E27FC236}">
                <a16:creationId xmlns:a16="http://schemas.microsoft.com/office/drawing/2014/main" id="{FE929870-61F0-2ADE-88BF-C2963899B344}"/>
              </a:ext>
            </a:extLst>
          </p:cNvPr>
          <p:cNvPicPr>
            <a:picLocks noChangeAspect="1"/>
          </p:cNvPicPr>
          <p:nvPr/>
        </p:nvPicPr>
        <p:blipFill>
          <a:blip r:embed="rId5"/>
          <a:stretch>
            <a:fillRect/>
          </a:stretch>
        </p:blipFill>
        <p:spPr>
          <a:xfrm>
            <a:off x="11677649" y="7347684"/>
            <a:ext cx="3590926" cy="3078000"/>
          </a:xfrm>
          <a:prstGeom prst="rect">
            <a:avLst/>
          </a:prstGeom>
        </p:spPr>
      </p:pic>
      <p:pic>
        <p:nvPicPr>
          <p:cNvPr id="13" name="Picture 12">
            <a:extLst>
              <a:ext uri="{FF2B5EF4-FFF2-40B4-BE49-F238E27FC236}">
                <a16:creationId xmlns:a16="http://schemas.microsoft.com/office/drawing/2014/main" id="{EB6D9CE7-0FAA-3F50-7165-E57B4F5BB949}"/>
              </a:ext>
            </a:extLst>
          </p:cNvPr>
          <p:cNvPicPr>
            <a:picLocks noChangeAspect="1"/>
          </p:cNvPicPr>
          <p:nvPr/>
        </p:nvPicPr>
        <p:blipFill>
          <a:blip r:embed="rId6"/>
          <a:stretch>
            <a:fillRect/>
          </a:stretch>
        </p:blipFill>
        <p:spPr>
          <a:xfrm>
            <a:off x="-2677084" y="7347684"/>
            <a:ext cx="4096869" cy="3195292"/>
          </a:xfrm>
          <a:prstGeom prst="rect">
            <a:avLst/>
          </a:prstGeom>
        </p:spPr>
      </p:pic>
      <p:pic>
        <p:nvPicPr>
          <p:cNvPr id="9" name="Picture 8">
            <a:extLst>
              <a:ext uri="{FF2B5EF4-FFF2-40B4-BE49-F238E27FC236}">
                <a16:creationId xmlns:a16="http://schemas.microsoft.com/office/drawing/2014/main" id="{9284BEDE-E4C6-F13F-5436-36A601FDE5E8}"/>
              </a:ext>
            </a:extLst>
          </p:cNvPr>
          <p:cNvPicPr>
            <a:picLocks noChangeAspect="1"/>
          </p:cNvPicPr>
          <p:nvPr/>
        </p:nvPicPr>
        <p:blipFill>
          <a:blip r:embed="rId7"/>
          <a:stretch>
            <a:fillRect/>
          </a:stretch>
        </p:blipFill>
        <p:spPr>
          <a:xfrm>
            <a:off x="3571297" y="-2518254"/>
            <a:ext cx="5935228" cy="2268883"/>
          </a:xfrm>
          <a:prstGeom prst="rect">
            <a:avLst/>
          </a:prstGeom>
        </p:spPr>
      </p:pic>
    </p:spTree>
    <p:extLst>
      <p:ext uri="{BB962C8B-B14F-4D97-AF65-F5344CB8AC3E}">
        <p14:creationId xmlns:p14="http://schemas.microsoft.com/office/powerpoint/2010/main" val="3456907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D25D-C0E9-2344-B3D7-6D580C46B21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EA47F5-17CB-C846-6581-FCF30EA26E06}"/>
              </a:ext>
            </a:extLst>
          </p:cNvPr>
          <p:cNvSpPr>
            <a:spLocks noGrp="1"/>
          </p:cNvSpPr>
          <p:nvPr>
            <p:ph type="sldNum" sz="quarter" idx="12"/>
          </p:nvPr>
        </p:nvSpPr>
        <p:spPr>
          <a:xfrm>
            <a:off x="9258300" y="6858000"/>
            <a:ext cx="2743200" cy="365125"/>
          </a:xfrm>
        </p:spPr>
        <p:txBody>
          <a:bodyPr/>
          <a:lstStyle/>
          <a:p>
            <a:fld id="{BFDAF405-20C8-46D1-9150-1B0221008661}" type="slidenum">
              <a:rPr lang="en-US" smtClean="0"/>
              <a:t>18</a:t>
            </a:fld>
            <a:endParaRPr lang="en-US" dirty="0"/>
          </a:p>
        </p:txBody>
      </p:sp>
      <p:sp>
        <p:nvSpPr>
          <p:cNvPr id="11" name="Rectangle 10">
            <a:extLst>
              <a:ext uri="{FF2B5EF4-FFF2-40B4-BE49-F238E27FC236}">
                <a16:creationId xmlns:a16="http://schemas.microsoft.com/office/drawing/2014/main" id="{208C48AD-940A-58CC-02DB-CBF1D22329C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re 7">
            <a:extLst>
              <a:ext uri="{FF2B5EF4-FFF2-40B4-BE49-F238E27FC236}">
                <a16:creationId xmlns:a16="http://schemas.microsoft.com/office/drawing/2014/main" id="{491ECB97-00D3-92B6-CC0A-FA36263DE3FB}"/>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4E17A786-742D-4624-7ADD-7BED6A29486C}"/>
              </a:ext>
            </a:extLst>
          </p:cNvPr>
          <p:cNvPicPr>
            <a:picLocks noChangeAspect="1"/>
          </p:cNvPicPr>
          <p:nvPr/>
        </p:nvPicPr>
        <p:blipFill>
          <a:blip r:embed="rId3"/>
          <a:stretch>
            <a:fillRect/>
          </a:stretch>
        </p:blipFill>
        <p:spPr>
          <a:xfrm>
            <a:off x="5296177" y="7491412"/>
            <a:ext cx="885825" cy="323850"/>
          </a:xfrm>
          <a:prstGeom prst="rect">
            <a:avLst/>
          </a:prstGeom>
        </p:spPr>
      </p:pic>
      <p:pic>
        <p:nvPicPr>
          <p:cNvPr id="8" name="Picture 7" descr="A map of a city&#10;&#10;AI-generated content may be incorrect.">
            <a:extLst>
              <a:ext uri="{FF2B5EF4-FFF2-40B4-BE49-F238E27FC236}">
                <a16:creationId xmlns:a16="http://schemas.microsoft.com/office/drawing/2014/main" id="{E51D5B64-430C-D68D-B9E3-3F5922D5CFC6}"/>
              </a:ext>
            </a:extLst>
          </p:cNvPr>
          <p:cNvPicPr>
            <a:picLocks noChangeAspect="1"/>
          </p:cNvPicPr>
          <p:nvPr/>
        </p:nvPicPr>
        <p:blipFill>
          <a:blip r:embed="rId4">
            <a:extLst>
              <a:ext uri="{28A0092B-C50C-407E-A947-70E740481C1C}">
                <a14:useLocalDpi xmlns:a14="http://schemas.microsoft.com/office/drawing/2010/main" val="0"/>
              </a:ext>
            </a:extLst>
          </a:blip>
          <a:srcRect l="9815" t="38239" r="73829" b="42222"/>
          <a:stretch>
            <a:fillRect/>
          </a:stretch>
        </p:blipFill>
        <p:spPr>
          <a:xfrm>
            <a:off x="-8624884" y="587171"/>
            <a:ext cx="7137229" cy="5683658"/>
          </a:xfrm>
          <a:prstGeom prst="rect">
            <a:avLst/>
          </a:prstGeom>
        </p:spPr>
      </p:pic>
      <p:pic>
        <p:nvPicPr>
          <p:cNvPr id="19" name="Picture 18">
            <a:extLst>
              <a:ext uri="{FF2B5EF4-FFF2-40B4-BE49-F238E27FC236}">
                <a16:creationId xmlns:a16="http://schemas.microsoft.com/office/drawing/2014/main" id="{FC75BB48-2BE6-815B-365A-66A9FA7E4A63}"/>
              </a:ext>
            </a:extLst>
          </p:cNvPr>
          <p:cNvPicPr>
            <a:picLocks noChangeAspect="1"/>
          </p:cNvPicPr>
          <p:nvPr/>
        </p:nvPicPr>
        <p:blipFill>
          <a:blip r:embed="rId5"/>
          <a:stretch>
            <a:fillRect/>
          </a:stretch>
        </p:blipFill>
        <p:spPr>
          <a:xfrm>
            <a:off x="11677649" y="7347684"/>
            <a:ext cx="3590926" cy="3078000"/>
          </a:xfrm>
          <a:prstGeom prst="rect">
            <a:avLst/>
          </a:prstGeom>
        </p:spPr>
      </p:pic>
      <p:pic>
        <p:nvPicPr>
          <p:cNvPr id="13" name="Picture 12">
            <a:extLst>
              <a:ext uri="{FF2B5EF4-FFF2-40B4-BE49-F238E27FC236}">
                <a16:creationId xmlns:a16="http://schemas.microsoft.com/office/drawing/2014/main" id="{8925ECB1-14AA-D966-954D-487BA5F2EF67}"/>
              </a:ext>
            </a:extLst>
          </p:cNvPr>
          <p:cNvPicPr>
            <a:picLocks noChangeAspect="1"/>
          </p:cNvPicPr>
          <p:nvPr/>
        </p:nvPicPr>
        <p:blipFill>
          <a:blip r:embed="rId6"/>
          <a:stretch>
            <a:fillRect/>
          </a:stretch>
        </p:blipFill>
        <p:spPr>
          <a:xfrm>
            <a:off x="-2677084" y="7347684"/>
            <a:ext cx="4096869" cy="3195292"/>
          </a:xfrm>
          <a:prstGeom prst="rect">
            <a:avLst/>
          </a:prstGeom>
        </p:spPr>
      </p:pic>
      <p:pic>
        <p:nvPicPr>
          <p:cNvPr id="9" name="Picture 8">
            <a:extLst>
              <a:ext uri="{FF2B5EF4-FFF2-40B4-BE49-F238E27FC236}">
                <a16:creationId xmlns:a16="http://schemas.microsoft.com/office/drawing/2014/main" id="{C1B15E17-08F8-846F-39B5-318DA8B108AF}"/>
              </a:ext>
            </a:extLst>
          </p:cNvPr>
          <p:cNvPicPr>
            <a:picLocks noChangeAspect="1"/>
          </p:cNvPicPr>
          <p:nvPr/>
        </p:nvPicPr>
        <p:blipFill>
          <a:blip r:embed="rId7"/>
          <a:stretch>
            <a:fillRect/>
          </a:stretch>
        </p:blipFill>
        <p:spPr>
          <a:xfrm>
            <a:off x="0" y="1651147"/>
            <a:ext cx="12084742" cy="4619682"/>
          </a:xfrm>
          <a:prstGeom prst="rect">
            <a:avLst/>
          </a:prstGeom>
        </p:spPr>
      </p:pic>
      <p:sp>
        <p:nvSpPr>
          <p:cNvPr id="10" name="Isosceles Triangle 9">
            <a:extLst>
              <a:ext uri="{FF2B5EF4-FFF2-40B4-BE49-F238E27FC236}">
                <a16:creationId xmlns:a16="http://schemas.microsoft.com/office/drawing/2014/main" id="{E7FC1165-0009-CFF1-99A0-27CB0C95CD1A}"/>
              </a:ext>
            </a:extLst>
          </p:cNvPr>
          <p:cNvSpPr/>
          <p:nvPr/>
        </p:nvSpPr>
        <p:spPr>
          <a:xfrm>
            <a:off x="5895454" y="1170116"/>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04B59E12-F92C-0455-4C5A-234EEBED8828}"/>
                  </a:ext>
                </a:extLst>
              </p:cNvPr>
              <p:cNvGraphicFramePr>
                <a:graphicFrameLocks noChangeAspect="1"/>
              </p:cNvGraphicFramePr>
              <p:nvPr>
                <p:extLst>
                  <p:ext uri="{D42A27DB-BD31-4B8C-83A1-F6EECF244321}">
                    <p14:modId xmlns:p14="http://schemas.microsoft.com/office/powerpoint/2010/main" val="3505514188"/>
                  </p:ext>
                </p:extLst>
              </p:nvPr>
            </p:nvGraphicFramePr>
            <p:xfrm rot="10800000">
              <a:off x="5842080" y="1017690"/>
              <a:ext cx="339922" cy="191206"/>
            </p:xfrm>
            <a:graphic>
              <a:graphicData uri="http://schemas.microsoft.com/office/powerpoint/2016/slidezoom">
                <pslz:sldZm>
                  <pslz:sldZmObj sldId="383" cId="1325217521">
                    <pslz:zmPr id="{016CE4BE-8768-47A7-80C2-ED3B1122B673}" transitionDur="1000">
                      <p166:blipFill xmlns:p166="http://schemas.microsoft.com/office/powerpoint/2016/6/main">
                        <a:blip r:embed="rId8"/>
                        <a:stretch>
                          <a:fillRect/>
                        </a:stretch>
                      </p166:blipFill>
                      <p166:spPr xmlns:p166="http://schemas.microsoft.com/office/powerpoint/2016/6/main">
                        <a:xfrm rot="10800000">
                          <a:off x="0" y="0"/>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4" name="Slide Zoom 3">
                <a:hlinkClick r:id="rId9" action="ppaction://hlinksldjump"/>
                <a:extLst>
                  <a:ext uri="{FF2B5EF4-FFF2-40B4-BE49-F238E27FC236}">
                    <a16:creationId xmlns:a16="http://schemas.microsoft.com/office/drawing/2014/main" id="{04B59E12-F92C-0455-4C5A-234EEBED8828}"/>
                  </a:ext>
                </a:extLst>
              </p:cNvPr>
              <p:cNvPicPr>
                <a:picLocks noGrp="1" noRot="1" noChangeAspect="1" noMove="1" noResize="1" noEditPoints="1" noAdjustHandles="1" noChangeArrowheads="1" noChangeShapeType="1"/>
              </p:cNvPicPr>
              <p:nvPr/>
            </p:nvPicPr>
            <p:blipFill>
              <a:blip r:embed="rId10"/>
              <a:stretch>
                <a:fillRect/>
              </a:stretch>
            </p:blipFill>
            <p:spPr>
              <a:xfrm rot="10800000">
                <a:off x="5842080" y="1017690"/>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Tree>
    <p:extLst>
      <p:ext uri="{BB962C8B-B14F-4D97-AF65-F5344CB8AC3E}">
        <p14:creationId xmlns:p14="http://schemas.microsoft.com/office/powerpoint/2010/main" val="837526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C9A2-7430-7250-40A5-271B8600A0B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4D9A77-5DD8-5D3E-5207-8F5FB342A6BA}"/>
              </a:ext>
            </a:extLst>
          </p:cNvPr>
          <p:cNvSpPr>
            <a:spLocks noGrp="1"/>
          </p:cNvSpPr>
          <p:nvPr>
            <p:ph type="sldNum" sz="quarter" idx="12"/>
          </p:nvPr>
        </p:nvSpPr>
        <p:spPr>
          <a:xfrm>
            <a:off x="9258300" y="6858000"/>
            <a:ext cx="2743200" cy="365125"/>
          </a:xfrm>
        </p:spPr>
        <p:txBody>
          <a:bodyPr/>
          <a:lstStyle/>
          <a:p>
            <a:fld id="{BFDAF405-20C8-46D1-9150-1B0221008661}" type="slidenum">
              <a:rPr lang="en-US" smtClean="0"/>
              <a:t>19</a:t>
            </a:fld>
            <a:endParaRPr lang="en-US" dirty="0"/>
          </a:p>
        </p:txBody>
      </p:sp>
      <p:sp>
        <p:nvSpPr>
          <p:cNvPr id="11" name="Rectangle 10">
            <a:extLst>
              <a:ext uri="{FF2B5EF4-FFF2-40B4-BE49-F238E27FC236}">
                <a16:creationId xmlns:a16="http://schemas.microsoft.com/office/drawing/2014/main" id="{CF9C6BF0-12B0-994C-330E-7C5ACEE2E22D}"/>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re 7">
            <a:extLst>
              <a:ext uri="{FF2B5EF4-FFF2-40B4-BE49-F238E27FC236}">
                <a16:creationId xmlns:a16="http://schemas.microsoft.com/office/drawing/2014/main" id="{F0CA2C0D-9749-286E-0424-10EBDA640B04}"/>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A3C9CAAD-2562-0E90-6A79-D913BEC04505}"/>
              </a:ext>
            </a:extLst>
          </p:cNvPr>
          <p:cNvPicPr>
            <a:picLocks noChangeAspect="1"/>
          </p:cNvPicPr>
          <p:nvPr/>
        </p:nvPicPr>
        <p:blipFill>
          <a:blip r:embed="rId3"/>
          <a:stretch>
            <a:fillRect/>
          </a:stretch>
        </p:blipFill>
        <p:spPr>
          <a:xfrm>
            <a:off x="5296177" y="7491412"/>
            <a:ext cx="885825" cy="323850"/>
          </a:xfrm>
          <a:prstGeom prst="rect">
            <a:avLst/>
          </a:prstGeom>
        </p:spPr>
      </p:pic>
      <p:pic>
        <p:nvPicPr>
          <p:cNvPr id="8" name="Picture 7" descr="A map of a city&#10;&#10;AI-generated content may be incorrect.">
            <a:extLst>
              <a:ext uri="{FF2B5EF4-FFF2-40B4-BE49-F238E27FC236}">
                <a16:creationId xmlns:a16="http://schemas.microsoft.com/office/drawing/2014/main" id="{B29B1052-FD94-F6AB-B7F0-1DDF83366A66}"/>
              </a:ext>
            </a:extLst>
          </p:cNvPr>
          <p:cNvPicPr>
            <a:picLocks noChangeAspect="1"/>
          </p:cNvPicPr>
          <p:nvPr/>
        </p:nvPicPr>
        <p:blipFill>
          <a:blip r:embed="rId4">
            <a:extLst>
              <a:ext uri="{28A0092B-C50C-407E-A947-70E740481C1C}">
                <a14:useLocalDpi xmlns:a14="http://schemas.microsoft.com/office/drawing/2010/main" val="0"/>
              </a:ext>
            </a:extLst>
          </a:blip>
          <a:srcRect l="9815" t="38239" r="73829" b="42222"/>
          <a:stretch>
            <a:fillRect/>
          </a:stretch>
        </p:blipFill>
        <p:spPr>
          <a:xfrm>
            <a:off x="-8624884" y="587171"/>
            <a:ext cx="7137229" cy="5683658"/>
          </a:xfrm>
          <a:prstGeom prst="rect">
            <a:avLst/>
          </a:prstGeom>
        </p:spPr>
      </p:pic>
      <p:pic>
        <p:nvPicPr>
          <p:cNvPr id="19" name="Picture 18">
            <a:extLst>
              <a:ext uri="{FF2B5EF4-FFF2-40B4-BE49-F238E27FC236}">
                <a16:creationId xmlns:a16="http://schemas.microsoft.com/office/drawing/2014/main" id="{BE260BA1-410F-CA7E-AF38-0A4DEB78C9A6}"/>
              </a:ext>
            </a:extLst>
          </p:cNvPr>
          <p:cNvPicPr>
            <a:picLocks noChangeAspect="1"/>
          </p:cNvPicPr>
          <p:nvPr/>
        </p:nvPicPr>
        <p:blipFill>
          <a:blip r:embed="rId5"/>
          <a:stretch>
            <a:fillRect/>
          </a:stretch>
        </p:blipFill>
        <p:spPr>
          <a:xfrm>
            <a:off x="11677649" y="7347684"/>
            <a:ext cx="3590926" cy="3078000"/>
          </a:xfrm>
          <a:prstGeom prst="rect">
            <a:avLst/>
          </a:prstGeom>
        </p:spPr>
      </p:pic>
      <p:pic>
        <p:nvPicPr>
          <p:cNvPr id="13" name="Picture 12">
            <a:extLst>
              <a:ext uri="{FF2B5EF4-FFF2-40B4-BE49-F238E27FC236}">
                <a16:creationId xmlns:a16="http://schemas.microsoft.com/office/drawing/2014/main" id="{10224BE6-2EFB-785B-FEC9-BE1BF957A885}"/>
              </a:ext>
            </a:extLst>
          </p:cNvPr>
          <p:cNvPicPr>
            <a:picLocks noChangeAspect="1"/>
          </p:cNvPicPr>
          <p:nvPr/>
        </p:nvPicPr>
        <p:blipFill>
          <a:blip r:embed="rId6"/>
          <a:stretch>
            <a:fillRect/>
          </a:stretch>
        </p:blipFill>
        <p:spPr>
          <a:xfrm>
            <a:off x="2085133" y="997457"/>
            <a:ext cx="7412828" cy="5781525"/>
          </a:xfrm>
          <a:prstGeom prst="rect">
            <a:avLst/>
          </a:prstGeom>
        </p:spPr>
      </p:pic>
      <p:pic>
        <p:nvPicPr>
          <p:cNvPr id="9" name="Picture 8">
            <a:extLst>
              <a:ext uri="{FF2B5EF4-FFF2-40B4-BE49-F238E27FC236}">
                <a16:creationId xmlns:a16="http://schemas.microsoft.com/office/drawing/2014/main" id="{34A58070-F22C-CF9C-DDB8-8DBDCF542482}"/>
              </a:ext>
            </a:extLst>
          </p:cNvPr>
          <p:cNvPicPr>
            <a:picLocks noChangeAspect="1"/>
          </p:cNvPicPr>
          <p:nvPr/>
        </p:nvPicPr>
        <p:blipFill>
          <a:blip r:embed="rId7"/>
          <a:stretch>
            <a:fillRect/>
          </a:stretch>
        </p:blipFill>
        <p:spPr>
          <a:xfrm>
            <a:off x="-83242" y="-5043724"/>
            <a:ext cx="12084742" cy="4619682"/>
          </a:xfrm>
          <a:prstGeom prst="rect">
            <a:avLst/>
          </a:prstGeom>
        </p:spPr>
      </p:pic>
      <p:sp>
        <p:nvSpPr>
          <p:cNvPr id="10" name="Isosceles Triangle 9">
            <a:extLst>
              <a:ext uri="{FF2B5EF4-FFF2-40B4-BE49-F238E27FC236}">
                <a16:creationId xmlns:a16="http://schemas.microsoft.com/office/drawing/2014/main" id="{B301AB3D-9075-C451-2C52-6431F316CF51}"/>
              </a:ext>
            </a:extLst>
          </p:cNvPr>
          <p:cNvSpPr/>
          <p:nvPr/>
        </p:nvSpPr>
        <p:spPr>
          <a:xfrm>
            <a:off x="13151660" y="-683925"/>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007580AD-D3A4-A887-73F0-C8BB8340B38C}"/>
                  </a:ext>
                </a:extLst>
              </p:cNvPr>
              <p:cNvGraphicFramePr>
                <a:graphicFrameLocks noChangeAspect="1"/>
              </p:cNvGraphicFramePr>
              <p:nvPr>
                <p:extLst>
                  <p:ext uri="{D42A27DB-BD31-4B8C-83A1-F6EECF244321}">
                    <p14:modId xmlns:p14="http://schemas.microsoft.com/office/powerpoint/2010/main" val="2934152413"/>
                  </p:ext>
                </p:extLst>
              </p:nvPr>
            </p:nvGraphicFramePr>
            <p:xfrm rot="10800000">
              <a:off x="13098286" y="-836351"/>
              <a:ext cx="339922" cy="191206"/>
            </p:xfrm>
            <a:graphic>
              <a:graphicData uri="http://schemas.microsoft.com/office/powerpoint/2016/slidezoom">
                <pslz:sldZm>
                  <pslz:sldZmObj sldId="383" cId="1325217521">
                    <pslz:zmPr id="{016CE4BE-8768-47A7-80C2-ED3B1122B673}" transitionDur="1000">
                      <p166:blipFill xmlns:p166="http://schemas.microsoft.com/office/powerpoint/2016/6/main">
                        <a:blip r:embed="rId8"/>
                        <a:stretch>
                          <a:fillRect/>
                        </a:stretch>
                      </p166:blipFill>
                      <p166:spPr xmlns:p166="http://schemas.microsoft.com/office/powerpoint/2016/6/main">
                        <a:xfrm rot="10800000">
                          <a:off x="0" y="0"/>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4" name="Slide Zoom 3">
                <a:hlinkClick r:id="rId9" action="ppaction://hlinksldjump"/>
                <a:extLst>
                  <a:ext uri="{FF2B5EF4-FFF2-40B4-BE49-F238E27FC236}">
                    <a16:creationId xmlns:a16="http://schemas.microsoft.com/office/drawing/2014/main" id="{007580AD-D3A4-A887-73F0-C8BB8340B38C}"/>
                  </a:ext>
                </a:extLst>
              </p:cNvPr>
              <p:cNvPicPr>
                <a:picLocks noGrp="1" noRot="1" noChangeAspect="1" noMove="1" noResize="1" noEditPoints="1" noAdjustHandles="1" noChangeArrowheads="1" noChangeShapeType="1"/>
              </p:cNvPicPr>
              <p:nvPr/>
            </p:nvPicPr>
            <p:blipFill>
              <a:blip r:embed="rId10"/>
              <a:stretch>
                <a:fillRect/>
              </a:stretch>
            </p:blipFill>
            <p:spPr>
              <a:xfrm rot="10800000">
                <a:off x="13098286" y="-836351"/>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17" name="Isosceles Triangle 16">
            <a:extLst>
              <a:ext uri="{FF2B5EF4-FFF2-40B4-BE49-F238E27FC236}">
                <a16:creationId xmlns:a16="http://schemas.microsoft.com/office/drawing/2014/main" id="{463C792B-C8C9-2CEC-441D-08A052B81603}"/>
              </a:ext>
            </a:extLst>
          </p:cNvPr>
          <p:cNvSpPr/>
          <p:nvPr/>
        </p:nvSpPr>
        <p:spPr>
          <a:xfrm rot="18086217">
            <a:off x="6384422" y="2985276"/>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5B54A10C-8EBD-B67C-CA6C-948FAD158963}"/>
              </a:ext>
            </a:extLst>
          </p:cNvPr>
          <p:cNvSpPr/>
          <p:nvPr/>
        </p:nvSpPr>
        <p:spPr>
          <a:xfrm rot="6742824">
            <a:off x="10348767" y="4306603"/>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122C5A63-10CE-BD9B-7B78-EF05FB309690}"/>
              </a:ext>
            </a:extLst>
          </p:cNvPr>
          <p:cNvSpPr/>
          <p:nvPr/>
        </p:nvSpPr>
        <p:spPr>
          <a:xfrm rot="952886">
            <a:off x="8069210" y="2920319"/>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2DCFC629-F12C-1FB6-781C-A9D1D4400B5A}"/>
                  </a:ext>
                </a:extLst>
              </p:cNvPr>
              <p:cNvGraphicFramePr>
                <a:graphicFrameLocks noChangeAspect="1"/>
              </p:cNvGraphicFramePr>
              <p:nvPr>
                <p:extLst>
                  <p:ext uri="{D42A27DB-BD31-4B8C-83A1-F6EECF244321}">
                    <p14:modId xmlns:p14="http://schemas.microsoft.com/office/powerpoint/2010/main" val="2040318282"/>
                  </p:ext>
                </p:extLst>
              </p:nvPr>
            </p:nvGraphicFramePr>
            <p:xfrm rot="11567618">
              <a:off x="8089530" y="2799020"/>
              <a:ext cx="295275" cy="166092"/>
            </p:xfrm>
            <a:graphic>
              <a:graphicData uri="http://schemas.microsoft.com/office/powerpoint/2016/slidezoom">
                <pslz:sldZm>
                  <pslz:sldZmObj sldId="385" cId="1228325987">
                    <pslz:zmPr id="{E9730DDE-0EBD-4FFA-8C44-BE877D9C5FCC}" transitionDur="1000">
                      <p166:blipFill xmlns:p166="http://schemas.microsoft.com/office/powerpoint/2016/6/main">
                        <a:blip r:embed="rId11"/>
                        <a:stretch>
                          <a:fillRect/>
                        </a:stretch>
                      </p166:blipFill>
                      <p166:spPr xmlns:p166="http://schemas.microsoft.com/office/powerpoint/2016/6/main">
                        <a:xfrm rot="11567618">
                          <a:off x="0" y="0"/>
                          <a:ext cx="295275" cy="16609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6" name="Slide Zoom 15">
                <a:hlinkClick r:id="rId12" action="ppaction://hlinksldjump"/>
                <a:extLst>
                  <a:ext uri="{FF2B5EF4-FFF2-40B4-BE49-F238E27FC236}">
                    <a16:creationId xmlns:a16="http://schemas.microsoft.com/office/drawing/2014/main" id="{2DCFC629-F12C-1FB6-781C-A9D1D4400B5A}"/>
                  </a:ext>
                </a:extLst>
              </p:cNvPr>
              <p:cNvPicPr>
                <a:picLocks noGrp="1" noRot="1" noChangeAspect="1" noMove="1" noResize="1" noEditPoints="1" noAdjustHandles="1" noChangeArrowheads="1" noChangeShapeType="1"/>
              </p:cNvPicPr>
              <p:nvPr/>
            </p:nvPicPr>
            <p:blipFill>
              <a:blip r:embed="rId13"/>
              <a:stretch>
                <a:fillRect/>
              </a:stretch>
            </p:blipFill>
            <p:spPr>
              <a:xfrm rot="11567618">
                <a:off x="8089530" y="2799020"/>
                <a:ext cx="295275" cy="16609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A73D7040-A6DE-CE7F-1E21-CA46A293E460}"/>
                  </a:ext>
                </a:extLst>
              </p:cNvPr>
              <p:cNvGraphicFramePr>
                <a:graphicFrameLocks noChangeAspect="1"/>
              </p:cNvGraphicFramePr>
              <p:nvPr>
                <p:extLst>
                  <p:ext uri="{D42A27DB-BD31-4B8C-83A1-F6EECF244321}">
                    <p14:modId xmlns:p14="http://schemas.microsoft.com/office/powerpoint/2010/main" val="2996813997"/>
                  </p:ext>
                </p:extLst>
              </p:nvPr>
            </p:nvGraphicFramePr>
            <p:xfrm rot="17293895" flipV="1">
              <a:off x="10463515" y="4407921"/>
              <a:ext cx="332768" cy="187182"/>
            </p:xfrm>
            <a:graphic>
              <a:graphicData uri="http://schemas.microsoft.com/office/powerpoint/2016/slidezoom">
                <pslz:sldZm>
                  <pslz:sldZmObj sldId="384" cId="234958113">
                    <pslz:zmPr id="{4AE34D04-B539-407F-BC12-580642FB34B7}" transitionDur="1000">
                      <p166:blipFill xmlns:p166="http://schemas.microsoft.com/office/powerpoint/2016/6/main">
                        <a:blip r:embed="rId14"/>
                        <a:stretch>
                          <a:fillRect/>
                        </a:stretch>
                      </p166:blipFill>
                      <p166:spPr xmlns:p166="http://schemas.microsoft.com/office/powerpoint/2016/6/main">
                        <a:xfrm rot="17293895" flipV="1">
                          <a:off x="0" y="0"/>
                          <a:ext cx="332768" cy="18718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4" name="Slide Zoom 13">
                <a:hlinkClick r:id="rId15" action="ppaction://hlinksldjump"/>
                <a:extLst>
                  <a:ext uri="{FF2B5EF4-FFF2-40B4-BE49-F238E27FC236}">
                    <a16:creationId xmlns:a16="http://schemas.microsoft.com/office/drawing/2014/main" id="{A73D7040-A6DE-CE7F-1E21-CA46A293E460}"/>
                  </a:ext>
                </a:extLst>
              </p:cNvPr>
              <p:cNvPicPr>
                <a:picLocks noGrp="1" noRot="1" noChangeAspect="1" noMove="1" noResize="1" noEditPoints="1" noAdjustHandles="1" noChangeArrowheads="1" noChangeShapeType="1"/>
              </p:cNvPicPr>
              <p:nvPr/>
            </p:nvPicPr>
            <p:blipFill>
              <a:blip r:embed="rId16"/>
              <a:stretch>
                <a:fillRect/>
              </a:stretch>
            </p:blipFill>
            <p:spPr>
              <a:xfrm rot="17293895" flipV="1">
                <a:off x="10463515" y="4407921"/>
                <a:ext cx="332768" cy="18718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413A7B9-6E97-7FCC-7A57-02894990FA16}"/>
                  </a:ext>
                </a:extLst>
              </p:cNvPr>
              <p:cNvGraphicFramePr>
                <a:graphicFrameLocks noChangeAspect="1"/>
              </p:cNvGraphicFramePr>
              <p:nvPr>
                <p:extLst>
                  <p:ext uri="{D42A27DB-BD31-4B8C-83A1-F6EECF244321}">
                    <p14:modId xmlns:p14="http://schemas.microsoft.com/office/powerpoint/2010/main" val="175699909"/>
                  </p:ext>
                </p:extLst>
              </p:nvPr>
            </p:nvGraphicFramePr>
            <p:xfrm rot="7351172">
              <a:off x="6219649" y="2964810"/>
              <a:ext cx="234318" cy="131804"/>
            </p:xfrm>
            <a:graphic>
              <a:graphicData uri="http://schemas.microsoft.com/office/powerpoint/2016/slidezoom">
                <pslz:sldZm>
                  <pslz:sldZmObj sldId="401" cId="3038165805">
                    <pslz:zmPr id="{BA236596-6B2F-4E06-B0CE-60871907C5C7}" transitionDur="1000">
                      <p166:blipFill xmlns:p166="http://schemas.microsoft.com/office/powerpoint/2016/6/main">
                        <a:blip r:embed="rId17"/>
                        <a:stretch>
                          <a:fillRect/>
                        </a:stretch>
                      </p166:blipFill>
                      <p166:spPr xmlns:p166="http://schemas.microsoft.com/office/powerpoint/2016/6/main">
                        <a:xfrm rot="7351172">
                          <a:off x="0" y="0"/>
                          <a:ext cx="234318" cy="1318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5" name="Slide Zoom 4">
                <a:hlinkClick r:id="rId18" action="ppaction://hlinksldjump"/>
                <a:extLst>
                  <a:ext uri="{FF2B5EF4-FFF2-40B4-BE49-F238E27FC236}">
                    <a16:creationId xmlns:a16="http://schemas.microsoft.com/office/drawing/2014/main" id="{F413A7B9-6E97-7FCC-7A57-02894990FA16}"/>
                  </a:ext>
                </a:extLst>
              </p:cNvPr>
              <p:cNvPicPr>
                <a:picLocks noGrp="1" noRot="1" noChangeAspect="1" noMove="1" noResize="1" noEditPoints="1" noAdjustHandles="1" noChangeArrowheads="1" noChangeShapeType="1"/>
              </p:cNvPicPr>
              <p:nvPr/>
            </p:nvPicPr>
            <p:blipFill>
              <a:blip r:embed="rId19"/>
              <a:stretch>
                <a:fillRect/>
              </a:stretch>
            </p:blipFill>
            <p:spPr>
              <a:xfrm rot="7351172">
                <a:off x="6219649" y="2964810"/>
                <a:ext cx="234318" cy="1318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21" name="TextBox 20">
            <a:extLst>
              <a:ext uri="{FF2B5EF4-FFF2-40B4-BE49-F238E27FC236}">
                <a16:creationId xmlns:a16="http://schemas.microsoft.com/office/drawing/2014/main" id="{A48892E8-879B-B27A-0C0D-002D8C3B3E4A}"/>
              </a:ext>
            </a:extLst>
          </p:cNvPr>
          <p:cNvSpPr txBox="1"/>
          <p:nvPr/>
        </p:nvSpPr>
        <p:spPr>
          <a:xfrm>
            <a:off x="10478909" y="3927399"/>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1</a:t>
            </a:r>
          </a:p>
        </p:txBody>
      </p:sp>
      <p:sp>
        <p:nvSpPr>
          <p:cNvPr id="22" name="TextBox 21">
            <a:extLst>
              <a:ext uri="{FF2B5EF4-FFF2-40B4-BE49-F238E27FC236}">
                <a16:creationId xmlns:a16="http://schemas.microsoft.com/office/drawing/2014/main" id="{80B73F46-E536-1579-7F91-1EF59575FD2C}"/>
              </a:ext>
            </a:extLst>
          </p:cNvPr>
          <p:cNvSpPr txBox="1"/>
          <p:nvPr/>
        </p:nvSpPr>
        <p:spPr>
          <a:xfrm>
            <a:off x="6344281" y="3097798"/>
            <a:ext cx="18974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2</a:t>
            </a:r>
          </a:p>
        </p:txBody>
      </p:sp>
      <p:sp>
        <p:nvSpPr>
          <p:cNvPr id="23" name="TextBox 22">
            <a:extLst>
              <a:ext uri="{FF2B5EF4-FFF2-40B4-BE49-F238E27FC236}">
                <a16:creationId xmlns:a16="http://schemas.microsoft.com/office/drawing/2014/main" id="{ED7B0DCB-3CEB-A4E6-DF4B-431C8EDD2A45}"/>
              </a:ext>
            </a:extLst>
          </p:cNvPr>
          <p:cNvSpPr txBox="1"/>
          <p:nvPr/>
        </p:nvSpPr>
        <p:spPr>
          <a:xfrm>
            <a:off x="8331948" y="2464535"/>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3</a:t>
            </a:r>
          </a:p>
        </p:txBody>
      </p:sp>
    </p:spTree>
    <p:extLst>
      <p:ext uri="{BB962C8B-B14F-4D97-AF65-F5344CB8AC3E}">
        <p14:creationId xmlns:p14="http://schemas.microsoft.com/office/powerpoint/2010/main" val="259919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886A10-8455-3639-B6C0-924DD8958508}"/>
            </a:ext>
          </a:extLst>
        </p:cNvPr>
        <p:cNvGrpSpPr/>
        <p:nvPr/>
      </p:nvGrpSpPr>
      <p:grpSpPr>
        <a:xfrm>
          <a:off x="0" y="0"/>
          <a:ext cx="0" cy="0"/>
          <a:chOff x="0" y="0"/>
          <a:chExt cx="0" cy="0"/>
        </a:xfrm>
      </p:grpSpPr>
      <p:sp useBgFill="1">
        <p:nvSpPr>
          <p:cNvPr id="1040" name="Slide Background">
            <a:extLst>
              <a:ext uri="{FF2B5EF4-FFF2-40B4-BE49-F238E27FC236}">
                <a16:creationId xmlns:a16="http://schemas.microsoft.com/office/drawing/2014/main" id="{7C91DE4C-BCA4-F0C6-6FDF-F77620AA6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 name="Picture 8">
            <a:extLst>
              <a:ext uri="{FF2B5EF4-FFF2-40B4-BE49-F238E27FC236}">
                <a16:creationId xmlns:a16="http://schemas.microsoft.com/office/drawing/2014/main" id="{4E30476B-EEFF-A825-4A9F-C206AE709245}"/>
              </a:ext>
            </a:extLst>
          </p:cNvPr>
          <p:cNvPicPr>
            <a:picLocks noChangeAspect="1"/>
          </p:cNvPicPr>
          <p:nvPr/>
        </p:nvPicPr>
        <p:blipFill>
          <a:blip r:embed="rId3"/>
          <a:srcRect t="9939" b="18441"/>
          <a:stretch/>
        </p:blipFill>
        <p:spPr>
          <a:xfrm>
            <a:off x="-1" y="-2"/>
            <a:ext cx="5410198" cy="6858002"/>
          </a:xfrm>
          <a:prstGeom prst="rect">
            <a:avLst/>
          </a:prstGeom>
        </p:spPr>
      </p:pic>
      <p:sp useBgFill="1">
        <p:nvSpPr>
          <p:cNvPr id="1041" name="Rectangle 1040">
            <a:extLst>
              <a:ext uri="{FF2B5EF4-FFF2-40B4-BE49-F238E27FC236}">
                <a16:creationId xmlns:a16="http://schemas.microsoft.com/office/drawing/2014/main" id="{8A55D279-F8B5-7B66-BD07-4CCD24077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Box 9">
            <a:extLst>
              <a:ext uri="{FF2B5EF4-FFF2-40B4-BE49-F238E27FC236}">
                <a16:creationId xmlns:a16="http://schemas.microsoft.com/office/drawing/2014/main" id="{7A40DE4C-1E9E-0CEA-04C0-D9941572592B}"/>
              </a:ext>
            </a:extLst>
          </p:cNvPr>
          <p:cNvSpPr txBox="1"/>
          <p:nvPr/>
        </p:nvSpPr>
        <p:spPr>
          <a:xfrm>
            <a:off x="5410195" y="-3"/>
            <a:ext cx="6781801" cy="2286000"/>
          </a:xfrm>
          <a:prstGeom prst="rect">
            <a:avLst/>
          </a:prstGeom>
          <a:ln>
            <a:solidFill>
              <a:schemeClr val="accent1">
                <a:lumMod val="50000"/>
              </a:schemeClr>
            </a:solidFill>
          </a:ln>
        </p:spPr>
        <p:style>
          <a:lnRef idx="0">
            <a:scrgbClr r="0" g="0" b="0"/>
          </a:lnRef>
          <a:fillRef idx="1001">
            <a:schemeClr val="dk2"/>
          </a:fillRef>
          <a:effectRef idx="0">
            <a:scrgbClr r="0" g="0" b="0"/>
          </a:effectRef>
          <a:fontRef idx="major"/>
        </p:style>
        <p:txBody>
          <a:bodyPr vert="horz" lIns="91440" tIns="45720" rIns="91440" bIns="45720" rtlCol="0" anchor="ctr">
            <a:normAutofit/>
          </a:bodyPr>
          <a:lstStyle/>
          <a:p>
            <a:pPr algn="ctr">
              <a:lnSpc>
                <a:spcPct val="90000"/>
              </a:lnSpc>
              <a:spcBef>
                <a:spcPct val="0"/>
              </a:spcBef>
              <a:spcAft>
                <a:spcPts val="600"/>
              </a:spcAft>
            </a:pPr>
            <a:r>
              <a:rPr lang="en-US" sz="3600" b="1" noProof="0" dirty="0">
                <a:solidFill>
                  <a:schemeClr val="bg1"/>
                </a:solidFill>
                <a:latin typeface="+mj-lt"/>
                <a:ea typeface="+mj-ea"/>
                <a:cs typeface="+mj-cs"/>
              </a:rPr>
              <a:t>Revised Plan to Provide Heat for 600 Lafayette Park Residents</a:t>
            </a:r>
          </a:p>
        </p:txBody>
      </p:sp>
      <p:sp>
        <p:nvSpPr>
          <p:cNvPr id="3" name="Slide Number Placeholder 2">
            <a:extLst>
              <a:ext uri="{FF2B5EF4-FFF2-40B4-BE49-F238E27FC236}">
                <a16:creationId xmlns:a16="http://schemas.microsoft.com/office/drawing/2014/main" id="{6D5363E9-93AE-7403-614C-BBC4C8C580A5}"/>
              </a:ext>
            </a:extLst>
          </p:cNvPr>
          <p:cNvSpPr>
            <a:spLocks noGrp="1"/>
          </p:cNvSpPr>
          <p:nvPr>
            <p:ph type="sldNum" sz="quarter" idx="12"/>
          </p:nvPr>
        </p:nvSpPr>
        <p:spPr/>
        <p:txBody>
          <a:bodyPr/>
          <a:lstStyle/>
          <a:p>
            <a:fld id="{BFDAF405-20C8-46D1-9150-1B0221008661}" type="slidenum">
              <a:rPr lang="en-US" noProof="0" smtClean="0"/>
              <a:t>2</a:t>
            </a:fld>
            <a:endParaRPr lang="en-US" noProof="0" dirty="0"/>
          </a:p>
        </p:txBody>
      </p:sp>
      <p:pic>
        <p:nvPicPr>
          <p:cNvPr id="5" name="Picture 4">
            <a:extLst>
              <a:ext uri="{FF2B5EF4-FFF2-40B4-BE49-F238E27FC236}">
                <a16:creationId xmlns:a16="http://schemas.microsoft.com/office/drawing/2014/main" id="{80149DDB-27ED-5FF4-6027-5D0662198D32}"/>
              </a:ext>
            </a:extLst>
          </p:cNvPr>
          <p:cNvPicPr>
            <a:picLocks noChangeAspect="1"/>
          </p:cNvPicPr>
          <p:nvPr/>
        </p:nvPicPr>
        <p:blipFill>
          <a:blip r:embed="rId4"/>
          <a:stretch>
            <a:fillRect/>
          </a:stretch>
        </p:blipFill>
        <p:spPr>
          <a:xfrm>
            <a:off x="5512571" y="6418531"/>
            <a:ext cx="885825" cy="323850"/>
          </a:xfrm>
          <a:prstGeom prst="rect">
            <a:avLst/>
          </a:prstGeom>
        </p:spPr>
      </p:pic>
      <p:sp>
        <p:nvSpPr>
          <p:cNvPr id="6" name="TextBox 5">
            <a:extLst>
              <a:ext uri="{FF2B5EF4-FFF2-40B4-BE49-F238E27FC236}">
                <a16:creationId xmlns:a16="http://schemas.microsoft.com/office/drawing/2014/main" id="{A5AB94B9-7CC4-9095-83CE-F2324FEDEDBB}"/>
              </a:ext>
            </a:extLst>
          </p:cNvPr>
          <p:cNvSpPr txBox="1"/>
          <p:nvPr/>
        </p:nvSpPr>
        <p:spPr>
          <a:xfrm>
            <a:off x="5476567" y="2356004"/>
            <a:ext cx="6715429" cy="3847207"/>
          </a:xfrm>
          <a:prstGeom prst="rect">
            <a:avLst/>
          </a:prstGeom>
          <a:noFill/>
          <a:ln w="38100">
            <a:solidFill>
              <a:srgbClr val="FFFFFF"/>
            </a:solidFill>
          </a:ln>
        </p:spPr>
        <p:txBody>
          <a:bodyPr wrap="square">
            <a:spAutoFit/>
          </a:bodyPr>
          <a:lstStyle/>
          <a:p>
            <a:pPr marL="285750" indent="-285750">
              <a:spcAft>
                <a:spcPts val="600"/>
              </a:spcAft>
              <a:buFont typeface="Arial" panose="020B0604020202020204" pitchFamily="34" charset="0"/>
              <a:buChar char="•"/>
            </a:pPr>
            <a:r>
              <a:rPr lang="en-US" b="1" dirty="0"/>
              <a:t>First</a:t>
            </a:r>
            <a:r>
              <a:rPr lang="en-US" dirty="0"/>
              <a:t>, the company spared no expense to make this project safe. Detroit Thermal could have simply reenergized the existing steam line but instead decided to insert new sleeved piping in some sections of the line and make other improvements in the interest of safety and reliability.</a:t>
            </a:r>
          </a:p>
          <a:p>
            <a:pPr marL="285750" indent="-285750">
              <a:spcAft>
                <a:spcPts val="600"/>
              </a:spcAft>
              <a:buFont typeface="Arial" panose="020B0604020202020204" pitchFamily="34" charset="0"/>
              <a:buChar char="•"/>
            </a:pPr>
            <a:r>
              <a:rPr lang="en-US" b="1" dirty="0"/>
              <a:t>Second</a:t>
            </a:r>
            <a:r>
              <a:rPr lang="en-US" dirty="0"/>
              <a:t>, as a neighbor of Lafayette Park, Detroit Thermal knows and respects the compelling history of the community and will do nothing to undermine it.</a:t>
            </a:r>
          </a:p>
          <a:p>
            <a:pPr marL="285750" indent="-285750">
              <a:spcAft>
                <a:spcPts val="600"/>
              </a:spcAft>
              <a:buFont typeface="Arial" panose="020B0604020202020204" pitchFamily="34" charset="0"/>
              <a:buChar char="•"/>
            </a:pPr>
            <a:r>
              <a:rPr lang="en-US" b="1" dirty="0"/>
              <a:t>Finally</a:t>
            </a:r>
            <a:r>
              <a:rPr lang="en-US" dirty="0"/>
              <a:t>, Detroit Thermal asks those concerned by this utility upgrade to respect the needs and wishes of their neighbors at 1300 Lafayette – some 600 people who want and need the affordable, clean energy that will be safely brought into their homes.</a:t>
            </a:r>
          </a:p>
        </p:txBody>
      </p:sp>
    </p:spTree>
    <p:extLst>
      <p:ext uri="{BB962C8B-B14F-4D97-AF65-F5344CB8AC3E}">
        <p14:creationId xmlns:p14="http://schemas.microsoft.com/office/powerpoint/2010/main" val="591975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CB9D-5AFB-5A5B-93A1-AB4456FD9D1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71BD7D2-3035-4A02-6BE0-1E1B26D155BA}"/>
              </a:ext>
            </a:extLst>
          </p:cNvPr>
          <p:cNvSpPr>
            <a:spLocks noGrp="1"/>
          </p:cNvSpPr>
          <p:nvPr>
            <p:ph type="sldNum" sz="quarter" idx="12"/>
          </p:nvPr>
        </p:nvSpPr>
        <p:spPr>
          <a:xfrm>
            <a:off x="9258300" y="6858000"/>
            <a:ext cx="2743200" cy="365125"/>
          </a:xfrm>
        </p:spPr>
        <p:txBody>
          <a:bodyPr/>
          <a:lstStyle/>
          <a:p>
            <a:fld id="{BFDAF405-20C8-46D1-9150-1B0221008661}" type="slidenum">
              <a:rPr lang="en-US" smtClean="0"/>
              <a:t>20</a:t>
            </a:fld>
            <a:endParaRPr lang="en-US" dirty="0"/>
          </a:p>
        </p:txBody>
      </p:sp>
      <p:sp>
        <p:nvSpPr>
          <p:cNvPr id="11" name="Rectangle 10">
            <a:extLst>
              <a:ext uri="{FF2B5EF4-FFF2-40B4-BE49-F238E27FC236}">
                <a16:creationId xmlns:a16="http://schemas.microsoft.com/office/drawing/2014/main" id="{CB341A2F-7F8B-8589-BC7C-BA32B43DB7A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re 7">
            <a:extLst>
              <a:ext uri="{FF2B5EF4-FFF2-40B4-BE49-F238E27FC236}">
                <a16:creationId xmlns:a16="http://schemas.microsoft.com/office/drawing/2014/main" id="{F32835C4-B19C-A4F7-6E15-1887CAC364F3}"/>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56095679-A6A7-BC9A-D8D0-118ABD4F8395}"/>
              </a:ext>
            </a:extLst>
          </p:cNvPr>
          <p:cNvPicPr>
            <a:picLocks noChangeAspect="1"/>
          </p:cNvPicPr>
          <p:nvPr/>
        </p:nvPicPr>
        <p:blipFill>
          <a:blip r:embed="rId3"/>
          <a:stretch>
            <a:fillRect/>
          </a:stretch>
        </p:blipFill>
        <p:spPr>
          <a:xfrm>
            <a:off x="5296177" y="7491412"/>
            <a:ext cx="885825" cy="323850"/>
          </a:xfrm>
          <a:prstGeom prst="rect">
            <a:avLst/>
          </a:prstGeom>
        </p:spPr>
      </p:pic>
      <p:pic>
        <p:nvPicPr>
          <p:cNvPr id="8" name="Picture 7" descr="A map of a city&#10;&#10;AI-generated content may be incorrect.">
            <a:extLst>
              <a:ext uri="{FF2B5EF4-FFF2-40B4-BE49-F238E27FC236}">
                <a16:creationId xmlns:a16="http://schemas.microsoft.com/office/drawing/2014/main" id="{1DDFEC66-DA8B-8C4B-E070-AD938A5A7AF6}"/>
              </a:ext>
            </a:extLst>
          </p:cNvPr>
          <p:cNvPicPr>
            <a:picLocks noChangeAspect="1"/>
          </p:cNvPicPr>
          <p:nvPr/>
        </p:nvPicPr>
        <p:blipFill>
          <a:blip r:embed="rId4">
            <a:extLst>
              <a:ext uri="{28A0092B-C50C-407E-A947-70E740481C1C}">
                <a14:useLocalDpi xmlns:a14="http://schemas.microsoft.com/office/drawing/2010/main" val="0"/>
              </a:ext>
            </a:extLst>
          </a:blip>
          <a:srcRect l="9815" t="38239" r="73829" b="42222"/>
          <a:stretch>
            <a:fillRect/>
          </a:stretch>
        </p:blipFill>
        <p:spPr>
          <a:xfrm>
            <a:off x="-8624884" y="587171"/>
            <a:ext cx="7137229" cy="5683658"/>
          </a:xfrm>
          <a:prstGeom prst="rect">
            <a:avLst/>
          </a:prstGeom>
        </p:spPr>
      </p:pic>
      <p:pic>
        <p:nvPicPr>
          <p:cNvPr id="19" name="Picture 18">
            <a:extLst>
              <a:ext uri="{FF2B5EF4-FFF2-40B4-BE49-F238E27FC236}">
                <a16:creationId xmlns:a16="http://schemas.microsoft.com/office/drawing/2014/main" id="{7F3F04B4-C08C-803A-7290-0649EAB67EB9}"/>
              </a:ext>
            </a:extLst>
          </p:cNvPr>
          <p:cNvPicPr>
            <a:picLocks noChangeAspect="1"/>
          </p:cNvPicPr>
          <p:nvPr/>
        </p:nvPicPr>
        <p:blipFill>
          <a:blip r:embed="rId5"/>
          <a:stretch>
            <a:fillRect/>
          </a:stretch>
        </p:blipFill>
        <p:spPr>
          <a:xfrm>
            <a:off x="2848390" y="1051352"/>
            <a:ext cx="6667224" cy="5714881"/>
          </a:xfrm>
          <a:prstGeom prst="rect">
            <a:avLst/>
          </a:prstGeom>
        </p:spPr>
      </p:pic>
      <p:pic>
        <p:nvPicPr>
          <p:cNvPr id="13" name="Picture 12">
            <a:extLst>
              <a:ext uri="{FF2B5EF4-FFF2-40B4-BE49-F238E27FC236}">
                <a16:creationId xmlns:a16="http://schemas.microsoft.com/office/drawing/2014/main" id="{A70B2067-E7AA-EC30-B8D7-0155755E1AF6}"/>
              </a:ext>
            </a:extLst>
          </p:cNvPr>
          <p:cNvPicPr>
            <a:picLocks noChangeAspect="1"/>
          </p:cNvPicPr>
          <p:nvPr/>
        </p:nvPicPr>
        <p:blipFill>
          <a:blip r:embed="rId6"/>
          <a:stretch>
            <a:fillRect/>
          </a:stretch>
        </p:blipFill>
        <p:spPr>
          <a:xfrm>
            <a:off x="-2116651" y="7815262"/>
            <a:ext cx="7412828" cy="5781525"/>
          </a:xfrm>
          <a:prstGeom prst="rect">
            <a:avLst/>
          </a:prstGeom>
        </p:spPr>
      </p:pic>
      <p:pic>
        <p:nvPicPr>
          <p:cNvPr id="9" name="Picture 8">
            <a:extLst>
              <a:ext uri="{FF2B5EF4-FFF2-40B4-BE49-F238E27FC236}">
                <a16:creationId xmlns:a16="http://schemas.microsoft.com/office/drawing/2014/main" id="{2F8707D5-E30D-E9EE-4223-90CA58C0A896}"/>
              </a:ext>
            </a:extLst>
          </p:cNvPr>
          <p:cNvPicPr>
            <a:picLocks noChangeAspect="1"/>
          </p:cNvPicPr>
          <p:nvPr/>
        </p:nvPicPr>
        <p:blipFill>
          <a:blip r:embed="rId7"/>
          <a:stretch>
            <a:fillRect/>
          </a:stretch>
        </p:blipFill>
        <p:spPr>
          <a:xfrm>
            <a:off x="-83242" y="-5043724"/>
            <a:ext cx="12084742" cy="4619682"/>
          </a:xfrm>
          <a:prstGeom prst="rect">
            <a:avLst/>
          </a:prstGeom>
        </p:spPr>
      </p:pic>
      <p:sp>
        <p:nvSpPr>
          <p:cNvPr id="10" name="Isosceles Triangle 9">
            <a:extLst>
              <a:ext uri="{FF2B5EF4-FFF2-40B4-BE49-F238E27FC236}">
                <a16:creationId xmlns:a16="http://schemas.microsoft.com/office/drawing/2014/main" id="{4FAB2A73-0708-9FD4-492A-87CE59B05908}"/>
              </a:ext>
            </a:extLst>
          </p:cNvPr>
          <p:cNvSpPr/>
          <p:nvPr/>
        </p:nvSpPr>
        <p:spPr>
          <a:xfrm>
            <a:off x="13151660" y="-683925"/>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68655BA-283F-4DEB-364B-1B68EED90FC7}"/>
                  </a:ext>
                </a:extLst>
              </p:cNvPr>
              <p:cNvGraphicFramePr>
                <a:graphicFrameLocks noChangeAspect="1"/>
              </p:cNvGraphicFramePr>
              <p:nvPr/>
            </p:nvGraphicFramePr>
            <p:xfrm rot="10800000">
              <a:off x="13098286" y="-836351"/>
              <a:ext cx="339922" cy="191206"/>
            </p:xfrm>
            <a:graphic>
              <a:graphicData uri="http://schemas.microsoft.com/office/powerpoint/2016/slidezoom">
                <pslz:sldZm>
                  <pslz:sldZmObj sldId="383" cId="1325217521">
                    <pslz:zmPr id="{016CE4BE-8768-47A7-80C2-ED3B1122B673}" transitionDur="1000">
                      <p166:blipFill xmlns:p166="http://schemas.microsoft.com/office/powerpoint/2016/6/main">
                        <a:blip r:embed="rId8"/>
                        <a:stretch>
                          <a:fillRect/>
                        </a:stretch>
                      </p166:blipFill>
                      <p166:spPr xmlns:p166="http://schemas.microsoft.com/office/powerpoint/2016/6/main">
                        <a:xfrm rot="10800000">
                          <a:off x="0" y="0"/>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4" name="Slide Zoom 3">
                <a:hlinkClick r:id="rId9" action="ppaction://hlinksldjump"/>
                <a:extLst>
                  <a:ext uri="{FF2B5EF4-FFF2-40B4-BE49-F238E27FC236}">
                    <a16:creationId xmlns:a16="http://schemas.microsoft.com/office/drawing/2014/main" id="{668655BA-283F-4DEB-364B-1B68EED90FC7}"/>
                  </a:ext>
                </a:extLst>
              </p:cNvPr>
              <p:cNvPicPr>
                <a:picLocks noGrp="1" noRot="1" noChangeAspect="1" noMove="1" noResize="1" noEditPoints="1" noAdjustHandles="1" noChangeArrowheads="1" noChangeShapeType="1"/>
              </p:cNvPicPr>
              <p:nvPr/>
            </p:nvPicPr>
            <p:blipFill>
              <a:blip r:embed="rId10"/>
              <a:stretch>
                <a:fillRect/>
              </a:stretch>
            </p:blipFill>
            <p:spPr>
              <a:xfrm rot="10800000">
                <a:off x="13098286" y="-836351"/>
                <a:ext cx="339922" cy="19120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17" name="Isosceles Triangle 16">
            <a:extLst>
              <a:ext uri="{FF2B5EF4-FFF2-40B4-BE49-F238E27FC236}">
                <a16:creationId xmlns:a16="http://schemas.microsoft.com/office/drawing/2014/main" id="{E97D195D-341C-7AD9-CA56-E0D5B76580E7}"/>
              </a:ext>
            </a:extLst>
          </p:cNvPr>
          <p:cNvSpPr/>
          <p:nvPr/>
        </p:nvSpPr>
        <p:spPr>
          <a:xfrm rot="18086217">
            <a:off x="12755725" y="3247451"/>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A9D80A5E-D706-A43E-81D5-3E9F160C05E5}"/>
              </a:ext>
            </a:extLst>
          </p:cNvPr>
          <p:cNvSpPr/>
          <p:nvPr/>
        </p:nvSpPr>
        <p:spPr>
          <a:xfrm rot="6742824">
            <a:off x="16720070" y="4568778"/>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E97DF59E-DBE0-6A41-D406-084C9874D526}"/>
              </a:ext>
            </a:extLst>
          </p:cNvPr>
          <p:cNvSpPr/>
          <p:nvPr/>
        </p:nvSpPr>
        <p:spPr>
          <a:xfrm rot="952886">
            <a:off x="14440513" y="3182494"/>
            <a:ext cx="233174" cy="259883"/>
          </a:xfrm>
          <a:prstGeom prst="triangle">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A8B1DEE0-815A-AC58-29E7-1A578BD1C1AB}"/>
                  </a:ext>
                </a:extLst>
              </p:cNvPr>
              <p:cNvGraphicFramePr>
                <a:graphicFrameLocks noChangeAspect="1"/>
              </p:cNvGraphicFramePr>
              <p:nvPr>
                <p:extLst>
                  <p:ext uri="{D42A27DB-BD31-4B8C-83A1-F6EECF244321}">
                    <p14:modId xmlns:p14="http://schemas.microsoft.com/office/powerpoint/2010/main" val="1445614980"/>
                  </p:ext>
                </p:extLst>
              </p:nvPr>
            </p:nvGraphicFramePr>
            <p:xfrm rot="11567618">
              <a:off x="14460833" y="3061195"/>
              <a:ext cx="295275" cy="166092"/>
            </p:xfrm>
            <a:graphic>
              <a:graphicData uri="http://schemas.microsoft.com/office/powerpoint/2016/slidezoom">
                <pslz:sldZm>
                  <pslz:sldZmObj sldId="385" cId="1228325987">
                    <pslz:zmPr id="{E9730DDE-0EBD-4FFA-8C44-BE877D9C5FCC}" transitionDur="1000">
                      <p166:blipFill xmlns:p166="http://schemas.microsoft.com/office/powerpoint/2016/6/main">
                        <a:blip r:embed="rId11"/>
                        <a:stretch>
                          <a:fillRect/>
                        </a:stretch>
                      </p166:blipFill>
                      <p166:spPr xmlns:p166="http://schemas.microsoft.com/office/powerpoint/2016/6/main">
                        <a:xfrm rot="11567618">
                          <a:off x="0" y="0"/>
                          <a:ext cx="295275" cy="16609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6" name="Slide Zoom 15">
                <a:hlinkClick r:id="rId12" action="ppaction://hlinksldjump"/>
                <a:extLst>
                  <a:ext uri="{FF2B5EF4-FFF2-40B4-BE49-F238E27FC236}">
                    <a16:creationId xmlns:a16="http://schemas.microsoft.com/office/drawing/2014/main" id="{A8B1DEE0-815A-AC58-29E7-1A578BD1C1AB}"/>
                  </a:ext>
                </a:extLst>
              </p:cNvPr>
              <p:cNvPicPr>
                <a:picLocks noGrp="1" noRot="1" noChangeAspect="1" noMove="1" noResize="1" noEditPoints="1" noAdjustHandles="1" noChangeArrowheads="1" noChangeShapeType="1"/>
              </p:cNvPicPr>
              <p:nvPr/>
            </p:nvPicPr>
            <p:blipFill>
              <a:blip r:embed="rId13"/>
              <a:stretch>
                <a:fillRect/>
              </a:stretch>
            </p:blipFill>
            <p:spPr>
              <a:xfrm rot="11567618">
                <a:off x="14460833" y="3061195"/>
                <a:ext cx="295275" cy="16609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D8C537CE-534C-1A31-F7FA-D426B9DCEDA0}"/>
                  </a:ext>
                </a:extLst>
              </p:cNvPr>
              <p:cNvGraphicFramePr>
                <a:graphicFrameLocks noChangeAspect="1"/>
              </p:cNvGraphicFramePr>
              <p:nvPr>
                <p:extLst>
                  <p:ext uri="{D42A27DB-BD31-4B8C-83A1-F6EECF244321}">
                    <p14:modId xmlns:p14="http://schemas.microsoft.com/office/powerpoint/2010/main" val="4097905395"/>
                  </p:ext>
                </p:extLst>
              </p:nvPr>
            </p:nvGraphicFramePr>
            <p:xfrm rot="17293895" flipV="1">
              <a:off x="16834818" y="4670096"/>
              <a:ext cx="332768" cy="187182"/>
            </p:xfrm>
            <a:graphic>
              <a:graphicData uri="http://schemas.microsoft.com/office/powerpoint/2016/slidezoom">
                <pslz:sldZm>
                  <pslz:sldZmObj sldId="384" cId="234958113">
                    <pslz:zmPr id="{4AE34D04-B539-407F-BC12-580642FB34B7}" transitionDur="1000">
                      <p166:blipFill xmlns:p166="http://schemas.microsoft.com/office/powerpoint/2016/6/main">
                        <a:blip r:embed="rId14"/>
                        <a:stretch>
                          <a:fillRect/>
                        </a:stretch>
                      </p166:blipFill>
                      <p166:spPr xmlns:p166="http://schemas.microsoft.com/office/powerpoint/2016/6/main">
                        <a:xfrm rot="17293895" flipV="1">
                          <a:off x="0" y="0"/>
                          <a:ext cx="332768" cy="18718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4" name="Slide Zoom 13">
                <a:hlinkClick r:id="rId15" action="ppaction://hlinksldjump"/>
                <a:extLst>
                  <a:ext uri="{FF2B5EF4-FFF2-40B4-BE49-F238E27FC236}">
                    <a16:creationId xmlns:a16="http://schemas.microsoft.com/office/drawing/2014/main" id="{D8C537CE-534C-1A31-F7FA-D426B9DCEDA0}"/>
                  </a:ext>
                </a:extLst>
              </p:cNvPr>
              <p:cNvPicPr>
                <a:picLocks noGrp="1" noRot="1" noChangeAspect="1" noMove="1" noResize="1" noEditPoints="1" noAdjustHandles="1" noChangeArrowheads="1" noChangeShapeType="1"/>
              </p:cNvPicPr>
              <p:nvPr/>
            </p:nvPicPr>
            <p:blipFill>
              <a:blip r:embed="rId16"/>
              <a:stretch>
                <a:fillRect/>
              </a:stretch>
            </p:blipFill>
            <p:spPr>
              <a:xfrm rot="17293895" flipV="1">
                <a:off x="16834818" y="4670096"/>
                <a:ext cx="332768" cy="187182"/>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48014A1-079A-7116-B558-EA71B82B6946}"/>
                  </a:ext>
                </a:extLst>
              </p:cNvPr>
              <p:cNvGraphicFramePr>
                <a:graphicFrameLocks noChangeAspect="1"/>
              </p:cNvGraphicFramePr>
              <p:nvPr>
                <p:extLst>
                  <p:ext uri="{D42A27DB-BD31-4B8C-83A1-F6EECF244321}">
                    <p14:modId xmlns:p14="http://schemas.microsoft.com/office/powerpoint/2010/main" val="696630600"/>
                  </p:ext>
                </p:extLst>
              </p:nvPr>
            </p:nvGraphicFramePr>
            <p:xfrm rot="7351172">
              <a:off x="12636601" y="3249811"/>
              <a:ext cx="234318" cy="131804"/>
            </p:xfrm>
            <a:graphic>
              <a:graphicData uri="http://schemas.microsoft.com/office/powerpoint/2016/slidezoom">
                <pslz:sldZm>
                  <pslz:sldZmObj sldId="401" cId="3038165805">
                    <pslz:zmPr id="{BA236596-6B2F-4E06-B0CE-60871907C5C7}" transitionDur="1000">
                      <p166:blipFill xmlns:p166="http://schemas.microsoft.com/office/powerpoint/2016/6/main">
                        <a:blip r:embed="rId17"/>
                        <a:stretch>
                          <a:fillRect/>
                        </a:stretch>
                      </p166:blipFill>
                      <p166:spPr xmlns:p166="http://schemas.microsoft.com/office/powerpoint/2016/6/main">
                        <a:xfrm rot="7351172">
                          <a:off x="0" y="0"/>
                          <a:ext cx="234318" cy="1318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5" name="Slide Zoom 4">
                <a:hlinkClick r:id="rId18" action="ppaction://hlinksldjump"/>
                <a:extLst>
                  <a:ext uri="{FF2B5EF4-FFF2-40B4-BE49-F238E27FC236}">
                    <a16:creationId xmlns:a16="http://schemas.microsoft.com/office/drawing/2014/main" id="{748014A1-079A-7116-B558-EA71B82B6946}"/>
                  </a:ext>
                </a:extLst>
              </p:cNvPr>
              <p:cNvPicPr>
                <a:picLocks noGrp="1" noRot="1" noChangeAspect="1" noMove="1" noResize="1" noEditPoints="1" noAdjustHandles="1" noChangeArrowheads="1" noChangeShapeType="1"/>
              </p:cNvPicPr>
              <p:nvPr/>
            </p:nvPicPr>
            <p:blipFill>
              <a:blip r:embed="rId19"/>
              <a:stretch>
                <a:fillRect/>
              </a:stretch>
            </p:blipFill>
            <p:spPr>
              <a:xfrm rot="7351172">
                <a:off x="12636601" y="3249811"/>
                <a:ext cx="234318" cy="1318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21" name="TextBox 20">
            <a:extLst>
              <a:ext uri="{FF2B5EF4-FFF2-40B4-BE49-F238E27FC236}">
                <a16:creationId xmlns:a16="http://schemas.microsoft.com/office/drawing/2014/main" id="{72D40C27-7E4F-F7F1-CFF4-B58BFEA90AB2}"/>
              </a:ext>
            </a:extLst>
          </p:cNvPr>
          <p:cNvSpPr txBox="1"/>
          <p:nvPr/>
        </p:nvSpPr>
        <p:spPr>
          <a:xfrm>
            <a:off x="16850212" y="4189574"/>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1</a:t>
            </a:r>
          </a:p>
        </p:txBody>
      </p:sp>
      <p:sp>
        <p:nvSpPr>
          <p:cNvPr id="22" name="TextBox 21">
            <a:extLst>
              <a:ext uri="{FF2B5EF4-FFF2-40B4-BE49-F238E27FC236}">
                <a16:creationId xmlns:a16="http://schemas.microsoft.com/office/drawing/2014/main" id="{D31E5176-0395-01EB-B2D8-8AEE9FE89E6C}"/>
              </a:ext>
            </a:extLst>
          </p:cNvPr>
          <p:cNvSpPr txBox="1"/>
          <p:nvPr/>
        </p:nvSpPr>
        <p:spPr>
          <a:xfrm>
            <a:off x="12715584" y="3359973"/>
            <a:ext cx="18974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2</a:t>
            </a:r>
          </a:p>
        </p:txBody>
      </p:sp>
      <p:sp>
        <p:nvSpPr>
          <p:cNvPr id="23" name="TextBox 22">
            <a:extLst>
              <a:ext uri="{FF2B5EF4-FFF2-40B4-BE49-F238E27FC236}">
                <a16:creationId xmlns:a16="http://schemas.microsoft.com/office/drawing/2014/main" id="{6B5D5454-E82A-8191-B6F7-B65A7DB6C65A}"/>
              </a:ext>
            </a:extLst>
          </p:cNvPr>
          <p:cNvSpPr txBox="1"/>
          <p:nvPr/>
        </p:nvSpPr>
        <p:spPr>
          <a:xfrm>
            <a:off x="14703251" y="2726710"/>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3</a:t>
            </a:r>
          </a:p>
        </p:txBody>
      </p:sp>
    </p:spTree>
    <p:extLst>
      <p:ext uri="{BB962C8B-B14F-4D97-AF65-F5344CB8AC3E}">
        <p14:creationId xmlns:p14="http://schemas.microsoft.com/office/powerpoint/2010/main" val="2696195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D60D-9E49-55F1-1EB6-DC02403946FE}"/>
            </a:ext>
          </a:extLst>
        </p:cNvPr>
        <p:cNvGrpSpPr/>
        <p:nvPr/>
      </p:nvGrpSpPr>
      <p:grpSpPr>
        <a:xfrm>
          <a:off x="0" y="0"/>
          <a:ext cx="0" cy="0"/>
          <a:chOff x="0" y="0"/>
          <a:chExt cx="0" cy="0"/>
        </a:xfrm>
      </p:grpSpPr>
      <p:sp>
        <p:nvSpPr>
          <p:cNvPr id="4" name="Titre 7">
            <a:extLst>
              <a:ext uri="{FF2B5EF4-FFF2-40B4-BE49-F238E27FC236}">
                <a16:creationId xmlns:a16="http://schemas.microsoft.com/office/drawing/2014/main" id="{5758670E-2BC3-4670-E508-B733C9CE7758}"/>
              </a:ext>
            </a:extLst>
          </p:cNvPr>
          <p:cNvSpPr>
            <a:spLocks noGrp="1"/>
          </p:cNvSpPr>
          <p:nvPr>
            <p:ph type="title"/>
          </p:nvPr>
        </p:nvSpPr>
        <p:spPr>
          <a:xfrm>
            <a:off x="933473" y="277544"/>
            <a:ext cx="10044023" cy="877729"/>
          </a:xfrm>
        </p:spPr>
        <p:txBody>
          <a:bodyPr vert="horz" lIns="91440" tIns="45720" rIns="91440" bIns="45720" rtlCol="0" anchor="ctr">
            <a:normAutofit/>
          </a:bodyPr>
          <a:lstStyle/>
          <a:p>
            <a:r>
              <a:rPr lang="en-US" sz="4000" b="1" kern="1200" noProof="0" dirty="0">
                <a:solidFill>
                  <a:srgbClr val="FFFFFF"/>
                </a:solidFill>
                <a:latin typeface="+mj-lt"/>
                <a:ea typeface="+mj-ea"/>
                <a:cs typeface="+mj-cs"/>
              </a:rPr>
              <a:t>Lafayette Park Timeline Regarding the Project</a:t>
            </a:r>
            <a:endParaRPr lang="en-US" sz="4000" kern="1200" baseline="30000" noProof="0" dirty="0">
              <a:solidFill>
                <a:srgbClr val="FFFFFF"/>
              </a:solidFill>
              <a:latin typeface="+mj-lt"/>
              <a:ea typeface="+mj-ea"/>
              <a:cs typeface="+mj-cs"/>
            </a:endParaRPr>
          </a:p>
        </p:txBody>
      </p:sp>
      <p:sp>
        <p:nvSpPr>
          <p:cNvPr id="39" name="Rectangle 38">
            <a:extLst>
              <a:ext uri="{FF2B5EF4-FFF2-40B4-BE49-F238E27FC236}">
                <a16:creationId xmlns:a16="http://schemas.microsoft.com/office/drawing/2014/main" id="{5EC110C6-6C33-9DCB-210C-B4592F688452}"/>
              </a:ext>
            </a:extLst>
          </p:cNvPr>
          <p:cNvSpPr/>
          <p:nvPr/>
        </p:nvSpPr>
        <p:spPr>
          <a:xfrm>
            <a:off x="8306685" y="905199"/>
            <a:ext cx="4320000" cy="6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3" name="Slide Number Placeholder 2">
            <a:extLst>
              <a:ext uri="{FF2B5EF4-FFF2-40B4-BE49-F238E27FC236}">
                <a16:creationId xmlns:a16="http://schemas.microsoft.com/office/drawing/2014/main" id="{1FCC456E-9517-C759-D91C-047EF1E0ECA4}"/>
              </a:ext>
            </a:extLst>
          </p:cNvPr>
          <p:cNvSpPr>
            <a:spLocks noGrp="1"/>
          </p:cNvSpPr>
          <p:nvPr>
            <p:ph type="sldNum" sz="quarter" idx="12"/>
          </p:nvPr>
        </p:nvSpPr>
        <p:spPr/>
        <p:txBody>
          <a:bodyPr/>
          <a:lstStyle/>
          <a:p>
            <a:fld id="{45CD5700-0206-4F1C-9957-593DF71A7819}" type="slidenum">
              <a:rPr lang="en-US" noProof="0" smtClean="0"/>
              <a:t>21</a:t>
            </a:fld>
            <a:endParaRPr lang="en-US" noProof="0" dirty="0"/>
          </a:p>
        </p:txBody>
      </p:sp>
      <p:pic>
        <p:nvPicPr>
          <p:cNvPr id="6" name="Picture 5">
            <a:extLst>
              <a:ext uri="{FF2B5EF4-FFF2-40B4-BE49-F238E27FC236}">
                <a16:creationId xmlns:a16="http://schemas.microsoft.com/office/drawing/2014/main" id="{9D5473CD-9559-B196-18D2-C72E9C76A912}"/>
              </a:ext>
            </a:extLst>
          </p:cNvPr>
          <p:cNvPicPr>
            <a:picLocks noChangeAspect="1"/>
          </p:cNvPicPr>
          <p:nvPr/>
        </p:nvPicPr>
        <p:blipFill>
          <a:blip r:embed="rId2"/>
          <a:stretch>
            <a:fillRect/>
          </a:stretch>
        </p:blipFill>
        <p:spPr>
          <a:xfrm>
            <a:off x="5512571" y="6418531"/>
            <a:ext cx="885825" cy="323850"/>
          </a:xfrm>
          <a:prstGeom prst="rect">
            <a:avLst/>
          </a:prstGeom>
        </p:spPr>
      </p:pic>
      <p:sp>
        <p:nvSpPr>
          <p:cNvPr id="57" name="Rectangle 56">
            <a:extLst>
              <a:ext uri="{FF2B5EF4-FFF2-40B4-BE49-F238E27FC236}">
                <a16:creationId xmlns:a16="http://schemas.microsoft.com/office/drawing/2014/main" id="{17251867-9A55-02AD-FFB1-FBEABEB8D62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itre 7">
            <a:extLst>
              <a:ext uri="{FF2B5EF4-FFF2-40B4-BE49-F238E27FC236}">
                <a16:creationId xmlns:a16="http://schemas.microsoft.com/office/drawing/2014/main" id="{278C4CF0-1B55-BAC6-1964-E626AE7209DD}"/>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the Nicolet Right-of-Way</a:t>
            </a:r>
            <a:endParaRPr lang="en-US" sz="4000" baseline="30000" dirty="0">
              <a:solidFill>
                <a:srgbClr val="FFFFFF"/>
              </a:solidFill>
            </a:endParaRPr>
          </a:p>
        </p:txBody>
      </p:sp>
      <p:grpSp>
        <p:nvGrpSpPr>
          <p:cNvPr id="11" name="Group 10">
            <a:extLst>
              <a:ext uri="{FF2B5EF4-FFF2-40B4-BE49-F238E27FC236}">
                <a16:creationId xmlns:a16="http://schemas.microsoft.com/office/drawing/2014/main" id="{7A582C89-8D29-768B-E490-C4A429D40DFB}"/>
              </a:ext>
            </a:extLst>
          </p:cNvPr>
          <p:cNvGrpSpPr/>
          <p:nvPr/>
        </p:nvGrpSpPr>
        <p:grpSpPr>
          <a:xfrm>
            <a:off x="1825895" y="923103"/>
            <a:ext cx="8640790" cy="5495428"/>
            <a:chOff x="1825895" y="923103"/>
            <a:chExt cx="8640790" cy="5495428"/>
          </a:xfrm>
        </p:grpSpPr>
        <p:pic>
          <p:nvPicPr>
            <p:cNvPr id="8" name="Picture 7">
              <a:extLst>
                <a:ext uri="{FF2B5EF4-FFF2-40B4-BE49-F238E27FC236}">
                  <a16:creationId xmlns:a16="http://schemas.microsoft.com/office/drawing/2014/main" id="{9FEF8271-272E-0584-A7B7-68BC7A371E10}"/>
                </a:ext>
              </a:extLst>
            </p:cNvPr>
            <p:cNvPicPr>
              <a:picLocks noChangeAspect="1"/>
            </p:cNvPicPr>
            <p:nvPr/>
          </p:nvPicPr>
          <p:blipFill>
            <a:blip r:embed="rId3"/>
            <a:stretch>
              <a:fillRect/>
            </a:stretch>
          </p:blipFill>
          <p:spPr>
            <a:xfrm>
              <a:off x="1825895" y="923103"/>
              <a:ext cx="8640790" cy="5495428"/>
            </a:xfrm>
            <a:prstGeom prst="rect">
              <a:avLst/>
            </a:prstGeom>
          </p:spPr>
        </p:pic>
        <p:sp>
          <p:nvSpPr>
            <p:cNvPr id="10" name="Isosceles Triangle 9">
              <a:extLst>
                <a:ext uri="{FF2B5EF4-FFF2-40B4-BE49-F238E27FC236}">
                  <a16:creationId xmlns:a16="http://schemas.microsoft.com/office/drawing/2014/main" id="{5EDE0885-9DAA-96FC-9D2A-725840216886}"/>
                </a:ext>
              </a:extLst>
            </p:cNvPr>
            <p:cNvSpPr/>
            <p:nvPr/>
          </p:nvSpPr>
          <p:spPr>
            <a:xfrm rot="13460328">
              <a:off x="4777957" y="3540875"/>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1BE08206-4DE9-A065-2EEA-14F0180D11B7}"/>
                    </a:ext>
                  </a:extLst>
                </p:cNvPr>
                <p:cNvGraphicFramePr>
                  <a:graphicFrameLocks noChangeAspect="1"/>
                </p:cNvGraphicFramePr>
                <p:nvPr>
                  <p:extLst>
                    <p:ext uri="{D42A27DB-BD31-4B8C-83A1-F6EECF244321}">
                      <p14:modId xmlns:p14="http://schemas.microsoft.com/office/powerpoint/2010/main" val="3867786765"/>
                    </p:ext>
                  </p:extLst>
                </p:nvPr>
              </p:nvGraphicFramePr>
              <p:xfrm rot="2316710">
                <a:off x="4648199" y="3697389"/>
                <a:ext cx="318271" cy="179027"/>
              </p:xfrm>
              <a:graphic>
                <a:graphicData uri="http://schemas.microsoft.com/office/powerpoint/2016/slidezoom">
                  <pslz:sldZm>
                    <pslz:sldZmObj sldId="368" cId="1854157225">
                      <pslz:zmPr id="{0DD6F577-BDF5-4461-85A8-5601D51537D2}" transitionDur="1000">
                        <p166:blipFill xmlns:p166="http://schemas.microsoft.com/office/powerpoint/2016/6/main">
                          <a:blip r:embed="rId4"/>
                          <a:stretch>
                            <a:fillRect/>
                          </a:stretch>
                        </p166:blipFill>
                        <p166:spPr xmlns:p166="http://schemas.microsoft.com/office/powerpoint/2016/6/main">
                          <a:xfrm rot="2316710">
                            <a:off x="0" y="0"/>
                            <a:ext cx="318271" cy="179027"/>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1BE08206-4DE9-A065-2EEA-14F0180D11B7}"/>
                    </a:ext>
                  </a:extLst>
                </p:cNvPr>
                <p:cNvPicPr>
                  <a:picLocks noGrp="1" noRot="1" noChangeAspect="1" noMove="1" noResize="1" noEditPoints="1" noAdjustHandles="1" noChangeArrowheads="1" noChangeShapeType="1"/>
                </p:cNvPicPr>
                <p:nvPr/>
              </p:nvPicPr>
              <p:blipFill>
                <a:blip r:embed="rId6"/>
                <a:stretch>
                  <a:fillRect/>
                </a:stretch>
              </p:blipFill>
              <p:spPr>
                <a:xfrm rot="2316710">
                  <a:off x="4648199" y="3697389"/>
                  <a:ext cx="318271" cy="179027"/>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grpSp>
    </p:spTree>
    <p:extLst>
      <p:ext uri="{BB962C8B-B14F-4D97-AF65-F5344CB8AC3E}">
        <p14:creationId xmlns:p14="http://schemas.microsoft.com/office/powerpoint/2010/main" val="509668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1D860B-F13B-1541-4C91-3D63559A81C8}"/>
              </a:ext>
            </a:extLst>
          </p:cNvPr>
          <p:cNvSpPr>
            <a:spLocks noGrp="1"/>
          </p:cNvSpPr>
          <p:nvPr>
            <p:ph type="sldNum" sz="quarter" idx="12"/>
          </p:nvPr>
        </p:nvSpPr>
        <p:spPr/>
        <p:txBody>
          <a:bodyPr/>
          <a:lstStyle/>
          <a:p>
            <a:fld id="{BFDAF405-20C8-46D1-9150-1B0221008661}" type="slidenum">
              <a:rPr lang="en-US" smtClean="0"/>
              <a:t>22</a:t>
            </a:fld>
            <a:endParaRPr lang="en-US" dirty="0"/>
          </a:p>
        </p:txBody>
      </p:sp>
      <p:sp>
        <p:nvSpPr>
          <p:cNvPr id="6" name="Rectangle 5">
            <a:extLst>
              <a:ext uri="{FF2B5EF4-FFF2-40B4-BE49-F238E27FC236}">
                <a16:creationId xmlns:a16="http://schemas.microsoft.com/office/drawing/2014/main" id="{412A95B0-D883-6243-FFE0-18B14845069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DAA6C3E2-5453-A191-23C0-A3D491485A1B}"/>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the Joliet Right-of-Way</a:t>
            </a:r>
            <a:endParaRPr lang="en-US" sz="4000" baseline="30000" dirty="0">
              <a:solidFill>
                <a:srgbClr val="FFFFFF"/>
              </a:solidFill>
            </a:endParaRPr>
          </a:p>
        </p:txBody>
      </p:sp>
      <p:pic>
        <p:nvPicPr>
          <p:cNvPr id="2" name="Picture 1">
            <a:extLst>
              <a:ext uri="{FF2B5EF4-FFF2-40B4-BE49-F238E27FC236}">
                <a16:creationId xmlns:a16="http://schemas.microsoft.com/office/drawing/2014/main" id="{E3D1E6CB-0C26-40E1-EE69-03D589F75773}"/>
              </a:ext>
            </a:extLst>
          </p:cNvPr>
          <p:cNvPicPr>
            <a:picLocks noChangeAspect="1"/>
          </p:cNvPicPr>
          <p:nvPr/>
        </p:nvPicPr>
        <p:blipFill>
          <a:blip r:embed="rId2"/>
          <a:stretch>
            <a:fillRect/>
          </a:stretch>
        </p:blipFill>
        <p:spPr>
          <a:xfrm>
            <a:off x="5653086" y="6538912"/>
            <a:ext cx="885825" cy="323850"/>
          </a:xfrm>
          <a:prstGeom prst="rect">
            <a:avLst/>
          </a:prstGeom>
        </p:spPr>
      </p:pic>
      <p:grpSp>
        <p:nvGrpSpPr>
          <p:cNvPr id="11" name="Group 10">
            <a:extLst>
              <a:ext uri="{FF2B5EF4-FFF2-40B4-BE49-F238E27FC236}">
                <a16:creationId xmlns:a16="http://schemas.microsoft.com/office/drawing/2014/main" id="{C817A616-ED83-33B5-507F-AA3E107A71E1}"/>
              </a:ext>
            </a:extLst>
          </p:cNvPr>
          <p:cNvGrpSpPr/>
          <p:nvPr/>
        </p:nvGrpSpPr>
        <p:grpSpPr>
          <a:xfrm>
            <a:off x="1978798" y="916182"/>
            <a:ext cx="8234399" cy="5440168"/>
            <a:chOff x="1978801" y="916182"/>
            <a:chExt cx="8234399" cy="5440168"/>
          </a:xfrm>
        </p:grpSpPr>
        <p:pic>
          <p:nvPicPr>
            <p:cNvPr id="8" name="Picture 7">
              <a:extLst>
                <a:ext uri="{FF2B5EF4-FFF2-40B4-BE49-F238E27FC236}">
                  <a16:creationId xmlns:a16="http://schemas.microsoft.com/office/drawing/2014/main" id="{D1642C56-DD54-A0FC-7650-9B7B6956FCB5}"/>
                </a:ext>
              </a:extLst>
            </p:cNvPr>
            <p:cNvPicPr>
              <a:picLocks noChangeAspect="1"/>
            </p:cNvPicPr>
            <p:nvPr/>
          </p:nvPicPr>
          <p:blipFill>
            <a:blip r:embed="rId3"/>
            <a:stretch>
              <a:fillRect/>
            </a:stretch>
          </p:blipFill>
          <p:spPr>
            <a:xfrm>
              <a:off x="1978801" y="916182"/>
              <a:ext cx="8234399" cy="5440168"/>
            </a:xfrm>
            <a:prstGeom prst="rect">
              <a:avLst/>
            </a:prstGeom>
          </p:spPr>
        </p:pic>
        <p:sp>
          <p:nvSpPr>
            <p:cNvPr id="4" name="Arrow: Left 3">
              <a:extLst>
                <a:ext uri="{FF2B5EF4-FFF2-40B4-BE49-F238E27FC236}">
                  <a16:creationId xmlns:a16="http://schemas.microsoft.com/office/drawing/2014/main" id="{CA54C69D-6CF0-2F57-0EBF-0375D5D0FB18}"/>
                </a:ext>
              </a:extLst>
            </p:cNvPr>
            <p:cNvSpPr/>
            <p:nvPr/>
          </p:nvSpPr>
          <p:spPr>
            <a:xfrm>
              <a:off x="4663440" y="4145280"/>
              <a:ext cx="528320" cy="172720"/>
            </a:xfrm>
            <a:prstGeom prst="left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83A90CED-D94D-36F0-5715-29F044B5DF24}"/>
                </a:ext>
              </a:extLst>
            </p:cNvPr>
            <p:cNvSpPr/>
            <p:nvPr/>
          </p:nvSpPr>
          <p:spPr>
            <a:xfrm rot="5400000">
              <a:off x="5645472" y="4131926"/>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69B8FAA-345F-B3F8-3569-3EF0913400BC}"/>
                    </a:ext>
                  </a:extLst>
                </p:cNvPr>
                <p:cNvGraphicFramePr>
                  <a:graphicFrameLocks noChangeAspect="1"/>
                </p:cNvGraphicFramePr>
                <p:nvPr>
                  <p:extLst>
                    <p:ext uri="{D42A27DB-BD31-4B8C-83A1-F6EECF244321}">
                      <p14:modId xmlns:p14="http://schemas.microsoft.com/office/powerpoint/2010/main" val="3721653847"/>
                    </p:ext>
                  </p:extLst>
                </p:nvPr>
              </p:nvGraphicFramePr>
              <p:xfrm>
                <a:off x="5905498" y="4145281"/>
                <a:ext cx="307057" cy="172720"/>
              </p:xfrm>
              <a:graphic>
                <a:graphicData uri="http://schemas.microsoft.com/office/powerpoint/2016/slidezoom">
                  <pslz:sldZm>
                    <pslz:sldZmObj sldId="341" cId="2231567333">
                      <pslz:zmPr id="{12142346-ECDD-4EF8-8AA5-1213175B31B0}" transitionDur="1000">
                        <p166:blipFill xmlns:p166="http://schemas.microsoft.com/office/powerpoint/2016/6/main">
                          <a:blip r:embed="rId4"/>
                          <a:stretch>
                            <a:fillRect/>
                          </a:stretch>
                        </p166:blipFill>
                        <p166:spPr xmlns:p166="http://schemas.microsoft.com/office/powerpoint/2016/6/main">
                          <a:xfrm>
                            <a:off x="0" y="0"/>
                            <a:ext cx="307057" cy="172720"/>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869B8FAA-345F-B3F8-3569-3EF0913400BC}"/>
                    </a:ext>
                  </a:extLst>
                </p:cNvPr>
                <p:cNvPicPr>
                  <a:picLocks noGrp="1" noRot="1" noChangeAspect="1" noMove="1" noResize="1" noEditPoints="1" noAdjustHandles="1" noChangeArrowheads="1" noChangeShapeType="1"/>
                </p:cNvPicPr>
                <p:nvPr/>
              </p:nvPicPr>
              <p:blipFill>
                <a:blip r:embed="rId6"/>
                <a:stretch>
                  <a:fillRect/>
                </a:stretch>
              </p:blipFill>
              <p:spPr>
                <a:xfrm>
                  <a:off x="5905495" y="4145281"/>
                  <a:ext cx="307057" cy="172720"/>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grpSp>
    </p:spTree>
    <p:extLst>
      <p:ext uri="{BB962C8B-B14F-4D97-AF65-F5344CB8AC3E}">
        <p14:creationId xmlns:p14="http://schemas.microsoft.com/office/powerpoint/2010/main" val="4152111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1F81-432E-3A63-8D76-72C08CB3311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47B5B-B568-151C-C00F-A45CBAFEB175}"/>
              </a:ext>
            </a:extLst>
          </p:cNvPr>
          <p:cNvSpPr>
            <a:spLocks noGrp="1"/>
          </p:cNvSpPr>
          <p:nvPr>
            <p:ph type="sldNum" sz="quarter" idx="12"/>
          </p:nvPr>
        </p:nvSpPr>
        <p:spPr/>
        <p:txBody>
          <a:bodyPr/>
          <a:lstStyle/>
          <a:p>
            <a:fld id="{BFDAF405-20C8-46D1-9150-1B0221008661}" type="slidenum">
              <a:rPr lang="en-US" smtClean="0"/>
              <a:t>23</a:t>
            </a:fld>
            <a:endParaRPr lang="en-US" dirty="0"/>
          </a:p>
        </p:txBody>
      </p:sp>
      <p:sp>
        <p:nvSpPr>
          <p:cNvPr id="6" name="Rectangle 5">
            <a:extLst>
              <a:ext uri="{FF2B5EF4-FFF2-40B4-BE49-F238E27FC236}">
                <a16:creationId xmlns:a16="http://schemas.microsoft.com/office/drawing/2014/main" id="{E3B28CA3-B577-D8A1-780B-23A54388EE08}"/>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BC8A9D4C-85CD-62CA-5252-2551AF62F903}"/>
              </a:ext>
            </a:extLst>
          </p:cNvPr>
          <p:cNvSpPr txBox="1">
            <a:spLocks/>
          </p:cNvSpPr>
          <p:nvPr/>
        </p:nvSpPr>
        <p:spPr>
          <a:xfrm>
            <a:off x="1073988" y="-14446"/>
            <a:ext cx="10044023" cy="87772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the Russell Easement &amp; Lafayette ROW</a:t>
            </a:r>
            <a:endParaRPr lang="en-US" sz="4000" baseline="30000" dirty="0">
              <a:solidFill>
                <a:srgbClr val="FFFFFF"/>
              </a:solidFill>
            </a:endParaRPr>
          </a:p>
        </p:txBody>
      </p:sp>
      <p:pic>
        <p:nvPicPr>
          <p:cNvPr id="5" name="Picture 4">
            <a:extLst>
              <a:ext uri="{FF2B5EF4-FFF2-40B4-BE49-F238E27FC236}">
                <a16:creationId xmlns:a16="http://schemas.microsoft.com/office/drawing/2014/main" id="{E3A27A0A-8D6D-5A3C-475A-5DF7D74020B5}"/>
              </a:ext>
            </a:extLst>
          </p:cNvPr>
          <p:cNvPicPr>
            <a:picLocks noChangeAspect="1"/>
          </p:cNvPicPr>
          <p:nvPr/>
        </p:nvPicPr>
        <p:blipFill>
          <a:blip r:embed="rId2"/>
          <a:stretch>
            <a:fillRect/>
          </a:stretch>
        </p:blipFill>
        <p:spPr>
          <a:xfrm>
            <a:off x="357163" y="1090592"/>
            <a:ext cx="3329012" cy="2776558"/>
          </a:xfrm>
          <a:prstGeom prst="rect">
            <a:avLst/>
          </a:prstGeom>
        </p:spPr>
      </p:pic>
      <p:pic>
        <p:nvPicPr>
          <p:cNvPr id="8" name="Picture 7">
            <a:extLst>
              <a:ext uri="{FF2B5EF4-FFF2-40B4-BE49-F238E27FC236}">
                <a16:creationId xmlns:a16="http://schemas.microsoft.com/office/drawing/2014/main" id="{C880344E-AC3D-11A8-5F35-A7A9A0839242}"/>
              </a:ext>
            </a:extLst>
          </p:cNvPr>
          <p:cNvPicPr>
            <a:picLocks noChangeAspect="1"/>
          </p:cNvPicPr>
          <p:nvPr/>
        </p:nvPicPr>
        <p:blipFill>
          <a:blip r:embed="rId3"/>
          <a:stretch>
            <a:fillRect/>
          </a:stretch>
        </p:blipFill>
        <p:spPr>
          <a:xfrm>
            <a:off x="4095410" y="978051"/>
            <a:ext cx="7892374" cy="5378299"/>
          </a:xfrm>
          <a:prstGeom prst="rect">
            <a:avLst/>
          </a:prstGeom>
        </p:spPr>
      </p:pic>
      <p:pic>
        <p:nvPicPr>
          <p:cNvPr id="2" name="Picture 1">
            <a:extLst>
              <a:ext uri="{FF2B5EF4-FFF2-40B4-BE49-F238E27FC236}">
                <a16:creationId xmlns:a16="http://schemas.microsoft.com/office/drawing/2014/main" id="{6DA49DC1-5371-5D8D-52F6-EC6CF01430BE}"/>
              </a:ext>
            </a:extLst>
          </p:cNvPr>
          <p:cNvPicPr>
            <a:picLocks noChangeAspect="1"/>
          </p:cNvPicPr>
          <p:nvPr/>
        </p:nvPicPr>
        <p:blipFill>
          <a:blip r:embed="rId4"/>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281412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84993-F98E-13CF-AF21-3F43D275BE6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C998C5-AA31-DC2A-EA53-1D463C491445}"/>
              </a:ext>
            </a:extLst>
          </p:cNvPr>
          <p:cNvSpPr>
            <a:spLocks noGrp="1"/>
          </p:cNvSpPr>
          <p:nvPr>
            <p:ph type="sldNum" sz="quarter" idx="12"/>
          </p:nvPr>
        </p:nvSpPr>
        <p:spPr>
          <a:xfrm>
            <a:off x="9448800" y="7488464"/>
            <a:ext cx="2743200" cy="365125"/>
          </a:xfrm>
        </p:spPr>
        <p:txBody>
          <a:bodyPr/>
          <a:lstStyle/>
          <a:p>
            <a:fld id="{BFDAF405-20C8-46D1-9150-1B0221008661}" type="slidenum">
              <a:rPr lang="en-US" smtClean="0"/>
              <a:t>24</a:t>
            </a:fld>
            <a:endParaRPr lang="en-US" dirty="0"/>
          </a:p>
        </p:txBody>
      </p:sp>
      <p:sp>
        <p:nvSpPr>
          <p:cNvPr id="6" name="Rectangle 5">
            <a:extLst>
              <a:ext uri="{FF2B5EF4-FFF2-40B4-BE49-F238E27FC236}">
                <a16:creationId xmlns:a16="http://schemas.microsoft.com/office/drawing/2014/main" id="{65114F1D-A52F-4662-AE4C-8C420241BC7C}"/>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B18726F9-EC45-497E-50C4-19357ED6F57C}"/>
              </a:ext>
            </a:extLst>
          </p:cNvPr>
          <p:cNvSpPr txBox="1">
            <a:spLocks/>
          </p:cNvSpPr>
          <p:nvPr/>
        </p:nvSpPr>
        <p:spPr>
          <a:xfrm>
            <a:off x="1073988" y="-14446"/>
            <a:ext cx="10044023" cy="87772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the Russell Easement &amp; Lafayette ROW</a:t>
            </a:r>
            <a:endParaRPr lang="en-US" sz="4000" baseline="30000" dirty="0">
              <a:solidFill>
                <a:srgbClr val="FFFFFF"/>
              </a:solidFill>
            </a:endParaRPr>
          </a:p>
        </p:txBody>
      </p:sp>
      <p:pic>
        <p:nvPicPr>
          <p:cNvPr id="8" name="Picture 7">
            <a:extLst>
              <a:ext uri="{FF2B5EF4-FFF2-40B4-BE49-F238E27FC236}">
                <a16:creationId xmlns:a16="http://schemas.microsoft.com/office/drawing/2014/main" id="{B671A04C-82CA-EF03-2034-257576A036CD}"/>
              </a:ext>
            </a:extLst>
          </p:cNvPr>
          <p:cNvPicPr>
            <a:picLocks noChangeAspect="1"/>
          </p:cNvPicPr>
          <p:nvPr/>
        </p:nvPicPr>
        <p:blipFill>
          <a:blip r:embed="rId2"/>
          <a:stretch>
            <a:fillRect/>
          </a:stretch>
        </p:blipFill>
        <p:spPr>
          <a:xfrm>
            <a:off x="-3843904" y="7135792"/>
            <a:ext cx="4074454" cy="2776558"/>
          </a:xfrm>
          <a:prstGeom prst="rect">
            <a:avLst/>
          </a:prstGeom>
        </p:spPr>
      </p:pic>
      <p:grpSp>
        <p:nvGrpSpPr>
          <p:cNvPr id="2" name="Group 1">
            <a:extLst>
              <a:ext uri="{FF2B5EF4-FFF2-40B4-BE49-F238E27FC236}">
                <a16:creationId xmlns:a16="http://schemas.microsoft.com/office/drawing/2014/main" id="{99A34138-B1CB-150E-88D4-26183B7F60DE}"/>
              </a:ext>
            </a:extLst>
          </p:cNvPr>
          <p:cNvGrpSpPr/>
          <p:nvPr/>
        </p:nvGrpSpPr>
        <p:grpSpPr>
          <a:xfrm>
            <a:off x="1090626" y="941366"/>
            <a:ext cx="8361020" cy="5597546"/>
            <a:chOff x="1090626" y="941366"/>
            <a:chExt cx="8361020" cy="5597546"/>
          </a:xfrm>
        </p:grpSpPr>
        <p:sp>
          <p:nvSpPr>
            <p:cNvPr id="17" name="Isosceles Triangle 16">
              <a:extLst>
                <a:ext uri="{FF2B5EF4-FFF2-40B4-BE49-F238E27FC236}">
                  <a16:creationId xmlns:a16="http://schemas.microsoft.com/office/drawing/2014/main" id="{DCD89E5C-997C-0A3C-8B87-EBAC7638A7C8}"/>
                </a:ext>
              </a:extLst>
            </p:cNvPr>
            <p:cNvSpPr/>
            <p:nvPr/>
          </p:nvSpPr>
          <p:spPr>
            <a:xfrm rot="16200000">
              <a:off x="1425677" y="4691066"/>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EC7F15D-B90B-AEEE-B610-D187B9985D37}"/>
                </a:ext>
              </a:extLst>
            </p:cNvPr>
            <p:cNvPicPr>
              <a:picLocks noChangeAspect="1"/>
            </p:cNvPicPr>
            <p:nvPr/>
          </p:nvPicPr>
          <p:blipFill>
            <a:blip r:embed="rId3"/>
            <a:stretch>
              <a:fillRect/>
            </a:stretch>
          </p:blipFill>
          <p:spPr>
            <a:xfrm>
              <a:off x="2740352" y="941366"/>
              <a:ext cx="6711294" cy="5597546"/>
            </a:xfrm>
            <a:prstGeom prst="rect">
              <a:avLst/>
            </a:prstGeom>
          </p:spPr>
        </p:pic>
        <p:sp>
          <p:nvSpPr>
            <p:cNvPr id="11" name="Arrow: Left 10">
              <a:extLst>
                <a:ext uri="{FF2B5EF4-FFF2-40B4-BE49-F238E27FC236}">
                  <a16:creationId xmlns:a16="http://schemas.microsoft.com/office/drawing/2014/main" id="{995FCEE8-7220-4C63-7C0E-21360216430D}"/>
                </a:ext>
              </a:extLst>
            </p:cNvPr>
            <p:cNvSpPr/>
            <p:nvPr/>
          </p:nvSpPr>
          <p:spPr>
            <a:xfrm>
              <a:off x="3594332" y="5246715"/>
              <a:ext cx="811414" cy="187729"/>
            </a:xfrm>
            <a:prstGeom prst="left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F7B3CE89-FD93-30F2-8D99-FA3F58C94E3A}"/>
                    </a:ext>
                  </a:extLst>
                </p:cNvPr>
                <p:cNvGraphicFramePr>
                  <a:graphicFrameLocks noChangeAspect="1"/>
                </p:cNvGraphicFramePr>
                <p:nvPr>
                  <p:extLst>
                    <p:ext uri="{D42A27DB-BD31-4B8C-83A1-F6EECF244321}">
                      <p14:modId xmlns:p14="http://schemas.microsoft.com/office/powerpoint/2010/main" val="3372953717"/>
                    </p:ext>
                  </p:extLst>
                </p:nvPr>
              </p:nvGraphicFramePr>
              <p:xfrm rot="5400000">
                <a:off x="1196186" y="4756094"/>
                <a:ext cx="318394" cy="179097"/>
              </p:xfrm>
              <a:graphic>
                <a:graphicData uri="http://schemas.microsoft.com/office/powerpoint/2016/slidezoom">
                  <pslz:sldZm>
                    <pslz:sldZmObj sldId="403" cId="483036277">
                      <pslz:zmPr id="{1B79EC89-BAA2-450A-A449-FDCB2B90EC47}" transitionDur="1000">
                        <p166:blipFill xmlns:p166="http://schemas.microsoft.com/office/powerpoint/2016/6/main">
                          <a:blip r:embed="rId4"/>
                          <a:stretch>
                            <a:fillRect/>
                          </a:stretch>
                        </p166:blipFill>
                        <p166:spPr xmlns:p166="http://schemas.microsoft.com/office/powerpoint/2016/6/main">
                          <a:xfrm rot="5400000">
                            <a:off x="0" y="0"/>
                            <a:ext cx="318394" cy="179097"/>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5" name="Slide Zoom 14">
                  <a:hlinkClick r:id="rId5" action="ppaction://hlinksldjump"/>
                  <a:extLst>
                    <a:ext uri="{FF2B5EF4-FFF2-40B4-BE49-F238E27FC236}">
                      <a16:creationId xmlns:a16="http://schemas.microsoft.com/office/drawing/2014/main" id="{F7B3CE89-FD93-30F2-8D99-FA3F58C94E3A}"/>
                    </a:ext>
                  </a:extLst>
                </p:cNvPr>
                <p:cNvPicPr>
                  <a:picLocks noGrp="1" noRot="1" noChangeAspect="1" noMove="1" noResize="1" noEditPoints="1" noAdjustHandles="1" noChangeArrowheads="1" noChangeShapeType="1"/>
                </p:cNvPicPr>
                <p:nvPr/>
              </p:nvPicPr>
              <p:blipFill>
                <a:blip r:embed="rId6"/>
                <a:stretch>
                  <a:fillRect/>
                </a:stretch>
              </p:blipFill>
              <p:spPr>
                <a:xfrm rot="5400000">
                  <a:off x="1196186" y="4756094"/>
                  <a:ext cx="318394" cy="179097"/>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16" name="Isosceles Triangle 15">
              <a:extLst>
                <a:ext uri="{FF2B5EF4-FFF2-40B4-BE49-F238E27FC236}">
                  <a16:creationId xmlns:a16="http://schemas.microsoft.com/office/drawing/2014/main" id="{C536DDE4-7ACE-6C19-9A5B-3121E8627726}"/>
                </a:ext>
              </a:extLst>
            </p:cNvPr>
            <p:cNvSpPr/>
            <p:nvPr/>
          </p:nvSpPr>
          <p:spPr>
            <a:xfrm rot="2033445">
              <a:off x="4559880" y="3299059"/>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A6400F79-003F-93DA-9343-E2B41A652FD8}"/>
                    </a:ext>
                  </a:extLst>
                </p:cNvPr>
                <p:cNvGraphicFramePr>
                  <a:graphicFrameLocks noChangeAspect="1"/>
                </p:cNvGraphicFramePr>
                <p:nvPr>
                  <p:extLst>
                    <p:ext uri="{D42A27DB-BD31-4B8C-83A1-F6EECF244321}">
                      <p14:modId xmlns:p14="http://schemas.microsoft.com/office/powerpoint/2010/main" val="1710780805"/>
                    </p:ext>
                  </p:extLst>
                </p:nvPr>
              </p:nvGraphicFramePr>
              <p:xfrm rot="12503479">
                <a:off x="4639054" y="3141151"/>
                <a:ext cx="343710" cy="193337"/>
              </p:xfrm>
              <a:graphic>
                <a:graphicData uri="http://schemas.microsoft.com/office/powerpoint/2016/slidezoom">
                  <pslz:sldZm>
                    <pslz:sldZmObj sldId="402" cId="2462663808">
                      <pslz:zmPr id="{A260471A-DA92-40C1-A062-815BAF85FFC2}" transitionDur="1000">
                        <p166:blipFill xmlns:p166="http://schemas.microsoft.com/office/powerpoint/2016/6/main">
                          <a:blip r:embed="rId7"/>
                          <a:stretch>
                            <a:fillRect/>
                          </a:stretch>
                        </p166:blipFill>
                        <p166:spPr xmlns:p166="http://schemas.microsoft.com/office/powerpoint/2016/6/main">
                          <a:xfrm rot="12503479">
                            <a:off x="0" y="0"/>
                            <a:ext cx="343710" cy="193337"/>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3" name="Slide Zoom 12">
                  <a:hlinkClick r:id="rId8" action="ppaction://hlinksldjump"/>
                  <a:extLst>
                    <a:ext uri="{FF2B5EF4-FFF2-40B4-BE49-F238E27FC236}">
                      <a16:creationId xmlns:a16="http://schemas.microsoft.com/office/drawing/2014/main" id="{A6400F79-003F-93DA-9343-E2B41A652FD8}"/>
                    </a:ext>
                  </a:extLst>
                </p:cNvPr>
                <p:cNvPicPr>
                  <a:picLocks noGrp="1" noRot="1" noChangeAspect="1" noMove="1" noResize="1" noEditPoints="1" noAdjustHandles="1" noChangeArrowheads="1" noChangeShapeType="1"/>
                </p:cNvPicPr>
                <p:nvPr/>
              </p:nvPicPr>
              <p:blipFill>
                <a:blip r:embed="rId9"/>
                <a:stretch>
                  <a:fillRect/>
                </a:stretch>
              </p:blipFill>
              <p:spPr>
                <a:xfrm rot="12503479">
                  <a:off x="4639054" y="3141151"/>
                  <a:ext cx="343710" cy="193337"/>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18" name="TextBox 17">
              <a:extLst>
                <a:ext uri="{FF2B5EF4-FFF2-40B4-BE49-F238E27FC236}">
                  <a16:creationId xmlns:a16="http://schemas.microsoft.com/office/drawing/2014/main" id="{D21CDE74-0879-36AD-846F-627A59095F35}"/>
                </a:ext>
              </a:extLst>
            </p:cNvPr>
            <p:cNvSpPr txBox="1"/>
            <p:nvPr/>
          </p:nvSpPr>
          <p:spPr>
            <a:xfrm>
              <a:off x="4976357" y="3071459"/>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1</a:t>
              </a:r>
            </a:p>
          </p:txBody>
        </p:sp>
        <p:sp>
          <p:nvSpPr>
            <p:cNvPr id="19" name="TextBox 18">
              <a:extLst>
                <a:ext uri="{FF2B5EF4-FFF2-40B4-BE49-F238E27FC236}">
                  <a16:creationId xmlns:a16="http://schemas.microsoft.com/office/drawing/2014/main" id="{6DEE9274-5DF0-E6E4-A01B-F083AD4150FD}"/>
                </a:ext>
              </a:extLst>
            </p:cNvPr>
            <p:cNvSpPr txBox="1"/>
            <p:nvPr/>
          </p:nvSpPr>
          <p:spPr>
            <a:xfrm>
              <a:off x="1090626" y="4353069"/>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2</a:t>
              </a:r>
            </a:p>
          </p:txBody>
        </p:sp>
      </p:grpSp>
      <p:sp>
        <p:nvSpPr>
          <p:cNvPr id="14" name="Isosceles Triangle 13">
            <a:extLst>
              <a:ext uri="{FF2B5EF4-FFF2-40B4-BE49-F238E27FC236}">
                <a16:creationId xmlns:a16="http://schemas.microsoft.com/office/drawing/2014/main" id="{747DAC18-D732-233E-FAA5-B89D0F5A166B}"/>
              </a:ext>
            </a:extLst>
          </p:cNvPr>
          <p:cNvSpPr/>
          <p:nvPr/>
        </p:nvSpPr>
        <p:spPr>
          <a:xfrm rot="3852073">
            <a:off x="4558374" y="4828799"/>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6FAF296-C188-D160-C233-CBD4628F15B1}"/>
                  </a:ext>
                </a:extLst>
              </p:cNvPr>
              <p:cNvGraphicFramePr>
                <a:graphicFrameLocks noChangeAspect="1"/>
              </p:cNvGraphicFramePr>
              <p:nvPr>
                <p:extLst>
                  <p:ext uri="{D42A27DB-BD31-4B8C-83A1-F6EECF244321}">
                    <p14:modId xmlns:p14="http://schemas.microsoft.com/office/powerpoint/2010/main" val="3056123231"/>
                  </p:ext>
                </p:extLst>
              </p:nvPr>
            </p:nvGraphicFramePr>
            <p:xfrm rot="20136313" flipV="1">
              <a:off x="4719452" y="4735923"/>
              <a:ext cx="346675" cy="195004"/>
            </p:xfrm>
            <a:graphic>
              <a:graphicData uri="http://schemas.microsoft.com/office/powerpoint/2016/slidezoom">
                <pslz:sldZm>
                  <pslz:sldZmObj sldId="341" cId="2231567333">
                    <pslz:zmPr id="{D9211BED-7527-4516-A053-32F5B98323D2}" transitionDur="1000">
                      <p166:blipFill xmlns:p166="http://schemas.microsoft.com/office/powerpoint/2016/6/main">
                        <a:blip r:embed="rId10"/>
                        <a:stretch>
                          <a:fillRect/>
                        </a:stretch>
                      </p166:blipFill>
                      <p166:spPr xmlns:p166="http://schemas.microsoft.com/office/powerpoint/2016/6/main">
                        <a:xfrm rot="20136313" flipV="1">
                          <a:off x="0" y="0"/>
                          <a:ext cx="346675" cy="1950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9" name="Slide Zoom 8">
                <a:hlinkClick r:id="rId11" action="ppaction://hlinksldjump"/>
                <a:extLst>
                  <a:ext uri="{FF2B5EF4-FFF2-40B4-BE49-F238E27FC236}">
                    <a16:creationId xmlns:a16="http://schemas.microsoft.com/office/drawing/2014/main" id="{46FAF296-C188-D160-C233-CBD4628F15B1}"/>
                  </a:ext>
                </a:extLst>
              </p:cNvPr>
              <p:cNvPicPr>
                <a:picLocks noGrp="1" noRot="1" noChangeAspect="1" noMove="1" noResize="1" noEditPoints="1" noAdjustHandles="1" noChangeArrowheads="1" noChangeShapeType="1"/>
              </p:cNvPicPr>
              <p:nvPr/>
            </p:nvPicPr>
            <p:blipFill>
              <a:blip r:embed="rId12"/>
              <a:stretch>
                <a:fillRect/>
              </a:stretch>
            </p:blipFill>
            <p:spPr>
              <a:xfrm rot="20136313" flipV="1">
                <a:off x="4719452" y="4735923"/>
                <a:ext cx="346675" cy="195004"/>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20" name="TextBox 19">
            <a:extLst>
              <a:ext uri="{FF2B5EF4-FFF2-40B4-BE49-F238E27FC236}">
                <a16:creationId xmlns:a16="http://schemas.microsoft.com/office/drawing/2014/main" id="{36E9F5FE-B2F1-847C-4B25-94374E821BC8}"/>
              </a:ext>
            </a:extLst>
          </p:cNvPr>
          <p:cNvSpPr txBox="1"/>
          <p:nvPr/>
        </p:nvSpPr>
        <p:spPr>
          <a:xfrm>
            <a:off x="4738783" y="4363400"/>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3</a:t>
            </a:r>
          </a:p>
        </p:txBody>
      </p:sp>
    </p:spTree>
    <p:extLst>
      <p:ext uri="{BB962C8B-B14F-4D97-AF65-F5344CB8AC3E}">
        <p14:creationId xmlns:p14="http://schemas.microsoft.com/office/powerpoint/2010/main" val="2693874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1DD49-3A71-E0ED-764B-6807A78ABA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75F748-7BAE-CF50-AA00-906A2A7D9FE1}"/>
              </a:ext>
            </a:extLst>
          </p:cNvPr>
          <p:cNvSpPr>
            <a:spLocks noGrp="1"/>
          </p:cNvSpPr>
          <p:nvPr>
            <p:ph type="sldNum" sz="quarter" idx="12"/>
          </p:nvPr>
        </p:nvSpPr>
        <p:spPr>
          <a:xfrm>
            <a:off x="10062029" y="7386865"/>
            <a:ext cx="2743200" cy="365125"/>
          </a:xfrm>
        </p:spPr>
        <p:txBody>
          <a:bodyPr/>
          <a:lstStyle/>
          <a:p>
            <a:fld id="{BFDAF405-20C8-46D1-9150-1B0221008661}" type="slidenum">
              <a:rPr lang="en-US" smtClean="0"/>
              <a:t>25</a:t>
            </a:fld>
            <a:endParaRPr lang="en-US" dirty="0"/>
          </a:p>
        </p:txBody>
      </p:sp>
      <p:sp>
        <p:nvSpPr>
          <p:cNvPr id="6" name="Rectangle 5">
            <a:extLst>
              <a:ext uri="{FF2B5EF4-FFF2-40B4-BE49-F238E27FC236}">
                <a16:creationId xmlns:a16="http://schemas.microsoft.com/office/drawing/2014/main" id="{AF54D253-DE58-6E4D-9100-E0052A973FAB}"/>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A8E0B9AE-57D5-E4F6-5791-13C928FAD42E}"/>
              </a:ext>
            </a:extLst>
          </p:cNvPr>
          <p:cNvSpPr txBox="1">
            <a:spLocks/>
          </p:cNvSpPr>
          <p:nvPr/>
        </p:nvSpPr>
        <p:spPr>
          <a:xfrm>
            <a:off x="1073988" y="-14446"/>
            <a:ext cx="10044023" cy="87772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the Russell Easement &amp; Lafayette ROW</a:t>
            </a:r>
            <a:endParaRPr lang="en-US" sz="4000" baseline="30000" dirty="0">
              <a:solidFill>
                <a:srgbClr val="FFFFFF"/>
              </a:solidFill>
            </a:endParaRPr>
          </a:p>
        </p:txBody>
      </p:sp>
      <p:pic>
        <p:nvPicPr>
          <p:cNvPr id="5" name="Picture 4">
            <a:extLst>
              <a:ext uri="{FF2B5EF4-FFF2-40B4-BE49-F238E27FC236}">
                <a16:creationId xmlns:a16="http://schemas.microsoft.com/office/drawing/2014/main" id="{407BA6A0-EE4D-A755-24C4-D9858E3D1498}"/>
              </a:ext>
            </a:extLst>
          </p:cNvPr>
          <p:cNvPicPr>
            <a:picLocks noChangeAspect="1"/>
          </p:cNvPicPr>
          <p:nvPr/>
        </p:nvPicPr>
        <p:blipFill>
          <a:blip r:embed="rId2"/>
          <a:stretch>
            <a:fillRect/>
          </a:stretch>
        </p:blipFill>
        <p:spPr>
          <a:xfrm>
            <a:off x="-3634265" y="2278921"/>
            <a:ext cx="3329012" cy="2776558"/>
          </a:xfrm>
          <a:prstGeom prst="rect">
            <a:avLst/>
          </a:prstGeom>
        </p:spPr>
      </p:pic>
      <p:grpSp>
        <p:nvGrpSpPr>
          <p:cNvPr id="2" name="Group 1">
            <a:extLst>
              <a:ext uri="{FF2B5EF4-FFF2-40B4-BE49-F238E27FC236}">
                <a16:creationId xmlns:a16="http://schemas.microsoft.com/office/drawing/2014/main" id="{D0569E9E-6398-AC00-FB47-725C3B641ABE}"/>
              </a:ext>
            </a:extLst>
          </p:cNvPr>
          <p:cNvGrpSpPr/>
          <p:nvPr/>
        </p:nvGrpSpPr>
        <p:grpSpPr>
          <a:xfrm>
            <a:off x="1596572" y="894519"/>
            <a:ext cx="8751098" cy="5963481"/>
            <a:chOff x="1596572" y="894519"/>
            <a:chExt cx="8751098" cy="5963481"/>
          </a:xfrm>
        </p:grpSpPr>
        <p:pic>
          <p:nvPicPr>
            <p:cNvPr id="8" name="Picture 7">
              <a:extLst>
                <a:ext uri="{FF2B5EF4-FFF2-40B4-BE49-F238E27FC236}">
                  <a16:creationId xmlns:a16="http://schemas.microsoft.com/office/drawing/2014/main" id="{C1011BD8-EF34-8428-DB14-AD82C474576A}"/>
                </a:ext>
              </a:extLst>
            </p:cNvPr>
            <p:cNvPicPr>
              <a:picLocks noChangeAspect="1"/>
            </p:cNvPicPr>
            <p:nvPr/>
          </p:nvPicPr>
          <p:blipFill>
            <a:blip r:embed="rId3"/>
            <a:stretch>
              <a:fillRect/>
            </a:stretch>
          </p:blipFill>
          <p:spPr>
            <a:xfrm>
              <a:off x="1596572" y="894519"/>
              <a:ext cx="8751098" cy="5963481"/>
            </a:xfrm>
            <a:prstGeom prst="rect">
              <a:avLst/>
            </a:prstGeom>
          </p:spPr>
        </p:pic>
        <p:sp>
          <p:nvSpPr>
            <p:cNvPr id="12" name="Isosceles Triangle 11">
              <a:extLst>
                <a:ext uri="{FF2B5EF4-FFF2-40B4-BE49-F238E27FC236}">
                  <a16:creationId xmlns:a16="http://schemas.microsoft.com/office/drawing/2014/main" id="{B824931B-12CA-28F9-DB05-9C40EA14B5AF}"/>
                </a:ext>
              </a:extLst>
            </p:cNvPr>
            <p:cNvSpPr/>
            <p:nvPr/>
          </p:nvSpPr>
          <p:spPr>
            <a:xfrm rot="12733553">
              <a:off x="5631119" y="4162393"/>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ez="http://schemas.microsoft.com/office/powerpoint/2016/sectionzoom">
          <mc:Choice Requires="psez">
            <p:graphicFrame>
              <p:nvGraphicFramePr>
                <p:cNvPr id="4" name="Section Zoom 3">
                  <a:extLst>
                    <a:ext uri="{FF2B5EF4-FFF2-40B4-BE49-F238E27FC236}">
                      <a16:creationId xmlns:a16="http://schemas.microsoft.com/office/drawing/2014/main" id="{D65C4BE6-453F-9BFF-06AF-182ECE26A19E}"/>
                    </a:ext>
                  </a:extLst>
                </p:cNvPr>
                <p:cNvGraphicFramePr>
                  <a:graphicFrameLocks noChangeAspect="1"/>
                </p:cNvGraphicFramePr>
                <p:nvPr>
                  <p:extLst>
                    <p:ext uri="{D42A27DB-BD31-4B8C-83A1-F6EECF244321}">
                      <p14:modId xmlns:p14="http://schemas.microsoft.com/office/powerpoint/2010/main" val="3038072968"/>
                    </p:ext>
                  </p:extLst>
                </p:nvPr>
              </p:nvGraphicFramePr>
              <p:xfrm rot="1990011">
                <a:off x="5507853" y="4377217"/>
                <a:ext cx="263237" cy="148071"/>
              </p:xfrm>
              <a:graphic>
                <a:graphicData uri="http://schemas.microsoft.com/office/powerpoint/2016/sectionzoom">
                  <psez:sectionZm>
                    <psez:sectionZmObj sectionId="{CE6B6A78-9990-4100-8E88-508BAB9B5FA9}">
                      <psez:zmPr id="{D053D9B5-F83A-4FB2-880D-C5295D247E3C}" transitionDur="1000">
                        <p166:blipFill xmlns:p166="http://schemas.microsoft.com/office/powerpoint/2016/6/main">
                          <a:blip r:embed="rId4"/>
                          <a:stretch>
                            <a:fillRect/>
                          </a:stretch>
                        </p166:blipFill>
                        <p166:spPr xmlns:p166="http://schemas.microsoft.com/office/powerpoint/2016/6/main">
                          <a:xfrm rot="1990011">
                            <a:off x="0" y="0"/>
                            <a:ext cx="263237" cy="148071"/>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ez:zmPr>
                    </psez:sectionZmObj>
                  </psez:sectionZm>
                </a:graphicData>
              </a:graphic>
            </p:graphicFrame>
          </mc:Choice>
          <mc:Fallback xmlns="">
            <p:pic>
              <p:nvPicPr>
                <p:cNvPr id="4" name="Section Zoom 3">
                  <a:hlinkClick r:id="rId5" action="ppaction://hlinksldjump"/>
                  <a:extLst>
                    <a:ext uri="{FF2B5EF4-FFF2-40B4-BE49-F238E27FC236}">
                      <a16:creationId xmlns:a16="http://schemas.microsoft.com/office/drawing/2014/main" id="{D65C4BE6-453F-9BFF-06AF-182ECE26A19E}"/>
                    </a:ext>
                  </a:extLst>
                </p:cNvPr>
                <p:cNvPicPr>
                  <a:picLocks noGrp="1" noRot="1" noChangeAspect="1" noMove="1" noResize="1" noEditPoints="1" noAdjustHandles="1" noChangeArrowheads="1" noChangeShapeType="1"/>
                </p:cNvPicPr>
                <p:nvPr/>
              </p:nvPicPr>
              <p:blipFill>
                <a:blip r:embed="rId6"/>
                <a:stretch>
                  <a:fillRect/>
                </a:stretch>
              </p:blipFill>
              <p:spPr>
                <a:xfrm rot="1990011">
                  <a:off x="5507853" y="4377217"/>
                  <a:ext cx="263237" cy="148071"/>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grpSp>
    </p:spTree>
    <p:extLst>
      <p:ext uri="{BB962C8B-B14F-4D97-AF65-F5344CB8AC3E}">
        <p14:creationId xmlns:p14="http://schemas.microsoft.com/office/powerpoint/2010/main" val="33418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69F0C-73F6-ACF4-FA6A-A74A245555D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3544371-95D9-4E13-0535-E65D8218E2B0}"/>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38C3CB2C-5C2B-EF32-8E6B-41A5156C1687}"/>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8" name="Picture 7">
            <a:extLst>
              <a:ext uri="{FF2B5EF4-FFF2-40B4-BE49-F238E27FC236}">
                <a16:creationId xmlns:a16="http://schemas.microsoft.com/office/drawing/2014/main" id="{91D0D59B-9207-A6AE-DA0F-ED32F6ADE97E}"/>
              </a:ext>
            </a:extLst>
          </p:cNvPr>
          <p:cNvPicPr>
            <a:picLocks noChangeAspect="1"/>
          </p:cNvPicPr>
          <p:nvPr/>
        </p:nvPicPr>
        <p:blipFill>
          <a:blip r:embed="rId2"/>
          <a:stretch>
            <a:fillRect/>
          </a:stretch>
        </p:blipFill>
        <p:spPr>
          <a:xfrm>
            <a:off x="3096992" y="1419684"/>
            <a:ext cx="3471426" cy="2139849"/>
          </a:xfrm>
          <a:prstGeom prst="rect">
            <a:avLst/>
          </a:prstGeom>
        </p:spPr>
      </p:pic>
      <p:pic>
        <p:nvPicPr>
          <p:cNvPr id="13" name="Picture 12">
            <a:extLst>
              <a:ext uri="{FF2B5EF4-FFF2-40B4-BE49-F238E27FC236}">
                <a16:creationId xmlns:a16="http://schemas.microsoft.com/office/drawing/2014/main" id="{5B2D6CFA-B1A2-3ACB-8FF6-78A551477DC3}"/>
              </a:ext>
            </a:extLst>
          </p:cNvPr>
          <p:cNvPicPr>
            <a:picLocks noChangeAspect="1"/>
          </p:cNvPicPr>
          <p:nvPr/>
        </p:nvPicPr>
        <p:blipFill>
          <a:blip r:embed="rId3"/>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D3164EDE-2608-73F0-BA56-1B96C2F8E797}"/>
              </a:ext>
            </a:extLst>
          </p:cNvPr>
          <p:cNvPicPr>
            <a:picLocks noChangeAspect="1"/>
          </p:cNvPicPr>
          <p:nvPr/>
        </p:nvPicPr>
        <p:blipFill>
          <a:blip r:embed="rId4"/>
          <a:stretch>
            <a:fillRect/>
          </a:stretch>
        </p:blipFill>
        <p:spPr>
          <a:xfrm>
            <a:off x="7391717" y="1304041"/>
            <a:ext cx="2836771" cy="2283987"/>
          </a:xfrm>
          <a:prstGeom prst="rect">
            <a:avLst/>
          </a:prstGeom>
        </p:spPr>
      </p:pic>
      <p:pic>
        <p:nvPicPr>
          <p:cNvPr id="10" name="Picture 9">
            <a:extLst>
              <a:ext uri="{FF2B5EF4-FFF2-40B4-BE49-F238E27FC236}">
                <a16:creationId xmlns:a16="http://schemas.microsoft.com/office/drawing/2014/main" id="{E3C86570-E4B3-4473-05E6-A1F2790AFFB8}"/>
              </a:ext>
            </a:extLst>
          </p:cNvPr>
          <p:cNvPicPr>
            <a:picLocks noChangeAspect="1"/>
          </p:cNvPicPr>
          <p:nvPr/>
        </p:nvPicPr>
        <p:blipFill>
          <a:blip r:embed="rId5"/>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E6FFDC21-2483-0549-C105-ABCFD56F79AB}"/>
              </a:ext>
            </a:extLst>
          </p:cNvPr>
          <p:cNvPicPr>
            <a:picLocks noChangeAspect="1"/>
          </p:cNvPicPr>
          <p:nvPr/>
        </p:nvPicPr>
        <p:blipFill>
          <a:blip r:embed="rId6"/>
          <a:stretch>
            <a:fillRect/>
          </a:stretch>
        </p:blipFill>
        <p:spPr>
          <a:xfrm>
            <a:off x="1180517" y="4126159"/>
            <a:ext cx="2439584" cy="1985152"/>
          </a:xfrm>
          <a:prstGeom prst="rect">
            <a:avLst/>
          </a:prstGeom>
        </p:spPr>
      </p:pic>
      <p:pic>
        <p:nvPicPr>
          <p:cNvPr id="15" name="Picture 14">
            <a:extLst>
              <a:ext uri="{FF2B5EF4-FFF2-40B4-BE49-F238E27FC236}">
                <a16:creationId xmlns:a16="http://schemas.microsoft.com/office/drawing/2014/main" id="{1D09D517-3289-ACAB-3DEB-D9227419A692}"/>
              </a:ext>
            </a:extLst>
          </p:cNvPr>
          <p:cNvPicPr>
            <a:picLocks noChangeAspect="1"/>
          </p:cNvPicPr>
          <p:nvPr/>
        </p:nvPicPr>
        <p:blipFill>
          <a:blip r:embed="rId7"/>
          <a:stretch>
            <a:fillRect/>
          </a:stretch>
        </p:blipFill>
        <p:spPr>
          <a:xfrm>
            <a:off x="3800663" y="4135545"/>
            <a:ext cx="2374268" cy="1985152"/>
          </a:xfrm>
          <a:prstGeom prst="rect">
            <a:avLst/>
          </a:prstGeom>
        </p:spPr>
      </p:pic>
      <p:pic>
        <p:nvPicPr>
          <p:cNvPr id="18" name="Picture 17">
            <a:extLst>
              <a:ext uri="{FF2B5EF4-FFF2-40B4-BE49-F238E27FC236}">
                <a16:creationId xmlns:a16="http://schemas.microsoft.com/office/drawing/2014/main" id="{76A65E8B-7F1F-A7D7-6BB9-729FF9B09C4D}"/>
              </a:ext>
            </a:extLst>
          </p:cNvPr>
          <p:cNvPicPr>
            <a:picLocks noChangeAspect="1"/>
          </p:cNvPicPr>
          <p:nvPr/>
        </p:nvPicPr>
        <p:blipFill>
          <a:blip r:embed="rId8"/>
          <a:stretch>
            <a:fillRect/>
          </a:stretch>
        </p:blipFill>
        <p:spPr>
          <a:xfrm>
            <a:off x="6487138" y="4419033"/>
            <a:ext cx="2191258" cy="1656521"/>
          </a:xfrm>
          <a:prstGeom prst="rect">
            <a:avLst/>
          </a:prstGeom>
        </p:spPr>
      </p:pic>
      <p:pic>
        <p:nvPicPr>
          <p:cNvPr id="21" name="Picture 20">
            <a:extLst>
              <a:ext uri="{FF2B5EF4-FFF2-40B4-BE49-F238E27FC236}">
                <a16:creationId xmlns:a16="http://schemas.microsoft.com/office/drawing/2014/main" id="{5DB0028C-AEFF-27A3-6287-E9EC8DA2B7C4}"/>
              </a:ext>
            </a:extLst>
          </p:cNvPr>
          <p:cNvPicPr>
            <a:picLocks noChangeAspect="1"/>
          </p:cNvPicPr>
          <p:nvPr/>
        </p:nvPicPr>
        <p:blipFill>
          <a:blip r:embed="rId9"/>
          <a:stretch>
            <a:fillRect/>
          </a:stretch>
        </p:blipFill>
        <p:spPr>
          <a:xfrm>
            <a:off x="9210537" y="3881120"/>
            <a:ext cx="2035902" cy="2150346"/>
          </a:xfrm>
          <a:prstGeom prst="rect">
            <a:avLst/>
          </a:prstGeom>
        </p:spPr>
      </p:pic>
      <p:sp>
        <p:nvSpPr>
          <p:cNvPr id="22" name="Slide Number Placeholder 2">
            <a:extLst>
              <a:ext uri="{FF2B5EF4-FFF2-40B4-BE49-F238E27FC236}">
                <a16:creationId xmlns:a16="http://schemas.microsoft.com/office/drawing/2014/main" id="{D517FF7E-C0F4-273D-A7BF-556FFC6DA506}"/>
              </a:ext>
            </a:extLst>
          </p:cNvPr>
          <p:cNvSpPr>
            <a:spLocks noGrp="1"/>
          </p:cNvSpPr>
          <p:nvPr>
            <p:ph type="sldNum" sz="quarter" idx="12"/>
          </p:nvPr>
        </p:nvSpPr>
        <p:spPr>
          <a:xfrm>
            <a:off x="8610600" y="6356350"/>
            <a:ext cx="2743200" cy="365125"/>
          </a:xfrm>
        </p:spPr>
        <p:txBody>
          <a:bodyPr/>
          <a:lstStyle/>
          <a:p>
            <a:fld id="{BFDAF405-20C8-46D1-9150-1B0221008661}" type="slidenum">
              <a:rPr lang="en-US" smtClean="0"/>
              <a:t>26</a:t>
            </a:fld>
            <a:endParaRPr lang="en-US" dirty="0"/>
          </a:p>
        </p:txBody>
      </p:sp>
      <p:pic>
        <p:nvPicPr>
          <p:cNvPr id="2" name="Picture 1">
            <a:extLst>
              <a:ext uri="{FF2B5EF4-FFF2-40B4-BE49-F238E27FC236}">
                <a16:creationId xmlns:a16="http://schemas.microsoft.com/office/drawing/2014/main" id="{198451AA-1D37-F8AE-07C4-6A50BADFEA25}"/>
              </a:ext>
            </a:extLst>
          </p:cNvPr>
          <p:cNvPicPr>
            <a:picLocks noChangeAspect="1"/>
          </p:cNvPicPr>
          <p:nvPr/>
        </p:nvPicPr>
        <p:blipFill>
          <a:blip r:embed="rId10"/>
          <a:stretch>
            <a:fillRect/>
          </a:stretch>
        </p:blipFill>
        <p:spPr>
          <a:xfrm>
            <a:off x="5647224" y="6372859"/>
            <a:ext cx="885825" cy="323850"/>
          </a:xfrm>
          <a:prstGeom prst="rect">
            <a:avLst/>
          </a:prstGeom>
        </p:spPr>
      </p:pic>
    </p:spTree>
    <p:extLst>
      <p:ext uri="{BB962C8B-B14F-4D97-AF65-F5344CB8AC3E}">
        <p14:creationId xmlns:p14="http://schemas.microsoft.com/office/powerpoint/2010/main" val="232177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A286-08DC-8D74-55E5-EA22CA0DDF4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0F0B61-7249-4041-B4B7-83AFF3270ABF}"/>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427AC5C9-19B2-BB42-5410-0F37A1CEC1D6}"/>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067F781D-F767-7B36-124A-9BFFB4C6E887}"/>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DEFBB47D-A54D-01C2-87B7-4683FBE047E8}"/>
              </a:ext>
            </a:extLst>
          </p:cNvPr>
          <p:cNvPicPr>
            <a:picLocks noChangeAspect="1"/>
          </p:cNvPicPr>
          <p:nvPr/>
        </p:nvPicPr>
        <p:blipFill>
          <a:blip r:embed="rId3"/>
          <a:stretch>
            <a:fillRect/>
          </a:stretch>
        </p:blipFill>
        <p:spPr>
          <a:xfrm>
            <a:off x="4201305" y="1803324"/>
            <a:ext cx="5931950" cy="3656560"/>
          </a:xfrm>
          <a:prstGeom prst="rect">
            <a:avLst/>
          </a:prstGeom>
        </p:spPr>
      </p:pic>
      <p:pic>
        <p:nvPicPr>
          <p:cNvPr id="13" name="Picture 12">
            <a:extLst>
              <a:ext uri="{FF2B5EF4-FFF2-40B4-BE49-F238E27FC236}">
                <a16:creationId xmlns:a16="http://schemas.microsoft.com/office/drawing/2014/main" id="{0DA14288-AF2F-416F-DD0D-180F4B36D68B}"/>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DA8ED5CB-FAF9-E37F-32CD-8E5089A381C2}"/>
              </a:ext>
            </a:extLst>
          </p:cNvPr>
          <p:cNvPicPr>
            <a:picLocks noChangeAspect="1"/>
          </p:cNvPicPr>
          <p:nvPr/>
        </p:nvPicPr>
        <p:blipFill>
          <a:blip r:embed="rId5"/>
          <a:stretch>
            <a:fillRect/>
          </a:stretch>
        </p:blipFill>
        <p:spPr>
          <a:xfrm>
            <a:off x="12574142" y="147609"/>
            <a:ext cx="2836771" cy="2283987"/>
          </a:xfrm>
          <a:prstGeom prst="rect">
            <a:avLst/>
          </a:prstGeom>
        </p:spPr>
      </p:pic>
      <p:pic>
        <p:nvPicPr>
          <p:cNvPr id="10" name="Picture 9">
            <a:extLst>
              <a:ext uri="{FF2B5EF4-FFF2-40B4-BE49-F238E27FC236}">
                <a16:creationId xmlns:a16="http://schemas.microsoft.com/office/drawing/2014/main" id="{7BD73C36-1999-38F2-0C9F-CC796227ACBA}"/>
              </a:ext>
            </a:extLst>
          </p:cNvPr>
          <p:cNvPicPr>
            <a:picLocks noChangeAspect="1"/>
          </p:cNvPicPr>
          <p:nvPr/>
        </p:nvPicPr>
        <p:blipFill>
          <a:blip r:embed="rId6"/>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9778C4B2-64BC-3483-B08D-FE5CD1DCF52A}"/>
              </a:ext>
            </a:extLst>
          </p:cNvPr>
          <p:cNvPicPr>
            <a:picLocks noChangeAspect="1"/>
          </p:cNvPicPr>
          <p:nvPr/>
        </p:nvPicPr>
        <p:blipFill>
          <a:blip r:embed="rId7"/>
          <a:stretch>
            <a:fillRect/>
          </a:stretch>
        </p:blipFill>
        <p:spPr>
          <a:xfrm>
            <a:off x="-2850304" y="5038890"/>
            <a:ext cx="2439584" cy="1985152"/>
          </a:xfrm>
          <a:prstGeom prst="rect">
            <a:avLst/>
          </a:prstGeom>
        </p:spPr>
      </p:pic>
      <p:pic>
        <p:nvPicPr>
          <p:cNvPr id="15" name="Picture 14">
            <a:extLst>
              <a:ext uri="{FF2B5EF4-FFF2-40B4-BE49-F238E27FC236}">
                <a16:creationId xmlns:a16="http://schemas.microsoft.com/office/drawing/2014/main" id="{990DA019-8EAD-1441-0AC6-6F3371E19FB9}"/>
              </a:ext>
            </a:extLst>
          </p:cNvPr>
          <p:cNvPicPr>
            <a:picLocks noChangeAspect="1"/>
          </p:cNvPicPr>
          <p:nvPr/>
        </p:nvPicPr>
        <p:blipFill>
          <a:blip r:embed="rId8"/>
          <a:stretch>
            <a:fillRect/>
          </a:stretch>
        </p:blipFill>
        <p:spPr>
          <a:xfrm>
            <a:off x="-2719522" y="2062415"/>
            <a:ext cx="2374268" cy="1985152"/>
          </a:xfrm>
          <a:prstGeom prst="rect">
            <a:avLst/>
          </a:prstGeom>
        </p:spPr>
      </p:pic>
      <p:pic>
        <p:nvPicPr>
          <p:cNvPr id="18" name="Picture 17">
            <a:extLst>
              <a:ext uri="{FF2B5EF4-FFF2-40B4-BE49-F238E27FC236}">
                <a16:creationId xmlns:a16="http://schemas.microsoft.com/office/drawing/2014/main" id="{DC4DC607-5C95-59A9-7075-C673DD4D9BAF}"/>
              </a:ext>
            </a:extLst>
          </p:cNvPr>
          <p:cNvPicPr>
            <a:picLocks noChangeAspect="1"/>
          </p:cNvPicPr>
          <p:nvPr/>
        </p:nvPicPr>
        <p:blipFill>
          <a:blip r:embed="rId9"/>
          <a:stretch>
            <a:fillRect/>
          </a:stretch>
        </p:blipFill>
        <p:spPr>
          <a:xfrm>
            <a:off x="-2749893" y="369230"/>
            <a:ext cx="2191258" cy="1656521"/>
          </a:xfrm>
          <a:prstGeom prst="rect">
            <a:avLst/>
          </a:prstGeom>
        </p:spPr>
      </p:pic>
      <p:pic>
        <p:nvPicPr>
          <p:cNvPr id="21" name="Picture 20">
            <a:extLst>
              <a:ext uri="{FF2B5EF4-FFF2-40B4-BE49-F238E27FC236}">
                <a16:creationId xmlns:a16="http://schemas.microsoft.com/office/drawing/2014/main" id="{924DB6AA-CC68-0A07-E30B-9428C83184FA}"/>
              </a:ext>
            </a:extLst>
          </p:cNvPr>
          <p:cNvPicPr>
            <a:picLocks noChangeAspect="1"/>
          </p:cNvPicPr>
          <p:nvPr/>
        </p:nvPicPr>
        <p:blipFill>
          <a:blip r:embed="rId10"/>
          <a:stretch>
            <a:fillRect/>
          </a:stretch>
        </p:blipFill>
        <p:spPr>
          <a:xfrm>
            <a:off x="-2850304" y="3588028"/>
            <a:ext cx="2035902" cy="2150346"/>
          </a:xfrm>
          <a:prstGeom prst="rect">
            <a:avLst/>
          </a:prstGeom>
        </p:spPr>
      </p:pic>
    </p:spTree>
    <p:extLst>
      <p:ext uri="{BB962C8B-B14F-4D97-AF65-F5344CB8AC3E}">
        <p14:creationId xmlns:p14="http://schemas.microsoft.com/office/powerpoint/2010/main" val="661285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E6626-CD55-25F8-90A4-8E30F52D8B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173432-DC26-770F-DD1C-8423A79C391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EFB20BCD-618B-F8BB-6185-7E2648BCBD34}"/>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6FB4C790-FF90-8337-A8AF-4B74E3C19315}"/>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D2B46B8E-98BE-30C0-EF11-D315913935F5}"/>
              </a:ext>
            </a:extLst>
          </p:cNvPr>
          <p:cNvPicPr>
            <a:picLocks noChangeAspect="1"/>
          </p:cNvPicPr>
          <p:nvPr/>
        </p:nvPicPr>
        <p:blipFill>
          <a:blip r:embed="rId3"/>
          <a:stretch>
            <a:fillRect/>
          </a:stretch>
        </p:blipFill>
        <p:spPr>
          <a:xfrm>
            <a:off x="12491027" y="503911"/>
            <a:ext cx="3471426" cy="2139849"/>
          </a:xfrm>
          <a:prstGeom prst="rect">
            <a:avLst/>
          </a:prstGeom>
        </p:spPr>
      </p:pic>
      <p:pic>
        <p:nvPicPr>
          <p:cNvPr id="13" name="Picture 12">
            <a:extLst>
              <a:ext uri="{FF2B5EF4-FFF2-40B4-BE49-F238E27FC236}">
                <a16:creationId xmlns:a16="http://schemas.microsoft.com/office/drawing/2014/main" id="{C4B56704-9F7C-A1BE-3896-620A931132C0}"/>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0" name="Picture 9">
            <a:extLst>
              <a:ext uri="{FF2B5EF4-FFF2-40B4-BE49-F238E27FC236}">
                <a16:creationId xmlns:a16="http://schemas.microsoft.com/office/drawing/2014/main" id="{A6AC6A66-2DF2-672A-B899-8568AA28FF8B}"/>
              </a:ext>
            </a:extLst>
          </p:cNvPr>
          <p:cNvPicPr>
            <a:picLocks noChangeAspect="1"/>
          </p:cNvPicPr>
          <p:nvPr/>
        </p:nvPicPr>
        <p:blipFill>
          <a:blip r:embed="rId5"/>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294419BB-6961-DA75-AE2E-3042DE40DBB9}"/>
              </a:ext>
            </a:extLst>
          </p:cNvPr>
          <p:cNvPicPr>
            <a:picLocks noChangeAspect="1"/>
          </p:cNvPicPr>
          <p:nvPr/>
        </p:nvPicPr>
        <p:blipFill>
          <a:blip r:embed="rId6"/>
          <a:stretch>
            <a:fillRect/>
          </a:stretch>
        </p:blipFill>
        <p:spPr>
          <a:xfrm>
            <a:off x="-2868969" y="2231349"/>
            <a:ext cx="2439584" cy="1985152"/>
          </a:xfrm>
          <a:prstGeom prst="rect">
            <a:avLst/>
          </a:prstGeom>
        </p:spPr>
      </p:pic>
      <p:pic>
        <p:nvPicPr>
          <p:cNvPr id="15" name="Picture 14">
            <a:extLst>
              <a:ext uri="{FF2B5EF4-FFF2-40B4-BE49-F238E27FC236}">
                <a16:creationId xmlns:a16="http://schemas.microsoft.com/office/drawing/2014/main" id="{D9108BAA-4DF4-66FA-8351-773910F0A739}"/>
              </a:ext>
            </a:extLst>
          </p:cNvPr>
          <p:cNvPicPr>
            <a:picLocks noChangeAspect="1"/>
          </p:cNvPicPr>
          <p:nvPr/>
        </p:nvPicPr>
        <p:blipFill>
          <a:blip r:embed="rId7"/>
          <a:stretch>
            <a:fillRect/>
          </a:stretch>
        </p:blipFill>
        <p:spPr>
          <a:xfrm>
            <a:off x="-2836311" y="4695048"/>
            <a:ext cx="2374268" cy="1985152"/>
          </a:xfrm>
          <a:prstGeom prst="rect">
            <a:avLst/>
          </a:prstGeom>
        </p:spPr>
      </p:pic>
      <p:pic>
        <p:nvPicPr>
          <p:cNvPr id="18" name="Picture 17">
            <a:extLst>
              <a:ext uri="{FF2B5EF4-FFF2-40B4-BE49-F238E27FC236}">
                <a16:creationId xmlns:a16="http://schemas.microsoft.com/office/drawing/2014/main" id="{9FA8BB1E-72AA-5895-F41F-791CB718C01F}"/>
              </a:ext>
            </a:extLst>
          </p:cNvPr>
          <p:cNvPicPr>
            <a:picLocks noChangeAspect="1"/>
          </p:cNvPicPr>
          <p:nvPr/>
        </p:nvPicPr>
        <p:blipFill>
          <a:blip r:embed="rId8"/>
          <a:stretch>
            <a:fillRect/>
          </a:stretch>
        </p:blipFill>
        <p:spPr>
          <a:xfrm>
            <a:off x="-2620643" y="7002576"/>
            <a:ext cx="2191258" cy="1656521"/>
          </a:xfrm>
          <a:prstGeom prst="rect">
            <a:avLst/>
          </a:prstGeom>
        </p:spPr>
      </p:pic>
      <p:pic>
        <p:nvPicPr>
          <p:cNvPr id="21" name="Picture 20">
            <a:extLst>
              <a:ext uri="{FF2B5EF4-FFF2-40B4-BE49-F238E27FC236}">
                <a16:creationId xmlns:a16="http://schemas.microsoft.com/office/drawing/2014/main" id="{4843C241-054D-5DD9-D8E7-3B3287D039D0}"/>
              </a:ext>
            </a:extLst>
          </p:cNvPr>
          <p:cNvPicPr>
            <a:picLocks noChangeAspect="1"/>
          </p:cNvPicPr>
          <p:nvPr/>
        </p:nvPicPr>
        <p:blipFill>
          <a:blip r:embed="rId9"/>
          <a:stretch>
            <a:fillRect/>
          </a:stretch>
        </p:blipFill>
        <p:spPr>
          <a:xfrm>
            <a:off x="9082109" y="7190377"/>
            <a:ext cx="2035902" cy="2150346"/>
          </a:xfrm>
          <a:prstGeom prst="rect">
            <a:avLst/>
          </a:prstGeom>
        </p:spPr>
      </p:pic>
      <p:grpSp>
        <p:nvGrpSpPr>
          <p:cNvPr id="3" name="Group 2">
            <a:extLst>
              <a:ext uri="{FF2B5EF4-FFF2-40B4-BE49-F238E27FC236}">
                <a16:creationId xmlns:a16="http://schemas.microsoft.com/office/drawing/2014/main" id="{40403FB8-14AF-C7F8-67EF-D86882D13CC8}"/>
              </a:ext>
            </a:extLst>
          </p:cNvPr>
          <p:cNvGrpSpPr/>
          <p:nvPr/>
        </p:nvGrpSpPr>
        <p:grpSpPr>
          <a:xfrm>
            <a:off x="4437934" y="1326603"/>
            <a:ext cx="5222462" cy="4204793"/>
            <a:chOff x="4437934" y="1326603"/>
            <a:chExt cx="5222462" cy="4204793"/>
          </a:xfrm>
        </p:grpSpPr>
        <p:pic>
          <p:nvPicPr>
            <p:cNvPr id="16" name="Picture 15">
              <a:extLst>
                <a:ext uri="{FF2B5EF4-FFF2-40B4-BE49-F238E27FC236}">
                  <a16:creationId xmlns:a16="http://schemas.microsoft.com/office/drawing/2014/main" id="{E5D46271-4752-F9DA-9312-0160407386FB}"/>
                </a:ext>
              </a:extLst>
            </p:cNvPr>
            <p:cNvPicPr>
              <a:picLocks noChangeAspect="1"/>
            </p:cNvPicPr>
            <p:nvPr/>
          </p:nvPicPr>
          <p:blipFill>
            <a:blip r:embed="rId10"/>
            <a:stretch>
              <a:fillRect/>
            </a:stretch>
          </p:blipFill>
          <p:spPr>
            <a:xfrm>
              <a:off x="4437934" y="1326603"/>
              <a:ext cx="5222462" cy="4204793"/>
            </a:xfrm>
            <a:prstGeom prst="rect">
              <a:avLst/>
            </a:prstGeom>
          </p:spPr>
        </p:pic>
        <p:sp>
          <p:nvSpPr>
            <p:cNvPr id="2" name="Rectangle 1">
              <a:extLst>
                <a:ext uri="{FF2B5EF4-FFF2-40B4-BE49-F238E27FC236}">
                  <a16:creationId xmlns:a16="http://schemas.microsoft.com/office/drawing/2014/main" id="{36A7F7F7-2185-9215-A165-03233540B451}"/>
                </a:ext>
              </a:extLst>
            </p:cNvPr>
            <p:cNvSpPr/>
            <p:nvPr/>
          </p:nvSpPr>
          <p:spPr>
            <a:xfrm>
              <a:off x="8445500" y="5092700"/>
              <a:ext cx="876300" cy="34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7870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ADC9-2B15-2EBF-63D0-40A78DC70C3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41560EB-110E-C6E1-1254-4566D638402B}"/>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9883D6E9-72F6-54A7-0929-6D71AFFBC9AE}"/>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FD963A67-1490-6C79-FE3C-BFFD181B46D0}"/>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97ABDC68-F3D4-2321-A127-ECD2CB8E939F}"/>
              </a:ext>
            </a:extLst>
          </p:cNvPr>
          <p:cNvPicPr>
            <a:picLocks noChangeAspect="1"/>
          </p:cNvPicPr>
          <p:nvPr/>
        </p:nvPicPr>
        <p:blipFill>
          <a:blip r:embed="rId3"/>
          <a:stretch>
            <a:fillRect/>
          </a:stretch>
        </p:blipFill>
        <p:spPr>
          <a:xfrm>
            <a:off x="-3816680" y="2667913"/>
            <a:ext cx="3471426" cy="2139849"/>
          </a:xfrm>
          <a:prstGeom prst="rect">
            <a:avLst/>
          </a:prstGeom>
        </p:spPr>
      </p:pic>
      <p:pic>
        <p:nvPicPr>
          <p:cNvPr id="13" name="Picture 12">
            <a:extLst>
              <a:ext uri="{FF2B5EF4-FFF2-40B4-BE49-F238E27FC236}">
                <a16:creationId xmlns:a16="http://schemas.microsoft.com/office/drawing/2014/main" id="{8568027E-CAFF-76DE-696A-89FCD4410CF2}"/>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42CA44D4-1946-F2B5-525F-2C7147652E55}"/>
              </a:ext>
            </a:extLst>
          </p:cNvPr>
          <p:cNvPicPr>
            <a:picLocks noChangeAspect="1"/>
          </p:cNvPicPr>
          <p:nvPr/>
        </p:nvPicPr>
        <p:blipFill>
          <a:blip r:embed="rId5"/>
          <a:stretch>
            <a:fillRect/>
          </a:stretch>
        </p:blipFill>
        <p:spPr>
          <a:xfrm>
            <a:off x="12515260" y="1597133"/>
            <a:ext cx="2836771" cy="2283987"/>
          </a:xfrm>
          <a:prstGeom prst="rect">
            <a:avLst/>
          </a:prstGeom>
        </p:spPr>
      </p:pic>
      <p:pic>
        <p:nvPicPr>
          <p:cNvPr id="10" name="Picture 9">
            <a:extLst>
              <a:ext uri="{FF2B5EF4-FFF2-40B4-BE49-F238E27FC236}">
                <a16:creationId xmlns:a16="http://schemas.microsoft.com/office/drawing/2014/main" id="{E0F070B6-2A89-3AAA-B43E-09517E453631}"/>
              </a:ext>
            </a:extLst>
          </p:cNvPr>
          <p:cNvPicPr>
            <a:picLocks noChangeAspect="1"/>
          </p:cNvPicPr>
          <p:nvPr/>
        </p:nvPicPr>
        <p:blipFill>
          <a:blip r:embed="rId6"/>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60320CD9-CB79-7529-8C59-08277DEC27B6}"/>
              </a:ext>
            </a:extLst>
          </p:cNvPr>
          <p:cNvPicPr>
            <a:picLocks noChangeAspect="1"/>
          </p:cNvPicPr>
          <p:nvPr/>
        </p:nvPicPr>
        <p:blipFill>
          <a:blip r:embed="rId7"/>
          <a:stretch>
            <a:fillRect/>
          </a:stretch>
        </p:blipFill>
        <p:spPr>
          <a:xfrm>
            <a:off x="4832110" y="1522889"/>
            <a:ext cx="5295237" cy="4308870"/>
          </a:xfrm>
          <a:prstGeom prst="rect">
            <a:avLst/>
          </a:prstGeom>
        </p:spPr>
      </p:pic>
      <p:pic>
        <p:nvPicPr>
          <p:cNvPr id="15" name="Picture 14">
            <a:extLst>
              <a:ext uri="{FF2B5EF4-FFF2-40B4-BE49-F238E27FC236}">
                <a16:creationId xmlns:a16="http://schemas.microsoft.com/office/drawing/2014/main" id="{7AF0FD6F-F47C-F1F9-0CA7-4409AB084B33}"/>
              </a:ext>
            </a:extLst>
          </p:cNvPr>
          <p:cNvPicPr>
            <a:picLocks noChangeAspect="1"/>
          </p:cNvPicPr>
          <p:nvPr/>
        </p:nvPicPr>
        <p:blipFill>
          <a:blip r:embed="rId8"/>
          <a:stretch>
            <a:fillRect/>
          </a:stretch>
        </p:blipFill>
        <p:spPr>
          <a:xfrm>
            <a:off x="-2646955" y="5687624"/>
            <a:ext cx="2374268" cy="1985152"/>
          </a:xfrm>
          <a:prstGeom prst="rect">
            <a:avLst/>
          </a:prstGeom>
        </p:spPr>
      </p:pic>
      <p:pic>
        <p:nvPicPr>
          <p:cNvPr id="18" name="Picture 17">
            <a:extLst>
              <a:ext uri="{FF2B5EF4-FFF2-40B4-BE49-F238E27FC236}">
                <a16:creationId xmlns:a16="http://schemas.microsoft.com/office/drawing/2014/main" id="{7B0CF7F4-39DE-D7A8-0325-615A5D9A67F8}"/>
              </a:ext>
            </a:extLst>
          </p:cNvPr>
          <p:cNvPicPr>
            <a:picLocks noChangeAspect="1"/>
          </p:cNvPicPr>
          <p:nvPr/>
        </p:nvPicPr>
        <p:blipFill>
          <a:blip r:embed="rId9"/>
          <a:stretch>
            <a:fillRect/>
          </a:stretch>
        </p:blipFill>
        <p:spPr>
          <a:xfrm>
            <a:off x="2640852" y="7046119"/>
            <a:ext cx="2191258" cy="1656521"/>
          </a:xfrm>
          <a:prstGeom prst="rect">
            <a:avLst/>
          </a:prstGeom>
        </p:spPr>
      </p:pic>
      <p:pic>
        <p:nvPicPr>
          <p:cNvPr id="21" name="Picture 20">
            <a:extLst>
              <a:ext uri="{FF2B5EF4-FFF2-40B4-BE49-F238E27FC236}">
                <a16:creationId xmlns:a16="http://schemas.microsoft.com/office/drawing/2014/main" id="{E6C6DD57-4675-F022-B8EC-F7D7A5E7ECE7}"/>
              </a:ext>
            </a:extLst>
          </p:cNvPr>
          <p:cNvPicPr>
            <a:picLocks noChangeAspect="1"/>
          </p:cNvPicPr>
          <p:nvPr/>
        </p:nvPicPr>
        <p:blipFill>
          <a:blip r:embed="rId10"/>
          <a:stretch>
            <a:fillRect/>
          </a:stretch>
        </p:blipFill>
        <p:spPr>
          <a:xfrm>
            <a:off x="12515260" y="5209731"/>
            <a:ext cx="2035902" cy="2150346"/>
          </a:xfrm>
          <a:prstGeom prst="rect">
            <a:avLst/>
          </a:prstGeom>
        </p:spPr>
      </p:pic>
    </p:spTree>
    <p:extLst>
      <p:ext uri="{BB962C8B-B14F-4D97-AF65-F5344CB8AC3E}">
        <p14:creationId xmlns:p14="http://schemas.microsoft.com/office/powerpoint/2010/main" val="2899143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075B2-C566-DF38-A175-AEDE27CA3ACD}"/>
            </a:ext>
          </a:extLst>
        </p:cNvPr>
        <p:cNvGrpSpPr/>
        <p:nvPr/>
      </p:nvGrpSpPr>
      <p:grpSpPr>
        <a:xfrm>
          <a:off x="0" y="0"/>
          <a:ext cx="0" cy="0"/>
          <a:chOff x="0" y="0"/>
          <a:chExt cx="0" cy="0"/>
        </a:xfrm>
      </p:grpSpPr>
      <p:sp>
        <p:nvSpPr>
          <p:cNvPr id="4" name="Titre 7">
            <a:extLst>
              <a:ext uri="{FF2B5EF4-FFF2-40B4-BE49-F238E27FC236}">
                <a16:creationId xmlns:a16="http://schemas.microsoft.com/office/drawing/2014/main" id="{480D3A1F-E4E2-4517-1774-AA948891E0D9}"/>
              </a:ext>
            </a:extLst>
          </p:cNvPr>
          <p:cNvSpPr>
            <a:spLocks noGrp="1"/>
          </p:cNvSpPr>
          <p:nvPr>
            <p:ph type="title"/>
          </p:nvPr>
        </p:nvSpPr>
        <p:spPr>
          <a:xfrm>
            <a:off x="933473" y="277544"/>
            <a:ext cx="10044023" cy="877729"/>
          </a:xfrm>
        </p:spPr>
        <p:txBody>
          <a:bodyPr vert="horz" lIns="91440" tIns="45720" rIns="91440" bIns="45720" rtlCol="0" anchor="ctr">
            <a:normAutofit/>
          </a:bodyPr>
          <a:lstStyle/>
          <a:p>
            <a:r>
              <a:rPr lang="en-US" sz="4000" b="1" kern="1200" noProof="0" dirty="0">
                <a:solidFill>
                  <a:srgbClr val="FFFFFF"/>
                </a:solidFill>
                <a:latin typeface="+mj-lt"/>
                <a:ea typeface="+mj-ea"/>
                <a:cs typeface="+mj-cs"/>
              </a:rPr>
              <a:t>Lafayette Park Timeline Regarding the Project</a:t>
            </a:r>
            <a:endParaRPr lang="en-US" sz="4000" kern="1200" baseline="30000" noProof="0" dirty="0">
              <a:solidFill>
                <a:srgbClr val="FFFFFF"/>
              </a:solidFill>
              <a:latin typeface="+mj-lt"/>
              <a:ea typeface="+mj-ea"/>
              <a:cs typeface="+mj-cs"/>
            </a:endParaRPr>
          </a:p>
        </p:txBody>
      </p:sp>
      <p:grpSp>
        <p:nvGrpSpPr>
          <p:cNvPr id="12" name="Group 11">
            <a:extLst>
              <a:ext uri="{FF2B5EF4-FFF2-40B4-BE49-F238E27FC236}">
                <a16:creationId xmlns:a16="http://schemas.microsoft.com/office/drawing/2014/main" id="{43450736-7967-6761-84BC-F4C86DF4496C}"/>
              </a:ext>
            </a:extLst>
          </p:cNvPr>
          <p:cNvGrpSpPr/>
          <p:nvPr/>
        </p:nvGrpSpPr>
        <p:grpSpPr>
          <a:xfrm>
            <a:off x="510531" y="974537"/>
            <a:ext cx="2532992" cy="460341"/>
            <a:chOff x="15287" y="1589016"/>
            <a:chExt cx="2532992" cy="460341"/>
          </a:xfrm>
        </p:grpSpPr>
        <p:sp>
          <p:nvSpPr>
            <p:cNvPr id="19" name="Rectangle 18">
              <a:extLst>
                <a:ext uri="{FF2B5EF4-FFF2-40B4-BE49-F238E27FC236}">
                  <a16:creationId xmlns:a16="http://schemas.microsoft.com/office/drawing/2014/main" id="{DE163DDF-4258-3482-7FFF-FA0098DF3389}"/>
                </a:ext>
              </a:extLst>
            </p:cNvPr>
            <p:cNvSpPr/>
            <p:nvPr/>
          </p:nvSpPr>
          <p:spPr>
            <a:xfrm>
              <a:off x="15287" y="1589016"/>
              <a:ext cx="2532992" cy="3799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20" name="TextBox 19">
              <a:extLst>
                <a:ext uri="{FF2B5EF4-FFF2-40B4-BE49-F238E27FC236}">
                  <a16:creationId xmlns:a16="http://schemas.microsoft.com/office/drawing/2014/main" id="{39C976B9-9560-0721-8FC1-44C0F40EFF00}"/>
                </a:ext>
              </a:extLst>
            </p:cNvPr>
            <p:cNvSpPr txBox="1"/>
            <p:nvPr/>
          </p:nvSpPr>
          <p:spPr>
            <a:xfrm>
              <a:off x="15287" y="1669409"/>
              <a:ext cx="2532992" cy="3799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noProof="0" dirty="0"/>
                <a:t>Jul 2024:  </a:t>
              </a:r>
            </a:p>
          </p:txBody>
        </p:sp>
      </p:grpSp>
      <p:grpSp>
        <p:nvGrpSpPr>
          <p:cNvPr id="14" name="Group 13">
            <a:extLst>
              <a:ext uri="{FF2B5EF4-FFF2-40B4-BE49-F238E27FC236}">
                <a16:creationId xmlns:a16="http://schemas.microsoft.com/office/drawing/2014/main" id="{EA40F7DC-360E-C3B8-4719-11DE54CA427D}"/>
              </a:ext>
            </a:extLst>
          </p:cNvPr>
          <p:cNvGrpSpPr/>
          <p:nvPr/>
        </p:nvGrpSpPr>
        <p:grpSpPr>
          <a:xfrm>
            <a:off x="510530" y="1426492"/>
            <a:ext cx="3402351" cy="928156"/>
            <a:chOff x="15287" y="2040971"/>
            <a:chExt cx="2592158" cy="2355786"/>
          </a:xfrm>
        </p:grpSpPr>
        <p:sp>
          <p:nvSpPr>
            <p:cNvPr id="16" name="Rectangle 15">
              <a:extLst>
                <a:ext uri="{FF2B5EF4-FFF2-40B4-BE49-F238E27FC236}">
                  <a16:creationId xmlns:a16="http://schemas.microsoft.com/office/drawing/2014/main" id="{A3C6074A-32C0-AE95-76C0-D6F582A70B63}"/>
                </a:ext>
              </a:extLst>
            </p:cNvPr>
            <p:cNvSpPr/>
            <p:nvPr/>
          </p:nvSpPr>
          <p:spPr>
            <a:xfrm>
              <a:off x="15287" y="2046197"/>
              <a:ext cx="2532992" cy="23505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18" name="TextBox 17">
              <a:extLst>
                <a:ext uri="{FF2B5EF4-FFF2-40B4-BE49-F238E27FC236}">
                  <a16:creationId xmlns:a16="http://schemas.microsoft.com/office/drawing/2014/main" id="{3BB3A46F-F587-01C6-713D-FB36B0F9C276}"/>
                </a:ext>
              </a:extLst>
            </p:cNvPr>
            <p:cNvSpPr txBox="1"/>
            <p:nvPr/>
          </p:nvSpPr>
          <p:spPr>
            <a:xfrm>
              <a:off x="74453" y="2040971"/>
              <a:ext cx="2532992" cy="23505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spcAft>
                  <a:spcPct val="35000"/>
                </a:spcAft>
                <a:buFont typeface="Wingdings" panose="05000000000000000000" pitchFamily="2" charset="2"/>
                <a:buChar char="ü"/>
              </a:pPr>
              <a:r>
                <a:rPr lang="en-US" sz="1400" kern="1200" noProof="0" dirty="0"/>
                <a:t>1300 Lafayette East Cooperative engage</a:t>
              </a:r>
              <a:r>
                <a:rPr lang="en-US" sz="1400" noProof="0" dirty="0"/>
                <a:t>s</a:t>
              </a:r>
              <a:r>
                <a:rPr lang="en-US" sz="1400" kern="1200" noProof="0" dirty="0"/>
                <a:t> Detroit Thermal to explore the option of reconnecting to District Energy</a:t>
              </a:r>
            </a:p>
          </p:txBody>
        </p:sp>
      </p:grpSp>
      <p:grpSp>
        <p:nvGrpSpPr>
          <p:cNvPr id="21" name="Group 20">
            <a:extLst>
              <a:ext uri="{FF2B5EF4-FFF2-40B4-BE49-F238E27FC236}">
                <a16:creationId xmlns:a16="http://schemas.microsoft.com/office/drawing/2014/main" id="{0D2B2DC0-1C01-A1F4-ED7F-060E18CC992A}"/>
              </a:ext>
            </a:extLst>
          </p:cNvPr>
          <p:cNvGrpSpPr/>
          <p:nvPr/>
        </p:nvGrpSpPr>
        <p:grpSpPr>
          <a:xfrm>
            <a:off x="509363" y="2274255"/>
            <a:ext cx="3521986" cy="644906"/>
            <a:chOff x="-121040" y="1893533"/>
            <a:chExt cx="3521986" cy="644906"/>
          </a:xfrm>
        </p:grpSpPr>
        <p:sp>
          <p:nvSpPr>
            <p:cNvPr id="25" name="Rectangle 24">
              <a:extLst>
                <a:ext uri="{FF2B5EF4-FFF2-40B4-BE49-F238E27FC236}">
                  <a16:creationId xmlns:a16="http://schemas.microsoft.com/office/drawing/2014/main" id="{699FF096-2733-5F6C-7E7A-C39AB672D20E}"/>
                </a:ext>
              </a:extLst>
            </p:cNvPr>
            <p:cNvSpPr/>
            <p:nvPr/>
          </p:nvSpPr>
          <p:spPr>
            <a:xfrm>
              <a:off x="8169" y="1893533"/>
              <a:ext cx="3392777" cy="5089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26" name="TextBox 25">
              <a:extLst>
                <a:ext uri="{FF2B5EF4-FFF2-40B4-BE49-F238E27FC236}">
                  <a16:creationId xmlns:a16="http://schemas.microsoft.com/office/drawing/2014/main" id="{95CCDB7A-80B2-85F8-E538-D0C899EFEC7D}"/>
                </a:ext>
              </a:extLst>
            </p:cNvPr>
            <p:cNvSpPr txBox="1"/>
            <p:nvPr/>
          </p:nvSpPr>
          <p:spPr>
            <a:xfrm>
              <a:off x="-121040" y="2029523"/>
              <a:ext cx="3392777" cy="5089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2400" kern="1200" noProof="0" dirty="0"/>
                <a:t>Sep-Oct 2024:</a:t>
              </a:r>
            </a:p>
          </p:txBody>
        </p:sp>
      </p:grpSp>
      <p:grpSp>
        <p:nvGrpSpPr>
          <p:cNvPr id="22" name="Group 21">
            <a:extLst>
              <a:ext uri="{FF2B5EF4-FFF2-40B4-BE49-F238E27FC236}">
                <a16:creationId xmlns:a16="http://schemas.microsoft.com/office/drawing/2014/main" id="{89228B13-2C6E-601E-3CFC-64B09897EDE8}"/>
              </a:ext>
            </a:extLst>
          </p:cNvPr>
          <p:cNvGrpSpPr/>
          <p:nvPr/>
        </p:nvGrpSpPr>
        <p:grpSpPr>
          <a:xfrm>
            <a:off x="610297" y="2783173"/>
            <a:ext cx="3501597" cy="2631986"/>
            <a:chOff x="-26956" y="2416480"/>
            <a:chExt cx="4349944" cy="1976289"/>
          </a:xfrm>
        </p:grpSpPr>
        <p:sp>
          <p:nvSpPr>
            <p:cNvPr id="23" name="Rectangle 22">
              <a:extLst>
                <a:ext uri="{FF2B5EF4-FFF2-40B4-BE49-F238E27FC236}">
                  <a16:creationId xmlns:a16="http://schemas.microsoft.com/office/drawing/2014/main" id="{70B51185-9687-A42D-8339-0054DC9A017F}"/>
                </a:ext>
              </a:extLst>
            </p:cNvPr>
            <p:cNvSpPr/>
            <p:nvPr/>
          </p:nvSpPr>
          <p:spPr>
            <a:xfrm>
              <a:off x="8169" y="2479496"/>
              <a:ext cx="3392777" cy="19132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24" name="TextBox 23">
              <a:extLst>
                <a:ext uri="{FF2B5EF4-FFF2-40B4-BE49-F238E27FC236}">
                  <a16:creationId xmlns:a16="http://schemas.microsoft.com/office/drawing/2014/main" id="{826761EB-4144-782D-5A81-4E07AC055674}"/>
                </a:ext>
              </a:extLst>
            </p:cNvPr>
            <p:cNvSpPr txBox="1"/>
            <p:nvPr/>
          </p:nvSpPr>
          <p:spPr>
            <a:xfrm>
              <a:off x="-26956" y="2416480"/>
              <a:ext cx="4349944" cy="1913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buFont typeface="Wingdings" panose="05000000000000000000" pitchFamily="2" charset="2"/>
                <a:buChar char="ü"/>
              </a:pPr>
              <a:r>
                <a:rPr lang="en-US" sz="1400" kern="1200" noProof="0" dirty="0"/>
                <a:t>Detroit Thermal Initiates and Exploratory restoration</a:t>
              </a:r>
            </a:p>
            <a:p>
              <a:pPr marL="285750" lvl="0" indent="-285750" algn="l" defTabSz="622300">
                <a:lnSpc>
                  <a:spcPct val="100000"/>
                </a:lnSpc>
                <a:spcBef>
                  <a:spcPct val="0"/>
                </a:spcBef>
                <a:buFont typeface="Wingdings" panose="05000000000000000000" pitchFamily="2" charset="2"/>
                <a:buChar char="ü"/>
              </a:pPr>
              <a:r>
                <a:rPr lang="en-US" sz="1400" kern="1200" noProof="0" dirty="0"/>
                <a:t>On 9/12/24: Detroit Thermal conducts a walk-through with KC Property Management and 20-30 residents</a:t>
              </a:r>
            </a:p>
            <a:p>
              <a:pPr marL="285750" lvl="0" indent="-285750" algn="l" defTabSz="622300">
                <a:lnSpc>
                  <a:spcPct val="100000"/>
                </a:lnSpc>
                <a:spcBef>
                  <a:spcPct val="0"/>
                </a:spcBef>
                <a:buFont typeface="Wingdings" panose="05000000000000000000" pitchFamily="2" charset="2"/>
                <a:buChar char="ü"/>
              </a:pPr>
              <a:r>
                <a:rPr lang="en-US" sz="1400" kern="1200" noProof="0" dirty="0"/>
                <a:t>Three areas determined to be evaluated via annual permit:</a:t>
              </a:r>
            </a:p>
            <a:p>
              <a:pPr marL="742950" lvl="1" indent="-285750" defTabSz="622300">
                <a:spcBef>
                  <a:spcPct val="0"/>
                </a:spcBef>
                <a:buFont typeface="Arial" panose="020B0604020202020204" pitchFamily="34" charset="0"/>
                <a:buChar char="•"/>
              </a:pPr>
              <a:r>
                <a:rPr lang="en-US" sz="1400" noProof="0" dirty="0"/>
                <a:t>2 authorizing work in the rights-of-way (</a:t>
              </a:r>
              <a:r>
                <a:rPr lang="en-US" sz="1400" kern="1200" noProof="0" dirty="0"/>
                <a:t>Joliet parking lot and  Nicolet parking lot) </a:t>
              </a:r>
            </a:p>
            <a:p>
              <a:pPr marL="742950" lvl="1" indent="-285750" defTabSz="622300">
                <a:spcBef>
                  <a:spcPct val="0"/>
                </a:spcBef>
                <a:buFont typeface="Arial" panose="020B0604020202020204" pitchFamily="34" charset="0"/>
                <a:buChar char="•"/>
              </a:pPr>
              <a:r>
                <a:rPr lang="en-US" sz="1400" noProof="0" dirty="0"/>
                <a:t>1 authorizing work in an easement but not right-way (</a:t>
              </a:r>
              <a:r>
                <a:rPr lang="en-US" sz="1400" kern="1200" noProof="0" dirty="0"/>
                <a:t>playground area)</a:t>
              </a:r>
            </a:p>
          </p:txBody>
        </p:sp>
      </p:grpSp>
      <p:grpSp>
        <p:nvGrpSpPr>
          <p:cNvPr id="29" name="Group 28">
            <a:extLst>
              <a:ext uri="{FF2B5EF4-FFF2-40B4-BE49-F238E27FC236}">
                <a16:creationId xmlns:a16="http://schemas.microsoft.com/office/drawing/2014/main" id="{5CCBBA7B-CA5B-DD4B-BB9C-2F6CCD07D2D5}"/>
              </a:ext>
            </a:extLst>
          </p:cNvPr>
          <p:cNvGrpSpPr/>
          <p:nvPr/>
        </p:nvGrpSpPr>
        <p:grpSpPr>
          <a:xfrm>
            <a:off x="4451135" y="2066943"/>
            <a:ext cx="2032727" cy="779465"/>
            <a:chOff x="-51250" y="2456405"/>
            <a:chExt cx="5305525" cy="779465"/>
          </a:xfrm>
        </p:grpSpPr>
        <p:sp>
          <p:nvSpPr>
            <p:cNvPr id="33" name="Rectangle 32">
              <a:extLst>
                <a:ext uri="{FF2B5EF4-FFF2-40B4-BE49-F238E27FC236}">
                  <a16:creationId xmlns:a16="http://schemas.microsoft.com/office/drawing/2014/main" id="{77C71E00-5585-75A8-136F-B4B890B4E28E}"/>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34" name="TextBox 33">
              <a:extLst>
                <a:ext uri="{FF2B5EF4-FFF2-40B4-BE49-F238E27FC236}">
                  <a16:creationId xmlns:a16="http://schemas.microsoft.com/office/drawing/2014/main" id="{298BB107-1384-CC7A-0AB5-E5596375B82D}"/>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kern="1200" noProof="0" dirty="0"/>
                <a:t>Mar 2025:  </a:t>
              </a:r>
            </a:p>
          </p:txBody>
        </p:sp>
      </p:grpSp>
      <p:grpSp>
        <p:nvGrpSpPr>
          <p:cNvPr id="30" name="Group 29">
            <a:extLst>
              <a:ext uri="{FF2B5EF4-FFF2-40B4-BE49-F238E27FC236}">
                <a16:creationId xmlns:a16="http://schemas.microsoft.com/office/drawing/2014/main" id="{61A11C36-5B42-F63A-239A-3B4756858811}"/>
              </a:ext>
            </a:extLst>
          </p:cNvPr>
          <p:cNvGrpSpPr/>
          <p:nvPr/>
        </p:nvGrpSpPr>
        <p:grpSpPr>
          <a:xfrm>
            <a:off x="4530152" y="2576582"/>
            <a:ext cx="3350494" cy="1455197"/>
            <a:chOff x="89076" y="2966044"/>
            <a:chExt cx="5595606" cy="1455197"/>
          </a:xfrm>
        </p:grpSpPr>
        <p:sp>
          <p:nvSpPr>
            <p:cNvPr id="31" name="Rectangle 30">
              <a:extLst>
                <a:ext uri="{FF2B5EF4-FFF2-40B4-BE49-F238E27FC236}">
                  <a16:creationId xmlns:a16="http://schemas.microsoft.com/office/drawing/2014/main" id="{3831D501-BF8D-11C8-30B0-05108C5E0F4F}"/>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32" name="TextBox 31">
              <a:extLst>
                <a:ext uri="{FF2B5EF4-FFF2-40B4-BE49-F238E27FC236}">
                  <a16:creationId xmlns:a16="http://schemas.microsoft.com/office/drawing/2014/main" id="{C3D63534-39E5-07CF-CB4A-24D5DDB2FB09}"/>
                </a:ext>
              </a:extLst>
            </p:cNvPr>
            <p:cNvSpPr txBox="1"/>
            <p:nvPr/>
          </p:nvSpPr>
          <p:spPr>
            <a:xfrm>
              <a:off x="89076" y="2966044"/>
              <a:ext cx="5595606"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buFont typeface="Wingdings" panose="05000000000000000000" pitchFamily="2" charset="2"/>
                <a:buChar char="ü"/>
              </a:pPr>
              <a:r>
                <a:rPr lang="en-US" sz="1400" kern="1200" noProof="0" dirty="0"/>
                <a:t>Agreement signed with 1300 East Cooperative and Detroit Thermal to move forward.</a:t>
              </a:r>
            </a:p>
            <a:p>
              <a:pPr marL="285750" lvl="0" indent="-285750" algn="l" defTabSz="622300">
                <a:lnSpc>
                  <a:spcPct val="100000"/>
                </a:lnSpc>
                <a:buFont typeface="Wingdings" panose="05000000000000000000" pitchFamily="2" charset="2"/>
                <a:buChar char="ü"/>
              </a:pPr>
              <a:r>
                <a:rPr lang="en-US" sz="1400" kern="1200" noProof="0" dirty="0"/>
                <a:t>Detroit Thermal requested another meeting with the Lafayette Park Co-ops to be coordinated by KC Properties</a:t>
              </a:r>
            </a:p>
          </p:txBody>
        </p:sp>
      </p:grpSp>
      <p:grpSp>
        <p:nvGrpSpPr>
          <p:cNvPr id="35" name="Group 34">
            <a:extLst>
              <a:ext uri="{FF2B5EF4-FFF2-40B4-BE49-F238E27FC236}">
                <a16:creationId xmlns:a16="http://schemas.microsoft.com/office/drawing/2014/main" id="{125486CA-DFD1-09FA-6E37-3C63AE31B094}"/>
              </a:ext>
            </a:extLst>
          </p:cNvPr>
          <p:cNvGrpSpPr/>
          <p:nvPr/>
        </p:nvGrpSpPr>
        <p:grpSpPr>
          <a:xfrm>
            <a:off x="4452892" y="4112893"/>
            <a:ext cx="3648874" cy="575247"/>
            <a:chOff x="3748547" y="2924452"/>
            <a:chExt cx="4421528" cy="794658"/>
          </a:xfrm>
        </p:grpSpPr>
        <p:sp>
          <p:nvSpPr>
            <p:cNvPr id="39" name="Rectangle 38">
              <a:extLst>
                <a:ext uri="{FF2B5EF4-FFF2-40B4-BE49-F238E27FC236}">
                  <a16:creationId xmlns:a16="http://schemas.microsoft.com/office/drawing/2014/main" id="{A2816E82-C64B-867F-FDBF-0E7CAEF5ABFA}"/>
                </a:ext>
              </a:extLst>
            </p:cNvPr>
            <p:cNvSpPr/>
            <p:nvPr/>
          </p:nvSpPr>
          <p:spPr>
            <a:xfrm>
              <a:off x="3748547" y="2924452"/>
              <a:ext cx="4320000" cy="6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40" name="TextBox 39">
              <a:extLst>
                <a:ext uri="{FF2B5EF4-FFF2-40B4-BE49-F238E27FC236}">
                  <a16:creationId xmlns:a16="http://schemas.microsoft.com/office/drawing/2014/main" id="{78DDAF0E-4F95-746C-9A0F-7C207EAC4CB5}"/>
                </a:ext>
              </a:extLst>
            </p:cNvPr>
            <p:cNvSpPr txBox="1"/>
            <p:nvPr/>
          </p:nvSpPr>
          <p:spPr>
            <a:xfrm>
              <a:off x="3850075" y="3071110"/>
              <a:ext cx="4320000"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kern="1200" noProof="0" dirty="0"/>
                <a:t>Apr 2025:</a:t>
              </a:r>
            </a:p>
          </p:txBody>
        </p:sp>
      </p:grpSp>
      <p:grpSp>
        <p:nvGrpSpPr>
          <p:cNvPr id="36" name="Group 35">
            <a:extLst>
              <a:ext uri="{FF2B5EF4-FFF2-40B4-BE49-F238E27FC236}">
                <a16:creationId xmlns:a16="http://schemas.microsoft.com/office/drawing/2014/main" id="{D71586C0-26DD-5828-169D-6C070E447748}"/>
              </a:ext>
            </a:extLst>
          </p:cNvPr>
          <p:cNvGrpSpPr/>
          <p:nvPr/>
        </p:nvGrpSpPr>
        <p:grpSpPr>
          <a:xfrm>
            <a:off x="4599900" y="4631925"/>
            <a:ext cx="3450831" cy="1639948"/>
            <a:chOff x="3471636" y="3618585"/>
            <a:chExt cx="4873823" cy="1328"/>
          </a:xfrm>
        </p:grpSpPr>
        <p:sp>
          <p:nvSpPr>
            <p:cNvPr id="37" name="Rectangle 36">
              <a:extLst>
                <a:ext uri="{FF2B5EF4-FFF2-40B4-BE49-F238E27FC236}">
                  <a16:creationId xmlns:a16="http://schemas.microsoft.com/office/drawing/2014/main" id="{5A5DAB5D-C684-9AF9-B28E-13FABCF14506}"/>
                </a:ext>
              </a:extLst>
            </p:cNvPr>
            <p:cNvSpPr/>
            <p:nvPr/>
          </p:nvSpPr>
          <p:spPr>
            <a:xfrm>
              <a:off x="3471636" y="3618585"/>
              <a:ext cx="4873823" cy="1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38" name="TextBox 37">
              <a:extLst>
                <a:ext uri="{FF2B5EF4-FFF2-40B4-BE49-F238E27FC236}">
                  <a16:creationId xmlns:a16="http://schemas.microsoft.com/office/drawing/2014/main" id="{FCA8B8C7-D131-541F-6C61-A652858475E7}"/>
                </a:ext>
              </a:extLst>
            </p:cNvPr>
            <p:cNvSpPr txBox="1"/>
            <p:nvPr/>
          </p:nvSpPr>
          <p:spPr>
            <a:xfrm>
              <a:off x="3471636" y="3618585"/>
              <a:ext cx="4873823" cy="1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buFont typeface="Wingdings" panose="05000000000000000000" pitchFamily="2" charset="2"/>
                <a:buChar char="ü"/>
              </a:pPr>
              <a:r>
                <a:rPr lang="en-US" sz="1400" kern="1200" noProof="0" dirty="0"/>
                <a:t>Detroit Thermal initiates the permitting process with the City’s Legal</a:t>
              </a:r>
              <a:r>
                <a:rPr lang="en-US" sz="1400" dirty="0"/>
                <a:t> and </a:t>
              </a:r>
              <a:r>
                <a:rPr lang="en-US" sz="1400" kern="1200" noProof="0" dirty="0"/>
                <a:t>DPW</a:t>
              </a:r>
            </a:p>
            <a:p>
              <a:pPr marL="285750" lvl="0" indent="-285750" algn="l" defTabSz="622300">
                <a:lnSpc>
                  <a:spcPct val="100000"/>
                </a:lnSpc>
                <a:spcBef>
                  <a:spcPct val="0"/>
                </a:spcBef>
                <a:buFont typeface="Wingdings" panose="05000000000000000000" pitchFamily="2" charset="2"/>
                <a:buChar char="ü"/>
              </a:pPr>
              <a:r>
                <a:rPr lang="en-US" sz="1400" kern="1200" noProof="0" dirty="0"/>
                <a:t>Detroit Thermal secures the DPW permit</a:t>
              </a:r>
            </a:p>
            <a:p>
              <a:pPr marL="285750" lvl="0" indent="-285750" algn="l" defTabSz="622300">
                <a:lnSpc>
                  <a:spcPct val="100000"/>
                </a:lnSpc>
                <a:spcBef>
                  <a:spcPct val="0"/>
                </a:spcBef>
                <a:buFont typeface="Wingdings" panose="05000000000000000000" pitchFamily="2" charset="2"/>
                <a:buChar char="ü"/>
              </a:pPr>
              <a:r>
                <a:rPr lang="en-US" sz="1400" kern="1200" noProof="0" dirty="0"/>
                <a:t>Residential Concerns re safety and Historic District Commission permissions were expressed</a:t>
              </a:r>
            </a:p>
            <a:p>
              <a:pPr marL="285750" lvl="0" indent="-285750" algn="l" defTabSz="622300">
                <a:lnSpc>
                  <a:spcPct val="100000"/>
                </a:lnSpc>
                <a:spcBef>
                  <a:spcPct val="0"/>
                </a:spcBef>
                <a:buFont typeface="Wingdings" panose="05000000000000000000" pitchFamily="2" charset="2"/>
                <a:buChar char="ü"/>
              </a:pPr>
              <a:r>
                <a:rPr lang="en-US" sz="1400" kern="1200" noProof="0" dirty="0"/>
                <a:t>The city issues a stop-work order</a:t>
              </a:r>
            </a:p>
          </p:txBody>
        </p:sp>
      </p:grpSp>
      <p:grpSp>
        <p:nvGrpSpPr>
          <p:cNvPr id="43" name="Group 42">
            <a:extLst>
              <a:ext uri="{FF2B5EF4-FFF2-40B4-BE49-F238E27FC236}">
                <a16:creationId xmlns:a16="http://schemas.microsoft.com/office/drawing/2014/main" id="{2781B22B-6C1B-D97A-C909-6B65D592FE0A}"/>
              </a:ext>
            </a:extLst>
          </p:cNvPr>
          <p:cNvGrpSpPr/>
          <p:nvPr/>
        </p:nvGrpSpPr>
        <p:grpSpPr>
          <a:xfrm>
            <a:off x="537603" y="5288286"/>
            <a:ext cx="5305525" cy="779465"/>
            <a:chOff x="-51250" y="2456405"/>
            <a:chExt cx="5305525" cy="779465"/>
          </a:xfrm>
        </p:grpSpPr>
        <p:sp>
          <p:nvSpPr>
            <p:cNvPr id="44" name="Rectangle 43">
              <a:extLst>
                <a:ext uri="{FF2B5EF4-FFF2-40B4-BE49-F238E27FC236}">
                  <a16:creationId xmlns:a16="http://schemas.microsoft.com/office/drawing/2014/main" id="{73653C4E-A7A9-7AA2-104F-40718B526B06}"/>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45" name="TextBox 44">
              <a:extLst>
                <a:ext uri="{FF2B5EF4-FFF2-40B4-BE49-F238E27FC236}">
                  <a16:creationId xmlns:a16="http://schemas.microsoft.com/office/drawing/2014/main" id="{CEE9AF8F-4B42-D3FA-6731-0C34FA68D78A}"/>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noProof="0" dirty="0"/>
                <a:t>Jan</a:t>
              </a:r>
              <a:r>
                <a:rPr lang="en-US" sz="2400" kern="1200" noProof="0" dirty="0"/>
                <a:t> 2025:  </a:t>
              </a:r>
            </a:p>
          </p:txBody>
        </p:sp>
      </p:grpSp>
      <p:grpSp>
        <p:nvGrpSpPr>
          <p:cNvPr id="46" name="Group 45">
            <a:extLst>
              <a:ext uri="{FF2B5EF4-FFF2-40B4-BE49-F238E27FC236}">
                <a16:creationId xmlns:a16="http://schemas.microsoft.com/office/drawing/2014/main" id="{E2F12572-ED67-49D3-8BFE-63C8ECC41078}"/>
              </a:ext>
            </a:extLst>
          </p:cNvPr>
          <p:cNvGrpSpPr/>
          <p:nvPr/>
        </p:nvGrpSpPr>
        <p:grpSpPr>
          <a:xfrm>
            <a:off x="616618" y="5797925"/>
            <a:ext cx="3355610" cy="868970"/>
            <a:chOff x="89072" y="2966044"/>
            <a:chExt cx="5350973" cy="1455197"/>
          </a:xfrm>
        </p:grpSpPr>
        <p:sp>
          <p:nvSpPr>
            <p:cNvPr id="47" name="Rectangle 46">
              <a:extLst>
                <a:ext uri="{FF2B5EF4-FFF2-40B4-BE49-F238E27FC236}">
                  <a16:creationId xmlns:a16="http://schemas.microsoft.com/office/drawing/2014/main" id="{37DB52EF-8C1F-6AF8-F99F-BF363B694F40}"/>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48" name="TextBox 47">
              <a:extLst>
                <a:ext uri="{FF2B5EF4-FFF2-40B4-BE49-F238E27FC236}">
                  <a16:creationId xmlns:a16="http://schemas.microsoft.com/office/drawing/2014/main" id="{4A27B267-8768-5386-8954-4B692F1B0120}"/>
                </a:ext>
              </a:extLst>
            </p:cNvPr>
            <p:cNvSpPr txBox="1"/>
            <p:nvPr/>
          </p:nvSpPr>
          <p:spPr>
            <a:xfrm>
              <a:off x="89072" y="2966044"/>
              <a:ext cx="5350973"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spcAft>
                  <a:spcPct val="35000"/>
                </a:spcAft>
                <a:buFont typeface="Wingdings" panose="05000000000000000000" pitchFamily="2" charset="2"/>
                <a:buChar char="ü"/>
              </a:pPr>
              <a:r>
                <a:rPr lang="en-US" sz="1400" kern="1200" noProof="0" dirty="0"/>
                <a:t>Detroit Thermal files application filed with the Michigan Public Service Commission (MPSC) for approval of contract</a:t>
              </a:r>
            </a:p>
          </p:txBody>
        </p:sp>
      </p:grpSp>
      <p:grpSp>
        <p:nvGrpSpPr>
          <p:cNvPr id="49" name="Group 48">
            <a:extLst>
              <a:ext uri="{FF2B5EF4-FFF2-40B4-BE49-F238E27FC236}">
                <a16:creationId xmlns:a16="http://schemas.microsoft.com/office/drawing/2014/main" id="{792646DE-1D07-D130-A119-0AF1A5999BEC}"/>
              </a:ext>
            </a:extLst>
          </p:cNvPr>
          <p:cNvGrpSpPr/>
          <p:nvPr/>
        </p:nvGrpSpPr>
        <p:grpSpPr>
          <a:xfrm>
            <a:off x="4451135" y="914596"/>
            <a:ext cx="3462482" cy="779465"/>
            <a:chOff x="-51250" y="2456405"/>
            <a:chExt cx="5305525" cy="779465"/>
          </a:xfrm>
        </p:grpSpPr>
        <p:sp>
          <p:nvSpPr>
            <p:cNvPr id="50" name="Rectangle 49">
              <a:extLst>
                <a:ext uri="{FF2B5EF4-FFF2-40B4-BE49-F238E27FC236}">
                  <a16:creationId xmlns:a16="http://schemas.microsoft.com/office/drawing/2014/main" id="{26DB7272-F7D9-E5A1-B337-7997DB1750B0}"/>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51" name="TextBox 50">
              <a:extLst>
                <a:ext uri="{FF2B5EF4-FFF2-40B4-BE49-F238E27FC236}">
                  <a16:creationId xmlns:a16="http://schemas.microsoft.com/office/drawing/2014/main" id="{02876293-3402-06E1-7448-61F805B8C1AE}"/>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kern="1200" noProof="0" dirty="0"/>
                <a:t>Feb 2025:  </a:t>
              </a:r>
            </a:p>
          </p:txBody>
        </p:sp>
      </p:grpSp>
      <p:grpSp>
        <p:nvGrpSpPr>
          <p:cNvPr id="52" name="Group 51">
            <a:extLst>
              <a:ext uri="{FF2B5EF4-FFF2-40B4-BE49-F238E27FC236}">
                <a16:creationId xmlns:a16="http://schemas.microsoft.com/office/drawing/2014/main" id="{4527CE4E-A3EE-C275-D676-B9CB404BB5DD}"/>
              </a:ext>
            </a:extLst>
          </p:cNvPr>
          <p:cNvGrpSpPr/>
          <p:nvPr/>
        </p:nvGrpSpPr>
        <p:grpSpPr>
          <a:xfrm>
            <a:off x="4530151" y="1424235"/>
            <a:ext cx="3355608" cy="608509"/>
            <a:chOff x="89076" y="2966044"/>
            <a:chExt cx="5604147" cy="1455197"/>
          </a:xfrm>
        </p:grpSpPr>
        <p:sp>
          <p:nvSpPr>
            <p:cNvPr id="53" name="Rectangle 52">
              <a:extLst>
                <a:ext uri="{FF2B5EF4-FFF2-40B4-BE49-F238E27FC236}">
                  <a16:creationId xmlns:a16="http://schemas.microsoft.com/office/drawing/2014/main" id="{EEFD9797-6922-9BC4-8A4C-B33C740B5E76}"/>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54" name="TextBox 53">
              <a:extLst>
                <a:ext uri="{FF2B5EF4-FFF2-40B4-BE49-F238E27FC236}">
                  <a16:creationId xmlns:a16="http://schemas.microsoft.com/office/drawing/2014/main" id="{DC170C8D-FDC7-59C8-145E-3B9920DD5840}"/>
                </a:ext>
              </a:extLst>
            </p:cNvPr>
            <p:cNvSpPr txBox="1"/>
            <p:nvPr/>
          </p:nvSpPr>
          <p:spPr>
            <a:xfrm>
              <a:off x="89076" y="2966044"/>
              <a:ext cx="5604147"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spcAft>
                  <a:spcPct val="35000"/>
                </a:spcAft>
                <a:buFont typeface="Wingdings" panose="05000000000000000000" pitchFamily="2" charset="2"/>
                <a:buChar char="ü"/>
              </a:pPr>
              <a:r>
                <a:rPr lang="en-US" sz="1400" kern="1200" noProof="0" dirty="0"/>
                <a:t>MPSC issues order approving contract with a finding that it is in the public interest</a:t>
              </a:r>
            </a:p>
          </p:txBody>
        </p:sp>
      </p:grpSp>
      <p:sp>
        <p:nvSpPr>
          <p:cNvPr id="3" name="Slide Number Placeholder 2">
            <a:extLst>
              <a:ext uri="{FF2B5EF4-FFF2-40B4-BE49-F238E27FC236}">
                <a16:creationId xmlns:a16="http://schemas.microsoft.com/office/drawing/2014/main" id="{DFD30706-9BBC-F61C-B355-836A1ABA5455}"/>
              </a:ext>
            </a:extLst>
          </p:cNvPr>
          <p:cNvSpPr>
            <a:spLocks noGrp="1"/>
          </p:cNvSpPr>
          <p:nvPr>
            <p:ph type="sldNum" sz="quarter" idx="12"/>
          </p:nvPr>
        </p:nvSpPr>
        <p:spPr/>
        <p:txBody>
          <a:bodyPr/>
          <a:lstStyle/>
          <a:p>
            <a:fld id="{45CD5700-0206-4F1C-9957-593DF71A7819}" type="slidenum">
              <a:rPr lang="en-US" noProof="0" smtClean="0"/>
              <a:t>3</a:t>
            </a:fld>
            <a:endParaRPr lang="en-US" noProof="0" dirty="0"/>
          </a:p>
        </p:txBody>
      </p:sp>
      <p:pic>
        <p:nvPicPr>
          <p:cNvPr id="6" name="Picture 5">
            <a:extLst>
              <a:ext uri="{FF2B5EF4-FFF2-40B4-BE49-F238E27FC236}">
                <a16:creationId xmlns:a16="http://schemas.microsoft.com/office/drawing/2014/main" id="{763D6509-BC7D-CD40-531B-DDA08E855593}"/>
              </a:ext>
            </a:extLst>
          </p:cNvPr>
          <p:cNvPicPr>
            <a:picLocks noChangeAspect="1"/>
          </p:cNvPicPr>
          <p:nvPr/>
        </p:nvPicPr>
        <p:blipFill>
          <a:blip r:embed="rId3"/>
          <a:stretch>
            <a:fillRect/>
          </a:stretch>
        </p:blipFill>
        <p:spPr>
          <a:xfrm>
            <a:off x="5512571" y="6418531"/>
            <a:ext cx="885825" cy="323850"/>
          </a:xfrm>
          <a:prstGeom prst="rect">
            <a:avLst/>
          </a:prstGeom>
        </p:spPr>
      </p:pic>
      <p:grpSp>
        <p:nvGrpSpPr>
          <p:cNvPr id="2" name="Group 1">
            <a:extLst>
              <a:ext uri="{FF2B5EF4-FFF2-40B4-BE49-F238E27FC236}">
                <a16:creationId xmlns:a16="http://schemas.microsoft.com/office/drawing/2014/main" id="{B343EA55-3173-836F-DBB2-E61306300E6B}"/>
              </a:ext>
            </a:extLst>
          </p:cNvPr>
          <p:cNvGrpSpPr/>
          <p:nvPr/>
        </p:nvGrpSpPr>
        <p:grpSpPr>
          <a:xfrm>
            <a:off x="8298904" y="900268"/>
            <a:ext cx="5305525" cy="779465"/>
            <a:chOff x="-51250" y="2456405"/>
            <a:chExt cx="5305525" cy="779465"/>
          </a:xfrm>
        </p:grpSpPr>
        <p:sp>
          <p:nvSpPr>
            <p:cNvPr id="5" name="Rectangle 4">
              <a:extLst>
                <a:ext uri="{FF2B5EF4-FFF2-40B4-BE49-F238E27FC236}">
                  <a16:creationId xmlns:a16="http://schemas.microsoft.com/office/drawing/2014/main" id="{E9BE4FD2-8823-6D52-2386-647A8D22A3BC}"/>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7" name="TextBox 6">
              <a:extLst>
                <a:ext uri="{FF2B5EF4-FFF2-40B4-BE49-F238E27FC236}">
                  <a16:creationId xmlns:a16="http://schemas.microsoft.com/office/drawing/2014/main" id="{A58F62C6-8FD9-BE06-71F1-49ADCB34D982}"/>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dirty="0"/>
                <a:t>May</a:t>
              </a:r>
              <a:r>
                <a:rPr lang="en-US" sz="2400" kern="1200" noProof="0" dirty="0"/>
                <a:t> 2025:  </a:t>
              </a:r>
            </a:p>
          </p:txBody>
        </p:sp>
      </p:grpSp>
      <p:grpSp>
        <p:nvGrpSpPr>
          <p:cNvPr id="8" name="Group 7">
            <a:extLst>
              <a:ext uri="{FF2B5EF4-FFF2-40B4-BE49-F238E27FC236}">
                <a16:creationId xmlns:a16="http://schemas.microsoft.com/office/drawing/2014/main" id="{ECE4EABD-F24B-7B99-1CE6-DEF609669A29}"/>
              </a:ext>
            </a:extLst>
          </p:cNvPr>
          <p:cNvGrpSpPr/>
          <p:nvPr/>
        </p:nvGrpSpPr>
        <p:grpSpPr>
          <a:xfrm>
            <a:off x="8380372" y="1356151"/>
            <a:ext cx="3395843" cy="918104"/>
            <a:chOff x="89074" y="2966044"/>
            <a:chExt cx="5671343" cy="1455197"/>
          </a:xfrm>
        </p:grpSpPr>
        <p:sp>
          <p:nvSpPr>
            <p:cNvPr id="9" name="Rectangle 8">
              <a:extLst>
                <a:ext uri="{FF2B5EF4-FFF2-40B4-BE49-F238E27FC236}">
                  <a16:creationId xmlns:a16="http://schemas.microsoft.com/office/drawing/2014/main" id="{FC150642-8096-A4DF-546B-B6D67C07E742}"/>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10" name="TextBox 9">
              <a:extLst>
                <a:ext uri="{FF2B5EF4-FFF2-40B4-BE49-F238E27FC236}">
                  <a16:creationId xmlns:a16="http://schemas.microsoft.com/office/drawing/2014/main" id="{A1997735-BB5C-BF60-E4E0-4306BDD1E062}"/>
                </a:ext>
              </a:extLst>
            </p:cNvPr>
            <p:cNvSpPr txBox="1"/>
            <p:nvPr/>
          </p:nvSpPr>
          <p:spPr>
            <a:xfrm>
              <a:off x="89074" y="2966044"/>
              <a:ext cx="5671343"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spcBef>
                  <a:spcPct val="0"/>
                </a:spcBef>
                <a:buFont typeface="Wingdings" panose="05000000000000000000" pitchFamily="2" charset="2"/>
                <a:buChar char="ü"/>
              </a:pPr>
              <a:r>
                <a:rPr lang="en-US" sz="1400" kern="1200" noProof="0" dirty="0"/>
                <a:t>On 5/7/25:  City of Detroit scheduled and met with Detroit Thermal and all 5 Co-op Board Representatives</a:t>
              </a:r>
            </a:p>
            <a:p>
              <a:pPr marL="285750" lvl="0" indent="-285750" algn="l" defTabSz="622300">
                <a:lnSpc>
                  <a:spcPct val="100000"/>
                </a:lnSpc>
                <a:spcBef>
                  <a:spcPct val="0"/>
                </a:spcBef>
                <a:buFont typeface="Wingdings" panose="05000000000000000000" pitchFamily="2" charset="2"/>
                <a:buChar char="ü"/>
              </a:pPr>
              <a:r>
                <a:rPr lang="en-US" sz="1400" dirty="0"/>
                <a:t>On 5/14/25:  Detroit Thermal presents to the Detroit Historic Commission</a:t>
              </a:r>
              <a:r>
                <a:rPr lang="en-US" sz="1400" kern="1200" noProof="0" dirty="0"/>
                <a:t> </a:t>
              </a:r>
            </a:p>
          </p:txBody>
        </p:sp>
      </p:grpSp>
      <p:grpSp>
        <p:nvGrpSpPr>
          <p:cNvPr id="27" name="Group 26">
            <a:extLst>
              <a:ext uri="{FF2B5EF4-FFF2-40B4-BE49-F238E27FC236}">
                <a16:creationId xmlns:a16="http://schemas.microsoft.com/office/drawing/2014/main" id="{47514A01-AC16-A3FB-50EA-34988AF03965}"/>
              </a:ext>
            </a:extLst>
          </p:cNvPr>
          <p:cNvGrpSpPr/>
          <p:nvPr/>
        </p:nvGrpSpPr>
        <p:grpSpPr>
          <a:xfrm>
            <a:off x="8322932" y="2289598"/>
            <a:ext cx="5305525" cy="779465"/>
            <a:chOff x="-51250" y="2456405"/>
            <a:chExt cx="5305525" cy="779465"/>
          </a:xfrm>
        </p:grpSpPr>
        <p:sp>
          <p:nvSpPr>
            <p:cNvPr id="28" name="Rectangle 27">
              <a:extLst>
                <a:ext uri="{FF2B5EF4-FFF2-40B4-BE49-F238E27FC236}">
                  <a16:creationId xmlns:a16="http://schemas.microsoft.com/office/drawing/2014/main" id="{7ABC3588-F417-3EFB-E6A2-95E279AC0563}"/>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41" name="TextBox 40">
              <a:extLst>
                <a:ext uri="{FF2B5EF4-FFF2-40B4-BE49-F238E27FC236}">
                  <a16:creationId xmlns:a16="http://schemas.microsoft.com/office/drawing/2014/main" id="{04D486F1-ABC1-3FFF-AD2A-6C8962AECD0F}"/>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kern="1200" noProof="0" dirty="0"/>
                <a:t>Ju</a:t>
              </a:r>
              <a:r>
                <a:rPr lang="en-US" sz="2400" dirty="0"/>
                <a:t>ne</a:t>
              </a:r>
              <a:r>
                <a:rPr lang="en-US" sz="2400" kern="1200" noProof="0" dirty="0"/>
                <a:t> 2025:  </a:t>
              </a:r>
            </a:p>
          </p:txBody>
        </p:sp>
      </p:grpSp>
      <p:grpSp>
        <p:nvGrpSpPr>
          <p:cNvPr id="42" name="Group 41">
            <a:extLst>
              <a:ext uri="{FF2B5EF4-FFF2-40B4-BE49-F238E27FC236}">
                <a16:creationId xmlns:a16="http://schemas.microsoft.com/office/drawing/2014/main" id="{14F1045D-9E47-5E9D-27DC-1C8E69891BB3}"/>
              </a:ext>
            </a:extLst>
          </p:cNvPr>
          <p:cNvGrpSpPr/>
          <p:nvPr/>
        </p:nvGrpSpPr>
        <p:grpSpPr>
          <a:xfrm>
            <a:off x="8404830" y="2787761"/>
            <a:ext cx="3371385" cy="1292777"/>
            <a:chOff x="89074" y="2966044"/>
            <a:chExt cx="5630496" cy="1455197"/>
          </a:xfrm>
        </p:grpSpPr>
        <p:sp>
          <p:nvSpPr>
            <p:cNvPr id="55" name="Rectangle 54">
              <a:extLst>
                <a:ext uri="{FF2B5EF4-FFF2-40B4-BE49-F238E27FC236}">
                  <a16:creationId xmlns:a16="http://schemas.microsoft.com/office/drawing/2014/main" id="{E225B940-7FEE-1446-90E5-CCE7BBD5B380}"/>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56" name="TextBox 55">
              <a:extLst>
                <a:ext uri="{FF2B5EF4-FFF2-40B4-BE49-F238E27FC236}">
                  <a16:creationId xmlns:a16="http://schemas.microsoft.com/office/drawing/2014/main" id="{6ECC6B84-B741-84AD-A59A-DDF520AD7F37}"/>
                </a:ext>
              </a:extLst>
            </p:cNvPr>
            <p:cNvSpPr txBox="1"/>
            <p:nvPr/>
          </p:nvSpPr>
          <p:spPr>
            <a:xfrm>
              <a:off x="89074" y="2966044"/>
              <a:ext cx="5630496"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buFont typeface="Wingdings" panose="05000000000000000000" pitchFamily="2" charset="2"/>
                <a:buChar char="ü"/>
              </a:pPr>
              <a:r>
                <a:rPr lang="en-US" sz="1400" kern="1200" noProof="0" dirty="0"/>
                <a:t>6/12/25:  Detroit Thermal submits supplemental information requested by HDC</a:t>
              </a:r>
            </a:p>
            <a:p>
              <a:pPr marL="285750" lvl="0" indent="-285750" algn="l" defTabSz="622300">
                <a:lnSpc>
                  <a:spcPct val="100000"/>
                </a:lnSpc>
                <a:buFont typeface="Wingdings" panose="05000000000000000000" pitchFamily="2" charset="2"/>
                <a:buChar char="ü"/>
              </a:pPr>
              <a:r>
                <a:rPr lang="en-US" sz="1400" kern="1200" noProof="0" dirty="0"/>
                <a:t>6/24/25: Detroit Thermal scheduled meeting with meet with all 5 Co-op Board Representatives</a:t>
              </a:r>
            </a:p>
          </p:txBody>
        </p:sp>
      </p:grpSp>
      <p:sp>
        <p:nvSpPr>
          <p:cNvPr id="57" name="Rectangle 56">
            <a:extLst>
              <a:ext uri="{FF2B5EF4-FFF2-40B4-BE49-F238E27FC236}">
                <a16:creationId xmlns:a16="http://schemas.microsoft.com/office/drawing/2014/main" id="{0AA69ADD-65A9-DD1E-2BFC-626FB28635D7}"/>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itre 7">
            <a:extLst>
              <a:ext uri="{FF2B5EF4-FFF2-40B4-BE49-F238E27FC236}">
                <a16:creationId xmlns:a16="http://schemas.microsoft.com/office/drawing/2014/main" id="{38ECF54A-4CBF-35A0-11A8-EE022F38FBC4}"/>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FFFF"/>
                </a:solidFill>
              </a:rPr>
              <a:t>Lafayette Park Timeline Regarding the Project</a:t>
            </a:r>
            <a:endParaRPr lang="en-US" sz="4000" baseline="30000" dirty="0">
              <a:solidFill>
                <a:srgbClr val="FFFFFF"/>
              </a:solidFill>
            </a:endParaRPr>
          </a:p>
        </p:txBody>
      </p:sp>
      <p:grpSp>
        <p:nvGrpSpPr>
          <p:cNvPr id="11" name="Group 10">
            <a:extLst>
              <a:ext uri="{FF2B5EF4-FFF2-40B4-BE49-F238E27FC236}">
                <a16:creationId xmlns:a16="http://schemas.microsoft.com/office/drawing/2014/main" id="{B8292A3F-009D-5059-BDD0-FB65F2892063}"/>
              </a:ext>
            </a:extLst>
          </p:cNvPr>
          <p:cNvGrpSpPr/>
          <p:nvPr/>
        </p:nvGrpSpPr>
        <p:grpSpPr>
          <a:xfrm>
            <a:off x="8298904" y="4128086"/>
            <a:ext cx="5305525" cy="779465"/>
            <a:chOff x="-51250" y="2456405"/>
            <a:chExt cx="5305525" cy="779465"/>
          </a:xfrm>
        </p:grpSpPr>
        <p:sp>
          <p:nvSpPr>
            <p:cNvPr id="13" name="Rectangle 12">
              <a:extLst>
                <a:ext uri="{FF2B5EF4-FFF2-40B4-BE49-F238E27FC236}">
                  <a16:creationId xmlns:a16="http://schemas.microsoft.com/office/drawing/2014/main" id="{80ED6889-433C-5E82-966D-5E887E32943A}"/>
                </a:ext>
              </a:extLst>
            </p:cNvPr>
            <p:cNvSpPr/>
            <p:nvPr/>
          </p:nvSpPr>
          <p:spPr>
            <a:xfrm>
              <a:off x="938494" y="2456405"/>
              <a:ext cx="4315781" cy="6473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15" name="TextBox 14">
              <a:extLst>
                <a:ext uri="{FF2B5EF4-FFF2-40B4-BE49-F238E27FC236}">
                  <a16:creationId xmlns:a16="http://schemas.microsoft.com/office/drawing/2014/main" id="{A760D47F-C758-428C-D398-D3373AEC321A}"/>
                </a:ext>
              </a:extLst>
            </p:cNvPr>
            <p:cNvSpPr txBox="1"/>
            <p:nvPr/>
          </p:nvSpPr>
          <p:spPr>
            <a:xfrm>
              <a:off x="-51250" y="2588503"/>
              <a:ext cx="4315781" cy="6473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2400" kern="1200" noProof="0" dirty="0"/>
                <a:t>Ju</a:t>
              </a:r>
              <a:r>
                <a:rPr lang="en-US" sz="2400" dirty="0"/>
                <a:t>ne</a:t>
              </a:r>
              <a:r>
                <a:rPr lang="en-US" sz="2400" kern="1200" noProof="0" dirty="0"/>
                <a:t> 2025:  </a:t>
              </a:r>
            </a:p>
          </p:txBody>
        </p:sp>
      </p:grpSp>
      <p:grpSp>
        <p:nvGrpSpPr>
          <p:cNvPr id="17" name="Group 16">
            <a:extLst>
              <a:ext uri="{FF2B5EF4-FFF2-40B4-BE49-F238E27FC236}">
                <a16:creationId xmlns:a16="http://schemas.microsoft.com/office/drawing/2014/main" id="{443F4EE4-F6A8-C98D-FDDF-42AFE723D9F9}"/>
              </a:ext>
            </a:extLst>
          </p:cNvPr>
          <p:cNvGrpSpPr/>
          <p:nvPr/>
        </p:nvGrpSpPr>
        <p:grpSpPr>
          <a:xfrm>
            <a:off x="8380372" y="4613294"/>
            <a:ext cx="3371385" cy="1385320"/>
            <a:chOff x="89074" y="2966044"/>
            <a:chExt cx="5630496" cy="1455197"/>
          </a:xfrm>
        </p:grpSpPr>
        <p:sp>
          <p:nvSpPr>
            <p:cNvPr id="59" name="Rectangle 58">
              <a:extLst>
                <a:ext uri="{FF2B5EF4-FFF2-40B4-BE49-F238E27FC236}">
                  <a16:creationId xmlns:a16="http://schemas.microsoft.com/office/drawing/2014/main" id="{A62FA61A-746F-DE12-ED13-E1AB93EBD386}"/>
                </a:ext>
              </a:extLst>
            </p:cNvPr>
            <p:cNvSpPr/>
            <p:nvPr/>
          </p:nvSpPr>
          <p:spPr>
            <a:xfrm>
              <a:off x="938494" y="3170370"/>
              <a:ext cx="4315781" cy="9601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noProof="0" dirty="0"/>
            </a:p>
          </p:txBody>
        </p:sp>
        <p:sp>
          <p:nvSpPr>
            <p:cNvPr id="60" name="TextBox 59">
              <a:extLst>
                <a:ext uri="{FF2B5EF4-FFF2-40B4-BE49-F238E27FC236}">
                  <a16:creationId xmlns:a16="http://schemas.microsoft.com/office/drawing/2014/main" id="{02515BF9-820E-CFB7-E803-0147B436FC96}"/>
                </a:ext>
              </a:extLst>
            </p:cNvPr>
            <p:cNvSpPr txBox="1"/>
            <p:nvPr/>
          </p:nvSpPr>
          <p:spPr>
            <a:xfrm>
              <a:off x="89074" y="2966044"/>
              <a:ext cx="5630496" cy="1455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622300">
                <a:lnSpc>
                  <a:spcPct val="100000"/>
                </a:lnSpc>
                <a:buFont typeface="Wingdings" panose="05000000000000000000" pitchFamily="2" charset="2"/>
                <a:buChar char="ü"/>
              </a:pPr>
              <a:r>
                <a:rPr lang="en-US" sz="1400" kern="1200" noProof="0" dirty="0"/>
                <a:t>6/12/25:  Detroit Thermal submits supplemental information requested by HDC</a:t>
              </a:r>
            </a:p>
            <a:p>
              <a:pPr marL="285750" lvl="0" indent="-285750" defTabSz="622300">
                <a:buFont typeface="Wingdings" panose="05000000000000000000" pitchFamily="2" charset="2"/>
                <a:buChar char="ü"/>
              </a:pPr>
              <a:r>
                <a:rPr lang="en-US" sz="1400" kern="1200" noProof="0" dirty="0"/>
                <a:t>6/24/25</a:t>
              </a:r>
              <a:r>
                <a:rPr lang="en-US" sz="1400" dirty="0"/>
                <a:t>: City of Detroit scheduled meeting with Detroit Thermal and all 5 Co-op Board Representatives</a:t>
              </a:r>
              <a:endParaRPr lang="en-US" sz="1400" kern="1200" noProof="0" dirty="0"/>
            </a:p>
          </p:txBody>
        </p:sp>
      </p:grpSp>
    </p:spTree>
    <p:extLst>
      <p:ext uri="{BB962C8B-B14F-4D97-AF65-F5344CB8AC3E}">
        <p14:creationId xmlns:p14="http://schemas.microsoft.com/office/powerpoint/2010/main" val="3040903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39DCB-C6BC-3B99-4090-1905DD9349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7146C2-487D-D0E5-3624-5CE8B533116C}"/>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2F7A58E0-34A8-F389-CCF6-DFC35AF59115}"/>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F4827F2B-37CF-3AD2-BAF4-28FAFCA79751}"/>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BEDEA26D-04D3-33A0-DE77-EBB02E7D60C9}"/>
              </a:ext>
            </a:extLst>
          </p:cNvPr>
          <p:cNvPicPr>
            <a:picLocks noChangeAspect="1"/>
          </p:cNvPicPr>
          <p:nvPr/>
        </p:nvPicPr>
        <p:blipFill>
          <a:blip r:embed="rId3"/>
          <a:stretch>
            <a:fillRect/>
          </a:stretch>
        </p:blipFill>
        <p:spPr>
          <a:xfrm>
            <a:off x="-3530375" y="461480"/>
            <a:ext cx="3471426" cy="2139849"/>
          </a:xfrm>
          <a:prstGeom prst="rect">
            <a:avLst/>
          </a:prstGeom>
        </p:spPr>
      </p:pic>
      <p:pic>
        <p:nvPicPr>
          <p:cNvPr id="13" name="Picture 12">
            <a:extLst>
              <a:ext uri="{FF2B5EF4-FFF2-40B4-BE49-F238E27FC236}">
                <a16:creationId xmlns:a16="http://schemas.microsoft.com/office/drawing/2014/main" id="{9DADE2EB-32A5-3F44-33EF-E0244ED0359B}"/>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4FD52654-2C6A-B4C5-C952-C38425455655}"/>
              </a:ext>
            </a:extLst>
          </p:cNvPr>
          <p:cNvPicPr>
            <a:picLocks noChangeAspect="1"/>
          </p:cNvPicPr>
          <p:nvPr/>
        </p:nvPicPr>
        <p:blipFill>
          <a:blip r:embed="rId5"/>
          <a:stretch>
            <a:fillRect/>
          </a:stretch>
        </p:blipFill>
        <p:spPr>
          <a:xfrm>
            <a:off x="12486232" y="2417539"/>
            <a:ext cx="2836771" cy="2283987"/>
          </a:xfrm>
          <a:prstGeom prst="rect">
            <a:avLst/>
          </a:prstGeom>
        </p:spPr>
      </p:pic>
      <p:pic>
        <p:nvPicPr>
          <p:cNvPr id="10" name="Picture 9">
            <a:extLst>
              <a:ext uri="{FF2B5EF4-FFF2-40B4-BE49-F238E27FC236}">
                <a16:creationId xmlns:a16="http://schemas.microsoft.com/office/drawing/2014/main" id="{AD92B633-A148-C3F8-257F-203012043CD5}"/>
              </a:ext>
            </a:extLst>
          </p:cNvPr>
          <p:cNvPicPr>
            <a:picLocks noChangeAspect="1"/>
          </p:cNvPicPr>
          <p:nvPr/>
        </p:nvPicPr>
        <p:blipFill>
          <a:blip r:embed="rId6"/>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F7D2E7AB-7696-B23C-2D24-46AEA5B1BD89}"/>
              </a:ext>
            </a:extLst>
          </p:cNvPr>
          <p:cNvPicPr>
            <a:picLocks noChangeAspect="1"/>
          </p:cNvPicPr>
          <p:nvPr/>
        </p:nvPicPr>
        <p:blipFill>
          <a:blip r:embed="rId7"/>
          <a:stretch>
            <a:fillRect/>
          </a:stretch>
        </p:blipFill>
        <p:spPr>
          <a:xfrm>
            <a:off x="-2850304" y="4419033"/>
            <a:ext cx="2439584" cy="1985152"/>
          </a:xfrm>
          <a:prstGeom prst="rect">
            <a:avLst/>
          </a:prstGeom>
        </p:spPr>
      </p:pic>
      <p:pic>
        <p:nvPicPr>
          <p:cNvPr id="15" name="Picture 14">
            <a:extLst>
              <a:ext uri="{FF2B5EF4-FFF2-40B4-BE49-F238E27FC236}">
                <a16:creationId xmlns:a16="http://schemas.microsoft.com/office/drawing/2014/main" id="{255A586C-C780-DF4D-95D9-5BD5379D361D}"/>
              </a:ext>
            </a:extLst>
          </p:cNvPr>
          <p:cNvPicPr>
            <a:picLocks noChangeAspect="1"/>
          </p:cNvPicPr>
          <p:nvPr/>
        </p:nvPicPr>
        <p:blipFill>
          <a:blip r:embed="rId8"/>
          <a:stretch>
            <a:fillRect/>
          </a:stretch>
        </p:blipFill>
        <p:spPr>
          <a:xfrm>
            <a:off x="4758742" y="1772833"/>
            <a:ext cx="5043077" cy="4216573"/>
          </a:xfrm>
          <a:prstGeom prst="rect">
            <a:avLst/>
          </a:prstGeom>
        </p:spPr>
      </p:pic>
      <p:pic>
        <p:nvPicPr>
          <p:cNvPr id="18" name="Picture 17">
            <a:extLst>
              <a:ext uri="{FF2B5EF4-FFF2-40B4-BE49-F238E27FC236}">
                <a16:creationId xmlns:a16="http://schemas.microsoft.com/office/drawing/2014/main" id="{80B80657-0F42-9526-C025-9C5CA5ABC8F1}"/>
              </a:ext>
            </a:extLst>
          </p:cNvPr>
          <p:cNvPicPr>
            <a:picLocks noChangeAspect="1"/>
          </p:cNvPicPr>
          <p:nvPr/>
        </p:nvPicPr>
        <p:blipFill>
          <a:blip r:embed="rId9"/>
          <a:stretch>
            <a:fillRect/>
          </a:stretch>
        </p:blipFill>
        <p:spPr>
          <a:xfrm>
            <a:off x="5732395" y="7278348"/>
            <a:ext cx="2191258" cy="1656521"/>
          </a:xfrm>
          <a:prstGeom prst="rect">
            <a:avLst/>
          </a:prstGeom>
        </p:spPr>
      </p:pic>
      <p:pic>
        <p:nvPicPr>
          <p:cNvPr id="21" name="Picture 20">
            <a:extLst>
              <a:ext uri="{FF2B5EF4-FFF2-40B4-BE49-F238E27FC236}">
                <a16:creationId xmlns:a16="http://schemas.microsoft.com/office/drawing/2014/main" id="{987A41DE-1C85-38E4-919C-064D7DC742DC}"/>
              </a:ext>
            </a:extLst>
          </p:cNvPr>
          <p:cNvPicPr>
            <a:picLocks noChangeAspect="1"/>
          </p:cNvPicPr>
          <p:nvPr/>
        </p:nvPicPr>
        <p:blipFill>
          <a:blip r:embed="rId10"/>
          <a:stretch>
            <a:fillRect/>
          </a:stretch>
        </p:blipFill>
        <p:spPr>
          <a:xfrm>
            <a:off x="9587909" y="7031435"/>
            <a:ext cx="2035902" cy="2150346"/>
          </a:xfrm>
          <a:prstGeom prst="rect">
            <a:avLst/>
          </a:prstGeom>
        </p:spPr>
      </p:pic>
    </p:spTree>
    <p:extLst>
      <p:ext uri="{BB962C8B-B14F-4D97-AF65-F5344CB8AC3E}">
        <p14:creationId xmlns:p14="http://schemas.microsoft.com/office/powerpoint/2010/main" val="284221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EC36-CEA0-9866-C1CF-850C5CE389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A89162-DE80-05DA-528F-34E729C184A0}"/>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2F966A6B-D5B5-5600-0A65-87A170746FDE}"/>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7C4FE9E8-AA77-A050-B1B3-80068987E791}"/>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7E7C8F7E-FA40-5B7F-30FA-B12601F1E3F0}"/>
              </a:ext>
            </a:extLst>
          </p:cNvPr>
          <p:cNvPicPr>
            <a:picLocks noChangeAspect="1"/>
          </p:cNvPicPr>
          <p:nvPr/>
        </p:nvPicPr>
        <p:blipFill>
          <a:blip r:embed="rId3"/>
          <a:stretch>
            <a:fillRect/>
          </a:stretch>
        </p:blipFill>
        <p:spPr>
          <a:xfrm>
            <a:off x="-3594094" y="1419684"/>
            <a:ext cx="3471426" cy="2139849"/>
          </a:xfrm>
          <a:prstGeom prst="rect">
            <a:avLst/>
          </a:prstGeom>
        </p:spPr>
      </p:pic>
      <p:pic>
        <p:nvPicPr>
          <p:cNvPr id="13" name="Picture 12">
            <a:extLst>
              <a:ext uri="{FF2B5EF4-FFF2-40B4-BE49-F238E27FC236}">
                <a16:creationId xmlns:a16="http://schemas.microsoft.com/office/drawing/2014/main" id="{1B02052C-2DFC-7835-A5CA-D121F1F34CB0}"/>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CDCBC36F-5E10-4D53-8D9D-D16F293A4446}"/>
              </a:ext>
            </a:extLst>
          </p:cNvPr>
          <p:cNvPicPr>
            <a:picLocks noChangeAspect="1"/>
          </p:cNvPicPr>
          <p:nvPr/>
        </p:nvPicPr>
        <p:blipFill>
          <a:blip r:embed="rId5"/>
          <a:stretch>
            <a:fillRect/>
          </a:stretch>
        </p:blipFill>
        <p:spPr>
          <a:xfrm>
            <a:off x="12319274" y="1419684"/>
            <a:ext cx="2836771" cy="2283987"/>
          </a:xfrm>
          <a:prstGeom prst="rect">
            <a:avLst/>
          </a:prstGeom>
        </p:spPr>
      </p:pic>
      <p:pic>
        <p:nvPicPr>
          <p:cNvPr id="10" name="Picture 9">
            <a:extLst>
              <a:ext uri="{FF2B5EF4-FFF2-40B4-BE49-F238E27FC236}">
                <a16:creationId xmlns:a16="http://schemas.microsoft.com/office/drawing/2014/main" id="{A93AA8C0-C8B7-AAF5-ECE0-674DD6A11754}"/>
              </a:ext>
            </a:extLst>
          </p:cNvPr>
          <p:cNvPicPr>
            <a:picLocks noChangeAspect="1"/>
          </p:cNvPicPr>
          <p:nvPr/>
        </p:nvPicPr>
        <p:blipFill>
          <a:blip r:embed="rId6"/>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365AFEC8-F7A4-C5F0-E6B7-EE15CC57375A}"/>
              </a:ext>
            </a:extLst>
          </p:cNvPr>
          <p:cNvPicPr>
            <a:picLocks noChangeAspect="1"/>
          </p:cNvPicPr>
          <p:nvPr/>
        </p:nvPicPr>
        <p:blipFill>
          <a:blip r:embed="rId7"/>
          <a:stretch>
            <a:fillRect/>
          </a:stretch>
        </p:blipFill>
        <p:spPr>
          <a:xfrm>
            <a:off x="904745" y="6858000"/>
            <a:ext cx="2439584" cy="1985152"/>
          </a:xfrm>
          <a:prstGeom prst="rect">
            <a:avLst/>
          </a:prstGeom>
        </p:spPr>
      </p:pic>
      <p:pic>
        <p:nvPicPr>
          <p:cNvPr id="15" name="Picture 14">
            <a:extLst>
              <a:ext uri="{FF2B5EF4-FFF2-40B4-BE49-F238E27FC236}">
                <a16:creationId xmlns:a16="http://schemas.microsoft.com/office/drawing/2014/main" id="{27AE9E37-E2A5-AE56-509B-8FC038D9C75F}"/>
              </a:ext>
            </a:extLst>
          </p:cNvPr>
          <p:cNvPicPr>
            <a:picLocks noChangeAspect="1"/>
          </p:cNvPicPr>
          <p:nvPr/>
        </p:nvPicPr>
        <p:blipFill>
          <a:blip r:embed="rId8"/>
          <a:stretch>
            <a:fillRect/>
          </a:stretch>
        </p:blipFill>
        <p:spPr>
          <a:xfrm>
            <a:off x="3721731" y="6965831"/>
            <a:ext cx="2374268" cy="1985152"/>
          </a:xfrm>
          <a:prstGeom prst="rect">
            <a:avLst/>
          </a:prstGeom>
        </p:spPr>
      </p:pic>
      <p:pic>
        <p:nvPicPr>
          <p:cNvPr id="18" name="Picture 17">
            <a:extLst>
              <a:ext uri="{FF2B5EF4-FFF2-40B4-BE49-F238E27FC236}">
                <a16:creationId xmlns:a16="http://schemas.microsoft.com/office/drawing/2014/main" id="{66DFF66E-FD2B-E8CB-042C-3DD56636C30C}"/>
              </a:ext>
            </a:extLst>
          </p:cNvPr>
          <p:cNvPicPr>
            <a:picLocks noChangeAspect="1"/>
          </p:cNvPicPr>
          <p:nvPr/>
        </p:nvPicPr>
        <p:blipFill>
          <a:blip r:embed="rId9"/>
          <a:stretch>
            <a:fillRect/>
          </a:stretch>
        </p:blipFill>
        <p:spPr>
          <a:xfrm>
            <a:off x="4715170" y="1821164"/>
            <a:ext cx="4980387" cy="3765013"/>
          </a:xfrm>
          <a:prstGeom prst="rect">
            <a:avLst/>
          </a:prstGeom>
        </p:spPr>
      </p:pic>
      <p:pic>
        <p:nvPicPr>
          <p:cNvPr id="21" name="Picture 20">
            <a:extLst>
              <a:ext uri="{FF2B5EF4-FFF2-40B4-BE49-F238E27FC236}">
                <a16:creationId xmlns:a16="http://schemas.microsoft.com/office/drawing/2014/main" id="{0D7B2F49-5E46-E981-7987-CB581CFBB46A}"/>
              </a:ext>
            </a:extLst>
          </p:cNvPr>
          <p:cNvPicPr>
            <a:picLocks noChangeAspect="1"/>
          </p:cNvPicPr>
          <p:nvPr/>
        </p:nvPicPr>
        <p:blipFill>
          <a:blip r:embed="rId10"/>
          <a:stretch>
            <a:fillRect/>
          </a:stretch>
        </p:blipFill>
        <p:spPr>
          <a:xfrm>
            <a:off x="9082109" y="6965831"/>
            <a:ext cx="2035902" cy="2150346"/>
          </a:xfrm>
          <a:prstGeom prst="rect">
            <a:avLst/>
          </a:prstGeom>
        </p:spPr>
      </p:pic>
    </p:spTree>
    <p:extLst>
      <p:ext uri="{BB962C8B-B14F-4D97-AF65-F5344CB8AC3E}">
        <p14:creationId xmlns:p14="http://schemas.microsoft.com/office/powerpoint/2010/main" val="675279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2C91-734B-B6D2-889E-6066013CB8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DC20755-CCA0-978C-376E-CE12EA594451}"/>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6E93B0D3-47CE-443E-8C57-3A90CA687B09}"/>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Planting Notes and Details</a:t>
            </a:r>
            <a:endParaRPr lang="en-US" sz="4000" baseline="30000" dirty="0">
              <a:solidFill>
                <a:srgbClr val="FFFFFF"/>
              </a:solidFill>
            </a:endParaRPr>
          </a:p>
        </p:txBody>
      </p:sp>
      <p:pic>
        <p:nvPicPr>
          <p:cNvPr id="9" name="Picture 8">
            <a:extLst>
              <a:ext uri="{FF2B5EF4-FFF2-40B4-BE49-F238E27FC236}">
                <a16:creationId xmlns:a16="http://schemas.microsoft.com/office/drawing/2014/main" id="{8F352BBD-F755-1996-C5D6-F3A7914023B8}"/>
              </a:ext>
            </a:extLst>
          </p:cNvPr>
          <p:cNvPicPr>
            <a:picLocks noChangeAspect="1"/>
          </p:cNvPicPr>
          <p:nvPr/>
        </p:nvPicPr>
        <p:blipFill>
          <a:blip r:embed="rId2"/>
          <a:stretch>
            <a:fillRect/>
          </a:stretch>
        </p:blipFill>
        <p:spPr>
          <a:xfrm>
            <a:off x="121421" y="6356350"/>
            <a:ext cx="885825" cy="323850"/>
          </a:xfrm>
          <a:prstGeom prst="rect">
            <a:avLst/>
          </a:prstGeom>
        </p:spPr>
      </p:pic>
      <p:pic>
        <p:nvPicPr>
          <p:cNvPr id="8" name="Picture 7">
            <a:extLst>
              <a:ext uri="{FF2B5EF4-FFF2-40B4-BE49-F238E27FC236}">
                <a16:creationId xmlns:a16="http://schemas.microsoft.com/office/drawing/2014/main" id="{38D94B1E-BD51-83F1-CFAA-FA75D79B3FED}"/>
              </a:ext>
            </a:extLst>
          </p:cNvPr>
          <p:cNvPicPr>
            <a:picLocks noChangeAspect="1"/>
          </p:cNvPicPr>
          <p:nvPr/>
        </p:nvPicPr>
        <p:blipFill>
          <a:blip r:embed="rId3"/>
          <a:stretch>
            <a:fillRect/>
          </a:stretch>
        </p:blipFill>
        <p:spPr>
          <a:xfrm>
            <a:off x="-3652151" y="2359075"/>
            <a:ext cx="3471426" cy="2139849"/>
          </a:xfrm>
          <a:prstGeom prst="rect">
            <a:avLst/>
          </a:prstGeom>
        </p:spPr>
      </p:pic>
      <p:pic>
        <p:nvPicPr>
          <p:cNvPr id="13" name="Picture 12">
            <a:extLst>
              <a:ext uri="{FF2B5EF4-FFF2-40B4-BE49-F238E27FC236}">
                <a16:creationId xmlns:a16="http://schemas.microsoft.com/office/drawing/2014/main" id="{C50618F9-B9A3-DC3D-A09B-746F71F4F913}"/>
              </a:ext>
            </a:extLst>
          </p:cNvPr>
          <p:cNvPicPr>
            <a:picLocks noChangeAspect="1"/>
          </p:cNvPicPr>
          <p:nvPr/>
        </p:nvPicPr>
        <p:blipFill>
          <a:blip r:embed="rId4"/>
          <a:stretch>
            <a:fillRect/>
          </a:stretch>
        </p:blipFill>
        <p:spPr>
          <a:xfrm>
            <a:off x="10861320" y="877729"/>
            <a:ext cx="1190907" cy="1148022"/>
          </a:xfrm>
          <a:prstGeom prst="rect">
            <a:avLst/>
          </a:prstGeom>
        </p:spPr>
      </p:pic>
      <p:pic>
        <p:nvPicPr>
          <p:cNvPr id="16" name="Picture 15">
            <a:extLst>
              <a:ext uri="{FF2B5EF4-FFF2-40B4-BE49-F238E27FC236}">
                <a16:creationId xmlns:a16="http://schemas.microsoft.com/office/drawing/2014/main" id="{BF1AA9BD-0209-BA80-3A4B-4DD4B5796188}"/>
              </a:ext>
            </a:extLst>
          </p:cNvPr>
          <p:cNvPicPr>
            <a:picLocks noChangeAspect="1"/>
          </p:cNvPicPr>
          <p:nvPr/>
        </p:nvPicPr>
        <p:blipFill>
          <a:blip r:embed="rId5"/>
          <a:stretch>
            <a:fillRect/>
          </a:stretch>
        </p:blipFill>
        <p:spPr>
          <a:xfrm>
            <a:off x="12319274" y="1419684"/>
            <a:ext cx="2836771" cy="2283987"/>
          </a:xfrm>
          <a:prstGeom prst="rect">
            <a:avLst/>
          </a:prstGeom>
        </p:spPr>
      </p:pic>
      <p:pic>
        <p:nvPicPr>
          <p:cNvPr id="10" name="Picture 9">
            <a:extLst>
              <a:ext uri="{FF2B5EF4-FFF2-40B4-BE49-F238E27FC236}">
                <a16:creationId xmlns:a16="http://schemas.microsoft.com/office/drawing/2014/main" id="{031FFA44-1205-D17E-CDC6-8A32AF49AE75}"/>
              </a:ext>
            </a:extLst>
          </p:cNvPr>
          <p:cNvPicPr>
            <a:picLocks noChangeAspect="1"/>
          </p:cNvPicPr>
          <p:nvPr/>
        </p:nvPicPr>
        <p:blipFill>
          <a:blip r:embed="rId6"/>
          <a:stretch>
            <a:fillRect/>
          </a:stretch>
        </p:blipFill>
        <p:spPr>
          <a:xfrm>
            <a:off x="478045" y="982072"/>
            <a:ext cx="1795648" cy="2899048"/>
          </a:xfrm>
          <a:prstGeom prst="rect">
            <a:avLst/>
          </a:prstGeom>
        </p:spPr>
      </p:pic>
      <p:pic>
        <p:nvPicPr>
          <p:cNvPr id="12" name="Picture 11">
            <a:extLst>
              <a:ext uri="{FF2B5EF4-FFF2-40B4-BE49-F238E27FC236}">
                <a16:creationId xmlns:a16="http://schemas.microsoft.com/office/drawing/2014/main" id="{3D07E35C-FCC8-132F-239B-F5D02412BE7D}"/>
              </a:ext>
            </a:extLst>
          </p:cNvPr>
          <p:cNvPicPr>
            <a:picLocks noChangeAspect="1"/>
          </p:cNvPicPr>
          <p:nvPr/>
        </p:nvPicPr>
        <p:blipFill>
          <a:blip r:embed="rId7"/>
          <a:stretch>
            <a:fillRect/>
          </a:stretch>
        </p:blipFill>
        <p:spPr>
          <a:xfrm>
            <a:off x="1073988" y="6970959"/>
            <a:ext cx="2439584" cy="1985152"/>
          </a:xfrm>
          <a:prstGeom prst="rect">
            <a:avLst/>
          </a:prstGeom>
        </p:spPr>
      </p:pic>
      <p:pic>
        <p:nvPicPr>
          <p:cNvPr id="15" name="Picture 14">
            <a:extLst>
              <a:ext uri="{FF2B5EF4-FFF2-40B4-BE49-F238E27FC236}">
                <a16:creationId xmlns:a16="http://schemas.microsoft.com/office/drawing/2014/main" id="{E931346E-E2A7-FF1F-EF10-8AB71B80A14C}"/>
              </a:ext>
            </a:extLst>
          </p:cNvPr>
          <p:cNvPicPr>
            <a:picLocks noChangeAspect="1"/>
          </p:cNvPicPr>
          <p:nvPr/>
        </p:nvPicPr>
        <p:blipFill>
          <a:blip r:embed="rId8"/>
          <a:stretch>
            <a:fillRect/>
          </a:stretch>
        </p:blipFill>
        <p:spPr>
          <a:xfrm>
            <a:off x="3721731" y="6917480"/>
            <a:ext cx="2374268" cy="1985152"/>
          </a:xfrm>
          <a:prstGeom prst="rect">
            <a:avLst/>
          </a:prstGeom>
        </p:spPr>
      </p:pic>
      <p:pic>
        <p:nvPicPr>
          <p:cNvPr id="18" name="Picture 17">
            <a:extLst>
              <a:ext uri="{FF2B5EF4-FFF2-40B4-BE49-F238E27FC236}">
                <a16:creationId xmlns:a16="http://schemas.microsoft.com/office/drawing/2014/main" id="{A8955EE2-B429-28FB-E536-01E0827CEACA}"/>
              </a:ext>
            </a:extLst>
          </p:cNvPr>
          <p:cNvPicPr>
            <a:picLocks noChangeAspect="1"/>
          </p:cNvPicPr>
          <p:nvPr/>
        </p:nvPicPr>
        <p:blipFill>
          <a:blip r:embed="rId9"/>
          <a:stretch>
            <a:fillRect/>
          </a:stretch>
        </p:blipFill>
        <p:spPr>
          <a:xfrm>
            <a:off x="6458109" y="7135274"/>
            <a:ext cx="2191258" cy="1656521"/>
          </a:xfrm>
          <a:prstGeom prst="rect">
            <a:avLst/>
          </a:prstGeom>
        </p:spPr>
      </p:pic>
      <p:pic>
        <p:nvPicPr>
          <p:cNvPr id="21" name="Picture 20">
            <a:extLst>
              <a:ext uri="{FF2B5EF4-FFF2-40B4-BE49-F238E27FC236}">
                <a16:creationId xmlns:a16="http://schemas.microsoft.com/office/drawing/2014/main" id="{521EDBEE-8FE7-0D24-6396-68DBFDFD9350}"/>
              </a:ext>
            </a:extLst>
          </p:cNvPr>
          <p:cNvPicPr>
            <a:picLocks noChangeAspect="1"/>
          </p:cNvPicPr>
          <p:nvPr/>
        </p:nvPicPr>
        <p:blipFill>
          <a:blip r:embed="rId10"/>
          <a:stretch>
            <a:fillRect/>
          </a:stretch>
        </p:blipFill>
        <p:spPr>
          <a:xfrm>
            <a:off x="5001848" y="1280048"/>
            <a:ext cx="4589270" cy="4847246"/>
          </a:xfrm>
          <a:prstGeom prst="rect">
            <a:avLst/>
          </a:prstGeom>
        </p:spPr>
      </p:pic>
    </p:spTree>
    <p:extLst>
      <p:ext uri="{BB962C8B-B14F-4D97-AF65-F5344CB8AC3E}">
        <p14:creationId xmlns:p14="http://schemas.microsoft.com/office/powerpoint/2010/main" val="38214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1EFF1-A36E-2877-01B7-E135D8B7422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1E5ADAC-62F0-F688-495C-202CB26ED16F}"/>
              </a:ext>
            </a:extLst>
          </p:cNvPr>
          <p:cNvPicPr>
            <a:picLocks noChangeAspect="1"/>
          </p:cNvPicPr>
          <p:nvPr/>
        </p:nvPicPr>
        <p:blipFill>
          <a:blip r:embed="rId3"/>
          <a:srcRect t="9939" b="18441"/>
          <a:stretch/>
        </p:blipFill>
        <p:spPr>
          <a:xfrm>
            <a:off x="-1" y="-2"/>
            <a:ext cx="5410198" cy="6858002"/>
          </a:xfrm>
          <a:prstGeom prst="rect">
            <a:avLst/>
          </a:prstGeom>
        </p:spPr>
      </p:pic>
      <p:sp>
        <p:nvSpPr>
          <p:cNvPr id="10" name="TextBox 9">
            <a:extLst>
              <a:ext uri="{FF2B5EF4-FFF2-40B4-BE49-F238E27FC236}">
                <a16:creationId xmlns:a16="http://schemas.microsoft.com/office/drawing/2014/main" id="{E4C94833-F11E-16DF-16BD-0265DF6A209A}"/>
              </a:ext>
            </a:extLst>
          </p:cNvPr>
          <p:cNvSpPr txBox="1"/>
          <p:nvPr/>
        </p:nvSpPr>
        <p:spPr>
          <a:xfrm>
            <a:off x="5410195" y="-3"/>
            <a:ext cx="6781801" cy="2286000"/>
          </a:xfrm>
          <a:prstGeom prst="rect">
            <a:avLst/>
          </a:prstGeom>
          <a:ln>
            <a:solidFill>
              <a:schemeClr val="accent1">
                <a:lumMod val="50000"/>
              </a:schemeClr>
            </a:solidFill>
          </a:ln>
        </p:spPr>
        <p:style>
          <a:lnRef idx="0">
            <a:scrgbClr r="0" g="0" b="0"/>
          </a:lnRef>
          <a:fillRef idx="1001">
            <a:schemeClr val="dk2"/>
          </a:fillRef>
          <a:effectRef idx="0">
            <a:scrgbClr r="0" g="0" b="0"/>
          </a:effectRef>
          <a:fontRef idx="major"/>
        </p:style>
        <p:txBody>
          <a:bodyPr vert="horz" lIns="91440" tIns="45720" rIns="91440" bIns="45720" rtlCol="0" anchor="ctr">
            <a:normAutofit/>
          </a:bodyPr>
          <a:lstStyle/>
          <a:p>
            <a:pPr algn="ctr">
              <a:lnSpc>
                <a:spcPct val="90000"/>
              </a:lnSpc>
              <a:spcBef>
                <a:spcPct val="0"/>
              </a:spcBef>
              <a:spcAft>
                <a:spcPts val="600"/>
              </a:spcAft>
            </a:pPr>
            <a:r>
              <a:rPr lang="en-US" sz="3600" b="1" noProof="0" dirty="0">
                <a:solidFill>
                  <a:schemeClr val="bg1"/>
                </a:solidFill>
                <a:latin typeface="+mj-lt"/>
                <a:ea typeface="+mj-ea"/>
                <a:cs typeface="+mj-cs"/>
              </a:rPr>
              <a:t>Revised Plan to Provide Heat for 600 Lafayette Park Residents</a:t>
            </a:r>
          </a:p>
        </p:txBody>
      </p:sp>
      <p:sp>
        <p:nvSpPr>
          <p:cNvPr id="3" name="Slide Number Placeholder 2">
            <a:extLst>
              <a:ext uri="{FF2B5EF4-FFF2-40B4-BE49-F238E27FC236}">
                <a16:creationId xmlns:a16="http://schemas.microsoft.com/office/drawing/2014/main" id="{34FFA207-0EE0-50C8-70E9-7DF0F7D5EFD8}"/>
              </a:ext>
            </a:extLst>
          </p:cNvPr>
          <p:cNvSpPr>
            <a:spLocks noGrp="1"/>
          </p:cNvSpPr>
          <p:nvPr>
            <p:ph type="sldNum" sz="quarter" idx="12"/>
          </p:nvPr>
        </p:nvSpPr>
        <p:spPr/>
        <p:txBody>
          <a:bodyPr/>
          <a:lstStyle/>
          <a:p>
            <a:fld id="{BFDAF405-20C8-46D1-9150-1B0221008661}" type="slidenum">
              <a:rPr lang="en-US" noProof="0" smtClean="0"/>
              <a:t>33</a:t>
            </a:fld>
            <a:endParaRPr lang="en-US" noProof="0" dirty="0"/>
          </a:p>
        </p:txBody>
      </p:sp>
      <p:pic>
        <p:nvPicPr>
          <p:cNvPr id="5" name="Picture 4">
            <a:extLst>
              <a:ext uri="{FF2B5EF4-FFF2-40B4-BE49-F238E27FC236}">
                <a16:creationId xmlns:a16="http://schemas.microsoft.com/office/drawing/2014/main" id="{93C5D567-E428-7719-EC4E-9FE29E3CF268}"/>
              </a:ext>
            </a:extLst>
          </p:cNvPr>
          <p:cNvPicPr>
            <a:picLocks noChangeAspect="1"/>
          </p:cNvPicPr>
          <p:nvPr/>
        </p:nvPicPr>
        <p:blipFill>
          <a:blip r:embed="rId4"/>
          <a:stretch>
            <a:fillRect/>
          </a:stretch>
        </p:blipFill>
        <p:spPr>
          <a:xfrm>
            <a:off x="5512571" y="6418531"/>
            <a:ext cx="885825" cy="323850"/>
          </a:xfrm>
          <a:prstGeom prst="rect">
            <a:avLst/>
          </a:prstGeom>
        </p:spPr>
      </p:pic>
      <p:sp>
        <p:nvSpPr>
          <p:cNvPr id="6" name="TextBox 5">
            <a:extLst>
              <a:ext uri="{FF2B5EF4-FFF2-40B4-BE49-F238E27FC236}">
                <a16:creationId xmlns:a16="http://schemas.microsoft.com/office/drawing/2014/main" id="{8BC29EE5-EDB0-A2EC-814E-7C85545D0813}"/>
              </a:ext>
            </a:extLst>
          </p:cNvPr>
          <p:cNvSpPr txBox="1"/>
          <p:nvPr/>
        </p:nvSpPr>
        <p:spPr>
          <a:xfrm>
            <a:off x="5476567" y="2356004"/>
            <a:ext cx="6715429" cy="3847207"/>
          </a:xfrm>
          <a:prstGeom prst="rect">
            <a:avLst/>
          </a:prstGeom>
          <a:noFill/>
          <a:ln w="38100">
            <a:solidFill>
              <a:srgbClr val="FFFFFF"/>
            </a:solidFill>
          </a:ln>
        </p:spPr>
        <p:txBody>
          <a:bodyPr wrap="square">
            <a:spAutoFit/>
          </a:bodyPr>
          <a:lstStyle/>
          <a:p>
            <a:pPr marL="285750" indent="-285750">
              <a:spcAft>
                <a:spcPts val="600"/>
              </a:spcAft>
              <a:buFont typeface="Arial" panose="020B0604020202020204" pitchFamily="34" charset="0"/>
              <a:buChar char="•"/>
            </a:pPr>
            <a:r>
              <a:rPr lang="en-US" b="1" dirty="0"/>
              <a:t>First</a:t>
            </a:r>
            <a:r>
              <a:rPr lang="en-US" dirty="0"/>
              <a:t>, the company spared no expense to make this project safe. Detroit Thermal could have simply reenergized the existing steam line but instead decided to insert new sleeved piping in some sections of the line and make other improvements in the interest of safety and reliability.</a:t>
            </a:r>
          </a:p>
          <a:p>
            <a:pPr marL="285750" indent="-285750">
              <a:spcAft>
                <a:spcPts val="600"/>
              </a:spcAft>
              <a:buFont typeface="Arial" panose="020B0604020202020204" pitchFamily="34" charset="0"/>
              <a:buChar char="•"/>
            </a:pPr>
            <a:r>
              <a:rPr lang="en-US" b="1" dirty="0"/>
              <a:t>Second</a:t>
            </a:r>
            <a:r>
              <a:rPr lang="en-US" dirty="0"/>
              <a:t>, as a neighbor of Lafayette Park, Detroit Thermal knows and respects the compelling history of the community and will do nothing to undermine it.</a:t>
            </a:r>
          </a:p>
          <a:p>
            <a:pPr marL="285750" indent="-285750">
              <a:spcAft>
                <a:spcPts val="600"/>
              </a:spcAft>
              <a:buFont typeface="Arial" panose="020B0604020202020204" pitchFamily="34" charset="0"/>
              <a:buChar char="•"/>
            </a:pPr>
            <a:r>
              <a:rPr lang="en-US" b="1" dirty="0"/>
              <a:t>Finally</a:t>
            </a:r>
            <a:r>
              <a:rPr lang="en-US" dirty="0"/>
              <a:t>, Detroit Thermal asks those concerned by this utility upgrade to respect the needs and wishes of their neighbors at 1300 Lafayette – some 600 people who want and need the affordable, clean energy that will be safely brought into their homes.</a:t>
            </a:r>
          </a:p>
        </p:txBody>
      </p:sp>
    </p:spTree>
    <p:extLst>
      <p:ext uri="{BB962C8B-B14F-4D97-AF65-F5344CB8AC3E}">
        <p14:creationId xmlns:p14="http://schemas.microsoft.com/office/powerpoint/2010/main" val="4189316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BB2D-F91B-27E6-1E1E-09B8E1D12B7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AFC0B6F-F2B2-E326-47DA-27426C596520}"/>
              </a:ext>
            </a:extLst>
          </p:cNvPr>
          <p:cNvPicPr>
            <a:picLocks noChangeAspect="1"/>
          </p:cNvPicPr>
          <p:nvPr/>
        </p:nvPicPr>
        <p:blipFill>
          <a:blip r:embed="rId3"/>
          <a:srcRect t="9939" b="18441"/>
          <a:stretch/>
        </p:blipFill>
        <p:spPr>
          <a:xfrm>
            <a:off x="-1" y="-2"/>
            <a:ext cx="5410198" cy="6858002"/>
          </a:xfrm>
          <a:prstGeom prst="rect">
            <a:avLst/>
          </a:prstGeom>
        </p:spPr>
      </p:pic>
      <p:sp>
        <p:nvSpPr>
          <p:cNvPr id="10" name="TextBox 9">
            <a:extLst>
              <a:ext uri="{FF2B5EF4-FFF2-40B4-BE49-F238E27FC236}">
                <a16:creationId xmlns:a16="http://schemas.microsoft.com/office/drawing/2014/main" id="{37E6C280-64FD-D0DE-B868-F57615FE067E}"/>
              </a:ext>
            </a:extLst>
          </p:cNvPr>
          <p:cNvSpPr txBox="1"/>
          <p:nvPr/>
        </p:nvSpPr>
        <p:spPr>
          <a:xfrm>
            <a:off x="5410195" y="-3"/>
            <a:ext cx="6781801" cy="6858002"/>
          </a:xfrm>
          <a:prstGeom prst="rect">
            <a:avLst/>
          </a:prstGeom>
          <a:ln>
            <a:solidFill>
              <a:schemeClr val="accent1">
                <a:lumMod val="50000"/>
              </a:schemeClr>
            </a:solidFill>
          </a:ln>
        </p:spPr>
        <p:style>
          <a:lnRef idx="0">
            <a:scrgbClr r="0" g="0" b="0"/>
          </a:lnRef>
          <a:fillRef idx="1001">
            <a:schemeClr val="dk2"/>
          </a:fillRef>
          <a:effectRef idx="0">
            <a:scrgbClr r="0" g="0" b="0"/>
          </a:effectRef>
          <a:fontRef idx="major"/>
        </p:style>
        <p:txBody>
          <a:bodyPr vert="horz" lIns="91440" tIns="45720" rIns="91440" bIns="45720" rtlCol="0" anchor="ctr">
            <a:normAutofit/>
          </a:bodyPr>
          <a:lstStyle/>
          <a:p>
            <a:pPr algn="ctr">
              <a:lnSpc>
                <a:spcPct val="90000"/>
              </a:lnSpc>
              <a:spcBef>
                <a:spcPct val="0"/>
              </a:spcBef>
              <a:spcAft>
                <a:spcPts val="600"/>
              </a:spcAft>
            </a:pPr>
            <a:r>
              <a:rPr lang="en-US" sz="3600" b="1" noProof="0" dirty="0">
                <a:solidFill>
                  <a:schemeClr val="bg1"/>
                </a:solidFill>
                <a:latin typeface="+mj-lt"/>
                <a:ea typeface="+mj-ea"/>
                <a:cs typeface="+mj-cs"/>
              </a:rPr>
              <a:t>END </a:t>
            </a:r>
          </a:p>
          <a:p>
            <a:pPr algn="ctr">
              <a:lnSpc>
                <a:spcPct val="90000"/>
              </a:lnSpc>
              <a:spcBef>
                <a:spcPct val="0"/>
              </a:spcBef>
              <a:spcAft>
                <a:spcPts val="600"/>
              </a:spcAft>
            </a:pPr>
            <a:r>
              <a:rPr lang="en-US" sz="3600" b="1" noProof="0" dirty="0">
                <a:solidFill>
                  <a:schemeClr val="bg1"/>
                </a:solidFill>
                <a:latin typeface="+mj-lt"/>
                <a:ea typeface="+mj-ea"/>
                <a:cs typeface="+mj-cs"/>
              </a:rPr>
              <a:t>PRESENTATION</a:t>
            </a:r>
          </a:p>
        </p:txBody>
      </p:sp>
      <p:sp>
        <p:nvSpPr>
          <p:cNvPr id="3" name="Slide Number Placeholder 2">
            <a:extLst>
              <a:ext uri="{FF2B5EF4-FFF2-40B4-BE49-F238E27FC236}">
                <a16:creationId xmlns:a16="http://schemas.microsoft.com/office/drawing/2014/main" id="{E7EBE62F-E383-1732-930D-10326696E104}"/>
              </a:ext>
            </a:extLst>
          </p:cNvPr>
          <p:cNvSpPr>
            <a:spLocks noGrp="1"/>
          </p:cNvSpPr>
          <p:nvPr>
            <p:ph type="sldNum" sz="quarter" idx="12"/>
          </p:nvPr>
        </p:nvSpPr>
        <p:spPr/>
        <p:txBody>
          <a:bodyPr/>
          <a:lstStyle/>
          <a:p>
            <a:fld id="{BFDAF405-20C8-46D1-9150-1B0221008661}" type="slidenum">
              <a:rPr lang="en-US" noProof="0" smtClean="0"/>
              <a:t>34</a:t>
            </a:fld>
            <a:endParaRPr lang="en-US" noProof="0" dirty="0"/>
          </a:p>
        </p:txBody>
      </p:sp>
      <p:pic>
        <p:nvPicPr>
          <p:cNvPr id="2" name="Picture 1">
            <a:extLst>
              <a:ext uri="{FF2B5EF4-FFF2-40B4-BE49-F238E27FC236}">
                <a16:creationId xmlns:a16="http://schemas.microsoft.com/office/drawing/2014/main" id="{1F39E931-2515-951D-A85F-A4E4494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487" y="6445859"/>
            <a:ext cx="895700" cy="324942"/>
          </a:xfrm>
          <a:prstGeom prst="rect">
            <a:avLst/>
          </a:prstGeom>
          <a:solidFill>
            <a:schemeClr val="bg1">
              <a:lumMod val="50000"/>
            </a:schemeClr>
          </a:solidFill>
        </p:spPr>
      </p:pic>
    </p:spTree>
    <p:extLst>
      <p:ext uri="{BB962C8B-B14F-4D97-AF65-F5344CB8AC3E}">
        <p14:creationId xmlns:p14="http://schemas.microsoft.com/office/powerpoint/2010/main" val="739263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9DC6-587E-374F-D361-637EADC68A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69CFD7-2942-024C-EF6C-84E7AA97E8A4}"/>
              </a:ext>
            </a:extLst>
          </p:cNvPr>
          <p:cNvPicPr>
            <a:picLocks noChangeAspect="1"/>
          </p:cNvPicPr>
          <p:nvPr/>
        </p:nvPicPr>
        <p:blipFill>
          <a:blip r:embed="rId3"/>
          <a:srcRect l="44818" b="53690"/>
          <a:stretch>
            <a:fillRect/>
          </a:stretch>
        </p:blipFill>
        <p:spPr>
          <a:xfrm>
            <a:off x="1950719" y="1077170"/>
            <a:ext cx="8290560" cy="4902495"/>
          </a:xfrm>
          <a:prstGeom prst="rect">
            <a:avLst/>
          </a:prstGeom>
        </p:spPr>
      </p:pic>
      <p:sp>
        <p:nvSpPr>
          <p:cNvPr id="3" name="Rectangle 2">
            <a:extLst>
              <a:ext uri="{FF2B5EF4-FFF2-40B4-BE49-F238E27FC236}">
                <a16:creationId xmlns:a16="http://schemas.microsoft.com/office/drawing/2014/main" id="{19B9900B-1D85-FFFD-D8DF-A9AC44D8C474}"/>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E846C0A5-138F-E330-A161-6D1305AC6E58}"/>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Tree>
    <p:extLst>
      <p:ext uri="{BB962C8B-B14F-4D97-AF65-F5344CB8AC3E}">
        <p14:creationId xmlns:p14="http://schemas.microsoft.com/office/powerpoint/2010/main" val="4059361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C5C-7EDA-B2B6-2F4F-BA01410E24A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672488F9-8D38-ABFA-A9E7-8822BF149361}"/>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pic>
        <p:nvPicPr>
          <p:cNvPr id="7" name="Picture 6">
            <a:extLst>
              <a:ext uri="{FF2B5EF4-FFF2-40B4-BE49-F238E27FC236}">
                <a16:creationId xmlns:a16="http://schemas.microsoft.com/office/drawing/2014/main" id="{1911D907-8661-ABDF-20E0-4831323AC7C2}"/>
              </a:ext>
            </a:extLst>
          </p:cNvPr>
          <p:cNvPicPr>
            <a:picLocks noChangeAspect="1"/>
          </p:cNvPicPr>
          <p:nvPr/>
        </p:nvPicPr>
        <p:blipFill>
          <a:blip r:embed="rId2"/>
          <a:stretch>
            <a:fillRect/>
          </a:stretch>
        </p:blipFill>
        <p:spPr>
          <a:xfrm>
            <a:off x="2184400" y="1023761"/>
            <a:ext cx="7721600" cy="5433718"/>
          </a:xfrm>
          <a:prstGeom prst="rect">
            <a:avLst/>
          </a:prstGeom>
        </p:spPr>
      </p:pic>
    </p:spTree>
    <p:extLst>
      <p:ext uri="{BB962C8B-B14F-4D97-AF65-F5344CB8AC3E}">
        <p14:creationId xmlns:p14="http://schemas.microsoft.com/office/powerpoint/2010/main" val="3667343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8728-F6E2-A50D-426E-92BED9BEEF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2FC296-8E79-DE62-E885-15CEC847429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583E8618-AF5D-F51C-EBBB-B118C9662347}"/>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pic>
        <p:nvPicPr>
          <p:cNvPr id="7" name="Picture 6">
            <a:extLst>
              <a:ext uri="{FF2B5EF4-FFF2-40B4-BE49-F238E27FC236}">
                <a16:creationId xmlns:a16="http://schemas.microsoft.com/office/drawing/2014/main" id="{6DA06F7A-F76D-A583-ED4C-2D3CFFAE2306}"/>
              </a:ext>
            </a:extLst>
          </p:cNvPr>
          <p:cNvPicPr>
            <a:picLocks noChangeAspect="1"/>
          </p:cNvPicPr>
          <p:nvPr/>
        </p:nvPicPr>
        <p:blipFill>
          <a:blip r:embed="rId2"/>
          <a:stretch>
            <a:fillRect/>
          </a:stretch>
        </p:blipFill>
        <p:spPr>
          <a:xfrm>
            <a:off x="1646233" y="1282700"/>
            <a:ext cx="8899534" cy="5092700"/>
          </a:xfrm>
          <a:prstGeom prst="rect">
            <a:avLst/>
          </a:prstGeom>
        </p:spPr>
      </p:pic>
    </p:spTree>
    <p:extLst>
      <p:ext uri="{BB962C8B-B14F-4D97-AF65-F5344CB8AC3E}">
        <p14:creationId xmlns:p14="http://schemas.microsoft.com/office/powerpoint/2010/main" val="284995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BF514-B7EF-2218-5A26-8FD8E9EEF3E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A69D81E-F77B-7718-6507-80E90BBF32DA}"/>
              </a:ext>
            </a:extLst>
          </p:cNvPr>
          <p:cNvGrpSpPr/>
          <p:nvPr/>
        </p:nvGrpSpPr>
        <p:grpSpPr>
          <a:xfrm>
            <a:off x="2794345" y="974260"/>
            <a:ext cx="6603310" cy="5406219"/>
            <a:chOff x="2794345" y="974260"/>
            <a:chExt cx="6603310" cy="5406219"/>
          </a:xfrm>
          <a:solidFill>
            <a:schemeClr val="tx2">
              <a:lumMod val="75000"/>
              <a:lumOff val="25000"/>
              <a:alpha val="54000"/>
            </a:schemeClr>
          </a:solidFill>
        </p:grpSpPr>
        <p:pic>
          <p:nvPicPr>
            <p:cNvPr id="3" name="Picture 2">
              <a:extLst>
                <a:ext uri="{FF2B5EF4-FFF2-40B4-BE49-F238E27FC236}">
                  <a16:creationId xmlns:a16="http://schemas.microsoft.com/office/drawing/2014/main" id="{2761717B-4B9E-5D90-A9C4-F5D6490F580D}"/>
                </a:ext>
              </a:extLst>
            </p:cNvPr>
            <p:cNvPicPr>
              <a:picLocks noChangeAspect="1"/>
            </p:cNvPicPr>
            <p:nvPr/>
          </p:nvPicPr>
          <p:blipFill>
            <a:blip r:embed="rId2"/>
            <a:stretch>
              <a:fillRect/>
            </a:stretch>
          </p:blipFill>
          <p:spPr>
            <a:xfrm>
              <a:off x="2794345" y="974260"/>
              <a:ext cx="6603310" cy="5406219"/>
            </a:xfrm>
            <a:prstGeom prst="rect">
              <a:avLst/>
            </a:prstGeom>
            <a:grpFill/>
          </p:spPr>
        </p:pic>
        <p:sp>
          <p:nvSpPr>
            <p:cNvPr id="7" name="Freeform: Shape 6">
              <a:extLst>
                <a:ext uri="{FF2B5EF4-FFF2-40B4-BE49-F238E27FC236}">
                  <a16:creationId xmlns:a16="http://schemas.microsoft.com/office/drawing/2014/main" id="{A6BDE8F1-8E67-BBE3-505F-9878445D3FAC}"/>
                </a:ext>
              </a:extLst>
            </p:cNvPr>
            <p:cNvSpPr/>
            <p:nvPr/>
          </p:nvSpPr>
          <p:spPr>
            <a:xfrm>
              <a:off x="6888480" y="3635298"/>
              <a:ext cx="2479040" cy="2714702"/>
            </a:xfrm>
            <a:custGeom>
              <a:avLst/>
              <a:gdLst>
                <a:gd name="connsiteX0" fmla="*/ 1188720 w 2600960"/>
                <a:gd name="connsiteY0" fmla="*/ 10160 h 2306320"/>
                <a:gd name="connsiteX1" fmla="*/ 762000 w 2600960"/>
                <a:gd name="connsiteY1" fmla="*/ 508000 h 2306320"/>
                <a:gd name="connsiteX2" fmla="*/ 0 w 2600960"/>
                <a:gd name="connsiteY2" fmla="*/ 782320 h 2306320"/>
                <a:gd name="connsiteX3" fmla="*/ 30480 w 2600960"/>
                <a:gd name="connsiteY3" fmla="*/ 883920 h 2306320"/>
                <a:gd name="connsiteX4" fmla="*/ 152400 w 2600960"/>
                <a:gd name="connsiteY4" fmla="*/ 1361440 h 2306320"/>
                <a:gd name="connsiteX5" fmla="*/ 193040 w 2600960"/>
                <a:gd name="connsiteY5" fmla="*/ 1463040 h 2306320"/>
                <a:gd name="connsiteX6" fmla="*/ 304800 w 2600960"/>
                <a:gd name="connsiteY6" fmla="*/ 1869440 h 2306320"/>
                <a:gd name="connsiteX7" fmla="*/ 182880 w 2600960"/>
                <a:gd name="connsiteY7" fmla="*/ 2153920 h 2306320"/>
                <a:gd name="connsiteX8" fmla="*/ 121920 w 2600960"/>
                <a:gd name="connsiteY8" fmla="*/ 2306320 h 2306320"/>
                <a:gd name="connsiteX9" fmla="*/ 2600960 w 2600960"/>
                <a:gd name="connsiteY9" fmla="*/ 2296160 h 2306320"/>
                <a:gd name="connsiteX10" fmla="*/ 2540000 w 2600960"/>
                <a:gd name="connsiteY10" fmla="*/ 1534160 h 2306320"/>
                <a:gd name="connsiteX11" fmla="*/ 2438400 w 2600960"/>
                <a:gd name="connsiteY11" fmla="*/ 1066800 h 2306320"/>
                <a:gd name="connsiteX12" fmla="*/ 2255520 w 2600960"/>
                <a:gd name="connsiteY12" fmla="*/ 721360 h 2306320"/>
                <a:gd name="connsiteX13" fmla="*/ 2214880 w 2600960"/>
                <a:gd name="connsiteY13" fmla="*/ 619760 h 2306320"/>
                <a:gd name="connsiteX14" fmla="*/ 2092960 w 2600960"/>
                <a:gd name="connsiteY14" fmla="*/ 335280 h 2306320"/>
                <a:gd name="connsiteX15" fmla="*/ 2103120 w 2600960"/>
                <a:gd name="connsiteY15" fmla="*/ 81280 h 2306320"/>
                <a:gd name="connsiteX16" fmla="*/ 2103120 w 2600960"/>
                <a:gd name="connsiteY16" fmla="*/ 20320 h 2306320"/>
                <a:gd name="connsiteX17" fmla="*/ 1280160 w 2600960"/>
                <a:gd name="connsiteY17" fmla="*/ 0 h 2306320"/>
                <a:gd name="connsiteX18" fmla="*/ 1188720 w 2600960"/>
                <a:gd name="connsiteY18" fmla="*/ 10160 h 2306320"/>
                <a:gd name="connsiteX0" fmla="*/ 1158240 w 2570480"/>
                <a:gd name="connsiteY0" fmla="*/ 10160 h 2306320"/>
                <a:gd name="connsiteX1" fmla="*/ 731520 w 2570480"/>
                <a:gd name="connsiteY1" fmla="*/ 50800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407920 w 2570480"/>
                <a:gd name="connsiteY11" fmla="*/ 10668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407920 w 2570480"/>
                <a:gd name="connsiteY11" fmla="*/ 10668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052320 w 2570480"/>
                <a:gd name="connsiteY12" fmla="*/ 85344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052320 w 2570480"/>
                <a:gd name="connsiteY12" fmla="*/ 853440 h 2306320"/>
                <a:gd name="connsiteX13" fmla="*/ 2032000 w 2570480"/>
                <a:gd name="connsiteY13" fmla="*/ 65024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097280 w 2509520"/>
                <a:gd name="connsiteY0" fmla="*/ 10160 h 2306320"/>
                <a:gd name="connsiteX1" fmla="*/ 365760 w 2509520"/>
                <a:gd name="connsiteY1" fmla="*/ 497840 h 2306320"/>
                <a:gd name="connsiteX2" fmla="*/ 0 w 2509520"/>
                <a:gd name="connsiteY2" fmla="*/ 833120 h 2306320"/>
                <a:gd name="connsiteX3" fmla="*/ 60960 w 2509520"/>
                <a:gd name="connsiteY3" fmla="*/ 1127760 h 2306320"/>
                <a:gd name="connsiteX4" fmla="*/ 60960 w 2509520"/>
                <a:gd name="connsiteY4" fmla="*/ 1361440 h 2306320"/>
                <a:gd name="connsiteX5" fmla="*/ 101600 w 2509520"/>
                <a:gd name="connsiteY5" fmla="*/ 1463040 h 2306320"/>
                <a:gd name="connsiteX6" fmla="*/ 213360 w 2509520"/>
                <a:gd name="connsiteY6" fmla="*/ 1869440 h 2306320"/>
                <a:gd name="connsiteX7" fmla="*/ 91440 w 2509520"/>
                <a:gd name="connsiteY7" fmla="*/ 2153920 h 2306320"/>
                <a:gd name="connsiteX8" fmla="*/ 30480 w 2509520"/>
                <a:gd name="connsiteY8" fmla="*/ 2306320 h 2306320"/>
                <a:gd name="connsiteX9" fmla="*/ 2509520 w 2509520"/>
                <a:gd name="connsiteY9" fmla="*/ 2296160 h 2306320"/>
                <a:gd name="connsiteX10" fmla="*/ 2448560 w 2509520"/>
                <a:gd name="connsiteY10" fmla="*/ 1534160 h 2306320"/>
                <a:gd name="connsiteX11" fmla="*/ 2133600 w 2509520"/>
                <a:gd name="connsiteY11" fmla="*/ 1168400 h 2306320"/>
                <a:gd name="connsiteX12" fmla="*/ 1991360 w 2509520"/>
                <a:gd name="connsiteY12" fmla="*/ 853440 h 2306320"/>
                <a:gd name="connsiteX13" fmla="*/ 1971040 w 2509520"/>
                <a:gd name="connsiteY13" fmla="*/ 650240 h 2306320"/>
                <a:gd name="connsiteX14" fmla="*/ 2001520 w 2509520"/>
                <a:gd name="connsiteY14" fmla="*/ 335280 h 2306320"/>
                <a:gd name="connsiteX15" fmla="*/ 2011680 w 2509520"/>
                <a:gd name="connsiteY15" fmla="*/ 81280 h 2306320"/>
                <a:gd name="connsiteX16" fmla="*/ 2011680 w 2509520"/>
                <a:gd name="connsiteY16" fmla="*/ 20320 h 2306320"/>
                <a:gd name="connsiteX17" fmla="*/ 1188720 w 2509520"/>
                <a:gd name="connsiteY17" fmla="*/ 0 h 2306320"/>
                <a:gd name="connsiteX18" fmla="*/ 1097280 w 2509520"/>
                <a:gd name="connsiteY18" fmla="*/ 10160 h 2306320"/>
                <a:gd name="connsiteX0" fmla="*/ 1066800 w 2479040"/>
                <a:gd name="connsiteY0" fmla="*/ 10160 h 2306320"/>
                <a:gd name="connsiteX1" fmla="*/ 335280 w 2479040"/>
                <a:gd name="connsiteY1" fmla="*/ 497840 h 2306320"/>
                <a:gd name="connsiteX2" fmla="*/ 20320 w 2479040"/>
                <a:gd name="connsiteY2" fmla="*/ 873760 h 2306320"/>
                <a:gd name="connsiteX3" fmla="*/ 30480 w 2479040"/>
                <a:gd name="connsiteY3" fmla="*/ 1127760 h 2306320"/>
                <a:gd name="connsiteX4" fmla="*/ 30480 w 2479040"/>
                <a:gd name="connsiteY4" fmla="*/ 1361440 h 2306320"/>
                <a:gd name="connsiteX5" fmla="*/ 71120 w 2479040"/>
                <a:gd name="connsiteY5" fmla="*/ 1463040 h 2306320"/>
                <a:gd name="connsiteX6" fmla="*/ 182880 w 2479040"/>
                <a:gd name="connsiteY6" fmla="*/ 1869440 h 2306320"/>
                <a:gd name="connsiteX7" fmla="*/ 60960 w 2479040"/>
                <a:gd name="connsiteY7" fmla="*/ 2153920 h 2306320"/>
                <a:gd name="connsiteX8" fmla="*/ 0 w 2479040"/>
                <a:gd name="connsiteY8" fmla="*/ 2306320 h 2306320"/>
                <a:gd name="connsiteX9" fmla="*/ 2479040 w 2479040"/>
                <a:gd name="connsiteY9" fmla="*/ 2296160 h 2306320"/>
                <a:gd name="connsiteX10" fmla="*/ 2418080 w 2479040"/>
                <a:gd name="connsiteY10" fmla="*/ 1534160 h 2306320"/>
                <a:gd name="connsiteX11" fmla="*/ 2103120 w 2479040"/>
                <a:gd name="connsiteY11" fmla="*/ 1168400 h 2306320"/>
                <a:gd name="connsiteX12" fmla="*/ 1960880 w 2479040"/>
                <a:gd name="connsiteY12" fmla="*/ 853440 h 2306320"/>
                <a:gd name="connsiteX13" fmla="*/ 1940560 w 2479040"/>
                <a:gd name="connsiteY13" fmla="*/ 650240 h 2306320"/>
                <a:gd name="connsiteX14" fmla="*/ 1971040 w 2479040"/>
                <a:gd name="connsiteY14" fmla="*/ 335280 h 2306320"/>
                <a:gd name="connsiteX15" fmla="*/ 1981200 w 2479040"/>
                <a:gd name="connsiteY15" fmla="*/ 81280 h 2306320"/>
                <a:gd name="connsiteX16" fmla="*/ 1981200 w 2479040"/>
                <a:gd name="connsiteY16" fmla="*/ 20320 h 2306320"/>
                <a:gd name="connsiteX17" fmla="*/ 1158240 w 2479040"/>
                <a:gd name="connsiteY17" fmla="*/ 0 h 2306320"/>
                <a:gd name="connsiteX18" fmla="*/ 1066800 w 2479040"/>
                <a:gd name="connsiteY18" fmla="*/ 10160 h 2306320"/>
                <a:gd name="connsiteX0" fmla="*/ 944880 w 2479040"/>
                <a:gd name="connsiteY0" fmla="*/ 0 h 2326640"/>
                <a:gd name="connsiteX1" fmla="*/ 335280 w 2479040"/>
                <a:gd name="connsiteY1" fmla="*/ 518160 h 2326640"/>
                <a:gd name="connsiteX2" fmla="*/ 20320 w 2479040"/>
                <a:gd name="connsiteY2" fmla="*/ 894080 h 2326640"/>
                <a:gd name="connsiteX3" fmla="*/ 30480 w 2479040"/>
                <a:gd name="connsiteY3" fmla="*/ 1148080 h 2326640"/>
                <a:gd name="connsiteX4" fmla="*/ 30480 w 2479040"/>
                <a:gd name="connsiteY4" fmla="*/ 1381760 h 2326640"/>
                <a:gd name="connsiteX5" fmla="*/ 71120 w 2479040"/>
                <a:gd name="connsiteY5" fmla="*/ 1483360 h 2326640"/>
                <a:gd name="connsiteX6" fmla="*/ 182880 w 2479040"/>
                <a:gd name="connsiteY6" fmla="*/ 1889760 h 2326640"/>
                <a:gd name="connsiteX7" fmla="*/ 60960 w 2479040"/>
                <a:gd name="connsiteY7" fmla="*/ 2174240 h 2326640"/>
                <a:gd name="connsiteX8" fmla="*/ 0 w 2479040"/>
                <a:gd name="connsiteY8" fmla="*/ 2326640 h 2326640"/>
                <a:gd name="connsiteX9" fmla="*/ 2479040 w 2479040"/>
                <a:gd name="connsiteY9" fmla="*/ 2316480 h 2326640"/>
                <a:gd name="connsiteX10" fmla="*/ 2418080 w 2479040"/>
                <a:gd name="connsiteY10" fmla="*/ 1554480 h 2326640"/>
                <a:gd name="connsiteX11" fmla="*/ 2103120 w 2479040"/>
                <a:gd name="connsiteY11" fmla="*/ 1188720 h 2326640"/>
                <a:gd name="connsiteX12" fmla="*/ 1960880 w 2479040"/>
                <a:gd name="connsiteY12" fmla="*/ 873760 h 2326640"/>
                <a:gd name="connsiteX13" fmla="*/ 1940560 w 2479040"/>
                <a:gd name="connsiteY13" fmla="*/ 670560 h 2326640"/>
                <a:gd name="connsiteX14" fmla="*/ 1971040 w 2479040"/>
                <a:gd name="connsiteY14" fmla="*/ 355600 h 2326640"/>
                <a:gd name="connsiteX15" fmla="*/ 1981200 w 2479040"/>
                <a:gd name="connsiteY15" fmla="*/ 101600 h 2326640"/>
                <a:gd name="connsiteX16" fmla="*/ 1981200 w 2479040"/>
                <a:gd name="connsiteY16" fmla="*/ 40640 h 2326640"/>
                <a:gd name="connsiteX17" fmla="*/ 1158240 w 2479040"/>
                <a:gd name="connsiteY17" fmla="*/ 20320 h 2326640"/>
                <a:gd name="connsiteX18" fmla="*/ 944880 w 2479040"/>
                <a:gd name="connsiteY18" fmla="*/ 0 h 2326640"/>
                <a:gd name="connsiteX0" fmla="*/ 955040 w 2479040"/>
                <a:gd name="connsiteY0" fmla="*/ 0 h 2306320"/>
                <a:gd name="connsiteX1" fmla="*/ 335280 w 2479040"/>
                <a:gd name="connsiteY1" fmla="*/ 497840 h 2306320"/>
                <a:gd name="connsiteX2" fmla="*/ 20320 w 2479040"/>
                <a:gd name="connsiteY2" fmla="*/ 873760 h 2306320"/>
                <a:gd name="connsiteX3" fmla="*/ 30480 w 2479040"/>
                <a:gd name="connsiteY3" fmla="*/ 1127760 h 2306320"/>
                <a:gd name="connsiteX4" fmla="*/ 30480 w 2479040"/>
                <a:gd name="connsiteY4" fmla="*/ 1361440 h 2306320"/>
                <a:gd name="connsiteX5" fmla="*/ 71120 w 2479040"/>
                <a:gd name="connsiteY5" fmla="*/ 1463040 h 2306320"/>
                <a:gd name="connsiteX6" fmla="*/ 182880 w 2479040"/>
                <a:gd name="connsiteY6" fmla="*/ 1869440 h 2306320"/>
                <a:gd name="connsiteX7" fmla="*/ 60960 w 2479040"/>
                <a:gd name="connsiteY7" fmla="*/ 2153920 h 2306320"/>
                <a:gd name="connsiteX8" fmla="*/ 0 w 2479040"/>
                <a:gd name="connsiteY8" fmla="*/ 2306320 h 2306320"/>
                <a:gd name="connsiteX9" fmla="*/ 2479040 w 2479040"/>
                <a:gd name="connsiteY9" fmla="*/ 2296160 h 2306320"/>
                <a:gd name="connsiteX10" fmla="*/ 2418080 w 2479040"/>
                <a:gd name="connsiteY10" fmla="*/ 1534160 h 2306320"/>
                <a:gd name="connsiteX11" fmla="*/ 2103120 w 2479040"/>
                <a:gd name="connsiteY11" fmla="*/ 1168400 h 2306320"/>
                <a:gd name="connsiteX12" fmla="*/ 1960880 w 2479040"/>
                <a:gd name="connsiteY12" fmla="*/ 853440 h 2306320"/>
                <a:gd name="connsiteX13" fmla="*/ 1940560 w 2479040"/>
                <a:gd name="connsiteY13" fmla="*/ 650240 h 2306320"/>
                <a:gd name="connsiteX14" fmla="*/ 1971040 w 2479040"/>
                <a:gd name="connsiteY14" fmla="*/ 335280 h 2306320"/>
                <a:gd name="connsiteX15" fmla="*/ 1981200 w 2479040"/>
                <a:gd name="connsiteY15" fmla="*/ 81280 h 2306320"/>
                <a:gd name="connsiteX16" fmla="*/ 1981200 w 2479040"/>
                <a:gd name="connsiteY16" fmla="*/ 20320 h 2306320"/>
                <a:gd name="connsiteX17" fmla="*/ 1158240 w 2479040"/>
                <a:gd name="connsiteY17" fmla="*/ 0 h 2306320"/>
                <a:gd name="connsiteX18" fmla="*/ 955040 w 2479040"/>
                <a:gd name="connsiteY18" fmla="*/ 0 h 230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9040" h="2306320">
                  <a:moveTo>
                    <a:pt x="955040" y="0"/>
                  </a:moveTo>
                  <a:lnTo>
                    <a:pt x="335280" y="497840"/>
                  </a:lnTo>
                  <a:lnTo>
                    <a:pt x="20320" y="873760"/>
                  </a:lnTo>
                  <a:lnTo>
                    <a:pt x="30480" y="1127760"/>
                  </a:lnTo>
                  <a:lnTo>
                    <a:pt x="30480" y="1361440"/>
                  </a:lnTo>
                  <a:lnTo>
                    <a:pt x="71120" y="1463040"/>
                  </a:lnTo>
                  <a:lnTo>
                    <a:pt x="182880" y="1869440"/>
                  </a:lnTo>
                  <a:lnTo>
                    <a:pt x="60960" y="2153920"/>
                  </a:lnTo>
                  <a:lnTo>
                    <a:pt x="0" y="2306320"/>
                  </a:lnTo>
                  <a:lnTo>
                    <a:pt x="2479040" y="2296160"/>
                  </a:lnTo>
                  <a:lnTo>
                    <a:pt x="2418080" y="1534160"/>
                  </a:lnTo>
                  <a:lnTo>
                    <a:pt x="2103120" y="1168400"/>
                  </a:lnTo>
                  <a:lnTo>
                    <a:pt x="1960880" y="853440"/>
                  </a:lnTo>
                  <a:lnTo>
                    <a:pt x="1940560" y="650240"/>
                  </a:lnTo>
                  <a:lnTo>
                    <a:pt x="1971040" y="335280"/>
                  </a:lnTo>
                  <a:lnTo>
                    <a:pt x="1981200" y="81280"/>
                  </a:lnTo>
                  <a:lnTo>
                    <a:pt x="1981200" y="20320"/>
                  </a:lnTo>
                  <a:lnTo>
                    <a:pt x="1158240" y="0"/>
                  </a:lnTo>
                  <a:lnTo>
                    <a:pt x="955040" y="0"/>
                  </a:lnTo>
                  <a:close/>
                </a:path>
              </a:pathLst>
            </a:custGeom>
            <a:solidFill>
              <a:srgbClr val="6666FF">
                <a:alpha val="71765"/>
              </a:srgbClr>
            </a:solidFill>
            <a:ln>
              <a:noFill/>
            </a:ln>
            <a:scene3d>
              <a:camera prst="orthographicFront">
                <a:rot lat="19499998" lon="0" rev="0"/>
              </a:camera>
              <a:lightRig rig="threePt" dir="t"/>
            </a:scene3d>
            <a:sp3d z="-311150"/>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endParaRPr lang="en-US" dirty="0"/>
            </a:p>
          </p:txBody>
        </p:sp>
      </p:grpSp>
      <p:sp>
        <p:nvSpPr>
          <p:cNvPr id="4" name="Rectangle 3">
            <a:extLst>
              <a:ext uri="{FF2B5EF4-FFF2-40B4-BE49-F238E27FC236}">
                <a16:creationId xmlns:a16="http://schemas.microsoft.com/office/drawing/2014/main" id="{B4C6C760-D09E-041A-BB88-BB70996FB6C0}"/>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124686C4-43A0-C530-3B6E-DA87FBF5F08D}"/>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
        <p:nvSpPr>
          <p:cNvPr id="11" name="Isosceles Triangle 10">
            <a:extLst>
              <a:ext uri="{FF2B5EF4-FFF2-40B4-BE49-F238E27FC236}">
                <a16:creationId xmlns:a16="http://schemas.microsoft.com/office/drawing/2014/main" id="{761E9FEF-0E01-6084-7B94-6B4191CEE49D}"/>
              </a:ext>
            </a:extLst>
          </p:cNvPr>
          <p:cNvSpPr/>
          <p:nvPr/>
        </p:nvSpPr>
        <p:spPr>
          <a:xfrm rot="10800000">
            <a:off x="8158209" y="3865237"/>
            <a:ext cx="233174" cy="259883"/>
          </a:xfrm>
          <a:prstGeom prst="triangle">
            <a:avLst/>
          </a:prstGeom>
          <a:solidFill>
            <a:schemeClr val="accent3">
              <a:lumMod val="40000"/>
              <a:lumOff val="60000"/>
            </a:schemeClr>
          </a:solidFill>
          <a:ln>
            <a:noFill/>
          </a:ln>
          <a:scene3d>
            <a:camera prst="orthographicFront">
              <a:rot lat="3299989" lon="0" rev="0"/>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A61A58E-6B26-1E34-B82B-99776F4DDA34}"/>
                  </a:ext>
                </a:extLst>
              </p:cNvPr>
              <p:cNvGraphicFramePr>
                <a:graphicFrameLocks noChangeAspect="1"/>
              </p:cNvGraphicFramePr>
              <p:nvPr>
                <p:extLst>
                  <p:ext uri="{D42A27DB-BD31-4B8C-83A1-F6EECF244321}">
                    <p14:modId xmlns:p14="http://schemas.microsoft.com/office/powerpoint/2010/main" val="721739696"/>
                  </p:ext>
                </p:extLst>
              </p:nvPr>
            </p:nvGraphicFramePr>
            <p:xfrm>
              <a:off x="8150318" y="3995178"/>
              <a:ext cx="233174" cy="579516"/>
            </p:xfrm>
            <a:graphic>
              <a:graphicData uri="http://schemas.microsoft.com/office/powerpoint/2016/slidezoom">
                <pslz:sldZm>
                  <pslz:sldZmObj sldId="405" cId="2755039611">
                    <pslz:zmPr id="{A1D34BC3-22DB-49A8-ABFA-910FE431CDE5}" transitionDur="1000">
                      <p166:blipFill xmlns:p166="http://schemas.microsoft.com/office/powerpoint/2016/6/main">
                        <a:blip r:embed="rId3"/>
                        <a:stretch>
                          <a:fillRect/>
                        </a:stretch>
                      </p166:blipFill>
                      <p166:spPr xmlns:p166="http://schemas.microsoft.com/office/powerpoint/2016/6/main">
                        <a:xfrm>
                          <a:off x="0" y="0"/>
                          <a:ext cx="233174" cy="57951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rot lat="18599993" lon="0" rev="0"/>
                          </a:camera>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DA61A58E-6B26-1E34-B82B-99776F4DDA34}"/>
                  </a:ext>
                </a:extLst>
              </p:cNvPr>
              <p:cNvPicPr>
                <a:picLocks noGrp="1" noRot="1" noChangeAspect="1" noMove="1" noResize="1" noEditPoints="1" noAdjustHandles="1" noChangeArrowheads="1" noChangeShapeType="1"/>
              </p:cNvPicPr>
              <p:nvPr/>
            </p:nvPicPr>
            <p:blipFill>
              <a:blip r:embed="rId5"/>
              <a:stretch>
                <a:fillRect/>
              </a:stretch>
            </p:blipFill>
            <p:spPr>
              <a:xfrm>
                <a:off x="8150318" y="3995178"/>
                <a:ext cx="233174" cy="57951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rot lat="18599993" lon="0" rev="0"/>
                </a:camera>
                <a:lightRig rig="threePt" dir="t">
                  <a:rot lat="0" lon="0" rev="19200000"/>
                </a:lightRig>
              </a:scene3d>
              <a:sp3d extrusionH="25400">
                <a:bevelT w="304800" h="152400" prst="hardEdge"/>
                <a:extrusionClr>
                  <a:srgbClr val="FFFFFF"/>
                </a:extrusionClr>
              </a:sp3d>
            </p:spPr>
          </p:pic>
        </mc:Fallback>
      </mc:AlternateContent>
    </p:spTree>
    <p:extLst>
      <p:ext uri="{BB962C8B-B14F-4D97-AF65-F5344CB8AC3E}">
        <p14:creationId xmlns:p14="http://schemas.microsoft.com/office/powerpoint/2010/main" val="794670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6DB72-63CC-FF41-B754-DFD3ACB94F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89C083-A8D6-3211-8958-E6333F87C2E3}"/>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A7E9DDFB-4275-D422-EFC6-01838B29345B}"/>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6" name="Picture 5">
            <a:extLst>
              <a:ext uri="{FF2B5EF4-FFF2-40B4-BE49-F238E27FC236}">
                <a16:creationId xmlns:a16="http://schemas.microsoft.com/office/drawing/2014/main" id="{96B3F76C-8322-1EE2-A114-8465D0EC8E3C}"/>
              </a:ext>
            </a:extLst>
          </p:cNvPr>
          <p:cNvPicPr>
            <a:picLocks noChangeAspect="1"/>
          </p:cNvPicPr>
          <p:nvPr/>
        </p:nvPicPr>
        <p:blipFill>
          <a:blip r:embed="rId2"/>
          <a:stretch>
            <a:fillRect/>
          </a:stretch>
        </p:blipFill>
        <p:spPr>
          <a:xfrm>
            <a:off x="1576337" y="1012094"/>
            <a:ext cx="9039326" cy="5632546"/>
          </a:xfrm>
          <a:prstGeom prst="rect">
            <a:avLst/>
          </a:prstGeom>
          <a:solidFill>
            <a:srgbClr val="A8ACFE"/>
          </a:solidFill>
        </p:spPr>
      </p:pic>
    </p:spTree>
    <p:extLst>
      <p:ext uri="{BB962C8B-B14F-4D97-AF65-F5344CB8AC3E}">
        <p14:creationId xmlns:p14="http://schemas.microsoft.com/office/powerpoint/2010/main" val="379549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F7BCE-DD4A-7623-7713-666401E1ACDE}"/>
              </a:ext>
            </a:extLst>
          </p:cNvPr>
          <p:cNvSpPr>
            <a:spLocks noGrp="1"/>
          </p:cNvSpPr>
          <p:nvPr>
            <p:ph type="sldNum" sz="quarter" idx="12"/>
          </p:nvPr>
        </p:nvSpPr>
        <p:spPr/>
        <p:txBody>
          <a:bodyPr/>
          <a:lstStyle/>
          <a:p>
            <a:fld id="{BFDAF405-20C8-46D1-9150-1B0221008661}" type="slidenum">
              <a:rPr lang="en-US" smtClean="0"/>
              <a:t>4</a:t>
            </a:fld>
            <a:endParaRPr lang="en-US" dirty="0"/>
          </a:p>
        </p:txBody>
      </p:sp>
      <p:sp>
        <p:nvSpPr>
          <p:cNvPr id="4" name="Rectangle 3">
            <a:extLst>
              <a:ext uri="{FF2B5EF4-FFF2-40B4-BE49-F238E27FC236}">
                <a16:creationId xmlns:a16="http://schemas.microsoft.com/office/drawing/2014/main" id="{DEB3E584-1399-4B17-B919-B70A7557EE0D}"/>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AB791CBF-6907-0B9B-30DE-363D8E587094}"/>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inherit"/>
              </a:rPr>
              <a:t>Impact in Lafayette Park Historic District</a:t>
            </a:r>
            <a:endParaRPr lang="en-US" sz="3600" baseline="30000" dirty="0">
              <a:solidFill>
                <a:schemeClr val="bg1"/>
              </a:solidFill>
            </a:endParaRPr>
          </a:p>
        </p:txBody>
      </p:sp>
      <p:pic>
        <p:nvPicPr>
          <p:cNvPr id="14" name="Picture 13">
            <a:extLst>
              <a:ext uri="{FF2B5EF4-FFF2-40B4-BE49-F238E27FC236}">
                <a16:creationId xmlns:a16="http://schemas.microsoft.com/office/drawing/2014/main" id="{52D5B8B6-C7CF-3FAE-90FA-1DBFC6C7641F}"/>
              </a:ext>
            </a:extLst>
          </p:cNvPr>
          <p:cNvPicPr>
            <a:picLocks noChangeAspect="1"/>
          </p:cNvPicPr>
          <p:nvPr/>
        </p:nvPicPr>
        <p:blipFill>
          <a:blip r:embed="rId2"/>
          <a:stretch>
            <a:fillRect/>
          </a:stretch>
        </p:blipFill>
        <p:spPr>
          <a:xfrm>
            <a:off x="5653086" y="6475990"/>
            <a:ext cx="885825" cy="323850"/>
          </a:xfrm>
          <a:prstGeom prst="rect">
            <a:avLst/>
          </a:prstGeom>
        </p:spPr>
      </p:pic>
      <p:grpSp>
        <p:nvGrpSpPr>
          <p:cNvPr id="12" name="Group 11">
            <a:extLst>
              <a:ext uri="{FF2B5EF4-FFF2-40B4-BE49-F238E27FC236}">
                <a16:creationId xmlns:a16="http://schemas.microsoft.com/office/drawing/2014/main" id="{88E967C4-D38B-F679-6440-55F91875226F}"/>
              </a:ext>
            </a:extLst>
          </p:cNvPr>
          <p:cNvGrpSpPr/>
          <p:nvPr/>
        </p:nvGrpSpPr>
        <p:grpSpPr>
          <a:xfrm>
            <a:off x="392271" y="863283"/>
            <a:ext cx="4949282" cy="5936557"/>
            <a:chOff x="3595958" y="877729"/>
            <a:chExt cx="4949282" cy="5936557"/>
          </a:xfrm>
        </p:grpSpPr>
        <p:pic>
          <p:nvPicPr>
            <p:cNvPr id="13" name="Picture 12">
              <a:extLst>
                <a:ext uri="{FF2B5EF4-FFF2-40B4-BE49-F238E27FC236}">
                  <a16:creationId xmlns:a16="http://schemas.microsoft.com/office/drawing/2014/main" id="{689E715D-C5FE-EE85-31AA-67CE811DB27F}"/>
                </a:ext>
              </a:extLst>
            </p:cNvPr>
            <p:cNvPicPr>
              <a:picLocks noChangeAspect="1"/>
            </p:cNvPicPr>
            <p:nvPr/>
          </p:nvPicPr>
          <p:blipFill>
            <a:blip r:embed="rId3"/>
            <a:stretch>
              <a:fillRect/>
            </a:stretch>
          </p:blipFill>
          <p:spPr>
            <a:xfrm>
              <a:off x="3595958" y="877729"/>
              <a:ext cx="4949282" cy="5936557"/>
            </a:xfrm>
            <a:prstGeom prst="rect">
              <a:avLst/>
            </a:prstGeom>
          </p:spPr>
        </p:pic>
        <p:grpSp>
          <p:nvGrpSpPr>
            <p:cNvPr id="11" name="Group 10">
              <a:extLst>
                <a:ext uri="{FF2B5EF4-FFF2-40B4-BE49-F238E27FC236}">
                  <a16:creationId xmlns:a16="http://schemas.microsoft.com/office/drawing/2014/main" id="{FA14ECD2-2105-FA8C-F764-377787AA397F}"/>
                </a:ext>
              </a:extLst>
            </p:cNvPr>
            <p:cNvGrpSpPr/>
            <p:nvPr/>
          </p:nvGrpSpPr>
          <p:grpSpPr>
            <a:xfrm>
              <a:off x="5475900" y="4153711"/>
              <a:ext cx="1026781" cy="2139983"/>
              <a:chOff x="5475900" y="4153711"/>
              <a:chExt cx="1026781" cy="2139983"/>
            </a:xfrm>
          </p:grpSpPr>
          <p:sp>
            <p:nvSpPr>
              <p:cNvPr id="16" name="Oval 15">
                <a:extLst>
                  <a:ext uri="{FF2B5EF4-FFF2-40B4-BE49-F238E27FC236}">
                    <a16:creationId xmlns:a16="http://schemas.microsoft.com/office/drawing/2014/main" id="{3D7142DF-F116-818C-9745-DEAB0882BAC6}"/>
                  </a:ext>
                </a:extLst>
              </p:cNvPr>
              <p:cNvSpPr/>
              <p:nvPr/>
            </p:nvSpPr>
            <p:spPr>
              <a:xfrm>
                <a:off x="5475900" y="4594859"/>
                <a:ext cx="50800" cy="45719"/>
              </a:xfrm>
              <a:prstGeom prst="ellipse">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1813B94-9095-D62C-741F-E25EB85ADF5C}"/>
                  </a:ext>
                </a:extLst>
              </p:cNvPr>
              <p:cNvSpPr/>
              <p:nvPr/>
            </p:nvSpPr>
            <p:spPr>
              <a:xfrm>
                <a:off x="5994399" y="5627768"/>
                <a:ext cx="50800" cy="45719"/>
              </a:xfrm>
              <a:prstGeom prst="ellipse">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2B2313A-1E23-A127-C346-5534142A64CB}"/>
                  </a:ext>
                </a:extLst>
              </p:cNvPr>
              <p:cNvSpPr/>
              <p:nvPr/>
            </p:nvSpPr>
            <p:spPr>
              <a:xfrm>
                <a:off x="6045199" y="5708649"/>
                <a:ext cx="50800" cy="45719"/>
              </a:xfrm>
              <a:prstGeom prst="ellipse">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04FB0E-3770-EE7E-6054-115DDC53CBB6}"/>
                  </a:ext>
                </a:extLst>
              </p:cNvPr>
              <p:cNvSpPr/>
              <p:nvPr/>
            </p:nvSpPr>
            <p:spPr>
              <a:xfrm rot="19421419">
                <a:off x="6379730" y="6177859"/>
                <a:ext cx="45719" cy="95373"/>
              </a:xfrm>
              <a:prstGeom prst="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578F393-C66C-9E57-4470-82D28B318B2C}"/>
                  </a:ext>
                </a:extLst>
              </p:cNvPr>
              <p:cNvSpPr/>
              <p:nvPr/>
            </p:nvSpPr>
            <p:spPr>
              <a:xfrm rot="14201648">
                <a:off x="6432135" y="6223148"/>
                <a:ext cx="45719" cy="95373"/>
              </a:xfrm>
              <a:prstGeom prst="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B2F1941-79A8-61F7-85D5-8732BBF65998}"/>
                  </a:ext>
                </a:extLst>
              </p:cNvPr>
              <p:cNvSpPr/>
              <p:nvPr/>
            </p:nvSpPr>
            <p:spPr>
              <a:xfrm rot="19421419">
                <a:off x="5830705" y="5178455"/>
                <a:ext cx="58743" cy="93812"/>
              </a:xfrm>
              <a:prstGeom prst="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81BADB8C-3FFF-D009-3E7A-53D75AC8E6C6}"/>
                  </a:ext>
                </a:extLst>
              </p:cNvPr>
              <p:cNvCxnSpPr/>
              <p:nvPr/>
            </p:nvCxnSpPr>
            <p:spPr>
              <a:xfrm>
                <a:off x="5475900" y="4153711"/>
                <a:ext cx="0" cy="340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612A34C6-0DF6-F9B6-60BC-730E9A5448E8}"/>
                  </a:ext>
                </a:extLst>
              </p:cNvPr>
              <p:cNvCxnSpPr/>
              <p:nvPr/>
            </p:nvCxnSpPr>
            <p:spPr>
              <a:xfrm>
                <a:off x="5808632" y="4753584"/>
                <a:ext cx="0" cy="340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062CDD29-37DF-F74F-7D0C-AEB1C1FFB1C8}"/>
                  </a:ext>
                </a:extLst>
              </p:cNvPr>
              <p:cNvCxnSpPr/>
              <p:nvPr/>
            </p:nvCxnSpPr>
            <p:spPr>
              <a:xfrm>
                <a:off x="5994399" y="5280552"/>
                <a:ext cx="0" cy="340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A0DA36B-96A4-91E8-9D81-51B6D85386CF}"/>
                  </a:ext>
                </a:extLst>
              </p:cNvPr>
              <p:cNvCxnSpPr/>
              <p:nvPr/>
            </p:nvCxnSpPr>
            <p:spPr>
              <a:xfrm>
                <a:off x="6095999" y="5368181"/>
                <a:ext cx="0" cy="340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4BDE7800-A7EA-70CB-0312-F9C31302679B}"/>
                  </a:ext>
                </a:extLst>
              </p:cNvPr>
              <p:cNvCxnSpPr/>
              <p:nvPr/>
            </p:nvCxnSpPr>
            <p:spPr>
              <a:xfrm>
                <a:off x="6427756" y="5833114"/>
                <a:ext cx="0" cy="340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sp>
        <p:nvSpPr>
          <p:cNvPr id="2" name="TextBox 1">
            <a:extLst>
              <a:ext uri="{FF2B5EF4-FFF2-40B4-BE49-F238E27FC236}">
                <a16:creationId xmlns:a16="http://schemas.microsoft.com/office/drawing/2014/main" id="{D7BF7120-A72E-C640-FA79-C167949F05C4}"/>
              </a:ext>
            </a:extLst>
          </p:cNvPr>
          <p:cNvSpPr txBox="1"/>
          <p:nvPr/>
        </p:nvSpPr>
        <p:spPr>
          <a:xfrm>
            <a:off x="6095998" y="1142129"/>
            <a:ext cx="4660902" cy="4862870"/>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en-US" sz="2000" dirty="0"/>
              <a:t>The Lafayette Park/Mies van der Rohe Historic District is 46 acres which encompass 13 acres of greenery which contain tens of thousands of plants.</a:t>
            </a:r>
          </a:p>
          <a:p>
            <a:pPr marL="285750" indent="-285750">
              <a:spcAft>
                <a:spcPts val="1200"/>
              </a:spcAft>
              <a:buFont typeface="Wingdings" panose="05000000000000000000" pitchFamily="2" charset="2"/>
              <a:buChar char="§"/>
            </a:pPr>
            <a:r>
              <a:rPr lang="en-US" sz="2000" dirty="0"/>
              <a:t>The red arrows point to the areas of construction in the Lafayette Park Historic District to provide heat to 600 residents in 1300 East Lafayette.</a:t>
            </a:r>
          </a:p>
          <a:p>
            <a:pPr marL="285750" indent="-285750">
              <a:spcAft>
                <a:spcPts val="1200"/>
              </a:spcAft>
              <a:buFont typeface="Wingdings" panose="05000000000000000000" pitchFamily="2" charset="2"/>
              <a:buChar char="§"/>
            </a:pPr>
            <a:r>
              <a:rPr lang="en-US" sz="2000" dirty="0"/>
              <a:t>The construction area will impact up to 7 wooded plants within the Lafayette Park/Mies van der Rohe Historic District.</a:t>
            </a:r>
          </a:p>
          <a:p>
            <a:pPr marL="285750" indent="-285750">
              <a:spcAft>
                <a:spcPts val="1200"/>
              </a:spcAft>
              <a:buFont typeface="Wingdings" panose="05000000000000000000" pitchFamily="2" charset="2"/>
              <a:buChar char="§"/>
            </a:pPr>
            <a:endParaRPr lang="en-US" sz="2000" dirty="0"/>
          </a:p>
        </p:txBody>
      </p:sp>
    </p:spTree>
    <p:extLst>
      <p:ext uri="{BB962C8B-B14F-4D97-AF65-F5344CB8AC3E}">
        <p14:creationId xmlns:p14="http://schemas.microsoft.com/office/powerpoint/2010/main" val="5439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78120-AFBA-6CCD-F898-4D454D9F704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8C9D7F-0161-8FC7-162A-EBA608EDC0C7}"/>
              </a:ext>
            </a:extLst>
          </p:cNvPr>
          <p:cNvPicPr>
            <a:picLocks noChangeAspect="1"/>
          </p:cNvPicPr>
          <p:nvPr/>
        </p:nvPicPr>
        <p:blipFill>
          <a:blip r:embed="rId3"/>
          <a:srcRect l="44818" b="53690"/>
          <a:stretch>
            <a:fillRect/>
          </a:stretch>
        </p:blipFill>
        <p:spPr>
          <a:xfrm>
            <a:off x="1950719" y="1077170"/>
            <a:ext cx="8290560" cy="4902495"/>
          </a:xfrm>
          <a:prstGeom prst="rect">
            <a:avLst/>
          </a:prstGeom>
        </p:spPr>
      </p:pic>
      <p:sp>
        <p:nvSpPr>
          <p:cNvPr id="3" name="Rectangle 2">
            <a:extLst>
              <a:ext uri="{FF2B5EF4-FFF2-40B4-BE49-F238E27FC236}">
                <a16:creationId xmlns:a16="http://schemas.microsoft.com/office/drawing/2014/main" id="{6EB31ED6-9E08-74F4-C1D7-0FC27595E6D4}"/>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BE466B89-B9B9-4710-358B-B4D92F99BB42}"/>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Tree>
    <p:extLst>
      <p:ext uri="{BB962C8B-B14F-4D97-AF65-F5344CB8AC3E}">
        <p14:creationId xmlns:p14="http://schemas.microsoft.com/office/powerpoint/2010/main" val="387973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2DBC3-507B-6138-C97F-A89431CD5B6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853E4A9-2F16-1C1E-A5BE-0B556AA985C3}"/>
              </a:ext>
            </a:extLst>
          </p:cNvPr>
          <p:cNvGrpSpPr/>
          <p:nvPr/>
        </p:nvGrpSpPr>
        <p:grpSpPr>
          <a:xfrm>
            <a:off x="2794345" y="974260"/>
            <a:ext cx="6603310" cy="5406219"/>
            <a:chOff x="2794345" y="974260"/>
            <a:chExt cx="6603310" cy="5406219"/>
          </a:xfrm>
          <a:solidFill>
            <a:schemeClr val="tx2">
              <a:lumMod val="75000"/>
              <a:lumOff val="25000"/>
              <a:alpha val="54000"/>
            </a:schemeClr>
          </a:solidFill>
        </p:grpSpPr>
        <p:pic>
          <p:nvPicPr>
            <p:cNvPr id="3" name="Picture 2">
              <a:extLst>
                <a:ext uri="{FF2B5EF4-FFF2-40B4-BE49-F238E27FC236}">
                  <a16:creationId xmlns:a16="http://schemas.microsoft.com/office/drawing/2014/main" id="{6109F46F-9D53-2A81-E8C9-930EF1934CC0}"/>
                </a:ext>
              </a:extLst>
            </p:cNvPr>
            <p:cNvPicPr>
              <a:picLocks noChangeAspect="1"/>
            </p:cNvPicPr>
            <p:nvPr/>
          </p:nvPicPr>
          <p:blipFill>
            <a:blip r:embed="rId2"/>
            <a:stretch>
              <a:fillRect/>
            </a:stretch>
          </p:blipFill>
          <p:spPr>
            <a:xfrm>
              <a:off x="2794345" y="974260"/>
              <a:ext cx="6603310" cy="5406219"/>
            </a:xfrm>
            <a:prstGeom prst="rect">
              <a:avLst/>
            </a:prstGeom>
            <a:grpFill/>
          </p:spPr>
        </p:pic>
        <p:sp>
          <p:nvSpPr>
            <p:cNvPr id="7" name="Freeform: Shape 6">
              <a:extLst>
                <a:ext uri="{FF2B5EF4-FFF2-40B4-BE49-F238E27FC236}">
                  <a16:creationId xmlns:a16="http://schemas.microsoft.com/office/drawing/2014/main" id="{884BA308-C915-E150-AD82-C40AF0C26B12}"/>
                </a:ext>
              </a:extLst>
            </p:cNvPr>
            <p:cNvSpPr/>
            <p:nvPr/>
          </p:nvSpPr>
          <p:spPr>
            <a:xfrm>
              <a:off x="6888480" y="3635298"/>
              <a:ext cx="2479040" cy="2714702"/>
            </a:xfrm>
            <a:custGeom>
              <a:avLst/>
              <a:gdLst>
                <a:gd name="connsiteX0" fmla="*/ 1188720 w 2600960"/>
                <a:gd name="connsiteY0" fmla="*/ 10160 h 2306320"/>
                <a:gd name="connsiteX1" fmla="*/ 762000 w 2600960"/>
                <a:gd name="connsiteY1" fmla="*/ 508000 h 2306320"/>
                <a:gd name="connsiteX2" fmla="*/ 0 w 2600960"/>
                <a:gd name="connsiteY2" fmla="*/ 782320 h 2306320"/>
                <a:gd name="connsiteX3" fmla="*/ 30480 w 2600960"/>
                <a:gd name="connsiteY3" fmla="*/ 883920 h 2306320"/>
                <a:gd name="connsiteX4" fmla="*/ 152400 w 2600960"/>
                <a:gd name="connsiteY4" fmla="*/ 1361440 h 2306320"/>
                <a:gd name="connsiteX5" fmla="*/ 193040 w 2600960"/>
                <a:gd name="connsiteY5" fmla="*/ 1463040 h 2306320"/>
                <a:gd name="connsiteX6" fmla="*/ 304800 w 2600960"/>
                <a:gd name="connsiteY6" fmla="*/ 1869440 h 2306320"/>
                <a:gd name="connsiteX7" fmla="*/ 182880 w 2600960"/>
                <a:gd name="connsiteY7" fmla="*/ 2153920 h 2306320"/>
                <a:gd name="connsiteX8" fmla="*/ 121920 w 2600960"/>
                <a:gd name="connsiteY8" fmla="*/ 2306320 h 2306320"/>
                <a:gd name="connsiteX9" fmla="*/ 2600960 w 2600960"/>
                <a:gd name="connsiteY9" fmla="*/ 2296160 h 2306320"/>
                <a:gd name="connsiteX10" fmla="*/ 2540000 w 2600960"/>
                <a:gd name="connsiteY10" fmla="*/ 1534160 h 2306320"/>
                <a:gd name="connsiteX11" fmla="*/ 2438400 w 2600960"/>
                <a:gd name="connsiteY11" fmla="*/ 1066800 h 2306320"/>
                <a:gd name="connsiteX12" fmla="*/ 2255520 w 2600960"/>
                <a:gd name="connsiteY12" fmla="*/ 721360 h 2306320"/>
                <a:gd name="connsiteX13" fmla="*/ 2214880 w 2600960"/>
                <a:gd name="connsiteY13" fmla="*/ 619760 h 2306320"/>
                <a:gd name="connsiteX14" fmla="*/ 2092960 w 2600960"/>
                <a:gd name="connsiteY14" fmla="*/ 335280 h 2306320"/>
                <a:gd name="connsiteX15" fmla="*/ 2103120 w 2600960"/>
                <a:gd name="connsiteY15" fmla="*/ 81280 h 2306320"/>
                <a:gd name="connsiteX16" fmla="*/ 2103120 w 2600960"/>
                <a:gd name="connsiteY16" fmla="*/ 20320 h 2306320"/>
                <a:gd name="connsiteX17" fmla="*/ 1280160 w 2600960"/>
                <a:gd name="connsiteY17" fmla="*/ 0 h 2306320"/>
                <a:gd name="connsiteX18" fmla="*/ 1188720 w 2600960"/>
                <a:gd name="connsiteY18" fmla="*/ 10160 h 2306320"/>
                <a:gd name="connsiteX0" fmla="*/ 1158240 w 2570480"/>
                <a:gd name="connsiteY0" fmla="*/ 10160 h 2306320"/>
                <a:gd name="connsiteX1" fmla="*/ 731520 w 2570480"/>
                <a:gd name="connsiteY1" fmla="*/ 50800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407920 w 2570480"/>
                <a:gd name="connsiteY11" fmla="*/ 10668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407920 w 2570480"/>
                <a:gd name="connsiteY11" fmla="*/ 10668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225040 w 2570480"/>
                <a:gd name="connsiteY12" fmla="*/ 72136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052320 w 2570480"/>
                <a:gd name="connsiteY12" fmla="*/ 853440 h 2306320"/>
                <a:gd name="connsiteX13" fmla="*/ 2184400 w 2570480"/>
                <a:gd name="connsiteY13" fmla="*/ 61976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158240 w 2570480"/>
                <a:gd name="connsiteY0" fmla="*/ 10160 h 2306320"/>
                <a:gd name="connsiteX1" fmla="*/ 426720 w 2570480"/>
                <a:gd name="connsiteY1" fmla="*/ 497840 h 2306320"/>
                <a:gd name="connsiteX2" fmla="*/ 60960 w 2570480"/>
                <a:gd name="connsiteY2" fmla="*/ 833120 h 2306320"/>
                <a:gd name="connsiteX3" fmla="*/ 0 w 2570480"/>
                <a:gd name="connsiteY3" fmla="*/ 883920 h 2306320"/>
                <a:gd name="connsiteX4" fmla="*/ 121920 w 2570480"/>
                <a:gd name="connsiteY4" fmla="*/ 1361440 h 2306320"/>
                <a:gd name="connsiteX5" fmla="*/ 162560 w 2570480"/>
                <a:gd name="connsiteY5" fmla="*/ 1463040 h 2306320"/>
                <a:gd name="connsiteX6" fmla="*/ 274320 w 2570480"/>
                <a:gd name="connsiteY6" fmla="*/ 1869440 h 2306320"/>
                <a:gd name="connsiteX7" fmla="*/ 152400 w 2570480"/>
                <a:gd name="connsiteY7" fmla="*/ 2153920 h 2306320"/>
                <a:gd name="connsiteX8" fmla="*/ 91440 w 2570480"/>
                <a:gd name="connsiteY8" fmla="*/ 2306320 h 2306320"/>
                <a:gd name="connsiteX9" fmla="*/ 2570480 w 2570480"/>
                <a:gd name="connsiteY9" fmla="*/ 2296160 h 2306320"/>
                <a:gd name="connsiteX10" fmla="*/ 2509520 w 2570480"/>
                <a:gd name="connsiteY10" fmla="*/ 1534160 h 2306320"/>
                <a:gd name="connsiteX11" fmla="*/ 2194560 w 2570480"/>
                <a:gd name="connsiteY11" fmla="*/ 1168400 h 2306320"/>
                <a:gd name="connsiteX12" fmla="*/ 2052320 w 2570480"/>
                <a:gd name="connsiteY12" fmla="*/ 853440 h 2306320"/>
                <a:gd name="connsiteX13" fmla="*/ 2032000 w 2570480"/>
                <a:gd name="connsiteY13" fmla="*/ 650240 h 2306320"/>
                <a:gd name="connsiteX14" fmla="*/ 2062480 w 2570480"/>
                <a:gd name="connsiteY14" fmla="*/ 335280 h 2306320"/>
                <a:gd name="connsiteX15" fmla="*/ 2072640 w 2570480"/>
                <a:gd name="connsiteY15" fmla="*/ 81280 h 2306320"/>
                <a:gd name="connsiteX16" fmla="*/ 2072640 w 2570480"/>
                <a:gd name="connsiteY16" fmla="*/ 20320 h 2306320"/>
                <a:gd name="connsiteX17" fmla="*/ 1249680 w 2570480"/>
                <a:gd name="connsiteY17" fmla="*/ 0 h 2306320"/>
                <a:gd name="connsiteX18" fmla="*/ 1158240 w 2570480"/>
                <a:gd name="connsiteY18" fmla="*/ 10160 h 2306320"/>
                <a:gd name="connsiteX0" fmla="*/ 1097280 w 2509520"/>
                <a:gd name="connsiteY0" fmla="*/ 10160 h 2306320"/>
                <a:gd name="connsiteX1" fmla="*/ 365760 w 2509520"/>
                <a:gd name="connsiteY1" fmla="*/ 497840 h 2306320"/>
                <a:gd name="connsiteX2" fmla="*/ 0 w 2509520"/>
                <a:gd name="connsiteY2" fmla="*/ 833120 h 2306320"/>
                <a:gd name="connsiteX3" fmla="*/ 60960 w 2509520"/>
                <a:gd name="connsiteY3" fmla="*/ 1127760 h 2306320"/>
                <a:gd name="connsiteX4" fmla="*/ 60960 w 2509520"/>
                <a:gd name="connsiteY4" fmla="*/ 1361440 h 2306320"/>
                <a:gd name="connsiteX5" fmla="*/ 101600 w 2509520"/>
                <a:gd name="connsiteY5" fmla="*/ 1463040 h 2306320"/>
                <a:gd name="connsiteX6" fmla="*/ 213360 w 2509520"/>
                <a:gd name="connsiteY6" fmla="*/ 1869440 h 2306320"/>
                <a:gd name="connsiteX7" fmla="*/ 91440 w 2509520"/>
                <a:gd name="connsiteY7" fmla="*/ 2153920 h 2306320"/>
                <a:gd name="connsiteX8" fmla="*/ 30480 w 2509520"/>
                <a:gd name="connsiteY8" fmla="*/ 2306320 h 2306320"/>
                <a:gd name="connsiteX9" fmla="*/ 2509520 w 2509520"/>
                <a:gd name="connsiteY9" fmla="*/ 2296160 h 2306320"/>
                <a:gd name="connsiteX10" fmla="*/ 2448560 w 2509520"/>
                <a:gd name="connsiteY10" fmla="*/ 1534160 h 2306320"/>
                <a:gd name="connsiteX11" fmla="*/ 2133600 w 2509520"/>
                <a:gd name="connsiteY11" fmla="*/ 1168400 h 2306320"/>
                <a:gd name="connsiteX12" fmla="*/ 1991360 w 2509520"/>
                <a:gd name="connsiteY12" fmla="*/ 853440 h 2306320"/>
                <a:gd name="connsiteX13" fmla="*/ 1971040 w 2509520"/>
                <a:gd name="connsiteY13" fmla="*/ 650240 h 2306320"/>
                <a:gd name="connsiteX14" fmla="*/ 2001520 w 2509520"/>
                <a:gd name="connsiteY14" fmla="*/ 335280 h 2306320"/>
                <a:gd name="connsiteX15" fmla="*/ 2011680 w 2509520"/>
                <a:gd name="connsiteY15" fmla="*/ 81280 h 2306320"/>
                <a:gd name="connsiteX16" fmla="*/ 2011680 w 2509520"/>
                <a:gd name="connsiteY16" fmla="*/ 20320 h 2306320"/>
                <a:gd name="connsiteX17" fmla="*/ 1188720 w 2509520"/>
                <a:gd name="connsiteY17" fmla="*/ 0 h 2306320"/>
                <a:gd name="connsiteX18" fmla="*/ 1097280 w 2509520"/>
                <a:gd name="connsiteY18" fmla="*/ 10160 h 2306320"/>
                <a:gd name="connsiteX0" fmla="*/ 1066800 w 2479040"/>
                <a:gd name="connsiteY0" fmla="*/ 10160 h 2306320"/>
                <a:gd name="connsiteX1" fmla="*/ 335280 w 2479040"/>
                <a:gd name="connsiteY1" fmla="*/ 497840 h 2306320"/>
                <a:gd name="connsiteX2" fmla="*/ 20320 w 2479040"/>
                <a:gd name="connsiteY2" fmla="*/ 873760 h 2306320"/>
                <a:gd name="connsiteX3" fmla="*/ 30480 w 2479040"/>
                <a:gd name="connsiteY3" fmla="*/ 1127760 h 2306320"/>
                <a:gd name="connsiteX4" fmla="*/ 30480 w 2479040"/>
                <a:gd name="connsiteY4" fmla="*/ 1361440 h 2306320"/>
                <a:gd name="connsiteX5" fmla="*/ 71120 w 2479040"/>
                <a:gd name="connsiteY5" fmla="*/ 1463040 h 2306320"/>
                <a:gd name="connsiteX6" fmla="*/ 182880 w 2479040"/>
                <a:gd name="connsiteY6" fmla="*/ 1869440 h 2306320"/>
                <a:gd name="connsiteX7" fmla="*/ 60960 w 2479040"/>
                <a:gd name="connsiteY7" fmla="*/ 2153920 h 2306320"/>
                <a:gd name="connsiteX8" fmla="*/ 0 w 2479040"/>
                <a:gd name="connsiteY8" fmla="*/ 2306320 h 2306320"/>
                <a:gd name="connsiteX9" fmla="*/ 2479040 w 2479040"/>
                <a:gd name="connsiteY9" fmla="*/ 2296160 h 2306320"/>
                <a:gd name="connsiteX10" fmla="*/ 2418080 w 2479040"/>
                <a:gd name="connsiteY10" fmla="*/ 1534160 h 2306320"/>
                <a:gd name="connsiteX11" fmla="*/ 2103120 w 2479040"/>
                <a:gd name="connsiteY11" fmla="*/ 1168400 h 2306320"/>
                <a:gd name="connsiteX12" fmla="*/ 1960880 w 2479040"/>
                <a:gd name="connsiteY12" fmla="*/ 853440 h 2306320"/>
                <a:gd name="connsiteX13" fmla="*/ 1940560 w 2479040"/>
                <a:gd name="connsiteY13" fmla="*/ 650240 h 2306320"/>
                <a:gd name="connsiteX14" fmla="*/ 1971040 w 2479040"/>
                <a:gd name="connsiteY14" fmla="*/ 335280 h 2306320"/>
                <a:gd name="connsiteX15" fmla="*/ 1981200 w 2479040"/>
                <a:gd name="connsiteY15" fmla="*/ 81280 h 2306320"/>
                <a:gd name="connsiteX16" fmla="*/ 1981200 w 2479040"/>
                <a:gd name="connsiteY16" fmla="*/ 20320 h 2306320"/>
                <a:gd name="connsiteX17" fmla="*/ 1158240 w 2479040"/>
                <a:gd name="connsiteY17" fmla="*/ 0 h 2306320"/>
                <a:gd name="connsiteX18" fmla="*/ 1066800 w 2479040"/>
                <a:gd name="connsiteY18" fmla="*/ 10160 h 2306320"/>
                <a:gd name="connsiteX0" fmla="*/ 944880 w 2479040"/>
                <a:gd name="connsiteY0" fmla="*/ 0 h 2326640"/>
                <a:gd name="connsiteX1" fmla="*/ 335280 w 2479040"/>
                <a:gd name="connsiteY1" fmla="*/ 518160 h 2326640"/>
                <a:gd name="connsiteX2" fmla="*/ 20320 w 2479040"/>
                <a:gd name="connsiteY2" fmla="*/ 894080 h 2326640"/>
                <a:gd name="connsiteX3" fmla="*/ 30480 w 2479040"/>
                <a:gd name="connsiteY3" fmla="*/ 1148080 h 2326640"/>
                <a:gd name="connsiteX4" fmla="*/ 30480 w 2479040"/>
                <a:gd name="connsiteY4" fmla="*/ 1381760 h 2326640"/>
                <a:gd name="connsiteX5" fmla="*/ 71120 w 2479040"/>
                <a:gd name="connsiteY5" fmla="*/ 1483360 h 2326640"/>
                <a:gd name="connsiteX6" fmla="*/ 182880 w 2479040"/>
                <a:gd name="connsiteY6" fmla="*/ 1889760 h 2326640"/>
                <a:gd name="connsiteX7" fmla="*/ 60960 w 2479040"/>
                <a:gd name="connsiteY7" fmla="*/ 2174240 h 2326640"/>
                <a:gd name="connsiteX8" fmla="*/ 0 w 2479040"/>
                <a:gd name="connsiteY8" fmla="*/ 2326640 h 2326640"/>
                <a:gd name="connsiteX9" fmla="*/ 2479040 w 2479040"/>
                <a:gd name="connsiteY9" fmla="*/ 2316480 h 2326640"/>
                <a:gd name="connsiteX10" fmla="*/ 2418080 w 2479040"/>
                <a:gd name="connsiteY10" fmla="*/ 1554480 h 2326640"/>
                <a:gd name="connsiteX11" fmla="*/ 2103120 w 2479040"/>
                <a:gd name="connsiteY11" fmla="*/ 1188720 h 2326640"/>
                <a:gd name="connsiteX12" fmla="*/ 1960880 w 2479040"/>
                <a:gd name="connsiteY12" fmla="*/ 873760 h 2326640"/>
                <a:gd name="connsiteX13" fmla="*/ 1940560 w 2479040"/>
                <a:gd name="connsiteY13" fmla="*/ 670560 h 2326640"/>
                <a:gd name="connsiteX14" fmla="*/ 1971040 w 2479040"/>
                <a:gd name="connsiteY14" fmla="*/ 355600 h 2326640"/>
                <a:gd name="connsiteX15" fmla="*/ 1981200 w 2479040"/>
                <a:gd name="connsiteY15" fmla="*/ 101600 h 2326640"/>
                <a:gd name="connsiteX16" fmla="*/ 1981200 w 2479040"/>
                <a:gd name="connsiteY16" fmla="*/ 40640 h 2326640"/>
                <a:gd name="connsiteX17" fmla="*/ 1158240 w 2479040"/>
                <a:gd name="connsiteY17" fmla="*/ 20320 h 2326640"/>
                <a:gd name="connsiteX18" fmla="*/ 944880 w 2479040"/>
                <a:gd name="connsiteY18" fmla="*/ 0 h 2326640"/>
                <a:gd name="connsiteX0" fmla="*/ 955040 w 2479040"/>
                <a:gd name="connsiteY0" fmla="*/ 0 h 2306320"/>
                <a:gd name="connsiteX1" fmla="*/ 335280 w 2479040"/>
                <a:gd name="connsiteY1" fmla="*/ 497840 h 2306320"/>
                <a:gd name="connsiteX2" fmla="*/ 20320 w 2479040"/>
                <a:gd name="connsiteY2" fmla="*/ 873760 h 2306320"/>
                <a:gd name="connsiteX3" fmla="*/ 30480 w 2479040"/>
                <a:gd name="connsiteY3" fmla="*/ 1127760 h 2306320"/>
                <a:gd name="connsiteX4" fmla="*/ 30480 w 2479040"/>
                <a:gd name="connsiteY4" fmla="*/ 1361440 h 2306320"/>
                <a:gd name="connsiteX5" fmla="*/ 71120 w 2479040"/>
                <a:gd name="connsiteY5" fmla="*/ 1463040 h 2306320"/>
                <a:gd name="connsiteX6" fmla="*/ 182880 w 2479040"/>
                <a:gd name="connsiteY6" fmla="*/ 1869440 h 2306320"/>
                <a:gd name="connsiteX7" fmla="*/ 60960 w 2479040"/>
                <a:gd name="connsiteY7" fmla="*/ 2153920 h 2306320"/>
                <a:gd name="connsiteX8" fmla="*/ 0 w 2479040"/>
                <a:gd name="connsiteY8" fmla="*/ 2306320 h 2306320"/>
                <a:gd name="connsiteX9" fmla="*/ 2479040 w 2479040"/>
                <a:gd name="connsiteY9" fmla="*/ 2296160 h 2306320"/>
                <a:gd name="connsiteX10" fmla="*/ 2418080 w 2479040"/>
                <a:gd name="connsiteY10" fmla="*/ 1534160 h 2306320"/>
                <a:gd name="connsiteX11" fmla="*/ 2103120 w 2479040"/>
                <a:gd name="connsiteY11" fmla="*/ 1168400 h 2306320"/>
                <a:gd name="connsiteX12" fmla="*/ 1960880 w 2479040"/>
                <a:gd name="connsiteY12" fmla="*/ 853440 h 2306320"/>
                <a:gd name="connsiteX13" fmla="*/ 1940560 w 2479040"/>
                <a:gd name="connsiteY13" fmla="*/ 650240 h 2306320"/>
                <a:gd name="connsiteX14" fmla="*/ 1971040 w 2479040"/>
                <a:gd name="connsiteY14" fmla="*/ 335280 h 2306320"/>
                <a:gd name="connsiteX15" fmla="*/ 1981200 w 2479040"/>
                <a:gd name="connsiteY15" fmla="*/ 81280 h 2306320"/>
                <a:gd name="connsiteX16" fmla="*/ 1981200 w 2479040"/>
                <a:gd name="connsiteY16" fmla="*/ 20320 h 2306320"/>
                <a:gd name="connsiteX17" fmla="*/ 1158240 w 2479040"/>
                <a:gd name="connsiteY17" fmla="*/ 0 h 2306320"/>
                <a:gd name="connsiteX18" fmla="*/ 955040 w 2479040"/>
                <a:gd name="connsiteY18" fmla="*/ 0 h 230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9040" h="2306320">
                  <a:moveTo>
                    <a:pt x="955040" y="0"/>
                  </a:moveTo>
                  <a:lnTo>
                    <a:pt x="335280" y="497840"/>
                  </a:lnTo>
                  <a:lnTo>
                    <a:pt x="20320" y="873760"/>
                  </a:lnTo>
                  <a:lnTo>
                    <a:pt x="30480" y="1127760"/>
                  </a:lnTo>
                  <a:lnTo>
                    <a:pt x="30480" y="1361440"/>
                  </a:lnTo>
                  <a:lnTo>
                    <a:pt x="71120" y="1463040"/>
                  </a:lnTo>
                  <a:lnTo>
                    <a:pt x="182880" y="1869440"/>
                  </a:lnTo>
                  <a:lnTo>
                    <a:pt x="60960" y="2153920"/>
                  </a:lnTo>
                  <a:lnTo>
                    <a:pt x="0" y="2306320"/>
                  </a:lnTo>
                  <a:lnTo>
                    <a:pt x="2479040" y="2296160"/>
                  </a:lnTo>
                  <a:lnTo>
                    <a:pt x="2418080" y="1534160"/>
                  </a:lnTo>
                  <a:lnTo>
                    <a:pt x="2103120" y="1168400"/>
                  </a:lnTo>
                  <a:lnTo>
                    <a:pt x="1960880" y="853440"/>
                  </a:lnTo>
                  <a:lnTo>
                    <a:pt x="1940560" y="650240"/>
                  </a:lnTo>
                  <a:lnTo>
                    <a:pt x="1971040" y="335280"/>
                  </a:lnTo>
                  <a:lnTo>
                    <a:pt x="1981200" y="81280"/>
                  </a:lnTo>
                  <a:lnTo>
                    <a:pt x="1981200" y="20320"/>
                  </a:lnTo>
                  <a:lnTo>
                    <a:pt x="1158240" y="0"/>
                  </a:lnTo>
                  <a:lnTo>
                    <a:pt x="955040" y="0"/>
                  </a:lnTo>
                  <a:close/>
                </a:path>
              </a:pathLst>
            </a:custGeom>
            <a:solidFill>
              <a:srgbClr val="6666FF">
                <a:alpha val="71765"/>
              </a:srgbClr>
            </a:solidFill>
            <a:ln>
              <a:noFill/>
            </a:ln>
            <a:scene3d>
              <a:camera prst="orthographicFront">
                <a:rot lat="19499998" lon="0" rev="0"/>
              </a:camera>
              <a:lightRig rig="threePt" dir="t"/>
            </a:scene3d>
            <a:sp3d z="-311150"/>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endParaRPr lang="en-US" dirty="0"/>
            </a:p>
          </p:txBody>
        </p:sp>
      </p:grpSp>
      <p:sp>
        <p:nvSpPr>
          <p:cNvPr id="4" name="Rectangle 3">
            <a:extLst>
              <a:ext uri="{FF2B5EF4-FFF2-40B4-BE49-F238E27FC236}">
                <a16:creationId xmlns:a16="http://schemas.microsoft.com/office/drawing/2014/main" id="{6F350A5A-0A9D-69A0-8221-F6A48776DB9F}"/>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C53A6B6B-3DFE-F5AD-D034-A9D2E47C2160}"/>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
        <p:nvSpPr>
          <p:cNvPr id="11" name="Isosceles Triangle 10">
            <a:extLst>
              <a:ext uri="{FF2B5EF4-FFF2-40B4-BE49-F238E27FC236}">
                <a16:creationId xmlns:a16="http://schemas.microsoft.com/office/drawing/2014/main" id="{FB614796-2D4F-BB52-64B2-FF52C66703A0}"/>
              </a:ext>
            </a:extLst>
          </p:cNvPr>
          <p:cNvSpPr/>
          <p:nvPr/>
        </p:nvSpPr>
        <p:spPr>
          <a:xfrm rot="10800000">
            <a:off x="8158209" y="3865237"/>
            <a:ext cx="233174" cy="259883"/>
          </a:xfrm>
          <a:prstGeom prst="triangle">
            <a:avLst/>
          </a:prstGeom>
          <a:solidFill>
            <a:schemeClr val="accent3">
              <a:lumMod val="40000"/>
              <a:lumOff val="60000"/>
            </a:schemeClr>
          </a:solidFill>
          <a:ln>
            <a:noFill/>
          </a:ln>
          <a:scene3d>
            <a:camera prst="orthographicFront">
              <a:rot lat="3299989" lon="0" rev="0"/>
            </a:camera>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E286A8C3-36AF-E3BA-E95F-8F74FD19C684}"/>
                  </a:ext>
                </a:extLst>
              </p:cNvPr>
              <p:cNvGraphicFramePr>
                <a:graphicFrameLocks noChangeAspect="1"/>
              </p:cNvGraphicFramePr>
              <p:nvPr>
                <p:extLst>
                  <p:ext uri="{D42A27DB-BD31-4B8C-83A1-F6EECF244321}">
                    <p14:modId xmlns:p14="http://schemas.microsoft.com/office/powerpoint/2010/main" val="2208489659"/>
                  </p:ext>
                </p:extLst>
              </p:nvPr>
            </p:nvGraphicFramePr>
            <p:xfrm>
              <a:off x="8150318" y="3995178"/>
              <a:ext cx="233174" cy="579516"/>
            </p:xfrm>
            <a:graphic>
              <a:graphicData uri="http://schemas.microsoft.com/office/powerpoint/2016/slidezoom">
                <pslz:sldZm>
                  <pslz:sldZmObj sldId="405" cId="2755039611">
                    <pslz:zmPr id="{A1D34BC3-22DB-49A8-ABFA-910FE431CDE5}" transitionDur="1000">
                      <p166:blipFill xmlns:p166="http://schemas.microsoft.com/office/powerpoint/2016/6/main">
                        <a:blip r:embed="rId3"/>
                        <a:stretch>
                          <a:fillRect/>
                        </a:stretch>
                      </p166:blipFill>
                      <p166:spPr xmlns:p166="http://schemas.microsoft.com/office/powerpoint/2016/6/main">
                        <a:xfrm>
                          <a:off x="0" y="0"/>
                          <a:ext cx="233174" cy="57951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rot lat="18599993" lon="0" rev="0"/>
                          </a:camera>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E286A8C3-36AF-E3BA-E95F-8F74FD19C684}"/>
                  </a:ext>
                </a:extLst>
              </p:cNvPr>
              <p:cNvPicPr>
                <a:picLocks noGrp="1" noRot="1" noChangeAspect="1" noMove="1" noResize="1" noEditPoints="1" noAdjustHandles="1" noChangeArrowheads="1" noChangeShapeType="1"/>
              </p:cNvPicPr>
              <p:nvPr/>
            </p:nvPicPr>
            <p:blipFill>
              <a:blip r:embed="rId5"/>
              <a:stretch>
                <a:fillRect/>
              </a:stretch>
            </p:blipFill>
            <p:spPr>
              <a:xfrm>
                <a:off x="8150318" y="3995178"/>
                <a:ext cx="233174" cy="579516"/>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rot lat="18599993" lon="0" rev="0"/>
                </a:camera>
                <a:lightRig rig="threePt" dir="t">
                  <a:rot lat="0" lon="0" rev="19200000"/>
                </a:lightRig>
              </a:scene3d>
              <a:sp3d extrusionH="25400">
                <a:bevelT w="304800" h="152400" prst="hardEdge"/>
                <a:extrusionClr>
                  <a:srgbClr val="FFFFFF"/>
                </a:extrusionClr>
              </a:sp3d>
            </p:spPr>
          </p:pic>
        </mc:Fallback>
      </mc:AlternateContent>
    </p:spTree>
    <p:extLst>
      <p:ext uri="{BB962C8B-B14F-4D97-AF65-F5344CB8AC3E}">
        <p14:creationId xmlns:p14="http://schemas.microsoft.com/office/powerpoint/2010/main" val="1325217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FCEF-3D95-1734-6CE3-25864DF722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CFB753-EDF2-693E-104B-D24B88FE887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7341F668-5E2E-B00F-1116-2C773771B653}"/>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pic>
        <p:nvPicPr>
          <p:cNvPr id="6" name="Picture 5">
            <a:extLst>
              <a:ext uri="{FF2B5EF4-FFF2-40B4-BE49-F238E27FC236}">
                <a16:creationId xmlns:a16="http://schemas.microsoft.com/office/drawing/2014/main" id="{4E58B532-F38D-34C9-1018-7993AAEFFA1F}"/>
              </a:ext>
            </a:extLst>
          </p:cNvPr>
          <p:cNvPicPr>
            <a:picLocks noChangeAspect="1"/>
          </p:cNvPicPr>
          <p:nvPr/>
        </p:nvPicPr>
        <p:blipFill>
          <a:blip r:embed="rId2"/>
          <a:stretch>
            <a:fillRect/>
          </a:stretch>
        </p:blipFill>
        <p:spPr>
          <a:xfrm>
            <a:off x="1576337" y="1012094"/>
            <a:ext cx="9039326" cy="5632546"/>
          </a:xfrm>
          <a:prstGeom prst="rect">
            <a:avLst/>
          </a:prstGeom>
          <a:solidFill>
            <a:srgbClr val="A8ACFE"/>
          </a:solidFill>
        </p:spPr>
      </p:pic>
    </p:spTree>
    <p:extLst>
      <p:ext uri="{BB962C8B-B14F-4D97-AF65-F5344CB8AC3E}">
        <p14:creationId xmlns:p14="http://schemas.microsoft.com/office/powerpoint/2010/main" val="2755039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1F8F-C198-9DB7-6BD1-F8ACEF2F1B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6F68CA-9549-AE5A-4B94-31833CADAA59}"/>
              </a:ext>
            </a:extLst>
          </p:cNvPr>
          <p:cNvPicPr>
            <a:picLocks noChangeAspect="1"/>
          </p:cNvPicPr>
          <p:nvPr/>
        </p:nvPicPr>
        <p:blipFill>
          <a:blip r:embed="rId2"/>
          <a:stretch>
            <a:fillRect/>
          </a:stretch>
        </p:blipFill>
        <p:spPr>
          <a:xfrm>
            <a:off x="2590238" y="1168083"/>
            <a:ext cx="7153202" cy="4978400"/>
          </a:xfrm>
          <a:prstGeom prst="rect">
            <a:avLst/>
          </a:prstGeom>
        </p:spPr>
      </p:pic>
      <p:sp>
        <p:nvSpPr>
          <p:cNvPr id="5" name="Titre 7">
            <a:extLst>
              <a:ext uri="{FF2B5EF4-FFF2-40B4-BE49-F238E27FC236}">
                <a16:creationId xmlns:a16="http://schemas.microsoft.com/office/drawing/2014/main" id="{2184630B-D929-75EA-9469-AC7872E3628B}"/>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
        <p:nvSpPr>
          <p:cNvPr id="6" name="Titre 7">
            <a:extLst>
              <a:ext uri="{FF2B5EF4-FFF2-40B4-BE49-F238E27FC236}">
                <a16:creationId xmlns:a16="http://schemas.microsoft.com/office/drawing/2014/main" id="{664FA9CF-2125-818A-0498-5168D0CD3E04}"/>
              </a:ext>
            </a:extLst>
          </p:cNvPr>
          <p:cNvSpPr txBox="1">
            <a:spLocks/>
          </p:cNvSpPr>
          <p:nvPr/>
        </p:nvSpPr>
        <p:spPr>
          <a:xfrm>
            <a:off x="1226388" y="137954"/>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
        <p:nvSpPr>
          <p:cNvPr id="7" name="Rectangle 6">
            <a:extLst>
              <a:ext uri="{FF2B5EF4-FFF2-40B4-BE49-F238E27FC236}">
                <a16:creationId xmlns:a16="http://schemas.microsoft.com/office/drawing/2014/main" id="{EA3587B4-7E43-E214-0116-288AC312A6B7}"/>
              </a:ext>
            </a:extLst>
          </p:cNvPr>
          <p:cNvSpPr/>
          <p:nvPr/>
        </p:nvSpPr>
        <p:spPr>
          <a:xfrm>
            <a:off x="0" y="-14446"/>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re 7">
            <a:extLst>
              <a:ext uri="{FF2B5EF4-FFF2-40B4-BE49-F238E27FC236}">
                <a16:creationId xmlns:a16="http://schemas.microsoft.com/office/drawing/2014/main" id="{C02657A7-39ED-1E5D-B972-217F4BBF2E95}"/>
              </a:ext>
            </a:extLst>
          </p:cNvPr>
          <p:cNvSpPr txBox="1">
            <a:spLocks/>
          </p:cNvSpPr>
          <p:nvPr/>
        </p:nvSpPr>
        <p:spPr>
          <a:xfrm>
            <a:off x="1073988" y="-28892"/>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Tree>
    <p:extLst>
      <p:ext uri="{BB962C8B-B14F-4D97-AF65-F5344CB8AC3E}">
        <p14:creationId xmlns:p14="http://schemas.microsoft.com/office/powerpoint/2010/main" val="3038165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E08EC-49F8-C154-8861-2E593F7AFB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11DA30-F458-2F6B-B0E9-5FF6D3226228}"/>
              </a:ext>
            </a:extLst>
          </p:cNvPr>
          <p:cNvPicPr>
            <a:picLocks noChangeAspect="1"/>
          </p:cNvPicPr>
          <p:nvPr/>
        </p:nvPicPr>
        <p:blipFill>
          <a:blip r:embed="rId2"/>
          <a:stretch>
            <a:fillRect/>
          </a:stretch>
        </p:blipFill>
        <p:spPr>
          <a:xfrm>
            <a:off x="2561589" y="1092200"/>
            <a:ext cx="7068819" cy="4836160"/>
          </a:xfrm>
          <a:prstGeom prst="rect">
            <a:avLst/>
          </a:prstGeom>
        </p:spPr>
      </p:pic>
      <p:sp>
        <p:nvSpPr>
          <p:cNvPr id="4" name="Rectangle 3">
            <a:extLst>
              <a:ext uri="{FF2B5EF4-FFF2-40B4-BE49-F238E27FC236}">
                <a16:creationId xmlns:a16="http://schemas.microsoft.com/office/drawing/2014/main" id="{93D52482-D506-BC4F-1A00-8BC1F876C092}"/>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06926528-47BA-710C-8179-F1DD48341CA6}"/>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Tree>
    <p:extLst>
      <p:ext uri="{BB962C8B-B14F-4D97-AF65-F5344CB8AC3E}">
        <p14:creationId xmlns:p14="http://schemas.microsoft.com/office/powerpoint/2010/main" val="23495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EF49B-8028-AD9B-B023-4C854E2629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33C6A3-C1F0-1011-0907-AE08687DE47D}"/>
              </a:ext>
            </a:extLst>
          </p:cNvPr>
          <p:cNvPicPr>
            <a:picLocks noChangeAspect="1"/>
          </p:cNvPicPr>
          <p:nvPr/>
        </p:nvPicPr>
        <p:blipFill>
          <a:blip r:embed="rId2"/>
          <a:stretch>
            <a:fillRect/>
          </a:stretch>
        </p:blipFill>
        <p:spPr>
          <a:xfrm>
            <a:off x="3212047" y="1171620"/>
            <a:ext cx="5767905" cy="4514760"/>
          </a:xfrm>
          <a:prstGeom prst="rect">
            <a:avLst/>
          </a:prstGeom>
        </p:spPr>
      </p:pic>
      <p:sp>
        <p:nvSpPr>
          <p:cNvPr id="6" name="Rectangle 5">
            <a:extLst>
              <a:ext uri="{FF2B5EF4-FFF2-40B4-BE49-F238E27FC236}">
                <a16:creationId xmlns:a16="http://schemas.microsoft.com/office/drawing/2014/main" id="{B07357B7-6B5C-6A94-6877-1E3D11F3FE15}"/>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2C392B9A-CF90-4AE1-AF73-106502F162BD}"/>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Excavation in Russell-Macomb Easement</a:t>
            </a:r>
            <a:endParaRPr lang="en-US" sz="4000" baseline="30000" dirty="0">
              <a:solidFill>
                <a:srgbClr val="FFFFFF"/>
              </a:solidFill>
            </a:endParaRPr>
          </a:p>
        </p:txBody>
      </p:sp>
    </p:spTree>
    <p:extLst>
      <p:ext uri="{BB962C8B-B14F-4D97-AF65-F5344CB8AC3E}">
        <p14:creationId xmlns:p14="http://schemas.microsoft.com/office/powerpoint/2010/main" val="1228325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83A3-D068-3AAA-E8D2-79EEE5A2C0D4}"/>
            </a:ext>
          </a:extLst>
        </p:cNvPr>
        <p:cNvGrpSpPr/>
        <p:nvPr/>
      </p:nvGrpSpPr>
      <p:grpSpPr>
        <a:xfrm>
          <a:off x="0" y="0"/>
          <a:ext cx="0" cy="0"/>
          <a:chOff x="0" y="0"/>
          <a:chExt cx="0" cy="0"/>
        </a:xfrm>
      </p:grpSpPr>
      <p:sp>
        <p:nvSpPr>
          <p:cNvPr id="4" name="Titre 7">
            <a:extLst>
              <a:ext uri="{FF2B5EF4-FFF2-40B4-BE49-F238E27FC236}">
                <a16:creationId xmlns:a16="http://schemas.microsoft.com/office/drawing/2014/main" id="{6D9CD438-2F70-9F79-C018-893498E016A7}"/>
              </a:ext>
            </a:extLst>
          </p:cNvPr>
          <p:cNvSpPr>
            <a:spLocks noGrp="1"/>
          </p:cNvSpPr>
          <p:nvPr>
            <p:ph type="title"/>
          </p:nvPr>
        </p:nvSpPr>
        <p:spPr>
          <a:xfrm>
            <a:off x="1073988" y="259362"/>
            <a:ext cx="10044023" cy="877729"/>
          </a:xfrm>
        </p:spPr>
        <p:txBody>
          <a:bodyPr vert="horz" lIns="91440" tIns="45720" rIns="91440" bIns="45720" rtlCol="0" anchor="ctr">
            <a:normAutofit/>
          </a:bodyPr>
          <a:lstStyle/>
          <a:p>
            <a:pPr algn="ctr"/>
            <a:r>
              <a:rPr lang="en-US" sz="4000" b="1" kern="1200" noProof="0" dirty="0">
                <a:solidFill>
                  <a:srgbClr val="FFFFFF"/>
                </a:solidFill>
                <a:latin typeface="+mj-lt"/>
                <a:ea typeface="+mj-ea"/>
                <a:cs typeface="+mj-cs"/>
              </a:rPr>
              <a:t>Steam Pipes That Provides Heat</a:t>
            </a:r>
            <a:endParaRPr lang="en-US" sz="4000" kern="1200" baseline="30000" noProof="0" dirty="0">
              <a:solidFill>
                <a:srgbClr val="FFFFFF"/>
              </a:solidFill>
              <a:latin typeface="+mj-lt"/>
              <a:ea typeface="+mj-ea"/>
              <a:cs typeface="+mj-cs"/>
            </a:endParaRPr>
          </a:p>
        </p:txBody>
      </p:sp>
      <p:sp>
        <p:nvSpPr>
          <p:cNvPr id="9" name="Rectangle 8">
            <a:extLst>
              <a:ext uri="{FF2B5EF4-FFF2-40B4-BE49-F238E27FC236}">
                <a16:creationId xmlns:a16="http://schemas.microsoft.com/office/drawing/2014/main" id="{B6551212-63A4-3523-F031-78A41A1B955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02CF4A8-29E2-78FF-55E1-1861540657DD}"/>
              </a:ext>
            </a:extLst>
          </p:cNvPr>
          <p:cNvSpPr txBox="1"/>
          <p:nvPr/>
        </p:nvSpPr>
        <p:spPr>
          <a:xfrm>
            <a:off x="3047999" y="52041"/>
            <a:ext cx="6096000" cy="707886"/>
          </a:xfrm>
          <a:prstGeom prst="rect">
            <a:avLst/>
          </a:prstGeom>
          <a:noFill/>
        </p:spPr>
        <p:txBody>
          <a:bodyPr wrap="square">
            <a:spAutoFit/>
          </a:bodyPr>
          <a:lstStyle/>
          <a:p>
            <a:pPr algn="ctr"/>
            <a:r>
              <a:rPr lang="en-US" sz="4000" b="1" dirty="0">
                <a:solidFill>
                  <a:srgbClr val="FFFFFF"/>
                </a:solidFill>
                <a:latin typeface="+mj-lt"/>
              </a:rPr>
              <a:t>Manhole Cover</a:t>
            </a:r>
            <a:endParaRPr lang="en-US" sz="4000" baseline="30000" dirty="0">
              <a:solidFill>
                <a:srgbClr val="FFFFFF"/>
              </a:solidFill>
              <a:latin typeface="+mj-lt"/>
            </a:endParaRPr>
          </a:p>
        </p:txBody>
      </p:sp>
      <p:pic>
        <p:nvPicPr>
          <p:cNvPr id="6" name="Picture 5">
            <a:extLst>
              <a:ext uri="{FF2B5EF4-FFF2-40B4-BE49-F238E27FC236}">
                <a16:creationId xmlns:a16="http://schemas.microsoft.com/office/drawing/2014/main" id="{19C4DD42-9D97-1705-74C3-E470A6B8D758}"/>
              </a:ext>
            </a:extLst>
          </p:cNvPr>
          <p:cNvPicPr>
            <a:picLocks noChangeAspect="1"/>
          </p:cNvPicPr>
          <p:nvPr/>
        </p:nvPicPr>
        <p:blipFill>
          <a:blip r:embed="rId2"/>
          <a:srcRect l="15861" t="24930" r="18025" b="32216"/>
          <a:stretch>
            <a:fillRect/>
          </a:stretch>
        </p:blipFill>
        <p:spPr>
          <a:xfrm>
            <a:off x="3299438" y="1028485"/>
            <a:ext cx="5593120" cy="4801030"/>
          </a:xfrm>
          <a:prstGeom prst="rect">
            <a:avLst/>
          </a:prstGeom>
        </p:spPr>
      </p:pic>
      <p:sp>
        <p:nvSpPr>
          <p:cNvPr id="10" name="TextBox 9">
            <a:extLst>
              <a:ext uri="{FF2B5EF4-FFF2-40B4-BE49-F238E27FC236}">
                <a16:creationId xmlns:a16="http://schemas.microsoft.com/office/drawing/2014/main" id="{CD40E75F-B87E-9291-6ED5-ADB64014792F}"/>
              </a:ext>
            </a:extLst>
          </p:cNvPr>
          <p:cNvSpPr txBox="1"/>
          <p:nvPr/>
        </p:nvSpPr>
        <p:spPr>
          <a:xfrm>
            <a:off x="3206720" y="5949607"/>
            <a:ext cx="5778555" cy="428835"/>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Detroit Thermal cast iron manhole frame and cover </a:t>
            </a:r>
          </a:p>
        </p:txBody>
      </p:sp>
    </p:spTree>
    <p:extLst>
      <p:ext uri="{BB962C8B-B14F-4D97-AF65-F5344CB8AC3E}">
        <p14:creationId xmlns:p14="http://schemas.microsoft.com/office/powerpoint/2010/main" val="185415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106956-F6A9-5ED2-2D2C-3C01293A8DE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8060C8-4FDE-B114-5A21-B60227A2B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4E9B8B4D-FB58-45C9-7FD8-214DA3701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686AA066-00B5-C550-2642-703B0C7AA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1E92EDEB-43C1-057D-39FE-DD3BD68B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itre 7">
            <a:extLst>
              <a:ext uri="{FF2B5EF4-FFF2-40B4-BE49-F238E27FC236}">
                <a16:creationId xmlns:a16="http://schemas.microsoft.com/office/drawing/2014/main" id="{702FE301-8A54-3D48-E9FC-F404905368C6}"/>
              </a:ext>
            </a:extLst>
          </p:cNvPr>
          <p:cNvSpPr>
            <a:spLocks noGrp="1"/>
          </p:cNvSpPr>
          <p:nvPr>
            <p:ph type="title"/>
          </p:nvPr>
        </p:nvSpPr>
        <p:spPr>
          <a:xfrm>
            <a:off x="1073988" y="259362"/>
            <a:ext cx="10044023" cy="877729"/>
          </a:xfrm>
        </p:spPr>
        <p:txBody>
          <a:bodyPr vert="horz" lIns="91440" tIns="45720" rIns="91440" bIns="45720" rtlCol="0" anchor="ctr">
            <a:normAutofit/>
          </a:bodyPr>
          <a:lstStyle/>
          <a:p>
            <a:pPr algn="ctr"/>
            <a:r>
              <a:rPr lang="en-US" sz="4000" b="1" kern="1200" noProof="0" dirty="0">
                <a:solidFill>
                  <a:srgbClr val="FFFFFF"/>
                </a:solidFill>
                <a:latin typeface="+mj-lt"/>
                <a:ea typeface="+mj-ea"/>
                <a:cs typeface="+mj-cs"/>
              </a:rPr>
              <a:t>Steam Pipes That Provides Heat</a:t>
            </a:r>
            <a:endParaRPr lang="en-US" sz="4000" kern="1200" baseline="30000" noProof="0" dirty="0">
              <a:solidFill>
                <a:srgbClr val="FFFFFF"/>
              </a:solidFill>
              <a:latin typeface="+mj-lt"/>
              <a:ea typeface="+mj-ea"/>
              <a:cs typeface="+mj-cs"/>
            </a:endParaRPr>
          </a:p>
        </p:txBody>
      </p:sp>
      <p:pic>
        <p:nvPicPr>
          <p:cNvPr id="8" name="Picture 7">
            <a:extLst>
              <a:ext uri="{FF2B5EF4-FFF2-40B4-BE49-F238E27FC236}">
                <a16:creationId xmlns:a16="http://schemas.microsoft.com/office/drawing/2014/main" id="{B7781282-9AF9-3995-56DF-AB6E8AC0B8B4}"/>
              </a:ext>
            </a:extLst>
          </p:cNvPr>
          <p:cNvPicPr>
            <a:picLocks noChangeAspect="1"/>
          </p:cNvPicPr>
          <p:nvPr/>
        </p:nvPicPr>
        <p:blipFill>
          <a:blip r:embed="rId2"/>
          <a:stretch>
            <a:fillRect/>
          </a:stretch>
        </p:blipFill>
        <p:spPr>
          <a:xfrm>
            <a:off x="346678" y="1835316"/>
            <a:ext cx="7447452" cy="4616283"/>
          </a:xfrm>
          <a:prstGeom prst="rect">
            <a:avLst/>
          </a:prstGeom>
        </p:spPr>
      </p:pic>
      <p:pic>
        <p:nvPicPr>
          <p:cNvPr id="10" name="Picture 9">
            <a:extLst>
              <a:ext uri="{FF2B5EF4-FFF2-40B4-BE49-F238E27FC236}">
                <a16:creationId xmlns:a16="http://schemas.microsoft.com/office/drawing/2014/main" id="{53FBE0B7-8B42-C0CD-6206-FDE48A1129D9}"/>
              </a:ext>
            </a:extLst>
          </p:cNvPr>
          <p:cNvPicPr>
            <a:picLocks noChangeAspect="1"/>
          </p:cNvPicPr>
          <p:nvPr/>
        </p:nvPicPr>
        <p:blipFill>
          <a:blip r:embed="rId3"/>
          <a:stretch>
            <a:fillRect/>
          </a:stretch>
        </p:blipFill>
        <p:spPr>
          <a:xfrm>
            <a:off x="8128857" y="1835315"/>
            <a:ext cx="3663037" cy="4616284"/>
          </a:xfrm>
          <a:prstGeom prst="rect">
            <a:avLst/>
          </a:prstGeom>
        </p:spPr>
      </p:pic>
    </p:spTree>
    <p:extLst>
      <p:ext uri="{BB962C8B-B14F-4D97-AF65-F5344CB8AC3E}">
        <p14:creationId xmlns:p14="http://schemas.microsoft.com/office/powerpoint/2010/main" val="2231567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F533-DB35-20B3-537A-A92C72ADA6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DD23AAC-737D-AED9-9E6A-02CC992803AA}"/>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7E7C9D01-4EC1-AC3C-4FBB-A5D0C1FC53B2}"/>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aseline="30000" dirty="0">
              <a:solidFill>
                <a:srgbClr val="FFFFFF"/>
              </a:solidFill>
            </a:endParaRPr>
          </a:p>
        </p:txBody>
      </p:sp>
      <p:sp>
        <p:nvSpPr>
          <p:cNvPr id="2" name="Titre 7">
            <a:extLst>
              <a:ext uri="{FF2B5EF4-FFF2-40B4-BE49-F238E27FC236}">
                <a16:creationId xmlns:a16="http://schemas.microsoft.com/office/drawing/2014/main" id="{7C94A5A9-3F2E-8913-0889-32E271B88C2F}"/>
              </a:ext>
            </a:extLst>
          </p:cNvPr>
          <p:cNvSpPr txBox="1">
            <a:spLocks/>
          </p:cNvSpPr>
          <p:nvPr/>
        </p:nvSpPr>
        <p:spPr>
          <a:xfrm>
            <a:off x="1073987" y="269107"/>
            <a:ext cx="10044023" cy="6159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Photos Lafayette Avenue Area</a:t>
            </a:r>
            <a:endParaRPr lang="en-US" sz="4000" baseline="30000" dirty="0">
              <a:solidFill>
                <a:srgbClr val="FFFFFF"/>
              </a:solidFill>
            </a:endParaRPr>
          </a:p>
          <a:p>
            <a:pPr algn="ctr"/>
            <a:endParaRPr lang="en-US" sz="4000" baseline="30000" dirty="0">
              <a:solidFill>
                <a:srgbClr val="FFFFFF"/>
              </a:solidFill>
            </a:endParaRPr>
          </a:p>
        </p:txBody>
      </p:sp>
      <p:pic>
        <p:nvPicPr>
          <p:cNvPr id="10" name="Picture 9">
            <a:extLst>
              <a:ext uri="{FF2B5EF4-FFF2-40B4-BE49-F238E27FC236}">
                <a16:creationId xmlns:a16="http://schemas.microsoft.com/office/drawing/2014/main" id="{2168EF75-9B69-7D84-2D35-2B1F5D3C9153}"/>
              </a:ext>
            </a:extLst>
          </p:cNvPr>
          <p:cNvPicPr>
            <a:picLocks noChangeAspect="1"/>
          </p:cNvPicPr>
          <p:nvPr/>
        </p:nvPicPr>
        <p:blipFill>
          <a:blip r:embed="rId2"/>
          <a:stretch>
            <a:fillRect/>
          </a:stretch>
        </p:blipFill>
        <p:spPr>
          <a:xfrm>
            <a:off x="1444152" y="1442720"/>
            <a:ext cx="9279903" cy="3962400"/>
          </a:xfrm>
          <a:prstGeom prst="rect">
            <a:avLst/>
          </a:prstGeom>
        </p:spPr>
      </p:pic>
    </p:spTree>
    <p:extLst>
      <p:ext uri="{BB962C8B-B14F-4D97-AF65-F5344CB8AC3E}">
        <p14:creationId xmlns:p14="http://schemas.microsoft.com/office/powerpoint/2010/main" val="2462663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468BE-30B1-1FC7-91B7-AA817EC2FC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AB9771D-ABFE-01A8-A8A7-3CD8EC9DE7DE}"/>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2645EA14-5CA1-99A9-D3C5-2A8A6BF0A110}"/>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aseline="30000" dirty="0">
              <a:solidFill>
                <a:srgbClr val="FFFFFF"/>
              </a:solidFill>
            </a:endParaRPr>
          </a:p>
        </p:txBody>
      </p:sp>
      <p:sp>
        <p:nvSpPr>
          <p:cNvPr id="2" name="Titre 7">
            <a:extLst>
              <a:ext uri="{FF2B5EF4-FFF2-40B4-BE49-F238E27FC236}">
                <a16:creationId xmlns:a16="http://schemas.microsoft.com/office/drawing/2014/main" id="{52947133-2311-635B-6E00-7E156FEB5505}"/>
              </a:ext>
            </a:extLst>
          </p:cNvPr>
          <p:cNvSpPr txBox="1">
            <a:spLocks/>
          </p:cNvSpPr>
          <p:nvPr/>
        </p:nvSpPr>
        <p:spPr>
          <a:xfrm>
            <a:off x="1073987" y="269107"/>
            <a:ext cx="10044023" cy="6159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Photos Lafayette Avenue Area</a:t>
            </a:r>
            <a:endParaRPr lang="en-US" sz="4000" baseline="30000" dirty="0">
              <a:solidFill>
                <a:srgbClr val="FFFFFF"/>
              </a:solidFill>
            </a:endParaRPr>
          </a:p>
          <a:p>
            <a:pPr algn="ctr"/>
            <a:endParaRPr lang="en-US" sz="4000" baseline="30000" dirty="0">
              <a:solidFill>
                <a:srgbClr val="FFFFFF"/>
              </a:solidFill>
            </a:endParaRPr>
          </a:p>
        </p:txBody>
      </p:sp>
      <p:pic>
        <p:nvPicPr>
          <p:cNvPr id="8" name="Picture 7">
            <a:extLst>
              <a:ext uri="{FF2B5EF4-FFF2-40B4-BE49-F238E27FC236}">
                <a16:creationId xmlns:a16="http://schemas.microsoft.com/office/drawing/2014/main" id="{4BF757AF-F5A3-8748-2EF6-C2629304AD67}"/>
              </a:ext>
            </a:extLst>
          </p:cNvPr>
          <p:cNvPicPr>
            <a:picLocks noChangeAspect="1"/>
          </p:cNvPicPr>
          <p:nvPr/>
        </p:nvPicPr>
        <p:blipFill>
          <a:blip r:embed="rId2"/>
          <a:stretch>
            <a:fillRect/>
          </a:stretch>
        </p:blipFill>
        <p:spPr>
          <a:xfrm>
            <a:off x="3373120" y="1045155"/>
            <a:ext cx="5445760" cy="4767689"/>
          </a:xfrm>
          <a:prstGeom prst="rect">
            <a:avLst/>
          </a:prstGeom>
        </p:spPr>
      </p:pic>
    </p:spTree>
    <p:extLst>
      <p:ext uri="{BB962C8B-B14F-4D97-AF65-F5344CB8AC3E}">
        <p14:creationId xmlns:p14="http://schemas.microsoft.com/office/powerpoint/2010/main" val="48303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066C56-DFE4-AFE4-99B7-C7C3CD9FA836}"/>
              </a:ext>
            </a:extLst>
          </p:cNvPr>
          <p:cNvSpPr>
            <a:spLocks noGrp="1"/>
          </p:cNvSpPr>
          <p:nvPr>
            <p:ph type="sldNum" sz="quarter" idx="12"/>
          </p:nvPr>
        </p:nvSpPr>
        <p:spPr/>
        <p:txBody>
          <a:bodyPr/>
          <a:lstStyle/>
          <a:p>
            <a:fld id="{BFDAF405-20C8-46D1-9150-1B0221008661}" type="slidenum">
              <a:rPr lang="en-US" smtClean="0"/>
              <a:t>5</a:t>
            </a:fld>
            <a:endParaRPr lang="en-US" dirty="0"/>
          </a:p>
        </p:txBody>
      </p:sp>
      <p:sp>
        <p:nvSpPr>
          <p:cNvPr id="4" name="Rectangle 3">
            <a:extLst>
              <a:ext uri="{FF2B5EF4-FFF2-40B4-BE49-F238E27FC236}">
                <a16:creationId xmlns:a16="http://schemas.microsoft.com/office/drawing/2014/main" id="{C44EBC21-625D-49B1-7B6E-6204DBFF97CD}"/>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52B01866-1526-D6E3-5301-9DA8FAD00BA9}"/>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3C606A0F-61B5-E11A-E252-A9D2D931DA5B}"/>
              </a:ext>
            </a:extLst>
          </p:cNvPr>
          <p:cNvSpPr txBox="1"/>
          <p:nvPr/>
        </p:nvSpPr>
        <p:spPr>
          <a:xfrm>
            <a:off x="599090" y="819708"/>
            <a:ext cx="10983310" cy="782778"/>
          </a:xfrm>
          <a:prstGeom prst="rect">
            <a:avLst/>
          </a:prstGeom>
          <a:noFill/>
        </p:spPr>
        <p:txBody>
          <a:bodyPr wrap="square">
            <a:spAutoFit/>
          </a:bodyPr>
          <a:lstStyle/>
          <a:p>
            <a:pPr marL="342900" marR="0" lvl="0" indent="-342900">
              <a:lnSpc>
                <a:spcPct val="115000"/>
              </a:lnSpc>
              <a:spcAft>
                <a:spcPts val="800"/>
              </a:spcAft>
              <a:buFont typeface="+mj-lt"/>
              <a:buAutoNum type="romanUcPeriod"/>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Finer detail about existing landscaping around the excavation sites and the access routes to those excavation locations, including identification of all locations of vegetation.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14C9C95B-344E-F4A4-1040-A2257A96284F}"/>
              </a:ext>
            </a:extLst>
          </p:cNvPr>
          <p:cNvGrpSpPr/>
          <p:nvPr/>
        </p:nvGrpSpPr>
        <p:grpSpPr>
          <a:xfrm>
            <a:off x="595405" y="1602486"/>
            <a:ext cx="11464514" cy="5041961"/>
            <a:chOff x="595405" y="1602486"/>
            <a:chExt cx="11464514" cy="5041961"/>
          </a:xfrm>
        </p:grpSpPr>
        <p:sp>
          <p:nvSpPr>
            <p:cNvPr id="10" name="TextBox 9">
              <a:extLst>
                <a:ext uri="{FF2B5EF4-FFF2-40B4-BE49-F238E27FC236}">
                  <a16:creationId xmlns:a16="http://schemas.microsoft.com/office/drawing/2014/main" id="{DBCEED92-C82E-8212-ECC7-B6EEE1E551C1}"/>
                </a:ext>
              </a:extLst>
            </p:cNvPr>
            <p:cNvSpPr txBox="1"/>
            <p:nvPr/>
          </p:nvSpPr>
          <p:spPr>
            <a:xfrm>
              <a:off x="8461784" y="2201926"/>
              <a:ext cx="3598135" cy="3968266"/>
            </a:xfrm>
            <a:prstGeom prst="rect">
              <a:avLst/>
            </a:prstGeom>
            <a:noFill/>
          </p:spPr>
          <p:txBody>
            <a:bodyPr wrap="square">
              <a:spAutoFit/>
            </a:bodyPr>
            <a:lstStyle/>
            <a:p>
              <a:pPr marR="0" lvl="0">
                <a:lnSpc>
                  <a:spcPct val="115000"/>
                </a:lnSpc>
                <a:spcAft>
                  <a:spcPts val="800"/>
                </a:spcAft>
              </a:pPr>
              <a:r>
                <a:rPr lang="en-US" sz="2000" kern="100" dirty="0">
                  <a:latin typeface="Aptos" panose="020B0004020202020204" pitchFamily="34" charset="0"/>
                  <a:ea typeface="Aptos" panose="020B0004020202020204" pitchFamily="34" charset="0"/>
                  <a:cs typeface="Times New Roman" panose="02020603050405020304" pitchFamily="18" charset="0"/>
                </a:rPr>
                <a:t>Detroit Thermal has surveyed the site with their professional land surveyor, landscape architect and certified arborist. All plant material adjacent to the proposed excavations, along the access routes and at the layout down area have been located and memorialized on the provided plan set.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2EDFB4DA-3358-C5FF-0FC0-42393CF0A04E}"/>
                </a:ext>
              </a:extLst>
            </p:cNvPr>
            <p:cNvGrpSpPr/>
            <p:nvPr/>
          </p:nvGrpSpPr>
          <p:grpSpPr>
            <a:xfrm>
              <a:off x="595405" y="1639416"/>
              <a:ext cx="4346604" cy="5005031"/>
              <a:chOff x="595405" y="1639416"/>
              <a:chExt cx="4346604" cy="5005031"/>
            </a:xfrm>
          </p:grpSpPr>
          <p:pic>
            <p:nvPicPr>
              <p:cNvPr id="33" name="Picture 32">
                <a:extLst>
                  <a:ext uri="{FF2B5EF4-FFF2-40B4-BE49-F238E27FC236}">
                    <a16:creationId xmlns:a16="http://schemas.microsoft.com/office/drawing/2014/main" id="{891B4392-0974-2DBA-B994-AB2FFE5598A6}"/>
                  </a:ext>
                </a:extLst>
              </p:cNvPr>
              <p:cNvPicPr>
                <a:picLocks noChangeAspect="1"/>
              </p:cNvPicPr>
              <p:nvPr/>
            </p:nvPicPr>
            <p:blipFill>
              <a:blip r:embed="rId3"/>
              <a:stretch>
                <a:fillRect/>
              </a:stretch>
            </p:blipFill>
            <p:spPr>
              <a:xfrm>
                <a:off x="595405" y="3699420"/>
                <a:ext cx="3454873" cy="2945027"/>
              </a:xfrm>
              <a:prstGeom prst="rect">
                <a:avLst/>
              </a:prstGeom>
            </p:spPr>
          </p:pic>
          <p:pic>
            <p:nvPicPr>
              <p:cNvPr id="35" name="Picture 34">
                <a:extLst>
                  <a:ext uri="{FF2B5EF4-FFF2-40B4-BE49-F238E27FC236}">
                    <a16:creationId xmlns:a16="http://schemas.microsoft.com/office/drawing/2014/main" id="{F3C1C2C8-0277-E363-A00A-47FC3B4ECA52}"/>
                  </a:ext>
                </a:extLst>
              </p:cNvPr>
              <p:cNvPicPr>
                <a:picLocks noChangeAspect="1"/>
              </p:cNvPicPr>
              <p:nvPr/>
            </p:nvPicPr>
            <p:blipFill>
              <a:blip r:embed="rId4"/>
              <a:stretch>
                <a:fillRect/>
              </a:stretch>
            </p:blipFill>
            <p:spPr>
              <a:xfrm>
                <a:off x="793995" y="1639416"/>
                <a:ext cx="4148014" cy="2079213"/>
              </a:xfrm>
              <a:prstGeom prst="rect">
                <a:avLst/>
              </a:prstGeom>
            </p:spPr>
          </p:pic>
        </p:grpSp>
        <p:pic>
          <p:nvPicPr>
            <p:cNvPr id="38" name="Picture 37">
              <a:extLst>
                <a:ext uri="{FF2B5EF4-FFF2-40B4-BE49-F238E27FC236}">
                  <a16:creationId xmlns:a16="http://schemas.microsoft.com/office/drawing/2014/main" id="{C6F62D36-039E-95B0-BDB7-8324952F1800}"/>
                </a:ext>
              </a:extLst>
            </p:cNvPr>
            <p:cNvPicPr>
              <a:picLocks noChangeAspect="1"/>
            </p:cNvPicPr>
            <p:nvPr/>
          </p:nvPicPr>
          <p:blipFill>
            <a:blip r:embed="rId5"/>
            <a:stretch>
              <a:fillRect/>
            </a:stretch>
          </p:blipFill>
          <p:spPr>
            <a:xfrm>
              <a:off x="5019039" y="1749628"/>
              <a:ext cx="1000169" cy="1810703"/>
            </a:xfrm>
            <a:prstGeom prst="rect">
              <a:avLst/>
            </a:prstGeom>
          </p:spPr>
        </p:pic>
        <p:pic>
          <p:nvPicPr>
            <p:cNvPr id="40" name="Picture 39">
              <a:extLst>
                <a:ext uri="{FF2B5EF4-FFF2-40B4-BE49-F238E27FC236}">
                  <a16:creationId xmlns:a16="http://schemas.microsoft.com/office/drawing/2014/main" id="{582356B3-781C-15EA-A17A-5F22DA643DE5}"/>
                </a:ext>
              </a:extLst>
            </p:cNvPr>
            <p:cNvPicPr>
              <a:picLocks noChangeAspect="1"/>
            </p:cNvPicPr>
            <p:nvPr/>
          </p:nvPicPr>
          <p:blipFill>
            <a:blip r:embed="rId6"/>
            <a:stretch>
              <a:fillRect/>
            </a:stretch>
          </p:blipFill>
          <p:spPr>
            <a:xfrm>
              <a:off x="6291378" y="1602486"/>
              <a:ext cx="2029662" cy="2215383"/>
            </a:xfrm>
            <a:prstGeom prst="rect">
              <a:avLst/>
            </a:prstGeom>
          </p:spPr>
        </p:pic>
        <p:pic>
          <p:nvPicPr>
            <p:cNvPr id="42" name="Picture 41">
              <a:extLst>
                <a:ext uri="{FF2B5EF4-FFF2-40B4-BE49-F238E27FC236}">
                  <a16:creationId xmlns:a16="http://schemas.microsoft.com/office/drawing/2014/main" id="{28DD2C34-36C1-32C4-37E0-2C00EF7ABC41}"/>
                </a:ext>
              </a:extLst>
            </p:cNvPr>
            <p:cNvPicPr>
              <a:picLocks noChangeAspect="1"/>
            </p:cNvPicPr>
            <p:nvPr/>
          </p:nvPicPr>
          <p:blipFill>
            <a:blip r:embed="rId7"/>
            <a:stretch>
              <a:fillRect/>
            </a:stretch>
          </p:blipFill>
          <p:spPr>
            <a:xfrm>
              <a:off x="5052992" y="3924974"/>
              <a:ext cx="3268048" cy="2661079"/>
            </a:xfrm>
            <a:prstGeom prst="rect">
              <a:avLst/>
            </a:prstGeom>
          </p:spPr>
        </p:pic>
      </p:grpSp>
      <p:pic>
        <p:nvPicPr>
          <p:cNvPr id="46" name="Picture 45">
            <a:extLst>
              <a:ext uri="{FF2B5EF4-FFF2-40B4-BE49-F238E27FC236}">
                <a16:creationId xmlns:a16="http://schemas.microsoft.com/office/drawing/2014/main" id="{D24AA4D4-D496-3234-FC04-05CD617B3709}"/>
              </a:ext>
            </a:extLst>
          </p:cNvPr>
          <p:cNvPicPr>
            <a:picLocks noChangeAspect="1"/>
          </p:cNvPicPr>
          <p:nvPr/>
        </p:nvPicPr>
        <p:blipFill>
          <a:blip r:embed="rId8"/>
          <a:stretch>
            <a:fillRect/>
          </a:stretch>
        </p:blipFill>
        <p:spPr>
          <a:xfrm>
            <a:off x="1702594" y="6639881"/>
            <a:ext cx="1664269" cy="102394"/>
          </a:xfrm>
          <a:prstGeom prst="rect">
            <a:avLst/>
          </a:prstGeom>
        </p:spPr>
      </p:pic>
      <p:pic>
        <p:nvPicPr>
          <p:cNvPr id="2" name="Picture 1">
            <a:extLst>
              <a:ext uri="{FF2B5EF4-FFF2-40B4-BE49-F238E27FC236}">
                <a16:creationId xmlns:a16="http://schemas.microsoft.com/office/drawing/2014/main" id="{BA122FE3-8E7C-F40A-4C21-A763D2D01002}"/>
              </a:ext>
            </a:extLst>
          </p:cNvPr>
          <p:cNvPicPr>
            <a:picLocks noChangeAspect="1"/>
          </p:cNvPicPr>
          <p:nvPr/>
        </p:nvPicPr>
        <p:blipFill>
          <a:blip r:embed="rId9"/>
          <a:stretch>
            <a:fillRect/>
          </a:stretch>
        </p:blipFill>
        <p:spPr>
          <a:xfrm>
            <a:off x="5576295" y="6534150"/>
            <a:ext cx="885825" cy="323850"/>
          </a:xfrm>
          <a:prstGeom prst="rect">
            <a:avLst/>
          </a:prstGeom>
        </p:spPr>
      </p:pic>
    </p:spTree>
    <p:extLst>
      <p:ext uri="{BB962C8B-B14F-4D97-AF65-F5344CB8AC3E}">
        <p14:creationId xmlns:p14="http://schemas.microsoft.com/office/powerpoint/2010/main" val="191582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5216-8671-7C8A-62E8-59E29BDAB0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BC845C6-E4AC-593A-A5C5-1DBDCE6D7838}"/>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7">
            <a:extLst>
              <a:ext uri="{FF2B5EF4-FFF2-40B4-BE49-F238E27FC236}">
                <a16:creationId xmlns:a16="http://schemas.microsoft.com/office/drawing/2014/main" id="{209270AE-7846-4464-DF52-96FA97ED6A03}"/>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aseline="30000" dirty="0">
              <a:solidFill>
                <a:srgbClr val="FFFFFF"/>
              </a:solidFill>
            </a:endParaRPr>
          </a:p>
        </p:txBody>
      </p:sp>
      <p:sp>
        <p:nvSpPr>
          <p:cNvPr id="2" name="Titre 7">
            <a:extLst>
              <a:ext uri="{FF2B5EF4-FFF2-40B4-BE49-F238E27FC236}">
                <a16:creationId xmlns:a16="http://schemas.microsoft.com/office/drawing/2014/main" id="{AF6EB7AC-0E68-F015-C6E6-A68C3FBE85FE}"/>
              </a:ext>
            </a:extLst>
          </p:cNvPr>
          <p:cNvSpPr txBox="1">
            <a:spLocks/>
          </p:cNvSpPr>
          <p:nvPr/>
        </p:nvSpPr>
        <p:spPr>
          <a:xfrm>
            <a:off x="1073987" y="269107"/>
            <a:ext cx="10044023" cy="6159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Photos Lafayette Avenue Area</a:t>
            </a:r>
            <a:endParaRPr lang="en-US" sz="4000" baseline="30000" dirty="0">
              <a:solidFill>
                <a:srgbClr val="FFFFFF"/>
              </a:solidFill>
            </a:endParaRPr>
          </a:p>
          <a:p>
            <a:pPr algn="ctr"/>
            <a:endParaRPr lang="en-US" sz="4000" baseline="30000" dirty="0">
              <a:solidFill>
                <a:srgbClr val="FFFFFF"/>
              </a:solidFill>
            </a:endParaRPr>
          </a:p>
        </p:txBody>
      </p:sp>
      <p:pic>
        <p:nvPicPr>
          <p:cNvPr id="8" name="Picture 7">
            <a:extLst>
              <a:ext uri="{FF2B5EF4-FFF2-40B4-BE49-F238E27FC236}">
                <a16:creationId xmlns:a16="http://schemas.microsoft.com/office/drawing/2014/main" id="{CD67317D-D320-9441-7B92-21FBC81C9CFF}"/>
              </a:ext>
            </a:extLst>
          </p:cNvPr>
          <p:cNvPicPr>
            <a:picLocks noChangeAspect="1"/>
          </p:cNvPicPr>
          <p:nvPr/>
        </p:nvPicPr>
        <p:blipFill>
          <a:blip r:embed="rId2"/>
          <a:stretch>
            <a:fillRect/>
          </a:stretch>
        </p:blipFill>
        <p:spPr>
          <a:xfrm>
            <a:off x="4206240" y="1328324"/>
            <a:ext cx="4947920" cy="4751316"/>
          </a:xfrm>
          <a:prstGeom prst="rect">
            <a:avLst/>
          </a:prstGeom>
        </p:spPr>
      </p:pic>
    </p:spTree>
    <p:extLst>
      <p:ext uri="{BB962C8B-B14F-4D97-AF65-F5344CB8AC3E}">
        <p14:creationId xmlns:p14="http://schemas.microsoft.com/office/powerpoint/2010/main" val="266237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4CD0-5D93-3077-51FD-8EFB9A88AB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EB6B43-24EE-DFCF-0BFF-A70662DD34C4}"/>
              </a:ext>
            </a:extLst>
          </p:cNvPr>
          <p:cNvSpPr>
            <a:spLocks noGrp="1"/>
          </p:cNvSpPr>
          <p:nvPr>
            <p:ph type="sldNum" sz="quarter" idx="12"/>
          </p:nvPr>
        </p:nvSpPr>
        <p:spPr>
          <a:xfrm>
            <a:off x="9067800" y="7535298"/>
            <a:ext cx="2743200" cy="365125"/>
          </a:xfrm>
        </p:spPr>
        <p:txBody>
          <a:bodyPr/>
          <a:lstStyle/>
          <a:p>
            <a:fld id="{BFDAF405-20C8-46D1-9150-1B0221008661}" type="slidenum">
              <a:rPr lang="en-US" smtClean="0"/>
              <a:t>6</a:t>
            </a:fld>
            <a:endParaRPr lang="en-US" dirty="0"/>
          </a:p>
        </p:txBody>
      </p:sp>
      <p:sp>
        <p:nvSpPr>
          <p:cNvPr id="4" name="Rectangle 3">
            <a:extLst>
              <a:ext uri="{FF2B5EF4-FFF2-40B4-BE49-F238E27FC236}">
                <a16:creationId xmlns:a16="http://schemas.microsoft.com/office/drawing/2014/main" id="{3E2F69FE-53C2-F9B4-A902-07075427AD78}"/>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567BF5BF-2E5D-FF39-393B-D35E93140BBA}"/>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B7D7B456-7673-2105-26AF-F1D8C17BB103}"/>
              </a:ext>
            </a:extLst>
          </p:cNvPr>
          <p:cNvSpPr txBox="1"/>
          <p:nvPr/>
        </p:nvSpPr>
        <p:spPr>
          <a:xfrm>
            <a:off x="495168" y="-1181390"/>
            <a:ext cx="10983310" cy="782778"/>
          </a:xfrm>
          <a:prstGeom prst="rect">
            <a:avLst/>
          </a:prstGeom>
          <a:noFill/>
        </p:spPr>
        <p:txBody>
          <a:bodyPr wrap="square">
            <a:spAutoFit/>
          </a:bodyPr>
          <a:lstStyle/>
          <a:p>
            <a:pPr marL="342900" marR="0" lvl="0" indent="-342900">
              <a:lnSpc>
                <a:spcPct val="115000"/>
              </a:lnSpc>
              <a:spcAft>
                <a:spcPts val="800"/>
              </a:spcAft>
              <a:buFont typeface="+mj-lt"/>
              <a:buAutoNum type="romanUcPeriod"/>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Finer detail about existing landscaping around the excavation sites and the access routes to those excavation locations, including identification of all locations of vegetation.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4AA6C77-4BF8-113D-9064-39F9E4C45AF0}"/>
              </a:ext>
            </a:extLst>
          </p:cNvPr>
          <p:cNvSpPr txBox="1"/>
          <p:nvPr/>
        </p:nvSpPr>
        <p:spPr>
          <a:xfrm>
            <a:off x="12557534" y="6356350"/>
            <a:ext cx="3598135" cy="3968266"/>
          </a:xfrm>
          <a:prstGeom prst="rect">
            <a:avLst/>
          </a:prstGeom>
          <a:noFill/>
        </p:spPr>
        <p:txBody>
          <a:bodyPr wrap="square">
            <a:spAutoFit/>
          </a:bodyPr>
          <a:lstStyle/>
          <a:p>
            <a:pPr marR="0" lvl="0">
              <a:lnSpc>
                <a:spcPct val="115000"/>
              </a:lnSpc>
              <a:spcAft>
                <a:spcPts val="800"/>
              </a:spcAft>
            </a:pPr>
            <a:r>
              <a:rPr lang="en-US" sz="2000" kern="100" dirty="0">
                <a:latin typeface="Aptos" panose="020B0004020202020204" pitchFamily="34" charset="0"/>
                <a:ea typeface="Aptos" panose="020B0004020202020204" pitchFamily="34" charset="0"/>
                <a:cs typeface="Times New Roman" panose="02020603050405020304" pitchFamily="18" charset="0"/>
              </a:rPr>
              <a:t>Detroit Thermal has surveyed the site with their professional land surveyor, landscape architect and certified arborist. All plant material adjacent to the proposed excavations, along the access routes and at the layout down area have been located and memorialized on the provided plan set.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70CAF5FC-7E49-9BFF-D0B8-3E6E7B20F9A2}"/>
              </a:ext>
            </a:extLst>
          </p:cNvPr>
          <p:cNvPicPr>
            <a:picLocks noChangeAspect="1"/>
          </p:cNvPicPr>
          <p:nvPr/>
        </p:nvPicPr>
        <p:blipFill>
          <a:blip r:embed="rId3"/>
          <a:stretch>
            <a:fillRect/>
          </a:stretch>
        </p:blipFill>
        <p:spPr>
          <a:xfrm>
            <a:off x="13487664" y="1639416"/>
            <a:ext cx="2029662" cy="2215383"/>
          </a:xfrm>
          <a:prstGeom prst="rect">
            <a:avLst/>
          </a:prstGeom>
        </p:spPr>
      </p:pic>
      <p:pic>
        <p:nvPicPr>
          <p:cNvPr id="42" name="Picture 41">
            <a:extLst>
              <a:ext uri="{FF2B5EF4-FFF2-40B4-BE49-F238E27FC236}">
                <a16:creationId xmlns:a16="http://schemas.microsoft.com/office/drawing/2014/main" id="{9C2DD3B6-ECB0-037F-FEC8-97BE74276914}"/>
              </a:ext>
            </a:extLst>
          </p:cNvPr>
          <p:cNvPicPr>
            <a:picLocks noChangeAspect="1"/>
          </p:cNvPicPr>
          <p:nvPr/>
        </p:nvPicPr>
        <p:blipFill>
          <a:blip r:embed="rId4"/>
          <a:stretch>
            <a:fillRect/>
          </a:stretch>
        </p:blipFill>
        <p:spPr>
          <a:xfrm>
            <a:off x="5342552" y="7555936"/>
            <a:ext cx="3268048" cy="2661079"/>
          </a:xfrm>
          <a:prstGeom prst="rect">
            <a:avLst/>
          </a:prstGeom>
        </p:spPr>
      </p:pic>
      <p:pic>
        <p:nvPicPr>
          <p:cNvPr id="46" name="Picture 45">
            <a:extLst>
              <a:ext uri="{FF2B5EF4-FFF2-40B4-BE49-F238E27FC236}">
                <a16:creationId xmlns:a16="http://schemas.microsoft.com/office/drawing/2014/main" id="{212D04EC-B6E0-A65F-D0B5-428433BD7CB1}"/>
              </a:ext>
            </a:extLst>
          </p:cNvPr>
          <p:cNvPicPr>
            <a:picLocks noChangeAspect="1"/>
          </p:cNvPicPr>
          <p:nvPr/>
        </p:nvPicPr>
        <p:blipFill>
          <a:blip r:embed="rId5"/>
          <a:stretch>
            <a:fillRect/>
          </a:stretch>
        </p:blipFill>
        <p:spPr>
          <a:xfrm>
            <a:off x="1424881" y="8610204"/>
            <a:ext cx="1664269" cy="102394"/>
          </a:xfrm>
          <a:prstGeom prst="rect">
            <a:avLst/>
          </a:prstGeom>
        </p:spPr>
      </p:pic>
      <p:pic>
        <p:nvPicPr>
          <p:cNvPr id="2" name="Picture 1">
            <a:extLst>
              <a:ext uri="{FF2B5EF4-FFF2-40B4-BE49-F238E27FC236}">
                <a16:creationId xmlns:a16="http://schemas.microsoft.com/office/drawing/2014/main" id="{2BB554DB-39A6-03F4-F274-6C802D762F2A}"/>
              </a:ext>
            </a:extLst>
          </p:cNvPr>
          <p:cNvPicPr>
            <a:picLocks noChangeAspect="1"/>
          </p:cNvPicPr>
          <p:nvPr/>
        </p:nvPicPr>
        <p:blipFill>
          <a:blip r:embed="rId6"/>
          <a:stretch>
            <a:fillRect/>
          </a:stretch>
        </p:blipFill>
        <p:spPr>
          <a:xfrm>
            <a:off x="3854860" y="7394011"/>
            <a:ext cx="885825" cy="323850"/>
          </a:xfrm>
          <a:prstGeom prst="rect">
            <a:avLst/>
          </a:prstGeom>
        </p:spPr>
      </p:pic>
      <p:grpSp>
        <p:nvGrpSpPr>
          <p:cNvPr id="28" name="Group 27">
            <a:extLst>
              <a:ext uri="{FF2B5EF4-FFF2-40B4-BE49-F238E27FC236}">
                <a16:creationId xmlns:a16="http://schemas.microsoft.com/office/drawing/2014/main" id="{6DDD7CD7-B057-9227-5FF7-A75914FD714D}"/>
              </a:ext>
            </a:extLst>
          </p:cNvPr>
          <p:cNvGrpSpPr/>
          <p:nvPr/>
        </p:nvGrpSpPr>
        <p:grpSpPr>
          <a:xfrm>
            <a:off x="2712365" y="885838"/>
            <a:ext cx="6927728" cy="5913657"/>
            <a:chOff x="2712365" y="885838"/>
            <a:chExt cx="6927728" cy="5913657"/>
          </a:xfrm>
        </p:grpSpPr>
        <p:grpSp>
          <p:nvGrpSpPr>
            <p:cNvPr id="23" name="Group 22">
              <a:extLst>
                <a:ext uri="{FF2B5EF4-FFF2-40B4-BE49-F238E27FC236}">
                  <a16:creationId xmlns:a16="http://schemas.microsoft.com/office/drawing/2014/main" id="{A93C48B0-0C19-E35E-8A80-830FE3A666A2}"/>
                </a:ext>
              </a:extLst>
            </p:cNvPr>
            <p:cNvGrpSpPr/>
            <p:nvPr/>
          </p:nvGrpSpPr>
          <p:grpSpPr>
            <a:xfrm>
              <a:off x="2712365" y="885838"/>
              <a:ext cx="6927728" cy="5913657"/>
              <a:chOff x="2712365" y="885838"/>
              <a:chExt cx="6927728" cy="5913657"/>
            </a:xfrm>
          </p:grpSpPr>
          <p:pic>
            <p:nvPicPr>
              <p:cNvPr id="38" name="Picture 37">
                <a:extLst>
                  <a:ext uri="{FF2B5EF4-FFF2-40B4-BE49-F238E27FC236}">
                    <a16:creationId xmlns:a16="http://schemas.microsoft.com/office/drawing/2014/main" id="{782299F8-1FCC-E31E-EDF9-E2F1525165F8}"/>
                  </a:ext>
                </a:extLst>
              </p:cNvPr>
              <p:cNvPicPr>
                <a:picLocks noChangeAspect="1"/>
              </p:cNvPicPr>
              <p:nvPr/>
            </p:nvPicPr>
            <p:blipFill>
              <a:blip r:embed="rId7"/>
              <a:stretch>
                <a:fillRect/>
              </a:stretch>
            </p:blipFill>
            <p:spPr>
              <a:xfrm>
                <a:off x="7610431" y="2398906"/>
                <a:ext cx="2029662" cy="3674494"/>
              </a:xfrm>
              <a:prstGeom prst="rect">
                <a:avLst/>
              </a:prstGeom>
            </p:spPr>
          </p:pic>
          <p:grpSp>
            <p:nvGrpSpPr>
              <p:cNvPr id="9" name="Group 8">
                <a:extLst>
                  <a:ext uri="{FF2B5EF4-FFF2-40B4-BE49-F238E27FC236}">
                    <a16:creationId xmlns:a16="http://schemas.microsoft.com/office/drawing/2014/main" id="{99396718-9C73-3F92-4A5C-E59C64F4836A}"/>
                  </a:ext>
                </a:extLst>
              </p:cNvPr>
              <p:cNvGrpSpPr/>
              <p:nvPr/>
            </p:nvGrpSpPr>
            <p:grpSpPr>
              <a:xfrm>
                <a:off x="2712365" y="885838"/>
                <a:ext cx="4925174" cy="5913657"/>
                <a:chOff x="2685257" y="897970"/>
                <a:chExt cx="4925174" cy="5913657"/>
              </a:xfrm>
            </p:grpSpPr>
            <p:grpSp>
              <p:nvGrpSpPr>
                <p:cNvPr id="6" name="Group 5">
                  <a:extLst>
                    <a:ext uri="{FF2B5EF4-FFF2-40B4-BE49-F238E27FC236}">
                      <a16:creationId xmlns:a16="http://schemas.microsoft.com/office/drawing/2014/main" id="{DAD68835-BFD7-EC5F-51C8-E2B44F1FC40D}"/>
                    </a:ext>
                  </a:extLst>
                </p:cNvPr>
                <p:cNvGrpSpPr/>
                <p:nvPr/>
              </p:nvGrpSpPr>
              <p:grpSpPr>
                <a:xfrm>
                  <a:off x="2685257" y="897970"/>
                  <a:ext cx="4925174" cy="5913657"/>
                  <a:chOff x="595405" y="1639416"/>
                  <a:chExt cx="4346604" cy="5005031"/>
                </a:xfrm>
              </p:grpSpPr>
              <p:pic>
                <p:nvPicPr>
                  <p:cNvPr id="33" name="Picture 32">
                    <a:extLst>
                      <a:ext uri="{FF2B5EF4-FFF2-40B4-BE49-F238E27FC236}">
                        <a16:creationId xmlns:a16="http://schemas.microsoft.com/office/drawing/2014/main" id="{B7CEC581-1497-7305-3328-DAF88571EDC3}"/>
                      </a:ext>
                    </a:extLst>
                  </p:cNvPr>
                  <p:cNvPicPr>
                    <a:picLocks noChangeAspect="1"/>
                  </p:cNvPicPr>
                  <p:nvPr/>
                </p:nvPicPr>
                <p:blipFill>
                  <a:blip r:embed="rId8"/>
                  <a:stretch>
                    <a:fillRect/>
                  </a:stretch>
                </p:blipFill>
                <p:spPr>
                  <a:xfrm>
                    <a:off x="595405" y="3699420"/>
                    <a:ext cx="3454873" cy="2945027"/>
                  </a:xfrm>
                  <a:prstGeom prst="rect">
                    <a:avLst/>
                  </a:prstGeom>
                </p:spPr>
              </p:pic>
              <p:pic>
                <p:nvPicPr>
                  <p:cNvPr id="35" name="Picture 34">
                    <a:extLst>
                      <a:ext uri="{FF2B5EF4-FFF2-40B4-BE49-F238E27FC236}">
                        <a16:creationId xmlns:a16="http://schemas.microsoft.com/office/drawing/2014/main" id="{739CC42B-147A-0423-1E0D-76F84DD678B3}"/>
                      </a:ext>
                    </a:extLst>
                  </p:cNvPr>
                  <p:cNvPicPr>
                    <a:picLocks noChangeAspect="1"/>
                  </p:cNvPicPr>
                  <p:nvPr/>
                </p:nvPicPr>
                <p:blipFill>
                  <a:blip r:embed="rId9"/>
                  <a:stretch>
                    <a:fillRect/>
                  </a:stretch>
                </p:blipFill>
                <p:spPr>
                  <a:xfrm>
                    <a:off x="793995" y="1639416"/>
                    <a:ext cx="4148014" cy="2079213"/>
                  </a:xfrm>
                  <a:prstGeom prst="rect">
                    <a:avLst/>
                  </a:prstGeom>
                </p:spPr>
              </p:pic>
            </p:grpSp>
            <p:sp>
              <p:nvSpPr>
                <p:cNvPr id="8" name="Oval 7">
                  <a:extLst>
                    <a:ext uri="{FF2B5EF4-FFF2-40B4-BE49-F238E27FC236}">
                      <a16:creationId xmlns:a16="http://schemas.microsoft.com/office/drawing/2014/main" id="{16504FA2-30BC-B9DE-0953-E48F88F3318D}"/>
                    </a:ext>
                  </a:extLst>
                </p:cNvPr>
                <p:cNvSpPr/>
                <p:nvPr/>
              </p:nvSpPr>
              <p:spPr>
                <a:xfrm>
                  <a:off x="5885181" y="1809750"/>
                  <a:ext cx="45719" cy="45719"/>
                </a:xfrm>
                <a:prstGeom prst="ellipse">
                  <a:avLst/>
                </a:prstGeom>
                <a:solidFill>
                  <a:srgbClr val="C7C8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Isosceles Triangle 10">
              <a:extLst>
                <a:ext uri="{FF2B5EF4-FFF2-40B4-BE49-F238E27FC236}">
                  <a16:creationId xmlns:a16="http://schemas.microsoft.com/office/drawing/2014/main" id="{3F396688-4E76-5088-EE8A-9EE34740B36E}"/>
                </a:ext>
              </a:extLst>
            </p:cNvPr>
            <p:cNvSpPr/>
            <p:nvPr/>
          </p:nvSpPr>
          <p:spPr>
            <a:xfrm rot="1659202">
              <a:off x="5143768" y="1937810"/>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92F8860-6402-7739-EC76-634E3578269C}"/>
                </a:ext>
              </a:extLst>
            </p:cNvPr>
            <p:cNvSpPr/>
            <p:nvPr/>
          </p:nvSpPr>
          <p:spPr>
            <a:xfrm rot="11045473">
              <a:off x="4628567" y="3509614"/>
              <a:ext cx="224238" cy="260322"/>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1ADC5D87-3225-1104-FCC5-09346749C8DC}"/>
                </a:ext>
              </a:extLst>
            </p:cNvPr>
            <p:cNvSpPr/>
            <p:nvPr/>
          </p:nvSpPr>
          <p:spPr>
            <a:xfrm rot="18921889">
              <a:off x="4399218" y="3019125"/>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AF624EC-7436-C841-7536-D4AEBBC671DA}"/>
                    </a:ext>
                  </a:extLst>
                </p:cNvPr>
                <p:cNvGraphicFramePr>
                  <a:graphicFrameLocks noChangeAspect="1"/>
                </p:cNvGraphicFramePr>
                <p:nvPr>
                  <p:extLst>
                    <p:ext uri="{D42A27DB-BD31-4B8C-83A1-F6EECF244321}">
                      <p14:modId xmlns:p14="http://schemas.microsoft.com/office/powerpoint/2010/main" val="1941664511"/>
                    </p:ext>
                  </p:extLst>
                </p:nvPr>
              </p:nvGraphicFramePr>
              <p:xfrm>
                <a:off x="4593436" y="3777604"/>
                <a:ext cx="294498" cy="165655"/>
              </p:xfrm>
              <a:graphic>
                <a:graphicData uri="http://schemas.microsoft.com/office/powerpoint/2016/slidezoom">
                  <pslz:sldZm>
                    <pslz:sldZmObj sldId="415" cId="3667343955">
                      <pslz:zmPr id="{69B766B9-74AE-4090-BB7C-E98C7883D881}" transitionDur="1000">
                        <p166:blipFill xmlns:p166="http://schemas.microsoft.com/office/powerpoint/2016/6/main">
                          <a:blip r:embed="rId10"/>
                          <a:stretch>
                            <a:fillRect/>
                          </a:stretch>
                        </p166:blipFill>
                        <p166:spPr xmlns:p166="http://schemas.microsoft.com/office/powerpoint/2016/6/main">
                          <a:xfrm>
                            <a:off x="0" y="0"/>
                            <a:ext cx="294498" cy="165655"/>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5" name="Slide Zoom 14">
                  <a:hlinkClick r:id="rId11" action="ppaction://hlinksldjump"/>
                  <a:extLst>
                    <a:ext uri="{FF2B5EF4-FFF2-40B4-BE49-F238E27FC236}">
                      <a16:creationId xmlns:a16="http://schemas.microsoft.com/office/drawing/2014/main" id="{7AF624EC-7436-C841-7536-D4AEBBC671DA}"/>
                    </a:ext>
                  </a:extLst>
                </p:cNvPr>
                <p:cNvPicPr>
                  <a:picLocks noGrp="1" noRot="1" noChangeAspect="1" noMove="1" noResize="1" noEditPoints="1" noAdjustHandles="1" noChangeArrowheads="1" noChangeShapeType="1"/>
                </p:cNvPicPr>
                <p:nvPr/>
              </p:nvPicPr>
              <p:blipFill>
                <a:blip r:embed="rId12"/>
                <a:stretch>
                  <a:fillRect/>
                </a:stretch>
              </p:blipFill>
              <p:spPr>
                <a:xfrm>
                  <a:off x="4593436" y="3777604"/>
                  <a:ext cx="294498" cy="165655"/>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E60ABC44-3C61-EF14-7D84-309DF89D6BA6}"/>
                    </a:ext>
                  </a:extLst>
                </p:cNvPr>
                <p:cNvGraphicFramePr>
                  <a:graphicFrameLocks noChangeAspect="1"/>
                </p:cNvGraphicFramePr>
                <p:nvPr>
                  <p:extLst>
                    <p:ext uri="{D42A27DB-BD31-4B8C-83A1-F6EECF244321}">
                      <p14:modId xmlns:p14="http://schemas.microsoft.com/office/powerpoint/2010/main" val="2366206409"/>
                    </p:ext>
                  </p:extLst>
                </p:nvPr>
              </p:nvGraphicFramePr>
              <p:xfrm rot="12127830">
                <a:off x="5191477" y="1723386"/>
                <a:ext cx="302149" cy="169959"/>
              </p:xfrm>
              <a:graphic>
                <a:graphicData uri="http://schemas.microsoft.com/office/powerpoint/2016/slidezoom">
                  <pslz:sldZm>
                    <pslz:sldZmObj sldId="416" cId="2849957652">
                      <pslz:zmPr id="{8E85C35B-27E4-4A5A-9BB4-B3A81BB606EC}" transitionDur="1000">
                        <p166:blipFill xmlns:p166="http://schemas.microsoft.com/office/powerpoint/2016/6/main">
                          <a:blip r:embed="rId13"/>
                          <a:stretch>
                            <a:fillRect/>
                          </a:stretch>
                        </p166:blipFill>
                        <p166:spPr xmlns:p166="http://schemas.microsoft.com/office/powerpoint/2016/6/main">
                          <a:xfrm rot="12127830">
                            <a:off x="0" y="0"/>
                            <a:ext cx="302149" cy="169959"/>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17" name="Slide Zoom 16">
                  <a:hlinkClick r:id="rId14" action="ppaction://hlinksldjump"/>
                  <a:extLst>
                    <a:ext uri="{FF2B5EF4-FFF2-40B4-BE49-F238E27FC236}">
                      <a16:creationId xmlns:a16="http://schemas.microsoft.com/office/drawing/2014/main" id="{E60ABC44-3C61-EF14-7D84-309DF89D6BA6}"/>
                    </a:ext>
                  </a:extLst>
                </p:cNvPr>
                <p:cNvPicPr>
                  <a:picLocks noGrp="1" noRot="1" noChangeAspect="1" noMove="1" noResize="1" noEditPoints="1" noAdjustHandles="1" noChangeArrowheads="1" noChangeShapeType="1"/>
                </p:cNvPicPr>
                <p:nvPr/>
              </p:nvPicPr>
              <p:blipFill>
                <a:blip r:embed="rId15"/>
                <a:stretch>
                  <a:fillRect/>
                </a:stretch>
              </p:blipFill>
              <p:spPr>
                <a:xfrm rot="12127830">
                  <a:off x="5191477" y="1723386"/>
                  <a:ext cx="302149" cy="169959"/>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22" name="Isosceles Triangle 21">
              <a:extLst>
                <a:ext uri="{FF2B5EF4-FFF2-40B4-BE49-F238E27FC236}">
                  <a16:creationId xmlns:a16="http://schemas.microsoft.com/office/drawing/2014/main" id="{0E3F27AD-A0C4-E78C-6D35-88579C435342}"/>
                </a:ext>
              </a:extLst>
            </p:cNvPr>
            <p:cNvSpPr/>
            <p:nvPr/>
          </p:nvSpPr>
          <p:spPr>
            <a:xfrm rot="8737340">
              <a:off x="6208232" y="2367284"/>
              <a:ext cx="233174" cy="259883"/>
            </a:xfrm>
            <a:prstGeom prst="triangle">
              <a:avLst/>
            </a:prstGeom>
            <a:solidFill>
              <a:schemeClr val="accent3">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33B6AC05-E86C-BF1C-9665-0D30AB707BF8}"/>
                    </a:ext>
                  </a:extLst>
                </p:cNvPr>
                <p:cNvGraphicFramePr>
                  <a:graphicFrameLocks noChangeAspect="1"/>
                </p:cNvGraphicFramePr>
                <p:nvPr>
                  <p:extLst>
                    <p:ext uri="{D42A27DB-BD31-4B8C-83A1-F6EECF244321}">
                      <p14:modId xmlns:p14="http://schemas.microsoft.com/office/powerpoint/2010/main" val="1109121545"/>
                    </p:ext>
                  </p:extLst>
                </p:nvPr>
              </p:nvGraphicFramePr>
              <p:xfrm rot="19152465">
                <a:off x="6341299" y="2585973"/>
                <a:ext cx="325244" cy="182950"/>
              </p:xfrm>
              <a:graphic>
                <a:graphicData uri="http://schemas.microsoft.com/office/powerpoint/2016/slidezoom">
                  <pslz:sldZm>
                    <pslz:sldZmObj sldId="376" cId="387973412">
                      <pslz:zmPr id="{B27151E4-4ED7-4C96-852B-3CF51379E057}" transitionDur="1000">
                        <p166:blipFill xmlns:p166="http://schemas.microsoft.com/office/powerpoint/2016/6/main">
                          <a:blip r:embed="rId16"/>
                          <a:stretch>
                            <a:fillRect/>
                          </a:stretch>
                        </p166:blipFill>
                        <p166:spPr xmlns:p166="http://schemas.microsoft.com/office/powerpoint/2016/6/main">
                          <a:xfrm rot="19152465">
                            <a:off x="0" y="0"/>
                            <a:ext cx="325244" cy="182950"/>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21" name="Slide Zoom 20">
                  <a:hlinkClick r:id="rId17" action="ppaction://hlinksldjump"/>
                  <a:extLst>
                    <a:ext uri="{FF2B5EF4-FFF2-40B4-BE49-F238E27FC236}">
                      <a16:creationId xmlns:a16="http://schemas.microsoft.com/office/drawing/2014/main" id="{33B6AC05-E86C-BF1C-9665-0D30AB707BF8}"/>
                    </a:ext>
                  </a:extLst>
                </p:cNvPr>
                <p:cNvPicPr>
                  <a:picLocks noGrp="1" noRot="1" noChangeAspect="1" noMove="1" noResize="1" noEditPoints="1" noAdjustHandles="1" noChangeArrowheads="1" noChangeShapeType="1"/>
                </p:cNvPicPr>
                <p:nvPr/>
              </p:nvPicPr>
              <p:blipFill>
                <a:blip r:embed="rId18"/>
                <a:stretch>
                  <a:fillRect/>
                </a:stretch>
              </p:blipFill>
              <p:spPr>
                <a:xfrm rot="19152465">
                  <a:off x="6341299" y="2585973"/>
                  <a:ext cx="325244" cy="182950"/>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
          <p:nvSpPr>
            <p:cNvPr id="24" name="TextBox 23">
              <a:extLst>
                <a:ext uri="{FF2B5EF4-FFF2-40B4-BE49-F238E27FC236}">
                  <a16:creationId xmlns:a16="http://schemas.microsoft.com/office/drawing/2014/main" id="{15A4D6E7-A29B-7AEE-7134-A4A5B79C8855}"/>
                </a:ext>
              </a:extLst>
            </p:cNvPr>
            <p:cNvSpPr txBox="1"/>
            <p:nvPr/>
          </p:nvSpPr>
          <p:spPr>
            <a:xfrm>
              <a:off x="6740695" y="2497225"/>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1</a:t>
              </a:r>
            </a:p>
          </p:txBody>
        </p:sp>
        <p:sp>
          <p:nvSpPr>
            <p:cNvPr id="25" name="TextBox 24">
              <a:extLst>
                <a:ext uri="{FF2B5EF4-FFF2-40B4-BE49-F238E27FC236}">
                  <a16:creationId xmlns:a16="http://schemas.microsoft.com/office/drawing/2014/main" id="{44FF65FE-63C0-B599-C738-09205EB15D88}"/>
                </a:ext>
              </a:extLst>
            </p:cNvPr>
            <p:cNvSpPr txBox="1"/>
            <p:nvPr/>
          </p:nvSpPr>
          <p:spPr>
            <a:xfrm>
              <a:off x="5306692" y="1369781"/>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2</a:t>
              </a:r>
            </a:p>
          </p:txBody>
        </p:sp>
        <p:sp>
          <p:nvSpPr>
            <p:cNvPr id="26" name="TextBox 25">
              <a:extLst>
                <a:ext uri="{FF2B5EF4-FFF2-40B4-BE49-F238E27FC236}">
                  <a16:creationId xmlns:a16="http://schemas.microsoft.com/office/drawing/2014/main" id="{17299328-CA45-0CBD-E028-3AC452C72DA1}"/>
                </a:ext>
              </a:extLst>
            </p:cNvPr>
            <p:cNvSpPr txBox="1"/>
            <p:nvPr/>
          </p:nvSpPr>
          <p:spPr>
            <a:xfrm>
              <a:off x="4146086" y="2492236"/>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3</a:t>
              </a:r>
            </a:p>
          </p:txBody>
        </p:sp>
        <p:sp>
          <p:nvSpPr>
            <p:cNvPr id="27" name="TextBox 26">
              <a:extLst>
                <a:ext uri="{FF2B5EF4-FFF2-40B4-BE49-F238E27FC236}">
                  <a16:creationId xmlns:a16="http://schemas.microsoft.com/office/drawing/2014/main" id="{30CF747C-E64B-F58B-C668-0E3E86E2D34F}"/>
                </a:ext>
              </a:extLst>
            </p:cNvPr>
            <p:cNvSpPr txBox="1"/>
            <p:nvPr/>
          </p:nvSpPr>
          <p:spPr>
            <a:xfrm>
              <a:off x="4636776" y="3965269"/>
              <a:ext cx="207818"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4</a:t>
              </a:r>
            </a:p>
          </p:txBody>
        </p:sp>
      </p:grpSp>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DCCA2CF0-984E-67DB-C00F-ADD209794C78}"/>
                  </a:ext>
                </a:extLst>
              </p:cNvPr>
              <p:cNvGraphicFramePr>
                <a:graphicFrameLocks noChangeAspect="1"/>
              </p:cNvGraphicFramePr>
              <p:nvPr>
                <p:extLst>
                  <p:ext uri="{D42A27DB-BD31-4B8C-83A1-F6EECF244321}">
                    <p14:modId xmlns:p14="http://schemas.microsoft.com/office/powerpoint/2010/main" val="56885971"/>
                  </p:ext>
                </p:extLst>
              </p:nvPr>
            </p:nvGraphicFramePr>
            <p:xfrm rot="8007735">
              <a:off x="4215364" y="2891426"/>
              <a:ext cx="330971" cy="186171"/>
            </p:xfrm>
            <a:graphic>
              <a:graphicData uri="http://schemas.microsoft.com/office/powerpoint/2016/slidezoom">
                <pslz:sldZm>
                  <pslz:sldZmObj sldId="383" cId="1325217521">
                    <pslz:zmPr id="{527AC89D-0084-47AE-8F52-7C8E833F14DB}" transitionDur="1000">
                      <p166:blipFill xmlns:p166="http://schemas.microsoft.com/office/powerpoint/2016/6/main">
                        <a:blip r:embed="rId19"/>
                        <a:stretch>
                          <a:fillRect/>
                        </a:stretch>
                      </p166:blipFill>
                      <p166:spPr xmlns:p166="http://schemas.microsoft.com/office/powerpoint/2016/6/main">
                        <a:xfrm rot="8007735">
                          <a:off x="0" y="0"/>
                          <a:ext cx="330971" cy="186171"/>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166:spPr>
                    </pslz:zmPr>
                  </pslz:sldZmObj>
                </pslz:sldZm>
              </a:graphicData>
            </a:graphic>
          </p:graphicFrame>
        </mc:Choice>
        <mc:Fallback xmlns="">
          <p:pic>
            <p:nvPicPr>
              <p:cNvPr id="30" name="Slide Zoom 29">
                <a:hlinkClick r:id="rId20" action="ppaction://hlinksldjump"/>
                <a:extLst>
                  <a:ext uri="{FF2B5EF4-FFF2-40B4-BE49-F238E27FC236}">
                    <a16:creationId xmlns:a16="http://schemas.microsoft.com/office/drawing/2014/main" id="{DCCA2CF0-984E-67DB-C00F-ADD209794C78}"/>
                  </a:ext>
                </a:extLst>
              </p:cNvPr>
              <p:cNvPicPr>
                <a:picLocks noGrp="1" noRot="1" noChangeAspect="1" noMove="1" noResize="1" noEditPoints="1" noAdjustHandles="1" noChangeArrowheads="1" noChangeShapeType="1"/>
              </p:cNvPicPr>
              <p:nvPr/>
            </p:nvPicPr>
            <p:blipFill>
              <a:blip r:embed="rId21"/>
              <a:stretch>
                <a:fillRect/>
              </a:stretch>
            </p:blipFill>
            <p:spPr>
              <a:xfrm rot="8007735">
                <a:off x="4215364" y="2891426"/>
                <a:ext cx="330971" cy="186171"/>
              </a:xfrm>
              <a:prstGeom prst="roundRect">
                <a:avLst>
                  <a:gd name="adj" fmla="val 11111"/>
                </a:avLst>
              </a:prstGeom>
              <a:ln w="190500" cap="rnd">
                <a:solidFill>
                  <a:srgbClr val="79D28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mc:Fallback>
      </mc:AlternateContent>
    </p:spTree>
    <p:extLst>
      <p:ext uri="{BB962C8B-B14F-4D97-AF65-F5344CB8AC3E}">
        <p14:creationId xmlns:p14="http://schemas.microsoft.com/office/powerpoint/2010/main" val="1427001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353D-3FB4-E3E8-08E5-1AEE57ED7EC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8348AA-68C5-C123-521B-AFC34D800B9A}"/>
              </a:ext>
            </a:extLst>
          </p:cNvPr>
          <p:cNvSpPr>
            <a:spLocks noGrp="1"/>
          </p:cNvSpPr>
          <p:nvPr>
            <p:ph type="sldNum" sz="quarter" idx="12"/>
          </p:nvPr>
        </p:nvSpPr>
        <p:spPr/>
        <p:txBody>
          <a:bodyPr/>
          <a:lstStyle/>
          <a:p>
            <a:fld id="{BFDAF405-20C8-46D1-9150-1B0221008661}" type="slidenum">
              <a:rPr lang="en-US" smtClean="0"/>
              <a:t>7</a:t>
            </a:fld>
            <a:endParaRPr lang="en-US" dirty="0"/>
          </a:p>
        </p:txBody>
      </p:sp>
      <p:sp>
        <p:nvSpPr>
          <p:cNvPr id="4" name="Rectangle 3">
            <a:extLst>
              <a:ext uri="{FF2B5EF4-FFF2-40B4-BE49-F238E27FC236}">
                <a16:creationId xmlns:a16="http://schemas.microsoft.com/office/drawing/2014/main" id="{FE771E3F-2A9A-4C31-84B3-08E7EF9A1BA5}"/>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88825AB5-8E8F-66D9-0CF8-9EBE1581B491}"/>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EC11D10D-78EF-EB9A-E5D3-BEADD7455102}"/>
              </a:ext>
            </a:extLst>
          </p:cNvPr>
          <p:cNvSpPr txBox="1"/>
          <p:nvPr/>
        </p:nvSpPr>
        <p:spPr>
          <a:xfrm>
            <a:off x="609600" y="863283"/>
            <a:ext cx="10972800" cy="2757678"/>
          </a:xfrm>
          <a:prstGeom prst="rect">
            <a:avLst/>
          </a:prstGeom>
          <a:noFill/>
        </p:spPr>
        <p:txBody>
          <a:bodyPr wrap="square">
            <a:spAutoFit/>
          </a:bodyPr>
          <a:lstStyle/>
          <a:p>
            <a:pPr marL="400050" marR="0" lvl="0" indent="-400050">
              <a:lnSpc>
                <a:spcPct val="115000"/>
              </a:lnSpc>
              <a:spcAft>
                <a:spcPts val="800"/>
              </a:spcAft>
              <a:buFont typeface="+mj-lt"/>
              <a:buAutoNum type="romanUcPeriod" startAt="2"/>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Information about possible steps that could be taken to protect the landscape</a:t>
            </a:r>
            <a:r>
              <a:rPr lang="en-US" sz="2000" b="1" kern="100" dirty="0">
                <a:latin typeface="Aptos" panose="020B0004020202020204" pitchFamily="34" charset="0"/>
                <a:ea typeface="Aptos" panose="020B0004020202020204" pitchFamily="34" charset="0"/>
                <a:cs typeface="Times New Roman" panose="02020603050405020304" pitchFamily="18" charset="0"/>
              </a:rPr>
              <a:t>.</a:t>
            </a:r>
          </a:p>
          <a:p>
            <a:pPr marL="914400" lvl="1" indent="-457200">
              <a:lnSpc>
                <a:spcPct val="115000"/>
              </a:lnSpc>
              <a:spcAft>
                <a:spcPts val="800"/>
              </a:spcAft>
              <a:buAutoNum type="alphaLcPeriod"/>
            </a:pPr>
            <a:r>
              <a:rPr lang="en-US" sz="2000" kern="100" dirty="0">
                <a:latin typeface="Aptos" panose="020B0004020202020204" pitchFamily="34" charset="0"/>
                <a:ea typeface="Aptos" panose="020B0004020202020204" pitchFamily="34" charset="0"/>
                <a:cs typeface="Times New Roman" panose="02020603050405020304" pitchFamily="18" charset="0"/>
              </a:rPr>
              <a:t>Temporary 4’x8’ plywood ground protection will be installed a key locations of the access route adjacent to tree roots within their drip line.  This is a light weight, low impact solution to disperse construction equipment loading on the soil and reduce compaction.</a:t>
            </a:r>
          </a:p>
          <a:p>
            <a:pPr marL="914400" lvl="1" indent="-457200">
              <a:lnSpc>
                <a:spcPct val="115000"/>
              </a:lnSpc>
              <a:spcAft>
                <a:spcPts val="800"/>
              </a:spcAft>
              <a:buAutoNum type="alphaLcPeriod"/>
            </a:pPr>
            <a:r>
              <a:rPr lang="en-US" sz="2000" kern="100" dirty="0">
                <a:latin typeface="Aptos" panose="020B0004020202020204" pitchFamily="34" charset="0"/>
                <a:ea typeface="Aptos" panose="020B0004020202020204" pitchFamily="34" charset="0"/>
                <a:cs typeface="Times New Roman" panose="02020603050405020304" pitchFamily="18" charset="0"/>
              </a:rPr>
              <a:t>A combination of snow fence and wooden tree protection fencing will be installed to keep construction equipment away from plant material adjacent to the exaction sites. These specific locations are identified on the plans set.</a:t>
            </a:r>
          </a:p>
        </p:txBody>
      </p:sp>
      <p:grpSp>
        <p:nvGrpSpPr>
          <p:cNvPr id="6" name="Group 5">
            <a:extLst>
              <a:ext uri="{FF2B5EF4-FFF2-40B4-BE49-F238E27FC236}">
                <a16:creationId xmlns:a16="http://schemas.microsoft.com/office/drawing/2014/main" id="{F404F028-AAA4-531E-4CE5-12168F0ACC9F}"/>
              </a:ext>
            </a:extLst>
          </p:cNvPr>
          <p:cNvGrpSpPr/>
          <p:nvPr/>
        </p:nvGrpSpPr>
        <p:grpSpPr>
          <a:xfrm>
            <a:off x="1635297" y="3790942"/>
            <a:ext cx="8921406" cy="2747970"/>
            <a:chOff x="1635297" y="3790942"/>
            <a:chExt cx="8921406" cy="2747970"/>
          </a:xfrm>
        </p:grpSpPr>
        <p:pic>
          <p:nvPicPr>
            <p:cNvPr id="8" name="Picture 7">
              <a:extLst>
                <a:ext uri="{FF2B5EF4-FFF2-40B4-BE49-F238E27FC236}">
                  <a16:creationId xmlns:a16="http://schemas.microsoft.com/office/drawing/2014/main" id="{ACFF78B6-7036-3111-4B2B-52A926D6BCC9}"/>
                </a:ext>
              </a:extLst>
            </p:cNvPr>
            <p:cNvPicPr>
              <a:picLocks noChangeAspect="1"/>
            </p:cNvPicPr>
            <p:nvPr/>
          </p:nvPicPr>
          <p:blipFill>
            <a:blip r:embed="rId3"/>
            <a:srcRect l="6584" t="5034" r="2274"/>
            <a:stretch>
              <a:fillRect/>
            </a:stretch>
          </p:blipFill>
          <p:spPr>
            <a:xfrm>
              <a:off x="1635297" y="3790942"/>
              <a:ext cx="3256743" cy="2747970"/>
            </a:xfrm>
            <a:prstGeom prst="rect">
              <a:avLst/>
            </a:prstGeom>
          </p:spPr>
        </p:pic>
        <p:pic>
          <p:nvPicPr>
            <p:cNvPr id="10" name="Picture 9">
              <a:extLst>
                <a:ext uri="{FF2B5EF4-FFF2-40B4-BE49-F238E27FC236}">
                  <a16:creationId xmlns:a16="http://schemas.microsoft.com/office/drawing/2014/main" id="{1CCAC7D1-386A-7DDA-AA94-07FBED5BDF3E}"/>
                </a:ext>
              </a:extLst>
            </p:cNvPr>
            <p:cNvPicPr>
              <a:picLocks noChangeAspect="1"/>
            </p:cNvPicPr>
            <p:nvPr/>
          </p:nvPicPr>
          <p:blipFill>
            <a:blip r:embed="rId4"/>
            <a:stretch>
              <a:fillRect/>
            </a:stretch>
          </p:blipFill>
          <p:spPr>
            <a:xfrm>
              <a:off x="5712756" y="3790942"/>
              <a:ext cx="4843947" cy="2724720"/>
            </a:xfrm>
            <a:prstGeom prst="rect">
              <a:avLst/>
            </a:prstGeom>
          </p:spPr>
        </p:pic>
      </p:grpSp>
      <p:pic>
        <p:nvPicPr>
          <p:cNvPr id="2" name="Picture 1">
            <a:extLst>
              <a:ext uri="{FF2B5EF4-FFF2-40B4-BE49-F238E27FC236}">
                <a16:creationId xmlns:a16="http://schemas.microsoft.com/office/drawing/2014/main" id="{EE155DB6-4D7E-3A01-5783-0C9280797275}"/>
              </a:ext>
            </a:extLst>
          </p:cNvPr>
          <p:cNvPicPr>
            <a:picLocks noChangeAspect="1"/>
          </p:cNvPicPr>
          <p:nvPr/>
        </p:nvPicPr>
        <p:blipFill>
          <a:blip r:embed="rId5"/>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1516700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E27A-E6CD-758F-2157-5E1776A6B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3C0DDE-6A83-29C9-F13A-7456AD27A799}"/>
              </a:ext>
            </a:extLst>
          </p:cNvPr>
          <p:cNvSpPr>
            <a:spLocks noGrp="1"/>
          </p:cNvSpPr>
          <p:nvPr>
            <p:ph type="sldNum" sz="quarter" idx="12"/>
          </p:nvPr>
        </p:nvSpPr>
        <p:spPr/>
        <p:txBody>
          <a:bodyPr/>
          <a:lstStyle/>
          <a:p>
            <a:fld id="{BFDAF405-20C8-46D1-9150-1B0221008661}" type="slidenum">
              <a:rPr lang="en-US" smtClean="0"/>
              <a:t>8</a:t>
            </a:fld>
            <a:endParaRPr lang="en-US" dirty="0"/>
          </a:p>
        </p:txBody>
      </p:sp>
      <p:sp>
        <p:nvSpPr>
          <p:cNvPr id="4" name="Rectangle 3">
            <a:extLst>
              <a:ext uri="{FF2B5EF4-FFF2-40B4-BE49-F238E27FC236}">
                <a16:creationId xmlns:a16="http://schemas.microsoft.com/office/drawing/2014/main" id="{AE481718-72B4-0105-6B85-3F720723E14D}"/>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2F45028B-2037-BCB5-695D-78382370B33C}"/>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9" name="TextBox 8">
            <a:extLst>
              <a:ext uri="{FF2B5EF4-FFF2-40B4-BE49-F238E27FC236}">
                <a16:creationId xmlns:a16="http://schemas.microsoft.com/office/drawing/2014/main" id="{786E00B5-3975-5F4A-573E-DF7023CDAB4D}"/>
              </a:ext>
            </a:extLst>
          </p:cNvPr>
          <p:cNvSpPr txBox="1"/>
          <p:nvPr/>
        </p:nvSpPr>
        <p:spPr>
          <a:xfrm>
            <a:off x="609600" y="830259"/>
            <a:ext cx="10983310" cy="428835"/>
          </a:xfrm>
          <a:prstGeom prst="rect">
            <a:avLst/>
          </a:prstGeom>
          <a:noFill/>
        </p:spPr>
        <p:txBody>
          <a:bodyPr wrap="square">
            <a:spAutoFit/>
          </a:bodyPr>
          <a:lstStyle/>
          <a:p>
            <a:pPr marL="514350" marR="0" lvl="0" indent="-514350">
              <a:lnSpc>
                <a:spcPct val="115000"/>
              </a:lnSpc>
              <a:buFont typeface="+mj-lt"/>
              <a:buAutoNum type="romanUcPeriod" startAt="3"/>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Clearer definition of what landscape might be </a:t>
            </a:r>
            <a:r>
              <a:rPr lang="en-US" sz="2000" b="1" kern="100" dirty="0">
                <a:latin typeface="Aptos" panose="020B0004020202020204" pitchFamily="34" charset="0"/>
                <a:ea typeface="Aptos" panose="020B0004020202020204" pitchFamily="34" charset="0"/>
                <a:cs typeface="Times New Roman" panose="02020603050405020304" pitchFamily="18" charset="0"/>
              </a:rPr>
              <a:t>impacted</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and steps to mitigate impact.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A62C649-209B-F6F3-B0CB-6A7D09C84B9A}"/>
              </a:ext>
            </a:extLst>
          </p:cNvPr>
          <p:cNvSpPr txBox="1"/>
          <p:nvPr/>
        </p:nvSpPr>
        <p:spPr>
          <a:xfrm>
            <a:off x="7102128" y="1670199"/>
            <a:ext cx="4735792" cy="4527393"/>
          </a:xfrm>
          <a:prstGeom prst="rect">
            <a:avLst/>
          </a:prstGeom>
          <a:noFill/>
        </p:spPr>
        <p:txBody>
          <a:bodyPr wrap="square">
            <a:spAutoFit/>
          </a:bodyPr>
          <a:lstStyle/>
          <a:p>
            <a:pPr marR="0" lvl="0">
              <a:lnSpc>
                <a:spcPct val="115000"/>
              </a:lnSpc>
              <a:spcAft>
                <a:spcPts val="800"/>
              </a:spcAft>
            </a:pPr>
            <a:r>
              <a:rPr lang="en-US" sz="2000" kern="100" dirty="0">
                <a:latin typeface="Aptos" panose="020B0004020202020204" pitchFamily="34" charset="0"/>
                <a:ea typeface="Aptos" panose="020B0004020202020204" pitchFamily="34" charset="0"/>
                <a:cs typeface="Times New Roman" panose="02020603050405020304" pitchFamily="18" charset="0"/>
              </a:rPr>
              <a:t>All seven (7) of the woody plants to be impacted is identified on the plan set, each is given a number designation. Each plant is then further described along with the landscape architect and arborist’s recommended  preconstruction and post construction activities.</a:t>
            </a:r>
          </a:p>
          <a:p>
            <a:pPr marR="0" lvl="0">
              <a:lnSpc>
                <a:spcPct val="115000"/>
              </a:lnSpc>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pPr>
            <a:r>
              <a:rPr lang="en-US" sz="2000" kern="100" dirty="0">
                <a:latin typeface="Aptos" panose="020B0004020202020204" pitchFamily="34" charset="0"/>
                <a:ea typeface="Aptos" panose="020B0004020202020204" pitchFamily="34" charset="0"/>
                <a:cs typeface="Times New Roman" panose="02020603050405020304" pitchFamily="18" charset="0"/>
              </a:rPr>
              <a:t>Impacted ground cover, other than standard turf grass, is identified on the plans and replacement direction is provided if impacted by the construction.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8D75B23-A625-D07D-8FB6-56CFA2B26343}"/>
              </a:ext>
            </a:extLst>
          </p:cNvPr>
          <p:cNvPicPr>
            <a:picLocks noChangeAspect="1"/>
          </p:cNvPicPr>
          <p:nvPr/>
        </p:nvPicPr>
        <p:blipFill>
          <a:blip r:embed="rId3"/>
          <a:stretch>
            <a:fillRect/>
          </a:stretch>
        </p:blipFill>
        <p:spPr>
          <a:xfrm>
            <a:off x="914379" y="1269645"/>
            <a:ext cx="5093229" cy="5537211"/>
          </a:xfrm>
          <a:prstGeom prst="rect">
            <a:avLst/>
          </a:prstGeom>
        </p:spPr>
      </p:pic>
      <p:pic>
        <p:nvPicPr>
          <p:cNvPr id="2" name="Picture 1">
            <a:extLst>
              <a:ext uri="{FF2B5EF4-FFF2-40B4-BE49-F238E27FC236}">
                <a16:creationId xmlns:a16="http://schemas.microsoft.com/office/drawing/2014/main" id="{D1A39770-FB70-A6F3-B585-D6A0A29B8FF8}"/>
              </a:ext>
            </a:extLst>
          </p:cNvPr>
          <p:cNvPicPr>
            <a:picLocks noChangeAspect="1"/>
          </p:cNvPicPr>
          <p:nvPr/>
        </p:nvPicPr>
        <p:blipFill>
          <a:blip r:embed="rId4"/>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1456792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7A928-DE09-9DE4-64D4-8CD1E45B9B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7AD8F0-7914-904E-8386-129C47CF7C86}"/>
              </a:ext>
            </a:extLst>
          </p:cNvPr>
          <p:cNvSpPr>
            <a:spLocks noGrp="1"/>
          </p:cNvSpPr>
          <p:nvPr>
            <p:ph type="sldNum" sz="quarter" idx="12"/>
          </p:nvPr>
        </p:nvSpPr>
        <p:spPr/>
        <p:txBody>
          <a:bodyPr/>
          <a:lstStyle/>
          <a:p>
            <a:fld id="{BFDAF405-20C8-46D1-9150-1B0221008661}" type="slidenum">
              <a:rPr lang="en-US" smtClean="0"/>
              <a:t>9</a:t>
            </a:fld>
            <a:endParaRPr lang="en-US" dirty="0"/>
          </a:p>
        </p:txBody>
      </p:sp>
      <p:sp>
        <p:nvSpPr>
          <p:cNvPr id="4" name="Rectangle 3">
            <a:extLst>
              <a:ext uri="{FF2B5EF4-FFF2-40B4-BE49-F238E27FC236}">
                <a16:creationId xmlns:a16="http://schemas.microsoft.com/office/drawing/2014/main" id="{6C6EEE95-C13A-4C18-76DE-1BCE0721BC7D}"/>
              </a:ext>
            </a:extLst>
          </p:cNvPr>
          <p:cNvSpPr/>
          <p:nvPr/>
        </p:nvSpPr>
        <p:spPr>
          <a:xfrm>
            <a:off x="0" y="0"/>
            <a:ext cx="12192000" cy="819708"/>
          </a:xfrm>
          <a:prstGeom prst="rect">
            <a:avLst/>
          </a:prstGeom>
          <a:gradFill flip="none" rotWithShape="1">
            <a:gsLst>
              <a:gs pos="10000">
                <a:srgbClr val="0B3041"/>
              </a:gs>
              <a:gs pos="0">
                <a:schemeClr val="tx1"/>
              </a:gs>
              <a:gs pos="100000">
                <a:schemeClr val="accent1">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7">
            <a:extLst>
              <a:ext uri="{FF2B5EF4-FFF2-40B4-BE49-F238E27FC236}">
                <a16:creationId xmlns:a16="http://schemas.microsoft.com/office/drawing/2014/main" id="{89A69C53-D195-BC14-6FAC-0A840A771424}"/>
              </a:ext>
            </a:extLst>
          </p:cNvPr>
          <p:cNvSpPr txBox="1">
            <a:spLocks/>
          </p:cNvSpPr>
          <p:nvPr/>
        </p:nvSpPr>
        <p:spPr>
          <a:xfrm>
            <a:off x="1073988" y="-14446"/>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HDC Information Request</a:t>
            </a:r>
            <a:endParaRPr lang="en-US" sz="4000" baseline="30000" dirty="0">
              <a:solidFill>
                <a:srgbClr val="FFFFFF"/>
              </a:solidFill>
            </a:endParaRPr>
          </a:p>
        </p:txBody>
      </p:sp>
      <p:sp>
        <p:nvSpPr>
          <p:cNvPr id="7" name="TextBox 6">
            <a:extLst>
              <a:ext uri="{FF2B5EF4-FFF2-40B4-BE49-F238E27FC236}">
                <a16:creationId xmlns:a16="http://schemas.microsoft.com/office/drawing/2014/main" id="{34AD39FF-6A04-567C-27E9-2ECB57084BAD}"/>
              </a:ext>
            </a:extLst>
          </p:cNvPr>
          <p:cNvSpPr txBox="1"/>
          <p:nvPr/>
        </p:nvSpPr>
        <p:spPr>
          <a:xfrm>
            <a:off x="609600" y="819708"/>
            <a:ext cx="10983310" cy="2906437"/>
          </a:xfrm>
          <a:prstGeom prst="rect">
            <a:avLst/>
          </a:prstGeom>
          <a:noFill/>
        </p:spPr>
        <p:txBody>
          <a:bodyPr wrap="square">
            <a:spAutoFit/>
          </a:bodyPr>
          <a:lstStyle/>
          <a:p>
            <a:pPr marL="514350" marR="0" lvl="0" indent="-514350">
              <a:lnSpc>
                <a:spcPct val="115000"/>
              </a:lnSpc>
              <a:buFont typeface="+mj-lt"/>
              <a:buAutoNum type="romanUcPeriod" startAt="4"/>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Steps about what can be done to remediate landscape damage.</a:t>
            </a:r>
          </a:p>
          <a:p>
            <a:pPr marL="914400" lvl="1" indent="-457200">
              <a:lnSpc>
                <a:spcPct val="115000"/>
              </a:lnSpc>
              <a:buAutoNum type="alphaL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best way to reduce the impacts to the landscape material is to complete the protection measures</a:t>
            </a:r>
            <a:r>
              <a:rPr lang="en-US" sz="2000" kern="100" dirty="0">
                <a:latin typeface="Aptos" panose="020B0004020202020204" pitchFamily="34" charset="0"/>
                <a:ea typeface="Aptos" panose="020B0004020202020204" pitchFamily="34" charset="0"/>
                <a:cs typeface="Times New Roman" panose="02020603050405020304" pitchFamily="18" charset="0"/>
              </a:rPr>
              <a: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and controlled preconstruction pruning</a:t>
            </a:r>
            <a:r>
              <a:rPr lang="en-US" sz="2000" kern="100" dirty="0">
                <a:latin typeface="Aptos" panose="020B0004020202020204" pitchFamily="34" charset="0"/>
                <a:ea typeface="Aptos" panose="020B0004020202020204" pitchFamily="34" charset="0"/>
                <a:cs typeface="Times New Roman" panose="02020603050405020304" pitchFamily="18" charset="0"/>
              </a:rPr>
              <a:t>  from the previous sections. </a:t>
            </a:r>
          </a:p>
          <a:p>
            <a:pPr marL="914400" lvl="1" indent="-457200">
              <a:lnSpc>
                <a:spcPct val="115000"/>
              </a:lnSpc>
              <a:buAutoNum type="alphaLcPeriod"/>
            </a:pPr>
            <a:r>
              <a:rPr lang="en-US" sz="2000" kern="100" dirty="0">
                <a:latin typeface="Aptos" panose="020B0004020202020204" pitchFamily="34" charset="0"/>
                <a:ea typeface="Aptos" panose="020B0004020202020204" pitchFamily="34" charset="0"/>
                <a:cs typeface="Times New Roman" panose="02020603050405020304" pitchFamily="18" charset="0"/>
              </a:rPr>
              <a:t>Follow the construction and restoration, the certified arborist will  inspect the relocated and pruned trees and perform deep root fertilization. This feeding will support recovery and promote healthy regrowth. This will occur this fall, post construction and next fall in 2026 to ensure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continued recovery, health and long-term resilience.</a:t>
            </a:r>
          </a:p>
          <a:p>
            <a:pPr marL="914400" lvl="1" indent="-457200">
              <a:lnSpc>
                <a:spcPct val="115000"/>
              </a:lnSpc>
              <a:buAutoNum type="alphaLcPeriod"/>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31B749F-45D6-B6DF-A216-8608C37082DE}"/>
              </a:ext>
            </a:extLst>
          </p:cNvPr>
          <p:cNvGrpSpPr/>
          <p:nvPr/>
        </p:nvGrpSpPr>
        <p:grpSpPr>
          <a:xfrm>
            <a:off x="2514600" y="3892525"/>
            <a:ext cx="6675120" cy="2302555"/>
            <a:chOff x="2514600" y="3892525"/>
            <a:chExt cx="6675120" cy="2302555"/>
          </a:xfrm>
        </p:grpSpPr>
        <p:pic>
          <p:nvPicPr>
            <p:cNvPr id="8" name="Picture 7">
              <a:extLst>
                <a:ext uri="{FF2B5EF4-FFF2-40B4-BE49-F238E27FC236}">
                  <a16:creationId xmlns:a16="http://schemas.microsoft.com/office/drawing/2014/main" id="{300BC707-DC2A-06B8-242C-D118C6244F88}"/>
                </a:ext>
              </a:extLst>
            </p:cNvPr>
            <p:cNvPicPr>
              <a:picLocks noChangeAspect="1"/>
            </p:cNvPicPr>
            <p:nvPr/>
          </p:nvPicPr>
          <p:blipFill>
            <a:blip r:embed="rId3"/>
            <a:srcRect l="4326" t="3331" r="10647" b="10213"/>
            <a:stretch>
              <a:fillRect/>
            </a:stretch>
          </p:blipFill>
          <p:spPr>
            <a:xfrm>
              <a:off x="2514600" y="3892525"/>
              <a:ext cx="3023319" cy="2302555"/>
            </a:xfrm>
            <a:prstGeom prst="rect">
              <a:avLst/>
            </a:prstGeom>
          </p:spPr>
        </p:pic>
        <p:pic>
          <p:nvPicPr>
            <p:cNvPr id="9" name="Picture 8">
              <a:extLst>
                <a:ext uri="{FF2B5EF4-FFF2-40B4-BE49-F238E27FC236}">
                  <a16:creationId xmlns:a16="http://schemas.microsoft.com/office/drawing/2014/main" id="{280A6DF4-FE3D-D894-1A06-CA67B445365F}"/>
                </a:ext>
              </a:extLst>
            </p:cNvPr>
            <p:cNvPicPr>
              <a:picLocks noChangeAspect="1"/>
            </p:cNvPicPr>
            <p:nvPr/>
          </p:nvPicPr>
          <p:blipFill>
            <a:blip r:embed="rId4"/>
            <a:stretch>
              <a:fillRect/>
            </a:stretch>
          </p:blipFill>
          <p:spPr>
            <a:xfrm>
              <a:off x="6166401" y="3892525"/>
              <a:ext cx="3023319" cy="2298282"/>
            </a:xfrm>
            <a:prstGeom prst="rect">
              <a:avLst/>
            </a:prstGeom>
          </p:spPr>
        </p:pic>
      </p:grpSp>
      <p:pic>
        <p:nvPicPr>
          <p:cNvPr id="2" name="Picture 1">
            <a:extLst>
              <a:ext uri="{FF2B5EF4-FFF2-40B4-BE49-F238E27FC236}">
                <a16:creationId xmlns:a16="http://schemas.microsoft.com/office/drawing/2014/main" id="{059664D0-C61A-4C0A-072D-4E3B606C4989}"/>
              </a:ext>
            </a:extLst>
          </p:cNvPr>
          <p:cNvPicPr>
            <a:picLocks noChangeAspect="1"/>
          </p:cNvPicPr>
          <p:nvPr/>
        </p:nvPicPr>
        <p:blipFill>
          <a:blip r:embed="rId5"/>
          <a:stretch>
            <a:fillRect/>
          </a:stretch>
        </p:blipFill>
        <p:spPr>
          <a:xfrm>
            <a:off x="5653086" y="6538912"/>
            <a:ext cx="885825" cy="323850"/>
          </a:xfrm>
          <a:prstGeom prst="rect">
            <a:avLst/>
          </a:prstGeom>
        </p:spPr>
      </p:pic>
    </p:spTree>
    <p:extLst>
      <p:ext uri="{BB962C8B-B14F-4D97-AF65-F5344CB8AC3E}">
        <p14:creationId xmlns:p14="http://schemas.microsoft.com/office/powerpoint/2010/main" val="1028033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68A1F80588CC4A940395D4D8D0494C" ma:contentTypeVersion="22" ma:contentTypeDescription="Create a new document." ma:contentTypeScope="" ma:versionID="597e373d56d29ee0b0643ac94c51b855">
  <xsd:schema xmlns:xsd="http://www.w3.org/2001/XMLSchema" xmlns:xs="http://www.w3.org/2001/XMLSchema" xmlns:p="http://schemas.microsoft.com/office/2006/metadata/properties" xmlns:ns1="http://schemas.microsoft.com/sharepoint/v3" xmlns:ns2="a0f6b570-af70-4091-a45a-a8ae47b1fb27" xmlns:ns3="e4267ba3-be0f-4829-bb85-be53d0ccf504" targetNamespace="http://schemas.microsoft.com/office/2006/metadata/properties" ma:root="true" ma:fieldsID="45ab863847c525a0dcb85d7bbdc30210" ns1:_="" ns2:_="" ns3:_="">
    <xsd:import namespace="http://schemas.microsoft.com/sharepoint/v3"/>
    <xsd:import namespace="a0f6b570-af70-4091-a45a-a8ae47b1fb27"/>
    <xsd:import namespace="e4267ba3-be0f-4829-bb85-be53d0ccf504"/>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fold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f6b570-af70-4091-a45a-a8ae47b1fb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folder" ma:index="26" nillable="true" ma:displayName="folder" ma:format="Dropdown" ma:internalName="folder">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267ba3-be0f-4829-bb85-be53d0ccf50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d5f4ffc-4271-436d-8593-6f477ff1a69e}" ma:internalName="TaxCatchAll" ma:showField="CatchAllData" ma:web="e4267ba3-be0f-4829-bb85-be53d0ccf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older xmlns="a0f6b570-af70-4091-a45a-a8ae47b1fb27" xsi:nil="true"/>
    <lcf76f155ced4ddcb4097134ff3c332f xmlns="a0f6b570-af70-4091-a45a-a8ae47b1fb27">
      <Terms xmlns="http://schemas.microsoft.com/office/infopath/2007/PartnerControls"/>
    </lcf76f155ced4ddcb4097134ff3c332f>
    <TaxCatchAll xmlns="e4267ba3-be0f-4829-bb85-be53d0ccf50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0182CBD-383F-4A1C-8C92-1E21C288E1CB}"/>
</file>

<file path=customXml/itemProps2.xml><?xml version="1.0" encoding="utf-8"?>
<ds:datastoreItem xmlns:ds="http://schemas.openxmlformats.org/officeDocument/2006/customXml" ds:itemID="{46361FC0-666F-4C42-9AC6-2B919B193099}"/>
</file>

<file path=customXml/itemProps3.xml><?xml version="1.0" encoding="utf-8"?>
<ds:datastoreItem xmlns:ds="http://schemas.openxmlformats.org/officeDocument/2006/customXml" ds:itemID="{6EBB1AD0-1A49-4872-9C4E-77B657BC1174}"/>
</file>

<file path=docProps/app.xml><?xml version="1.0" encoding="utf-8"?>
<Properties xmlns="http://schemas.openxmlformats.org/officeDocument/2006/extended-properties" xmlns:vt="http://schemas.openxmlformats.org/officeDocument/2006/docPropsVTypes">
  <TotalTime>30723</TotalTime>
  <Words>1940</Words>
  <Application>Microsoft Office PowerPoint</Application>
  <PresentationFormat>Widescreen</PresentationFormat>
  <Paragraphs>190</Paragraphs>
  <Slides>50</Slides>
  <Notes>21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Lafayette Park Timeline Regarding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Lafayette Park Timeline Regarding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Steam Pipes That Provides Heat</vt:lpstr>
      <vt:lpstr>Steam Pipes That Provides Heat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Harvey Hollins</dc:creator>
  <cp:lastModifiedBy>Harvey Hollins</cp:lastModifiedBy>
  <cp:revision>29</cp:revision>
  <dcterms:created xsi:type="dcterms:W3CDTF">2024-08-19T17:43:36Z</dcterms:created>
  <dcterms:modified xsi:type="dcterms:W3CDTF">2025-07-01T19:37:03Z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0x010100B368A1F80588CC4A940395D4D8D0494C</vt:lpwstr>
  </property>
</Properties>
</file>