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322" r:id="rId2"/>
    <p:sldId id="344" r:id="rId3"/>
    <p:sldId id="329" r:id="rId4"/>
    <p:sldId id="330" r:id="rId5"/>
    <p:sldId id="346" r:id="rId6"/>
    <p:sldId id="348" r:id="rId7"/>
    <p:sldId id="350" r:id="rId8"/>
    <p:sldId id="351" r:id="rId9"/>
    <p:sldId id="354" r:id="rId10"/>
    <p:sldId id="339" r:id="rId11"/>
    <p:sldId id="352" r:id="rId12"/>
    <p:sldId id="353" r:id="rId13"/>
    <p:sldId id="355" r:id="rId14"/>
    <p:sldId id="349" r:id="rId15"/>
    <p:sldId id="341" r:id="rId16"/>
    <p:sldId id="359" r:id="rId17"/>
    <p:sldId id="356" r:id="rId18"/>
    <p:sldId id="357" r:id="rId19"/>
    <p:sldId id="3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022514-1C85-4BCA-8978-D67E29DB4F76}">
          <p14:sldIdLst>
            <p14:sldId id="322"/>
            <p14:sldId id="344"/>
            <p14:sldId id="329"/>
            <p14:sldId id="330"/>
            <p14:sldId id="346"/>
            <p14:sldId id="348"/>
            <p14:sldId id="350"/>
            <p14:sldId id="351"/>
            <p14:sldId id="354"/>
            <p14:sldId id="339"/>
            <p14:sldId id="352"/>
            <p14:sldId id="353"/>
            <p14:sldId id="355"/>
            <p14:sldId id="349"/>
            <p14:sldId id="341"/>
            <p14:sldId id="359"/>
            <p14:sldId id="356"/>
            <p14:sldId id="357"/>
            <p14:sldId id="3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689E87-F6B5-C2A9-5ADA-4A71627B4723}" name="r long" initials="rl" userId="f0da54d5eb609ec5" providerId="Windows Live"/>
  <p188:author id="{056E609D-40FE-AAE5-DD9D-03A9CA7B17F3}" name="Harvey Hollins" initials="HH" userId="5d5761cca168562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E8D"/>
    <a:srgbClr val="FFE7E7"/>
    <a:srgbClr val="FFFFFF"/>
    <a:srgbClr val="003E40"/>
    <a:srgbClr val="004446"/>
    <a:srgbClr val="004142"/>
    <a:srgbClr val="004749"/>
    <a:srgbClr val="727CA0"/>
    <a:srgbClr val="264A89"/>
    <a:srgbClr val="0B3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4T18:31:25.6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24575,'10'43'0,"0"-10"0,-6-11 0,2-1 0,0 0 0,11 24 0,-3-7 0,-9-20 0,0 1 0,-1 0 0,1 34 0,5 23 0,-3-32-1365,-5-23-5461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4T18:31:27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1 24575,'0'55'0,"-2"0"0,-12 74 0,8-81-111,2 0 0,3 76 0,1-79-921,1-23-5794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4T18:30:27.6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 24575,'-2'131'0,"4"144"0,0-258 0,1-1 0,1 1 0,0-1 0,1 0 0,0 0 0,2 0 0,0-1 0,9 16 0,14 18 0,37 45 0,-48-70 0,-7-11 0,1 0 0,0-1 0,1-1 0,0 0 0,1-1 0,24 14 0,9 5 0,17 10 0,3-3 0,136 52 0,-21-11 0,-124-53 0,2-3 0,97 21 0,-101-28 0,-10-6 0,1-1 0,0-3 0,1-1 0,54-5 0,73 3 0,-146 3 0,-1 1 0,37 11 0,-37-8 0,0-1 0,35 3 0,-8-6 0,0-3 0,0-1 0,0-4 0,61-11 0,-79 9 0,54 0 0,-55 4 0,48-7 0,-72 6 0,0 0 0,0 0 0,0-2 0,0 0 0,-1 0 0,0-1 0,15-10 0,3-6 0,-2-1 0,-1-2 0,-1 0 0,-1-2 0,22-30 0,17-19 0,-55 68 0,0 0 0,0 0 0,1 0 0,13-6 0,30-24 0,-20 7 0,-2-1 0,0-2 0,-3 0 0,0-2 0,28-52 0,-17 18 0,59-114 0,-89 163 0,-2-1 0,0 1 0,-1-2 0,3-31 0,-5 32 0,0 0 0,1 0 0,1 0 0,12-26 0,-8 32-1365,0 4-5461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4T18:30:30.4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1 123 24575,'0'-2'0,"1"1"0,-1 0 0,1 0 0,-1 0 0,1 0 0,-1 0 0,1 0 0,0 0 0,0 0 0,0 0 0,-1 0 0,1 0 0,0 0 0,0 0 0,0 1 0,0-1 0,0 0 0,1 1 0,-1-1 0,0 1 0,0-1 0,0 1 0,0 0 0,1-1 0,-1 1 0,0 0 0,0 0 0,1 0 0,1 0 0,39 0 0,-27 4 0,-1 1 0,1 0 0,-1 1 0,0 0 0,0 2 0,-1-1 0,0 2 0,13 10 0,-10-7 0,0-1 0,1-1 0,0-1 0,27 12 0,6-6 0,-31-10 0,-1 1 0,0 0 0,30 16 0,-27-13 0,1-1 0,0 0 0,1-2 0,-1-1 0,1-1 0,0-1 0,1 0 0,22-2 0,-41-1 0,272-1 0,-256-3 0,-1-2 0,0 1 0,0-2 0,-1-1 0,0-1 0,33-19 0,-10 5 0,13-8 0,23-11 0,-38 24-273,-1-2 0,-1-2 0,-1-1 0,66-55 0,-91 68-6553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4T18:34:23.1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132 1 24575,'-2'7'0,"0"1"0,0-1 0,0 1 0,-1-1 0,0 0 0,0 1 0,-1-2 0,-7 12 0,-8 15 0,12-17 0,-7 13 0,1 1 0,1 1 0,2 0 0,1 0 0,-6 41 0,15-56-1,1 1-1,1 0 1,0-1-1,2 1 1,0-1 0,0 0-1,2 0 1,11 24-1,7 24-1350,-18-43-5474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14T18:34:24.8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310 1 24575,'0'505'0,"0"-494"0,-1 0 0,0 0 0,0 0 0,-1 0 0,-1 0 0,0-1 0,0 1 0,-6 11 0,-3 1 0,-1-1 0,-21 28 0,13-22-195,-1 0 0,-2-1 0,0-1 0,-2-2 0,0 0 0,-35 22 0,38-30-6631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BD4AC-0DAA-4F65-BA61-DE04315CC17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CA9E4-92C0-4037-A16C-54F987E79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AEA53-7602-1D92-620A-53AD59B6A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B6C4EC-CFF2-84B5-FA74-8B88FA7A6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F7AEF-9065-7021-D62B-422C9ACEF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3BAE3-1ECB-FEEC-B01A-2DF01DD7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D09CF-C800-23B6-C842-3DAD8AFE8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F405-20C8-46D1-9150-1B022100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43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D6BE-F2C4-10B0-B07A-0C7B5350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F1CD54-AE0D-63E1-2AA6-1605916EB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09D06-6B7C-2F71-3D97-2842168E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CCDAC-8EE4-C366-46FB-EFD17F5BE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2A013-F989-962B-F18F-BB101DD4F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F405-20C8-46D1-9150-1B022100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6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3934DB-B381-95E0-28DB-49EC01E88A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C30ADA-6ECD-AD26-A357-96C24A297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636EB-189F-8E3C-BEF8-51A9DF66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25E0F-9B25-2C4D-D968-D1DE004EE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874EC-F008-FAEE-9B3E-F305269B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F405-20C8-46D1-9150-1B022100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35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73A0CB-2A3B-A544-9DB1-7CCDB3843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5/7/2025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3F0C65-9C40-5F0F-AB06-271BAC411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A06605-9E27-3024-C75E-91481D85B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700-0206-4F1C-9957-593DF71A7819}" type="slidenum">
              <a:rPr lang="fr-FR" smtClean="0"/>
              <a:t>‹#›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6EB444F-3727-2FDE-E179-7C260C14A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6525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2CD88-B7B8-7D98-D8CE-3A5467E27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1D32-20B9-B8A5-99BA-FE02DDA33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9114E-8F11-8A6E-9476-CFBCE6747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A586A-F17A-04DB-FFC1-A8DC4FF1F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E3456-F5AD-E29B-D6FD-89A8F4B1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F405-20C8-46D1-9150-1B022100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BB801-A39E-1C4D-D7C0-B847C1688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0B121-DF65-47E1-8683-409D533EF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4300D-8D55-E535-4FD5-7F8DDEF0B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D6D1F-03DF-A5BC-CEFA-CA0927372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AF5D1-1CCF-D650-AC3C-F3EBF5D65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F405-20C8-46D1-9150-1B022100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28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F9983-B10C-F5CC-E682-93044FDBA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B1593-A149-824C-2E15-0561F6D75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D30ABE-E2DC-8D32-7E83-43E3220E2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4653A-8EC9-D2D2-B948-054344595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FEA69-4DD8-2725-2678-65715FCE9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CDF05C-EF9A-EE91-DF8F-3A0278C26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F405-20C8-46D1-9150-1B022100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7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BD60C-32D5-9D3A-0C82-A20B25BDD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B3CE5-5032-BB6D-C45C-320FFDCB0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675B32-8DD5-6C3B-9AAE-2D20E3E4E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265783-7095-7AA0-A7DA-40F84C42A7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FA181B-652C-5E7C-99C9-64C70AFC8C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572A8D-7246-849E-CEBF-60F7FFCD4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D4138F-87BD-753E-63AB-E5D5024A1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8F3A26-9D3E-1EB8-D977-2CEA7DE28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F405-20C8-46D1-9150-1B022100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3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65CA7-B3B4-F438-8B76-E579E0B8C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D6AF11-8C40-2232-9C80-F67E996C0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7FADB4-0B0B-342A-DDC0-5FDAC260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A8883-ECE0-F7C5-936B-0FC8890C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F405-20C8-46D1-9150-1B022100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88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752DA1-9A1F-056E-A64A-FE7274DFA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4361F5-9BA2-8C04-4D68-07CDD1AAC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D169E-F999-EFA8-80A4-C01825269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F405-20C8-46D1-9150-1B022100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77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438AA-9FCA-B6C4-7819-40F2B1F29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52CDA-6AC0-E9AC-21AB-E5EBD45BA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57F29-1EEB-F470-443F-759ABF9A0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877E4-2DAD-656B-1271-BF04EED6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EA641-BDE1-0721-C177-554D2CD6E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6F231-DF03-8125-027B-50202BE08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F405-20C8-46D1-9150-1B022100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1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95717-7E0F-FD50-2E15-BA9A80544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51173B-B798-C351-2AA6-1355486C3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60F82-519C-DE74-54E7-F51235C1C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08FAD-7561-8745-B1B2-156DA70EC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5/7/2025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024DA7-C636-DE37-8AE3-637F5C27B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7B3D8-A5B7-EFCA-2F07-FC4373AE6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F405-20C8-46D1-9150-1B022100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55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9A78E8-3C99-8958-01AA-76758912A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5CE5A-B4D9-B893-6E7C-14C5855BB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1F227-DBE8-C2D7-BE92-7281A1F13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5/7/2025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FFFEB-6322-C864-1A44-929F9D07C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B8A7F-E588-E7F9-48DD-8CA46C088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DAF405-20C8-46D1-9150-1B0221008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5" Type="http://schemas.openxmlformats.org/officeDocument/2006/relationships/image" Target="../media/image21.png"/><Relationship Id="rId4" Type="http://schemas.openxmlformats.org/officeDocument/2006/relationships/customXml" Target="../ink/ink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customXml" Target="../ink/ink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customXml" Target="../ink/ink3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6.xml"/><Relationship Id="rId5" Type="http://schemas.openxmlformats.org/officeDocument/2006/relationships/image" Target="../media/image28.png"/><Relationship Id="rId4" Type="http://schemas.openxmlformats.org/officeDocument/2006/relationships/customXml" Target="../ink/ink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1045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5A2875D7-3769-4291-959E-9FAD764A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3385" y="13128"/>
            <a:ext cx="3620802" cy="6844872"/>
          </a:xfrm>
          <a:prstGeom prst="rect">
            <a:avLst/>
          </a:prstGeom>
          <a:gradFill>
            <a:gsLst>
              <a:gs pos="0">
                <a:srgbClr val="000000">
                  <a:alpha val="72000"/>
                </a:srgbClr>
              </a:gs>
              <a:gs pos="98000">
                <a:schemeClr val="accent1"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AAF055B3-1F95-4ABA-BFE4-A58320A8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607414" y="0"/>
            <a:ext cx="8584585" cy="640079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65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id="{835682F0-7BC6-4526-8BFA-58EA002C8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1348001" y="892771"/>
            <a:ext cx="4675167" cy="5009112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43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alpha val="2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772847-C85E-DA98-B7FE-0CCD8F8348F7}"/>
              </a:ext>
            </a:extLst>
          </p:cNvPr>
          <p:cNvSpPr txBox="1"/>
          <p:nvPr/>
        </p:nvSpPr>
        <p:spPr>
          <a:xfrm>
            <a:off x="4117299" y="1904999"/>
            <a:ext cx="7564813" cy="23364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Lafayette Park Revised Plan for Energy System Improvement</a:t>
            </a:r>
          </a:p>
        </p:txBody>
      </p: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1F0DF0F3-0179-4A8A-92E0-932C473DA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89" y="13127"/>
            <a:ext cx="3620804" cy="6387672"/>
          </a:xfrm>
          <a:prstGeom prst="rect">
            <a:avLst/>
          </a:prstGeom>
          <a:gradFill>
            <a:gsLst>
              <a:gs pos="25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50000"/>
                </a:srgb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9" name="Picture 8" descr="Aerial view of a park with trees and buildings&#10;&#10;AI-generated content may be incorrect.">
            <a:extLst>
              <a:ext uri="{FF2B5EF4-FFF2-40B4-BE49-F238E27FC236}">
                <a16:creationId xmlns:a16="http://schemas.microsoft.com/office/drawing/2014/main" id="{36F810A1-2BEF-804B-0CFB-1AAB959ED4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90" r="6080" b="1"/>
          <a:stretch/>
        </p:blipFill>
        <p:spPr>
          <a:xfrm>
            <a:off x="1037820" y="896184"/>
            <a:ext cx="2569597" cy="5051526"/>
          </a:xfrm>
          <a:custGeom>
            <a:avLst/>
            <a:gdLst/>
            <a:ahLst/>
            <a:cxnLst/>
            <a:rect l="l" t="t" r="r" b="b"/>
            <a:pathLst>
              <a:path w="2569597" h="5051526">
                <a:moveTo>
                  <a:pt x="2525763" y="0"/>
                </a:moveTo>
                <a:lnTo>
                  <a:pt x="2569597" y="2214"/>
                </a:lnTo>
                <a:lnTo>
                  <a:pt x="2569597" y="5049313"/>
                </a:lnTo>
                <a:lnTo>
                  <a:pt x="2525763" y="5051526"/>
                </a:lnTo>
                <a:cubicBezTo>
                  <a:pt x="1130823" y="5051526"/>
                  <a:pt x="0" y="3920703"/>
                  <a:pt x="0" y="2525763"/>
                </a:cubicBezTo>
                <a:cubicBezTo>
                  <a:pt x="0" y="1130823"/>
                  <a:pt x="1130823" y="0"/>
                  <a:pt x="2525763" y="0"/>
                </a:cubicBezTo>
                <a:close/>
              </a:path>
            </a:pathLst>
          </a:cu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3133DF-0EB2-7A20-0D1F-1ABE52A55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01153" y="6405676"/>
            <a:ext cx="863177" cy="365125"/>
          </a:xfrm>
        </p:spPr>
        <p:txBody>
          <a:bodyPr/>
          <a:lstStyle/>
          <a:p>
            <a:r>
              <a:rPr lang="en-US" noProof="0" dirty="0"/>
              <a:t>5/14/2025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06D1A-09B7-51AF-CEDC-2F55567A6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776" y="6480631"/>
            <a:ext cx="895700" cy="3249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391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404461-BACF-C660-A51B-B3EC85505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8A359CD-3B1B-B7E9-8EA6-9B32D2334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F3F71F-FC4C-7438-4643-77080DC34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CE0A3A-D15D-D6BF-629A-F9F8CD8AA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8CE7A8-7031-0E07-50E1-42AC1E0C7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itre 7">
            <a:extLst>
              <a:ext uri="{FF2B5EF4-FFF2-40B4-BE49-F238E27FC236}">
                <a16:creationId xmlns:a16="http://schemas.microsoft.com/office/drawing/2014/main" id="{D2116934-C0B8-7B75-762D-C73F7914B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73" y="277544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MANHOLE COVER SYSTEMS</a:t>
            </a:r>
            <a:endParaRPr lang="en-US" sz="2800" kern="1200" baseline="300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39BE39-655F-37AC-2738-566A9955D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877" y="2079791"/>
            <a:ext cx="2564104" cy="2957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20A56-909C-6367-EE04-9F02C761A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150" y="2079791"/>
            <a:ext cx="2663953" cy="294716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656C607-DB8A-0761-454E-651C6BE7A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5/14/2025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17220-AD0B-A914-A354-A6F73214C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700-0206-4F1C-9957-593DF71A7819}" type="slidenum">
              <a:rPr lang="en-US" noProof="0" smtClean="0"/>
              <a:t>10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715396-28D1-1F19-0F22-050201DA5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571" y="6418531"/>
            <a:ext cx="885825" cy="323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88208D-950D-D0BD-C32D-B6B5D6D7EB64}"/>
              </a:ext>
            </a:extLst>
          </p:cNvPr>
          <p:cNvSpPr txBox="1"/>
          <p:nvPr/>
        </p:nvSpPr>
        <p:spPr>
          <a:xfrm>
            <a:off x="6774633" y="5040402"/>
            <a:ext cx="33909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Fiberlite</a:t>
            </a:r>
            <a:r>
              <a:rPr lang="en-US" dirty="0"/>
              <a:t> manhole cover is safer because it is a composite material that does not transfer heat, and it has a gasket sealed lid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7D73D-AC10-8EAC-3E3E-C0E4DB8EDC28}"/>
              </a:ext>
            </a:extLst>
          </p:cNvPr>
          <p:cNvSpPr txBox="1"/>
          <p:nvPr/>
        </p:nvSpPr>
        <p:spPr>
          <a:xfrm>
            <a:off x="2021952" y="5056062"/>
            <a:ext cx="266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Cast iron manhole cover</a:t>
            </a:r>
          </a:p>
        </p:txBody>
      </p:sp>
    </p:spTree>
    <p:extLst>
      <p:ext uri="{BB962C8B-B14F-4D97-AF65-F5344CB8AC3E}">
        <p14:creationId xmlns:p14="http://schemas.microsoft.com/office/powerpoint/2010/main" val="22279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43CA67-99B1-78FA-F5AD-4F1E25702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0B1E191-FE6C-75E3-D4DA-9CADE66F5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C31ED4-E068-0319-68FB-1BFFB7FE3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E8E4A1-57DC-41C5-05CD-38D33E050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4B1F43-7D92-31D4-169D-383C98521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itre 7">
            <a:extLst>
              <a:ext uri="{FF2B5EF4-FFF2-40B4-BE49-F238E27FC236}">
                <a16:creationId xmlns:a16="http://schemas.microsoft.com/office/drawing/2014/main" id="{AB5F2F8D-C284-53B3-857B-D821B7867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646331"/>
            <a:ext cx="10044023" cy="10789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baseline="30000" dirty="0">
                <a:solidFill>
                  <a:srgbClr val="FFFFFF"/>
                </a:solidFill>
              </a:rPr>
              <a:t>VENT</a:t>
            </a:r>
            <a:r>
              <a:rPr lang="en-US" sz="4800" b="1" baseline="30000" noProof="0" dirty="0">
                <a:solidFill>
                  <a:srgbClr val="FFFFFF"/>
                </a:solidFill>
              </a:rPr>
              <a:t> EXAMPLE </a:t>
            </a:r>
            <a:br>
              <a:rPr lang="en-US" sz="4800" b="1" baseline="30000" noProof="0" dirty="0">
                <a:solidFill>
                  <a:srgbClr val="FFFFFF"/>
                </a:solidFill>
              </a:rPr>
            </a:br>
            <a:endParaRPr lang="en-US" sz="4800" kern="1200" baseline="300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1638A-0F90-65C8-6D6F-B00E9BF4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700-0206-4F1C-9957-593DF71A7819}" type="slidenum">
              <a:rPr lang="en-US" noProof="0" smtClean="0"/>
              <a:t>11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33536A-442A-E231-6ED7-2B16F45C5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571" y="6418531"/>
            <a:ext cx="885825" cy="323850"/>
          </a:xfrm>
          <a:prstGeom prst="rect">
            <a:avLst/>
          </a:prstGeom>
        </p:spPr>
      </p:pic>
      <p:pic>
        <p:nvPicPr>
          <p:cNvPr id="3" name="Picture 2" descr="A collage of a tree in a city&#10;&#10;AI-generated content may be incorrect.">
            <a:extLst>
              <a:ext uri="{FF2B5EF4-FFF2-40B4-BE49-F238E27FC236}">
                <a16:creationId xmlns:a16="http://schemas.microsoft.com/office/drawing/2014/main" id="{9EA3D9FF-D940-BEC0-B0DA-B9C03BF00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1"/>
          <a:stretch/>
        </p:blipFill>
        <p:spPr>
          <a:xfrm>
            <a:off x="2341025" y="1575955"/>
            <a:ext cx="7228916" cy="519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8CEB5C-6535-5602-018F-C4F2D9869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4B9DCF-2B6A-2465-57F7-5DE3B6800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3203E0-72EF-8205-4642-66AF9525D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0FC006-C3F6-BB78-3227-616250786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B49974-371A-AE40-23CC-F126BC8A3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itre 7">
            <a:extLst>
              <a:ext uri="{FF2B5EF4-FFF2-40B4-BE49-F238E27FC236}">
                <a16:creationId xmlns:a16="http://schemas.microsoft.com/office/drawing/2014/main" id="{2B36D94C-72FF-36E3-2C54-F3DEE9D91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646331"/>
            <a:ext cx="10044023" cy="10789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baseline="30000" noProof="0" dirty="0">
                <a:solidFill>
                  <a:srgbClr val="FFFFFF"/>
                </a:solidFill>
              </a:rPr>
              <a:t>PHOTO OPEN CUT DIAGRAM</a:t>
            </a:r>
            <a:br>
              <a:rPr lang="en-US" sz="4800" b="1" baseline="30000" noProof="0" dirty="0">
                <a:solidFill>
                  <a:srgbClr val="FFFFFF"/>
                </a:solidFill>
              </a:rPr>
            </a:br>
            <a:endParaRPr lang="en-US" sz="4800" kern="1200" baseline="300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A6850-BE40-13C9-B17B-917D02AB1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700-0206-4F1C-9957-593DF71A7819}" type="slidenum">
              <a:rPr lang="en-US" noProof="0" smtClean="0"/>
              <a:t>12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15939-9CFD-C7C6-D8C2-995653DB0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571" y="6418531"/>
            <a:ext cx="885825" cy="323850"/>
          </a:xfrm>
          <a:prstGeom prst="rect">
            <a:avLst/>
          </a:prstGeom>
        </p:spPr>
      </p:pic>
      <p:pic>
        <p:nvPicPr>
          <p:cNvPr id="9" name="Picture 8" descr="A car parked in a parking lot&#10;&#10;AI-generated content may be incorrect.">
            <a:extLst>
              <a:ext uri="{FF2B5EF4-FFF2-40B4-BE49-F238E27FC236}">
                <a16:creationId xmlns:a16="http://schemas.microsoft.com/office/drawing/2014/main" id="{602DB8D5-FB33-0C37-CFC4-D028C97D3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21860"/>
          <a:stretch/>
        </p:blipFill>
        <p:spPr>
          <a:xfrm>
            <a:off x="1240366" y="1690189"/>
            <a:ext cx="9877645" cy="463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943F0A-BEE3-B79D-128E-7D11F6A81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2A6D457-2972-6787-12F7-3B9C4CC89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70B662-207D-9083-31FE-448B852F1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9713A3-E6C9-6F52-2E8A-D6CC26136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514BF4-28D5-2400-1D6F-F6423008A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itre 7">
            <a:extLst>
              <a:ext uri="{FF2B5EF4-FFF2-40B4-BE49-F238E27FC236}">
                <a16:creationId xmlns:a16="http://schemas.microsoft.com/office/drawing/2014/main" id="{4E1923D1-2631-40EF-F021-C659DEE8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259362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HISTORIC FIELD BOOK</a:t>
            </a:r>
            <a:endParaRPr lang="en-US" sz="4000" kern="1200" baseline="300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F0C9D-EADC-C28B-A76A-230A91F0E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5/14/2025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3DC059-E3D6-25FB-D79D-2EF08E11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700-0206-4F1C-9957-593DF71A7819}" type="slidenum">
              <a:rPr lang="en-US" noProof="0" smtClean="0"/>
              <a:t>13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65D9C-2530-F3D4-13BD-0689BFF8E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571" y="6418531"/>
            <a:ext cx="885825" cy="323850"/>
          </a:xfrm>
          <a:prstGeom prst="rect">
            <a:avLst/>
          </a:prstGeom>
        </p:spPr>
      </p:pic>
      <p:pic>
        <p:nvPicPr>
          <p:cNvPr id="7" name="Picture 6" descr="A close-up of a diagram&#10;&#10;AI-generated content may be incorrect.">
            <a:extLst>
              <a:ext uri="{FF2B5EF4-FFF2-40B4-BE49-F238E27FC236}">
                <a16:creationId xmlns:a16="http://schemas.microsoft.com/office/drawing/2014/main" id="{2ECD783F-47D7-0DCE-7496-AE63B4602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"/>
          <a:stretch/>
        </p:blipFill>
        <p:spPr>
          <a:xfrm>
            <a:off x="2479418" y="1621169"/>
            <a:ext cx="6952129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9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5F21B6-C92D-1349-D66F-94FF705B1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2D38087-EC47-188F-CE11-DCB35C912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165109-D36E-C913-F44D-AB4D66B2C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824DBD-49ED-7802-A53B-B5F847BF7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9FD4A3-FA67-3944-86FA-6BBC6EEE9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itre 7">
            <a:extLst>
              <a:ext uri="{FF2B5EF4-FFF2-40B4-BE49-F238E27FC236}">
                <a16:creationId xmlns:a16="http://schemas.microsoft.com/office/drawing/2014/main" id="{8B12736A-A43D-F5A3-ADD1-A369D75F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646331"/>
            <a:ext cx="10044023" cy="10789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baseline="30000" noProof="0" dirty="0">
                <a:solidFill>
                  <a:srgbClr val="FFFFFF"/>
                </a:solidFill>
              </a:rPr>
              <a:t>APPENDIX</a:t>
            </a:r>
            <a:br>
              <a:rPr lang="en-US" sz="4800" b="1" baseline="30000" noProof="0" dirty="0">
                <a:solidFill>
                  <a:srgbClr val="FFFFFF"/>
                </a:solidFill>
              </a:rPr>
            </a:br>
            <a:endParaRPr lang="en-US" sz="4800" kern="1200" baseline="300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CDF07-1628-71CE-34D3-8F40CF5A9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700-0206-4F1C-9957-593DF71A7819}" type="slidenum">
              <a:rPr lang="en-US" noProof="0" smtClean="0"/>
              <a:t>14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D97733-2A37-A0EF-DA26-0940A4EC6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571" y="6418531"/>
            <a:ext cx="885825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2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106956-F6A9-5ED2-2D2C-3C01293A8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8060C8-4FDE-B114-5A21-B60227A2B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9B8B4D-FB58-45C9-7FD8-214DA3701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6AA066-00B5-C550-2642-703B0C7AA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92EDEB-43C1-057D-39FE-DD3BD68B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itre 7">
            <a:extLst>
              <a:ext uri="{FF2B5EF4-FFF2-40B4-BE49-F238E27FC236}">
                <a16:creationId xmlns:a16="http://schemas.microsoft.com/office/drawing/2014/main" id="{702FE301-8A54-3D48-E9FC-F40490536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259362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EXISTING UTILITIES WITHIN EASEMENT</a:t>
            </a:r>
            <a:endParaRPr lang="en-US" sz="4000" kern="1200" baseline="300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F94C1-0F52-D37A-4924-198ED199A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5/14/2025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886616-7CCB-D317-7A38-F988DF437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700-0206-4F1C-9957-593DF71A7819}" type="slidenum">
              <a:rPr lang="en-US" noProof="0" smtClean="0"/>
              <a:t>15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605CF-0A28-082B-344E-F06BD45E8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571" y="6418531"/>
            <a:ext cx="885825" cy="323850"/>
          </a:xfrm>
          <a:prstGeom prst="rect">
            <a:avLst/>
          </a:prstGeom>
        </p:spPr>
      </p:pic>
      <p:pic>
        <p:nvPicPr>
          <p:cNvPr id="7" name="Picture 6" descr="A map of a city&#10;&#10;AI-generated content may be incorrect.">
            <a:extLst>
              <a:ext uri="{FF2B5EF4-FFF2-40B4-BE49-F238E27FC236}">
                <a16:creationId xmlns:a16="http://schemas.microsoft.com/office/drawing/2014/main" id="{E6AFFA09-831F-37EE-76B0-F181844C5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28611" r="63820" b="36667"/>
          <a:stretch/>
        </p:blipFill>
        <p:spPr>
          <a:xfrm>
            <a:off x="2905125" y="1683861"/>
            <a:ext cx="6000750" cy="47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F29869-5698-2566-E6C1-DE9DB8B61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3E9B27-A204-A2B8-D9A5-93A32B2D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08C45A-653A-F9EA-BE9B-9206EE1C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D8FBAF-A7AF-258F-EAD9-7EA68E640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575AE5-3257-E658-6321-6FDE6B3B0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itre 7">
            <a:extLst>
              <a:ext uri="{FF2B5EF4-FFF2-40B4-BE49-F238E27FC236}">
                <a16:creationId xmlns:a16="http://schemas.microsoft.com/office/drawing/2014/main" id="{5059EB8C-6883-1A74-8A15-2BB21C188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259362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Steam Pipes That Provides Heat</a:t>
            </a:r>
            <a:endParaRPr lang="en-US" sz="4000" kern="1200" baseline="300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B69F3C-7CAF-A598-3FD6-5856293CA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5/14/2025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02421A-1887-69C0-1300-49229CB7D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700-0206-4F1C-9957-593DF71A7819}" type="slidenum">
              <a:rPr lang="en-US" noProof="0" smtClean="0"/>
              <a:t>16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ED615-474A-46B3-58FD-0D30CDF09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571" y="6418531"/>
            <a:ext cx="885825" cy="323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F20065-8FE8-38A0-91D0-167BDA305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8" y="1835317"/>
            <a:ext cx="6745542" cy="4181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42CE9D-9764-5622-DCB7-9766A05ED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059" y="1835317"/>
            <a:ext cx="3317802" cy="418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1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E55F1D-50B3-3A0D-5B7A-07EE84E91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88D50F6-6280-208F-F73C-83E0A5533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F0E5A0-CF6A-E960-33CA-AA4193563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F81CBB-2F5D-523A-F5D9-CEB425738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6B49E6-23FA-8A18-2286-9EC5C546C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itre 7">
            <a:extLst>
              <a:ext uri="{FF2B5EF4-FFF2-40B4-BE49-F238E27FC236}">
                <a16:creationId xmlns:a16="http://schemas.microsoft.com/office/drawing/2014/main" id="{1C810507-B866-D5E7-7404-CD9C77546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259362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FENCING PHOTO</a:t>
            </a:r>
            <a:endParaRPr lang="en-US" sz="4000" kern="1200" baseline="300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F2E42-0BF6-C970-E0C0-8FD5879D4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5/14/2025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64D68B-6879-D1DB-ED65-3279CB06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700-0206-4F1C-9957-593DF71A7819}" type="slidenum">
              <a:rPr lang="en-US" noProof="0" smtClean="0"/>
              <a:t>17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616E2-583D-0B0C-8EE6-53FBDA1AC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571" y="6418531"/>
            <a:ext cx="885825" cy="323850"/>
          </a:xfrm>
          <a:prstGeom prst="rect">
            <a:avLst/>
          </a:prstGeom>
        </p:spPr>
      </p:pic>
      <p:pic>
        <p:nvPicPr>
          <p:cNvPr id="29" name="Picture 28" descr="A fenced in yard with trees and bushes&#10;&#10;AI-generated content may be incorrect.">
            <a:extLst>
              <a:ext uri="{FF2B5EF4-FFF2-40B4-BE49-F238E27FC236}">
                <a16:creationId xmlns:a16="http://schemas.microsoft.com/office/drawing/2014/main" id="{3D9E5DCE-C8AF-A74D-9F64-784BC6301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46" y="1678781"/>
            <a:ext cx="6165508" cy="46241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692994B-53E4-7B35-CA84-AE477604B795}"/>
                  </a:ext>
                </a:extLst>
              </p14:cNvPr>
              <p14:cNvContentPartPr/>
              <p14:nvPr/>
            </p14:nvContentPartPr>
            <p14:xfrm>
              <a:off x="4609935" y="3543045"/>
              <a:ext cx="38520" cy="1706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692994B-53E4-7B35-CA84-AE477604B7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01295" y="3534405"/>
                <a:ext cx="5616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2ADE80E-7A99-7CCB-3904-80C822F74BD7}"/>
                  </a:ext>
                </a:extLst>
              </p14:cNvPr>
              <p14:cNvContentPartPr/>
              <p14:nvPr/>
            </p14:nvContentPartPr>
            <p14:xfrm>
              <a:off x="6028695" y="3552405"/>
              <a:ext cx="10080" cy="1900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2ADE80E-7A99-7CCB-3904-80C822F74BD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20055" y="3543765"/>
                <a:ext cx="27720" cy="20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649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A87E6F-EE8E-2E89-75C9-8E2A87DD4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B160198-2D0A-AFF7-1D59-7A560111D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8C442F-7B75-193E-EBAC-85751FCB0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88EBD7-2DDE-4E4B-7669-BC6DE18B1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6D201D-3A67-2714-C028-980FB8679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itre 7">
            <a:extLst>
              <a:ext uri="{FF2B5EF4-FFF2-40B4-BE49-F238E27FC236}">
                <a16:creationId xmlns:a16="http://schemas.microsoft.com/office/drawing/2014/main" id="{E49B0E76-640E-1524-256F-3A10B2843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259362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STOCKPILED/REPLANTED </a:t>
            </a:r>
            <a:r>
              <a:rPr lang="en-US" sz="3200" b="1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ORNAMENTAL </a:t>
            </a:r>
            <a:endParaRPr lang="en-US" sz="3200" kern="1200" baseline="300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FAA3F-E7BE-BADA-EC7E-A831F9082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5/14/2025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F19D6B-E2A7-D4FA-CBC0-C881D6825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700-0206-4F1C-9957-593DF71A7819}" type="slidenum">
              <a:rPr lang="en-US" noProof="0" smtClean="0"/>
              <a:t>18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DBF00-8B47-BA0D-9C82-6F837F9B1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571" y="6418531"/>
            <a:ext cx="885825" cy="323850"/>
          </a:xfrm>
          <a:prstGeom prst="rect">
            <a:avLst/>
          </a:prstGeom>
        </p:spPr>
      </p:pic>
      <p:pic>
        <p:nvPicPr>
          <p:cNvPr id="22" name="Picture 21" descr="A person standing in a grassy area&#10;&#10;AI-generated content may be incorrect.">
            <a:extLst>
              <a:ext uri="{FF2B5EF4-FFF2-40B4-BE49-F238E27FC236}">
                <a16:creationId xmlns:a16="http://schemas.microsoft.com/office/drawing/2014/main" id="{BD4E042C-6555-459E-7A75-735B7580A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1654175"/>
            <a:ext cx="3800475" cy="5067300"/>
          </a:xfrm>
          <a:prstGeom prst="rect">
            <a:avLst/>
          </a:prstGeom>
        </p:spPr>
      </p:pic>
      <p:pic>
        <p:nvPicPr>
          <p:cNvPr id="24" name="Picture 23" descr="A person in a red dress in a park&#10;&#10;AI-generated content may be incorrect.">
            <a:extLst>
              <a:ext uri="{FF2B5EF4-FFF2-40B4-BE49-F238E27FC236}">
                <a16:creationId xmlns:a16="http://schemas.microsoft.com/office/drawing/2014/main" id="{2E1468A1-7D16-B729-F48B-076F8AC9E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151149"/>
            <a:ext cx="6349651" cy="35733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B894449-5E38-0BCF-D8C0-AF028C9B1299}"/>
                  </a:ext>
                </a:extLst>
              </p14:cNvPr>
              <p14:cNvContentPartPr/>
              <p14:nvPr/>
            </p14:nvContentPartPr>
            <p14:xfrm>
              <a:off x="2228175" y="4705125"/>
              <a:ext cx="1231560" cy="4590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B894449-5E38-0BCF-D8C0-AF028C9B12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19175" y="4696118"/>
                <a:ext cx="1249200" cy="4766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18855CE-831E-6276-E0DB-C2BFF6C5CDB8}"/>
                  </a:ext>
                </a:extLst>
              </p14:cNvPr>
              <p14:cNvContentPartPr/>
              <p14:nvPr/>
            </p14:nvContentPartPr>
            <p14:xfrm>
              <a:off x="8238735" y="3422805"/>
              <a:ext cx="574920" cy="1209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18855CE-831E-6276-E0DB-C2BFF6C5CDB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29735" y="3413805"/>
                <a:ext cx="592560" cy="13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79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23B646-FB52-FA5A-CA81-437481CE0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EBC4328-D8C6-D5B4-6D3B-7AB61DAF4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942D6A-7D50-19B9-5E96-9726B1410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DA9AB7-4518-2E1E-39B0-85D271300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3487AA-68F6-D8DD-936C-7F0F2B992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itre 7">
            <a:extLst>
              <a:ext uri="{FF2B5EF4-FFF2-40B4-BE49-F238E27FC236}">
                <a16:creationId xmlns:a16="http://schemas.microsoft.com/office/drawing/2014/main" id="{E714836B-22B8-25A3-D1C4-6D59B37BF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259362"/>
            <a:ext cx="10044023" cy="87772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YEWS TO PROTECT IF APPROVAL FOR ACCESS OUTSIDE EASEMENT IS PROVIDED </a:t>
            </a:r>
            <a:endParaRPr lang="en-US" sz="3200" kern="1200" baseline="300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3D9843-4F85-951C-7B0F-FBE1D88B3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5/</a:t>
            </a:r>
            <a:r>
              <a:rPr lang="en-US" dirty="0"/>
              <a:t>14</a:t>
            </a:r>
            <a:r>
              <a:rPr lang="en-US" noProof="0" dirty="0"/>
              <a:t>/2025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AA0F69-74C8-7E1B-4DEF-DD600185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700-0206-4F1C-9957-593DF71A7819}" type="slidenum">
              <a:rPr lang="en-US" noProof="0" smtClean="0"/>
              <a:t>19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7E898-B209-C46B-61F4-F89BCEF24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571" y="6418531"/>
            <a:ext cx="885825" cy="323850"/>
          </a:xfrm>
          <a:prstGeom prst="rect">
            <a:avLst/>
          </a:prstGeom>
        </p:spPr>
      </p:pic>
      <p:pic>
        <p:nvPicPr>
          <p:cNvPr id="7" name="Picture 6" descr="A grass field with a fence and trees&#10;&#10;AI-generated content may be incorrect.">
            <a:extLst>
              <a:ext uri="{FF2B5EF4-FFF2-40B4-BE49-F238E27FC236}">
                <a16:creationId xmlns:a16="http://schemas.microsoft.com/office/drawing/2014/main" id="{916A4771-F7C7-9690-206F-7BF2819E5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65"/>
          <a:stretch/>
        </p:blipFill>
        <p:spPr>
          <a:xfrm>
            <a:off x="1266825" y="1802999"/>
            <a:ext cx="8972550" cy="44168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172A7AD-BEA3-8689-2B71-BF845C1FA6B3}"/>
                  </a:ext>
                </a:extLst>
              </p14:cNvPr>
              <p14:cNvContentPartPr/>
              <p14:nvPr/>
            </p14:nvContentPartPr>
            <p14:xfrm>
              <a:off x="7953255" y="4057125"/>
              <a:ext cx="47520" cy="218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172A7AD-BEA3-8689-2B71-BF845C1FA6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44615" y="4048485"/>
                <a:ext cx="6516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7D5A953-D460-38B3-BD84-8FBDD4343D99}"/>
                  </a:ext>
                </a:extLst>
              </p14:cNvPr>
              <p14:cNvContentPartPr/>
              <p14:nvPr/>
            </p14:nvContentPartPr>
            <p14:xfrm>
              <a:off x="9089415" y="4180965"/>
              <a:ext cx="111600" cy="334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7D5A953-D460-38B3-BD84-8FBDD4343D9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80775" y="4172325"/>
                <a:ext cx="129240" cy="35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124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886A10-8455-3639-B6C0-924DD8958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Slide Background">
            <a:extLst>
              <a:ext uri="{FF2B5EF4-FFF2-40B4-BE49-F238E27FC236}">
                <a16:creationId xmlns:a16="http://schemas.microsoft.com/office/drawing/2014/main" id="{7C91DE4C-BCA4-F0C6-6FDF-F77620AA6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30476B-EEFF-A825-4A9F-C206AE7092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939" b="18441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8A55D279-F8B5-7B66-BD07-4CCD24077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0DE4C-1E9E-0CEA-04C0-D9941572592B}"/>
              </a:ext>
            </a:extLst>
          </p:cNvPr>
          <p:cNvSpPr txBox="1"/>
          <p:nvPr/>
        </p:nvSpPr>
        <p:spPr>
          <a:xfrm>
            <a:off x="5685030" y="363348"/>
            <a:ext cx="6232136" cy="1559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noProof="0" dirty="0">
                <a:latin typeface="+mj-lt"/>
                <a:ea typeface="+mj-ea"/>
                <a:cs typeface="+mj-cs"/>
              </a:rPr>
              <a:t>Revised Plan to Provide Heat to for 600 Lafayette Park Residents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71B7F8-4DBA-2384-A9BA-CD60BE31E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832" y="6357620"/>
            <a:ext cx="2743200" cy="365125"/>
          </a:xfrm>
        </p:spPr>
        <p:txBody>
          <a:bodyPr/>
          <a:lstStyle/>
          <a:p>
            <a:r>
              <a:rPr lang="en-US" noProof="0" dirty="0">
                <a:solidFill>
                  <a:schemeClr val="bg1"/>
                </a:solidFill>
              </a:rPr>
              <a:t>5/7/2025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5363E9-93AE-7403-614C-BBC4C8C58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AF405-20C8-46D1-9150-1B0221008661}" type="slidenum">
              <a:rPr lang="en-US" noProof="0" smtClean="0"/>
              <a:t>2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149DDB-27ED-5FF4-6027-5D0662198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571" y="6418531"/>
            <a:ext cx="885825" cy="323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AB94B9-7CC4-9095-83CE-F2324FEDEDBB}"/>
              </a:ext>
            </a:extLst>
          </p:cNvPr>
          <p:cNvSpPr txBox="1"/>
          <p:nvPr/>
        </p:nvSpPr>
        <p:spPr>
          <a:xfrm>
            <a:off x="5685030" y="3094671"/>
            <a:ext cx="6268064" cy="1477328"/>
          </a:xfrm>
          <a:prstGeom prst="rect">
            <a:avLst/>
          </a:prstGeom>
          <a:noFill/>
          <a:ln w="38100">
            <a:solidFill>
              <a:srgbClr val="0F5E8D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800" noProof="0" dirty="0"/>
              <a:t>Revised plan will provide clean, affordable, reliable, and safe heat to the 600-plus residents at 1300 Lafayette East Cooperative, upgrading and reconnecting the Detroit Thermal line in a manner that serves the entire Lafayette Park Neighborhood</a:t>
            </a:r>
            <a:r>
              <a:rPr lang="en-US" sz="1800" b="0" i="0" noProof="0" dirty="0"/>
              <a:t>.</a:t>
            </a:r>
            <a:endParaRPr lang="en-US" sz="1800" noProof="0" dirty="0"/>
          </a:p>
        </p:txBody>
      </p:sp>
    </p:spTree>
    <p:extLst>
      <p:ext uri="{BB962C8B-B14F-4D97-AF65-F5344CB8AC3E}">
        <p14:creationId xmlns:p14="http://schemas.microsoft.com/office/powerpoint/2010/main" val="59197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83E037F3-AE9E-8975-2CD0-A0382C10C83C}"/>
              </a:ext>
            </a:extLst>
          </p:cNvPr>
          <p:cNvSpPr txBox="1">
            <a:spLocks/>
          </p:cNvSpPr>
          <p:nvPr/>
        </p:nvSpPr>
        <p:spPr>
          <a:xfrm>
            <a:off x="284252" y="64407"/>
            <a:ext cx="10515600" cy="770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noProof="0" dirty="0"/>
              <a:t>Detroit Thermal Is </a:t>
            </a:r>
            <a:r>
              <a:rPr lang="en-US" sz="4000" b="1" u="sng" noProof="0" dirty="0"/>
              <a:t>District Energy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66994FD-8E0A-B551-C4FE-D1ED45FA2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5CD5700-0206-4F1C-9957-593DF71A7819}" type="slidenum">
              <a:rPr lang="en-US" noProof="0" smtClean="0"/>
              <a:t>3</a:t>
            </a:fld>
            <a:endParaRPr lang="en-US" noProof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640084-0979-1A4B-3686-0F796665BA98}"/>
              </a:ext>
            </a:extLst>
          </p:cNvPr>
          <p:cNvSpPr txBox="1"/>
          <p:nvPr/>
        </p:nvSpPr>
        <p:spPr>
          <a:xfrm>
            <a:off x="284252" y="677978"/>
            <a:ext cx="112527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noProof="0" dirty="0">
                <a:latin typeface="Calibri" panose="020F0502020204030204" pitchFamily="34" charset="0"/>
              </a:rPr>
              <a:t>District Energy is a</a:t>
            </a:r>
            <a:r>
              <a:rPr lang="en-US" sz="1600" b="0" i="0" u="none" strike="noStrike" baseline="0" noProof="0" dirty="0">
                <a:latin typeface="Calibri" panose="020F0502020204030204" pitchFamily="34" charset="0"/>
              </a:rPr>
              <a:t> superior solution for large energy users with distributed or centralized real estate footprints. A central plant makes steam, chilled water and hot water, while underground pipes distribute to buildings. It is </a:t>
            </a:r>
            <a:r>
              <a:rPr lang="en-US" sz="1600" b="1" i="0" u="none" strike="noStrike" baseline="0" noProof="0" dirty="0">
                <a:latin typeface="Calibri" panose="020F0502020204030204" pitchFamily="34" charset="0"/>
              </a:rPr>
              <a:t>cost effective</a:t>
            </a:r>
            <a:r>
              <a:rPr lang="en-US" sz="1600" b="0" i="0" u="none" strike="noStrike" baseline="0" noProof="0" dirty="0">
                <a:latin typeface="Calibri" panose="020F0502020204030204" pitchFamily="34" charset="0"/>
              </a:rPr>
              <a:t>, </a:t>
            </a:r>
            <a:r>
              <a:rPr lang="en-US" sz="1600" b="1" i="0" u="none" strike="noStrike" baseline="0" noProof="0" dirty="0">
                <a:latin typeface="Calibri" panose="020F0502020204030204" pitchFamily="34" charset="0"/>
              </a:rPr>
              <a:t>safe</a:t>
            </a:r>
            <a:r>
              <a:rPr lang="en-US" sz="1600" b="0" i="0" u="none" strike="noStrike" baseline="0" noProof="0" dirty="0">
                <a:latin typeface="Calibri" panose="020F0502020204030204" pitchFamily="34" charset="0"/>
              </a:rPr>
              <a:t>, </a:t>
            </a:r>
            <a:r>
              <a:rPr lang="en-US" sz="1600" b="1" i="0" u="none" strike="noStrike" baseline="0" noProof="0" dirty="0">
                <a:latin typeface="Calibri" panose="020F0502020204030204" pitchFamily="34" charset="0"/>
              </a:rPr>
              <a:t>reliable</a:t>
            </a:r>
            <a:r>
              <a:rPr lang="en-US" sz="1600" b="0" i="0" u="none" strike="noStrike" baseline="0" noProof="0" dirty="0">
                <a:latin typeface="Calibri" panose="020F0502020204030204" pitchFamily="34" charset="0"/>
              </a:rPr>
              <a:t>, and </a:t>
            </a:r>
            <a:r>
              <a:rPr lang="en-US" sz="1600" b="1" i="0" u="none" strike="noStrike" baseline="0" noProof="0" dirty="0">
                <a:latin typeface="Calibri" panose="020F0502020204030204" pitchFamily="34" charset="0"/>
              </a:rPr>
              <a:t>sustainable</a:t>
            </a:r>
            <a:r>
              <a:rPr lang="en-US" sz="1600" b="0" i="0" u="none" strike="noStrike" baseline="0" noProof="0" dirty="0">
                <a:latin typeface="Calibri" panose="020F0502020204030204" pitchFamily="34" charset="0"/>
              </a:rPr>
              <a:t>. </a:t>
            </a:r>
            <a:endParaRPr lang="en-US" sz="1600" noProof="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58150E-1974-0348-1BEF-900D30E4E075}"/>
              </a:ext>
            </a:extLst>
          </p:cNvPr>
          <p:cNvSpPr txBox="1"/>
          <p:nvPr/>
        </p:nvSpPr>
        <p:spPr>
          <a:xfrm>
            <a:off x="284252" y="1568789"/>
            <a:ext cx="72722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9220" algn="l"/>
            <a:r>
              <a:rPr lang="en-US" sz="1400" b="1" i="0" u="none" strike="noStrike" baseline="0" noProof="0" dirty="0">
                <a:latin typeface="Calibri" panose="020F0502020204030204" pitchFamily="34" charset="0"/>
              </a:rPr>
              <a:t>Benefits of district energy for the customers: </a:t>
            </a:r>
            <a:endParaRPr lang="en-US" sz="1400" b="0" i="0" u="none" strike="noStrike" baseline="0" noProof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u="none" strike="noStrike" baseline="0" noProof="0" dirty="0">
                <a:latin typeface="Calibri" panose="020F0502020204030204" pitchFamily="34" charset="0"/>
              </a:rPr>
              <a:t>Energy cost reduction </a:t>
            </a:r>
            <a:r>
              <a:rPr lang="en-US" sz="1400" b="0" i="0" u="none" strike="noStrike" baseline="0" noProof="0" dirty="0">
                <a:latin typeface="Calibri" panose="020F0502020204030204" pitchFamily="34" charset="0"/>
              </a:rPr>
              <a:t>compared to utility bill and on-site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u="none" strike="noStrike" baseline="0" noProof="0" dirty="0">
                <a:latin typeface="Calibri" panose="020F0502020204030204" pitchFamily="34" charset="0"/>
              </a:rPr>
              <a:t>Lower carbon impact </a:t>
            </a:r>
            <a:r>
              <a:rPr lang="en-US" sz="1400" b="0" i="0" u="none" strike="noStrike" baseline="0" noProof="0" dirty="0">
                <a:latin typeface="Calibri" panose="020F0502020204030204" pitchFamily="34" charset="0"/>
              </a:rPr>
              <a:t>and </a:t>
            </a:r>
            <a:r>
              <a:rPr lang="en-US" sz="1400" b="1" i="0" u="none" strike="noStrike" baseline="0" noProof="0" dirty="0">
                <a:latin typeface="Calibri" panose="020F0502020204030204" pitchFamily="34" charset="0"/>
              </a:rPr>
              <a:t>sustainable system</a:t>
            </a:r>
            <a:endParaRPr lang="en-US" sz="1400" b="0" i="0" u="none" strike="noStrike" baseline="0" noProof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u="none" strike="noStrike" baseline="0" noProof="0" dirty="0">
                <a:latin typeface="Calibri" panose="020F0502020204030204" pitchFamily="34" charset="0"/>
              </a:rPr>
              <a:t>Reliable </a:t>
            </a:r>
            <a:r>
              <a:rPr lang="en-US" sz="1400" b="0" i="0" u="none" strike="noStrike" baseline="0" noProof="0" dirty="0">
                <a:latin typeface="Calibri" panose="020F0502020204030204" pitchFamily="34" charset="0"/>
              </a:rPr>
              <a:t>energy sources benefiting </a:t>
            </a:r>
            <a:r>
              <a:rPr lang="en-US" sz="1400" b="1" i="0" u="none" strike="noStrike" baseline="0" noProof="0" dirty="0">
                <a:latin typeface="Calibri" panose="020F0502020204030204" pitchFamily="34" charset="0"/>
              </a:rPr>
              <a:t>from redundancy </a:t>
            </a:r>
            <a:r>
              <a:rPr lang="en-US" sz="1400" b="0" i="0" u="none" strike="noStrike" baseline="0" noProof="0" dirty="0">
                <a:latin typeface="Calibri" panose="020F0502020204030204" pitchFamily="34" charset="0"/>
              </a:rPr>
              <a:t>N+1 technology configurations, ensuring continuous customer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u="none" strike="noStrike" baseline="0" noProof="0" dirty="0">
                <a:latin typeface="Calibri" panose="020F0502020204030204" pitchFamily="34" charset="0"/>
              </a:rPr>
              <a:t>More efficient and resilient </a:t>
            </a:r>
            <a:r>
              <a:rPr lang="en-US" sz="1400" b="0" i="0" u="none" strike="noStrike" baseline="0" noProof="0" dirty="0">
                <a:latin typeface="Calibri" panose="020F0502020204030204" pitchFamily="34" charset="0"/>
              </a:rPr>
              <a:t>services than onsite energy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u="none" strike="noStrike" baseline="0" noProof="0" dirty="0">
                <a:latin typeface="Calibri" panose="020F0502020204030204" pitchFamily="34" charset="0"/>
              </a:rPr>
              <a:t>Safer service</a:t>
            </a:r>
            <a:r>
              <a:rPr lang="en-US" sz="1400" b="0" i="0" u="none" strike="noStrike" baseline="0" noProof="0" dirty="0">
                <a:latin typeface="Calibri" panose="020F0502020204030204" pitchFamily="34" charset="0"/>
              </a:rPr>
              <a:t>, eliminating the risk of onsite combustion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baseline="0" noProof="0" dirty="0">
                <a:latin typeface="Calibri" panose="020F0502020204030204" pitchFamily="34" charset="0"/>
              </a:rPr>
              <a:t>100% off balance sheet funding and </a:t>
            </a:r>
            <a:r>
              <a:rPr lang="en-US" sz="1400" b="1" i="0" u="none" strike="noStrike" baseline="0" noProof="0" dirty="0">
                <a:latin typeface="Calibri" panose="020F0502020204030204" pitchFamily="34" charset="0"/>
              </a:rPr>
              <a:t>eliminating upfront capital cost to the customer</a:t>
            </a:r>
            <a:endParaRPr lang="en-US" sz="1400" b="0" i="0" u="none" strike="noStrike" baseline="0" noProof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i="0" u="none" strike="noStrike" baseline="0" noProof="0" dirty="0">
                <a:latin typeface="Calibri" panose="020F0502020204030204" pitchFamily="34" charset="0"/>
              </a:rPr>
              <a:t>Reduction of operations and maintenance costs </a:t>
            </a:r>
            <a:r>
              <a:rPr lang="en-US" sz="1400" b="0" i="0" u="none" strike="noStrike" baseline="0" noProof="0" dirty="0">
                <a:latin typeface="Calibri" panose="020F0502020204030204" pitchFamily="34" charset="0"/>
              </a:rPr>
              <a:t>of complex energy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u="none" strike="noStrike" baseline="0" noProof="0" dirty="0">
                <a:latin typeface="Calibri" panose="020F0502020204030204" pitchFamily="34" charset="0"/>
              </a:rPr>
              <a:t>No onsite boilers or chillers, </a:t>
            </a:r>
            <a:r>
              <a:rPr lang="en-US" sz="1400" b="1" i="0" u="none" strike="noStrike" baseline="0" noProof="0" dirty="0">
                <a:latin typeface="Calibri" panose="020F0502020204030204" pitchFamily="34" charset="0"/>
              </a:rPr>
              <a:t>freeing up space</a:t>
            </a:r>
            <a:endParaRPr lang="en-US" sz="1400" b="0" i="0" u="none" strike="noStrike" baseline="0" noProof="0" dirty="0">
              <a:latin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F0D924-9122-2C48-43AF-01CAD95CB96C}"/>
              </a:ext>
            </a:extLst>
          </p:cNvPr>
          <p:cNvSpPr txBox="1"/>
          <p:nvPr/>
        </p:nvSpPr>
        <p:spPr>
          <a:xfrm>
            <a:off x="7938641" y="1556916"/>
            <a:ext cx="3028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noProof="0" dirty="0">
                <a:solidFill>
                  <a:srgbClr val="003E40"/>
                </a:solidFill>
              </a:rPr>
              <a:t>Detroit Thermal’s District Energy System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DE175EE-EB63-D376-0C7C-11F40E4E9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66" y="3806992"/>
            <a:ext cx="4694327" cy="2964437"/>
          </a:xfrm>
          <a:prstGeom prst="rect">
            <a:avLst/>
          </a:prstGeom>
        </p:spPr>
      </p:pic>
      <p:pic>
        <p:nvPicPr>
          <p:cNvPr id="9" name="Picture 8" descr="A map of a city&#10;&#10;AI-generated content may be incorrect.">
            <a:extLst>
              <a:ext uri="{FF2B5EF4-FFF2-40B4-BE49-F238E27FC236}">
                <a16:creationId xmlns:a16="http://schemas.microsoft.com/office/drawing/2014/main" id="{CD63D2F0-D47F-24C5-10B4-054B04A0A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97" y="1818526"/>
            <a:ext cx="4137901" cy="464843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5532B0-675E-3CE0-A398-644B2D985F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2202" y="6353474"/>
            <a:ext cx="2743200" cy="365125"/>
          </a:xfrm>
        </p:spPr>
        <p:txBody>
          <a:bodyPr/>
          <a:lstStyle/>
          <a:p>
            <a:r>
              <a:rPr lang="en-US" noProof="0" dirty="0"/>
              <a:t>5/7/2025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7B26AB-543B-4AD0-9510-AE9B17D41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571" y="6418531"/>
            <a:ext cx="885825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8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itre 7">
            <a:extLst>
              <a:ext uri="{FF2B5EF4-FFF2-40B4-BE49-F238E27FC236}">
                <a16:creationId xmlns:a16="http://schemas.microsoft.com/office/drawing/2014/main" id="{C53C1779-1C25-28F2-7CB4-19316392A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73" y="277544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Lafayette Park Timeline Regarding the Project</a:t>
            </a:r>
            <a:endParaRPr lang="en-US" sz="4000" kern="1200" baseline="300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42D609-1CEB-EF3A-D20D-E3736934F1DA}"/>
              </a:ext>
            </a:extLst>
          </p:cNvPr>
          <p:cNvGrpSpPr/>
          <p:nvPr/>
        </p:nvGrpSpPr>
        <p:grpSpPr>
          <a:xfrm>
            <a:off x="548631" y="1540232"/>
            <a:ext cx="2532992" cy="460341"/>
            <a:chOff x="15287" y="1589016"/>
            <a:chExt cx="2532992" cy="46034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277331-41E6-2F88-00ED-04A61B22A626}"/>
                </a:ext>
              </a:extLst>
            </p:cNvPr>
            <p:cNvSpPr/>
            <p:nvPr/>
          </p:nvSpPr>
          <p:spPr>
            <a:xfrm>
              <a:off x="15287" y="1589016"/>
              <a:ext cx="2532992" cy="3799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99B60C-0F09-4A5D-CC59-B7D1144CBDD5}"/>
                </a:ext>
              </a:extLst>
            </p:cNvPr>
            <p:cNvSpPr txBox="1"/>
            <p:nvPr/>
          </p:nvSpPr>
          <p:spPr>
            <a:xfrm>
              <a:off x="15287" y="1669409"/>
              <a:ext cx="2532992" cy="3799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2400" kern="1200" noProof="0" dirty="0"/>
                <a:t>Jul 2024: 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A292D1-FD06-1969-385C-6F02E3E18F23}"/>
              </a:ext>
            </a:extLst>
          </p:cNvPr>
          <p:cNvGrpSpPr/>
          <p:nvPr/>
        </p:nvGrpSpPr>
        <p:grpSpPr>
          <a:xfrm>
            <a:off x="548631" y="1992187"/>
            <a:ext cx="2592158" cy="2355786"/>
            <a:chOff x="15287" y="2040971"/>
            <a:chExt cx="2592158" cy="235578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7291B6D-3C2D-1C1E-AFFA-A4FA64558F6E}"/>
                </a:ext>
              </a:extLst>
            </p:cNvPr>
            <p:cNvSpPr/>
            <p:nvPr/>
          </p:nvSpPr>
          <p:spPr>
            <a:xfrm>
              <a:off x="15287" y="2046197"/>
              <a:ext cx="2532992" cy="235056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38823F-7CF4-A5E8-F246-0BFA5189BF80}"/>
                </a:ext>
              </a:extLst>
            </p:cNvPr>
            <p:cNvSpPr txBox="1"/>
            <p:nvPr/>
          </p:nvSpPr>
          <p:spPr>
            <a:xfrm>
              <a:off x="74453" y="2040971"/>
              <a:ext cx="2532992" cy="23505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noProof="0" dirty="0"/>
                <a:t>1300 Lafayette East Cooperative engage</a:t>
              </a:r>
              <a:r>
                <a:rPr lang="en-US" sz="1400" noProof="0" dirty="0"/>
                <a:t>s</a:t>
              </a:r>
              <a:r>
                <a:rPr lang="en-US" sz="1400" kern="1200" noProof="0" dirty="0"/>
                <a:t> Detroit Thermal to explore the option of reconnecting to District Energy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E52368-1053-CDA0-CF86-E174CAE8BFAF}"/>
              </a:ext>
            </a:extLst>
          </p:cNvPr>
          <p:cNvGrpSpPr/>
          <p:nvPr/>
        </p:nvGrpSpPr>
        <p:grpSpPr>
          <a:xfrm>
            <a:off x="529930" y="2984409"/>
            <a:ext cx="3521986" cy="644906"/>
            <a:chOff x="-121040" y="1893533"/>
            <a:chExt cx="3521986" cy="64490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CF71C3B-B7CC-2163-FD0D-0C35C4FB47D3}"/>
                </a:ext>
              </a:extLst>
            </p:cNvPr>
            <p:cNvSpPr/>
            <p:nvPr/>
          </p:nvSpPr>
          <p:spPr>
            <a:xfrm>
              <a:off x="8169" y="1893533"/>
              <a:ext cx="3392777" cy="50891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B29C1ED-7785-D2B3-74B3-51EFD2FE96F7}"/>
                </a:ext>
              </a:extLst>
            </p:cNvPr>
            <p:cNvSpPr txBox="1"/>
            <p:nvPr/>
          </p:nvSpPr>
          <p:spPr>
            <a:xfrm>
              <a:off x="-121040" y="2029523"/>
              <a:ext cx="3392777" cy="5089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1422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2400" kern="1200" noProof="0" dirty="0"/>
                <a:t>Sep-Oct 2024: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7E751A-6839-76AA-B940-A35BAD4B5B95}"/>
              </a:ext>
            </a:extLst>
          </p:cNvPr>
          <p:cNvGrpSpPr/>
          <p:nvPr/>
        </p:nvGrpSpPr>
        <p:grpSpPr>
          <a:xfrm>
            <a:off x="630864" y="3493326"/>
            <a:ext cx="2759376" cy="3343369"/>
            <a:chOff x="-26956" y="2416480"/>
            <a:chExt cx="3427902" cy="197628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BF11012-C6D6-21C3-42B0-9952CD5F1262}"/>
                </a:ext>
              </a:extLst>
            </p:cNvPr>
            <p:cNvSpPr/>
            <p:nvPr/>
          </p:nvSpPr>
          <p:spPr>
            <a:xfrm>
              <a:off x="8169" y="2479496"/>
              <a:ext cx="3392777" cy="191327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CAFC93-605B-22A2-9904-6DCEE42725E8}"/>
                </a:ext>
              </a:extLst>
            </p:cNvPr>
            <p:cNvSpPr txBox="1"/>
            <p:nvPr/>
          </p:nvSpPr>
          <p:spPr>
            <a:xfrm>
              <a:off x="-26956" y="2416480"/>
              <a:ext cx="3392777" cy="19132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noProof="0" dirty="0"/>
                <a:t>Detroit Thermal Initiates and Exploratory restoration</a:t>
              </a:r>
            </a:p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noProof="0" dirty="0"/>
                <a:t>On 9/12/24: Detroit Thermal conducts a walk-through with KC Property Management and 20-30 residents</a:t>
              </a:r>
            </a:p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noProof="0" dirty="0"/>
                <a:t>Three areas determined to be evaluated via annual permit:</a:t>
              </a:r>
            </a:p>
            <a:p>
              <a:pPr marL="285750" lvl="0" indent="-28575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noProof="0" dirty="0"/>
                <a:t>2 authorizing work in the rights-of-way (</a:t>
              </a:r>
              <a:r>
                <a:rPr lang="en-US" sz="1400" kern="1200" noProof="0" dirty="0"/>
                <a:t>Joliet parking lot and  Nicolet parking lot) </a:t>
              </a:r>
            </a:p>
            <a:p>
              <a:pPr marL="285750" lvl="0" indent="-28575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1400" noProof="0" dirty="0"/>
                <a:t>1 authorizing work in an easement but not right-way (</a:t>
              </a:r>
              <a:r>
                <a:rPr lang="en-US" sz="1400" kern="1200" noProof="0" dirty="0"/>
                <a:t>playground area)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C902F3-251E-DB8B-25D5-2B44F8216628}"/>
              </a:ext>
            </a:extLst>
          </p:cNvPr>
          <p:cNvGrpSpPr/>
          <p:nvPr/>
        </p:nvGrpSpPr>
        <p:grpSpPr>
          <a:xfrm>
            <a:off x="4584383" y="4053820"/>
            <a:ext cx="5305525" cy="779465"/>
            <a:chOff x="-51250" y="2456405"/>
            <a:chExt cx="5305525" cy="77946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E9C9CD-AE4D-E78F-BAD5-0D834C2BA457}"/>
                </a:ext>
              </a:extLst>
            </p:cNvPr>
            <p:cNvSpPr/>
            <p:nvPr/>
          </p:nvSpPr>
          <p:spPr>
            <a:xfrm>
              <a:off x="938494" y="2456405"/>
              <a:ext cx="4315781" cy="64736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EBC06C3-1A6B-BC09-CC4A-3F2FC2B8E226}"/>
                </a:ext>
              </a:extLst>
            </p:cNvPr>
            <p:cNvSpPr txBox="1"/>
            <p:nvPr/>
          </p:nvSpPr>
          <p:spPr>
            <a:xfrm>
              <a:off x="-51250" y="2588503"/>
              <a:ext cx="4315781" cy="6473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1600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2400" kern="1200" noProof="0" dirty="0"/>
                <a:t>Mar 2025: 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20D724C-FAD4-52B2-524A-9631E5F52EF7}"/>
              </a:ext>
            </a:extLst>
          </p:cNvPr>
          <p:cNvGrpSpPr/>
          <p:nvPr/>
        </p:nvGrpSpPr>
        <p:grpSpPr>
          <a:xfrm>
            <a:off x="4663400" y="4563459"/>
            <a:ext cx="3092778" cy="1455197"/>
            <a:chOff x="89076" y="2966044"/>
            <a:chExt cx="5165199" cy="145519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DC13A46-4D8B-7D50-8EBF-F05362E0B4C7}"/>
                </a:ext>
              </a:extLst>
            </p:cNvPr>
            <p:cNvSpPr/>
            <p:nvPr/>
          </p:nvSpPr>
          <p:spPr>
            <a:xfrm>
              <a:off x="938494" y="3170370"/>
              <a:ext cx="4315781" cy="96011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467AA9-6DA7-EA2A-6C51-B67198B8F92F}"/>
                </a:ext>
              </a:extLst>
            </p:cNvPr>
            <p:cNvSpPr txBox="1"/>
            <p:nvPr/>
          </p:nvSpPr>
          <p:spPr>
            <a:xfrm>
              <a:off x="89076" y="2966044"/>
              <a:ext cx="4315781" cy="1455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noProof="0" dirty="0"/>
                <a:t>Agreement signed with 1300 East Cooperative and Detroit Thermal to move forward.</a:t>
              </a:r>
            </a:p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noProof="0" dirty="0"/>
                <a:t>Detroit Thermal requested another meeting with the Lafayette Park Co-ops to be coordinated by KC Properties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DB770F-031D-5C89-0BD3-E45A19F72278}"/>
              </a:ext>
            </a:extLst>
          </p:cNvPr>
          <p:cNvGrpSpPr/>
          <p:nvPr/>
        </p:nvGrpSpPr>
        <p:grpSpPr>
          <a:xfrm>
            <a:off x="8342333" y="1524650"/>
            <a:ext cx="4421528" cy="794658"/>
            <a:chOff x="3748547" y="2924452"/>
            <a:chExt cx="4421528" cy="79465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D8E8AD-F1BD-FBB0-6034-1C94BF76C2FC}"/>
                </a:ext>
              </a:extLst>
            </p:cNvPr>
            <p:cNvSpPr/>
            <p:nvPr/>
          </p:nvSpPr>
          <p:spPr>
            <a:xfrm>
              <a:off x="3748547" y="2924452"/>
              <a:ext cx="4320000" cy="648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2E72BA5-6641-7A66-FEE4-265F3F55AD9D}"/>
                </a:ext>
              </a:extLst>
            </p:cNvPr>
            <p:cNvSpPr txBox="1"/>
            <p:nvPr/>
          </p:nvSpPr>
          <p:spPr>
            <a:xfrm>
              <a:off x="3850075" y="3071110"/>
              <a:ext cx="4320000" cy="64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1600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2400" kern="1200" noProof="0" dirty="0"/>
                <a:t>Apr 2025: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8C19A2-1259-0675-FEC1-7C91C87BD756}"/>
              </a:ext>
            </a:extLst>
          </p:cNvPr>
          <p:cNvGrpSpPr/>
          <p:nvPr/>
        </p:nvGrpSpPr>
        <p:grpSpPr>
          <a:xfrm>
            <a:off x="8489341" y="2043681"/>
            <a:ext cx="3450831" cy="2586807"/>
            <a:chOff x="3471636" y="3618585"/>
            <a:chExt cx="4873823" cy="132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69E239E-0AE0-5273-0CA3-D4A6D6C2F42C}"/>
                </a:ext>
              </a:extLst>
            </p:cNvPr>
            <p:cNvSpPr/>
            <p:nvPr/>
          </p:nvSpPr>
          <p:spPr>
            <a:xfrm>
              <a:off x="3471636" y="3618585"/>
              <a:ext cx="4873823" cy="132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CE198E8-57E0-D7AD-ED98-0D259EE2A95A}"/>
                </a:ext>
              </a:extLst>
            </p:cNvPr>
            <p:cNvSpPr txBox="1"/>
            <p:nvPr/>
          </p:nvSpPr>
          <p:spPr>
            <a:xfrm>
              <a:off x="3471636" y="3618585"/>
              <a:ext cx="4873823" cy="13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noProof="0" dirty="0"/>
                <a:t>Detroit Thermal initiates the permitting process with the City’s Legal</a:t>
              </a:r>
              <a:r>
                <a:rPr lang="en-US" sz="1400" dirty="0"/>
                <a:t> and </a:t>
              </a:r>
              <a:r>
                <a:rPr lang="en-US" sz="1400" kern="1200" noProof="0" dirty="0"/>
                <a:t>DPW </a:t>
              </a:r>
            </a:p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noProof="0" dirty="0"/>
                <a:t>Detroit Thermal secures the DPW permit</a:t>
              </a:r>
            </a:p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noProof="0" dirty="0"/>
                <a:t>Residential Concerns re safety and Historic District Commission permissions were expressed</a:t>
              </a:r>
            </a:p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noProof="0" dirty="0"/>
                <a:t>The city issues a stop-work order</a:t>
              </a:r>
            </a:p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noProof="0" dirty="0"/>
                <a:t>Detroit Thermal agrees to present a revised plan to the Historic District Commission on May 14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EB6B7D6-7A75-536B-7A7B-18231F24AB2F}"/>
              </a:ext>
            </a:extLst>
          </p:cNvPr>
          <p:cNvGrpSpPr/>
          <p:nvPr/>
        </p:nvGrpSpPr>
        <p:grpSpPr>
          <a:xfrm>
            <a:off x="4584383" y="1524650"/>
            <a:ext cx="5305525" cy="779465"/>
            <a:chOff x="-51250" y="2456405"/>
            <a:chExt cx="5305525" cy="77946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7B777A4-BF91-3653-DE6F-C339AE3A7D42}"/>
                </a:ext>
              </a:extLst>
            </p:cNvPr>
            <p:cNvSpPr/>
            <p:nvPr/>
          </p:nvSpPr>
          <p:spPr>
            <a:xfrm>
              <a:off x="938494" y="2456405"/>
              <a:ext cx="4315781" cy="64736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DDE0854-1165-2F8D-F26D-5ABCF048189D}"/>
                </a:ext>
              </a:extLst>
            </p:cNvPr>
            <p:cNvSpPr txBox="1"/>
            <p:nvPr/>
          </p:nvSpPr>
          <p:spPr>
            <a:xfrm>
              <a:off x="-51250" y="2588503"/>
              <a:ext cx="4315781" cy="6473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1600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2400" noProof="0" dirty="0"/>
                <a:t>Jan</a:t>
              </a:r>
              <a:r>
                <a:rPr lang="en-US" sz="2400" kern="1200" noProof="0" dirty="0"/>
                <a:t> 2025:  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A3BFE43-80B5-FBD7-15C2-C13868B28FF5}"/>
              </a:ext>
            </a:extLst>
          </p:cNvPr>
          <p:cNvGrpSpPr/>
          <p:nvPr/>
        </p:nvGrpSpPr>
        <p:grpSpPr>
          <a:xfrm>
            <a:off x="4663400" y="2034289"/>
            <a:ext cx="3092778" cy="608509"/>
            <a:chOff x="89076" y="2966044"/>
            <a:chExt cx="5165199" cy="145519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A88EF1D-8DE4-D90F-562D-6291A2C0AC4C}"/>
                </a:ext>
              </a:extLst>
            </p:cNvPr>
            <p:cNvSpPr/>
            <p:nvPr/>
          </p:nvSpPr>
          <p:spPr>
            <a:xfrm>
              <a:off x="938494" y="3170370"/>
              <a:ext cx="4315781" cy="96011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12AB4DC-28CC-187D-555B-02EEE5E095FE}"/>
                </a:ext>
              </a:extLst>
            </p:cNvPr>
            <p:cNvSpPr txBox="1"/>
            <p:nvPr/>
          </p:nvSpPr>
          <p:spPr>
            <a:xfrm>
              <a:off x="89076" y="2966044"/>
              <a:ext cx="4315781" cy="1455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noProof="0" dirty="0"/>
                <a:t>Detroit Thermal files application filed with the Michigan Public Service Commission (MPSC) for approval of contract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0BFCA70-7CCD-CD77-D0FD-6E79D8A88C6D}"/>
              </a:ext>
            </a:extLst>
          </p:cNvPr>
          <p:cNvGrpSpPr/>
          <p:nvPr/>
        </p:nvGrpSpPr>
        <p:grpSpPr>
          <a:xfrm>
            <a:off x="4584383" y="2980258"/>
            <a:ext cx="5305525" cy="779465"/>
            <a:chOff x="-51250" y="2456405"/>
            <a:chExt cx="5305525" cy="77946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C378363-2C84-BFED-435A-18D93F2C69D5}"/>
                </a:ext>
              </a:extLst>
            </p:cNvPr>
            <p:cNvSpPr/>
            <p:nvPr/>
          </p:nvSpPr>
          <p:spPr>
            <a:xfrm>
              <a:off x="938494" y="2456405"/>
              <a:ext cx="4315781" cy="64736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A76B264-8DA6-09A8-E822-D0F3D1F250AC}"/>
                </a:ext>
              </a:extLst>
            </p:cNvPr>
            <p:cNvSpPr txBox="1"/>
            <p:nvPr/>
          </p:nvSpPr>
          <p:spPr>
            <a:xfrm>
              <a:off x="-51250" y="2588503"/>
              <a:ext cx="4315781" cy="6473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1600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2400" kern="1200" noProof="0" dirty="0"/>
                <a:t>Feb 2025:  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27CBE55-3730-E6F8-3DDB-4ACB9D0E0210}"/>
              </a:ext>
            </a:extLst>
          </p:cNvPr>
          <p:cNvGrpSpPr/>
          <p:nvPr/>
        </p:nvGrpSpPr>
        <p:grpSpPr>
          <a:xfrm>
            <a:off x="4663400" y="3489897"/>
            <a:ext cx="3092778" cy="608509"/>
            <a:chOff x="89076" y="2966044"/>
            <a:chExt cx="5165199" cy="1455197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F6A814E-0904-D8AB-EDE8-21A01370D87E}"/>
                </a:ext>
              </a:extLst>
            </p:cNvPr>
            <p:cNvSpPr/>
            <p:nvPr/>
          </p:nvSpPr>
          <p:spPr>
            <a:xfrm>
              <a:off x="938494" y="3170370"/>
              <a:ext cx="4315781" cy="96011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noProof="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CEC382B-20F8-EB61-1006-C2CF51032F5D}"/>
                </a:ext>
              </a:extLst>
            </p:cNvPr>
            <p:cNvSpPr txBox="1"/>
            <p:nvPr/>
          </p:nvSpPr>
          <p:spPr>
            <a:xfrm>
              <a:off x="89076" y="2966044"/>
              <a:ext cx="4315781" cy="1455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noProof="0" dirty="0"/>
                <a:t>MPSC issues order approving contract with a finding that it is in the public interest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8885F4-DC22-01A4-3CFB-066FEA3E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700-0206-4F1C-9957-593DF71A7819}" type="slidenum">
              <a:rPr lang="en-US" noProof="0" smtClean="0"/>
              <a:t>4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6B9AE5-9A41-1BA6-9049-053AD47A4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571" y="6418531"/>
            <a:ext cx="885825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0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D09DCC-96ED-0C75-776B-C27D34484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AE0E876-41FB-1A98-0278-9A4C89F12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D5714-6F84-F3E9-A1F2-5E9BA7A15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D0E7B7-5D47-468C-0EA0-2FC08DEA2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C7381B-5692-ACE6-0251-12949AEB2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itre 7">
            <a:extLst>
              <a:ext uri="{FF2B5EF4-FFF2-40B4-BE49-F238E27FC236}">
                <a16:creationId xmlns:a16="http://schemas.microsoft.com/office/drawing/2014/main" id="{831DAC6F-9D2C-0AED-86D5-58510097F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73" y="277544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b="1" kern="1200" noProof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Detroit Thermal Revised Plan (to be approved)</a:t>
            </a:r>
            <a:endParaRPr lang="en-US" sz="4000" kern="1200" baseline="300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E2DB2-45F1-7154-985D-1798EB968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5/14/2025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0E2739-8367-6CD8-A9DF-A53CAE38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700-0206-4F1C-9957-593DF71A7819}" type="slidenum">
              <a:rPr lang="en-US" noProof="0" smtClean="0"/>
              <a:t>5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1CD95D-58BE-B1DA-82D0-84DBC0FF7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087" y="6438976"/>
            <a:ext cx="885825" cy="323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2AB831-1C3F-9FC8-E4AB-E57CB3999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64" y="1642878"/>
            <a:ext cx="10704536" cy="477140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3CF74B5-2AF0-C547-C63B-B947B5D69930}"/>
              </a:ext>
            </a:extLst>
          </p:cNvPr>
          <p:cNvGrpSpPr/>
          <p:nvPr/>
        </p:nvGrpSpPr>
        <p:grpSpPr>
          <a:xfrm>
            <a:off x="6477000" y="1642878"/>
            <a:ext cx="4340352" cy="3891147"/>
            <a:chOff x="6477000" y="1642878"/>
            <a:chExt cx="4340352" cy="389114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F6F881C-39D3-A93F-161D-4416A4910E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34650" y="1642878"/>
              <a:ext cx="282702" cy="3891147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32488FA-C210-1BFF-3317-0B67A26C1382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5438775"/>
              <a:ext cx="4057650" cy="9525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8391645-FD3F-0B7E-B05B-ACA2DE10B2B4}"/>
              </a:ext>
            </a:extLst>
          </p:cNvPr>
          <p:cNvGrpSpPr/>
          <p:nvPr/>
        </p:nvGrpSpPr>
        <p:grpSpPr>
          <a:xfrm>
            <a:off x="2390775" y="4939224"/>
            <a:ext cx="4086225" cy="495300"/>
            <a:chOff x="2390775" y="4939224"/>
            <a:chExt cx="4086225" cy="49530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7CCE065-5AA0-4388-23A4-8D48CC38AEE1}"/>
                </a:ext>
              </a:extLst>
            </p:cNvPr>
            <p:cNvCxnSpPr>
              <a:cxnSpLocks/>
            </p:cNvCxnSpPr>
            <p:nvPr/>
          </p:nvCxnSpPr>
          <p:spPr>
            <a:xfrm>
              <a:off x="5955483" y="5434524"/>
              <a:ext cx="521517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2A2344A-C183-EB6B-A568-E7ADD678EE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55483" y="4943475"/>
              <a:ext cx="11883" cy="491049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3F3997A-73B4-790E-A12D-22D1FB717E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90775" y="4943475"/>
              <a:ext cx="3576591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6AC8395-7626-205D-9560-AB3B2D686E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6716" y="4939224"/>
              <a:ext cx="0" cy="49530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76250AB-CE28-9FFB-C477-D4A3CFAAEF6E}"/>
              </a:ext>
            </a:extLst>
          </p:cNvPr>
          <p:cNvCxnSpPr>
            <a:cxnSpLocks/>
          </p:cNvCxnSpPr>
          <p:nvPr/>
        </p:nvCxnSpPr>
        <p:spPr>
          <a:xfrm>
            <a:off x="1875199" y="5434524"/>
            <a:ext cx="52151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240D61E-AB6B-A2D0-1EB5-3620C8DBAE07}"/>
              </a:ext>
            </a:extLst>
          </p:cNvPr>
          <p:cNvCxnSpPr/>
          <p:nvPr/>
        </p:nvCxnSpPr>
        <p:spPr>
          <a:xfrm>
            <a:off x="2390775" y="4939224"/>
            <a:ext cx="183832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AC821D7-0A35-49E7-740B-60963FACD454}"/>
              </a:ext>
            </a:extLst>
          </p:cNvPr>
          <p:cNvCxnSpPr>
            <a:cxnSpLocks/>
          </p:cNvCxnSpPr>
          <p:nvPr/>
        </p:nvCxnSpPr>
        <p:spPr>
          <a:xfrm flipH="1">
            <a:off x="4229100" y="4939224"/>
            <a:ext cx="172638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2EA6F80-05F7-9572-B09B-2817F725BF18}"/>
              </a:ext>
            </a:extLst>
          </p:cNvPr>
          <p:cNvCxnSpPr>
            <a:cxnSpLocks/>
          </p:cNvCxnSpPr>
          <p:nvPr/>
        </p:nvCxnSpPr>
        <p:spPr>
          <a:xfrm>
            <a:off x="4114800" y="4324350"/>
            <a:ext cx="114300" cy="5461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44C0E54-E537-6632-5B75-FCC67B5678E1}"/>
              </a:ext>
            </a:extLst>
          </p:cNvPr>
          <p:cNvCxnSpPr>
            <a:cxnSpLocks/>
          </p:cNvCxnSpPr>
          <p:nvPr/>
        </p:nvCxnSpPr>
        <p:spPr>
          <a:xfrm>
            <a:off x="7700578" y="4794936"/>
            <a:ext cx="89080" cy="6106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235781C-63B1-21EF-9ADF-EE6D35342D99}"/>
              </a:ext>
            </a:extLst>
          </p:cNvPr>
          <p:cNvSpPr txBox="1"/>
          <p:nvPr/>
        </p:nvSpPr>
        <p:spPr>
          <a:xfrm>
            <a:off x="3551237" y="3874725"/>
            <a:ext cx="112712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Air Ventilation and Manhole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CF17A65-0DBC-A540-F14F-154D2A00F6B6}"/>
              </a:ext>
            </a:extLst>
          </p:cNvPr>
          <p:cNvSpPr txBox="1"/>
          <p:nvPr/>
        </p:nvSpPr>
        <p:spPr>
          <a:xfrm>
            <a:off x="7146259" y="4351216"/>
            <a:ext cx="112712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Air Ventilation and Manhole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4706F95-E646-9C4E-9112-7EB979997ADB}"/>
              </a:ext>
            </a:extLst>
          </p:cNvPr>
          <p:cNvSpPr txBox="1"/>
          <p:nvPr/>
        </p:nvSpPr>
        <p:spPr>
          <a:xfrm>
            <a:off x="8118923" y="5729744"/>
            <a:ext cx="112712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5">
                    <a:lumMod val="75000"/>
                  </a:schemeClr>
                </a:solidFill>
              </a:rPr>
              <a:t>Active Line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7059BD4-5C03-9698-ADD5-2C4B4FA7FEB3}"/>
              </a:ext>
            </a:extLst>
          </p:cNvPr>
          <p:cNvCxnSpPr>
            <a:cxnSpLocks/>
          </p:cNvCxnSpPr>
          <p:nvPr/>
        </p:nvCxnSpPr>
        <p:spPr>
          <a:xfrm flipV="1">
            <a:off x="8727843" y="5510803"/>
            <a:ext cx="0" cy="218941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7B75436F-F468-8F12-CB23-889DB9379321}"/>
              </a:ext>
            </a:extLst>
          </p:cNvPr>
          <p:cNvSpPr txBox="1"/>
          <p:nvPr/>
        </p:nvSpPr>
        <p:spPr>
          <a:xfrm>
            <a:off x="3221524" y="5168663"/>
            <a:ext cx="1127126" cy="2616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FF00"/>
                </a:solidFill>
              </a:rPr>
              <a:t>Inactive Line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464FE13B-86B7-6D32-C287-0D684DC56627}"/>
              </a:ext>
            </a:extLst>
          </p:cNvPr>
          <p:cNvCxnSpPr>
            <a:cxnSpLocks/>
          </p:cNvCxnSpPr>
          <p:nvPr/>
        </p:nvCxnSpPr>
        <p:spPr>
          <a:xfrm flipV="1">
            <a:off x="3830444" y="4949722"/>
            <a:ext cx="0" cy="21894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6D5D6D3-AF93-1696-A6CD-5341C7792B8E}"/>
              </a:ext>
            </a:extLst>
          </p:cNvPr>
          <p:cNvCxnSpPr>
            <a:cxnSpLocks/>
          </p:cNvCxnSpPr>
          <p:nvPr/>
        </p:nvCxnSpPr>
        <p:spPr>
          <a:xfrm flipH="1">
            <a:off x="2390344" y="4943475"/>
            <a:ext cx="431" cy="4279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B291BDB3-09C7-0513-E052-A08CA7BFF553}"/>
              </a:ext>
            </a:extLst>
          </p:cNvPr>
          <p:cNvSpPr/>
          <p:nvPr/>
        </p:nvSpPr>
        <p:spPr>
          <a:xfrm>
            <a:off x="2297475" y="4877580"/>
            <a:ext cx="127097" cy="113224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BCDC0BC-727A-8D08-8629-3EA66F8B9729}"/>
              </a:ext>
            </a:extLst>
          </p:cNvPr>
          <p:cNvSpPr/>
          <p:nvPr/>
        </p:nvSpPr>
        <p:spPr>
          <a:xfrm>
            <a:off x="5835933" y="4877580"/>
            <a:ext cx="265954" cy="672176"/>
          </a:xfrm>
          <a:prstGeom prst="ellipse">
            <a:avLst/>
          </a:prstGeom>
          <a:solidFill>
            <a:schemeClr val="tx2">
              <a:lumMod val="25000"/>
              <a:lumOff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506CB0-1E35-9088-FF5B-38BECE9A4C4E}"/>
              </a:ext>
            </a:extLst>
          </p:cNvPr>
          <p:cNvSpPr txBox="1"/>
          <p:nvPr/>
        </p:nvSpPr>
        <p:spPr>
          <a:xfrm>
            <a:off x="5636073" y="5647218"/>
            <a:ext cx="112712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B0F0"/>
                </a:solidFill>
              </a:rPr>
              <a:t>New Piping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D8BAF85-D679-7B92-4E85-D51F4A99DFC3}"/>
              </a:ext>
            </a:extLst>
          </p:cNvPr>
          <p:cNvCxnSpPr>
            <a:cxnSpLocks/>
          </p:cNvCxnSpPr>
          <p:nvPr/>
        </p:nvCxnSpPr>
        <p:spPr>
          <a:xfrm flipV="1">
            <a:off x="6244993" y="5428277"/>
            <a:ext cx="0" cy="218941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BA300AC6-3DDA-62AE-4D58-874455BE1B8A}"/>
              </a:ext>
            </a:extLst>
          </p:cNvPr>
          <p:cNvSpPr/>
          <p:nvPr/>
        </p:nvSpPr>
        <p:spPr>
          <a:xfrm rot="5400000">
            <a:off x="6052296" y="5109547"/>
            <a:ext cx="265954" cy="672176"/>
          </a:xfrm>
          <a:prstGeom prst="ellipse">
            <a:avLst/>
          </a:prstGeom>
          <a:solidFill>
            <a:schemeClr val="tx2">
              <a:lumMod val="25000"/>
              <a:lumOff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451681-CF65-52B3-731A-9B3083C255C8}"/>
              </a:ext>
            </a:extLst>
          </p:cNvPr>
          <p:cNvSpPr/>
          <p:nvPr/>
        </p:nvSpPr>
        <p:spPr>
          <a:xfrm rot="5400000">
            <a:off x="2413949" y="4678095"/>
            <a:ext cx="218941" cy="543254"/>
          </a:xfrm>
          <a:prstGeom prst="ellipse">
            <a:avLst/>
          </a:prstGeom>
          <a:solidFill>
            <a:schemeClr val="tx2">
              <a:lumMod val="25000"/>
              <a:lumOff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08FA8A0-2BC5-E527-99EB-00AF0E182EDB}"/>
              </a:ext>
            </a:extLst>
          </p:cNvPr>
          <p:cNvCxnSpPr>
            <a:cxnSpLocks/>
          </p:cNvCxnSpPr>
          <p:nvPr/>
        </p:nvCxnSpPr>
        <p:spPr>
          <a:xfrm>
            <a:off x="5446872" y="4589305"/>
            <a:ext cx="3425" cy="3551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B4FD11B-FD91-9709-7F06-1C986733693F}"/>
              </a:ext>
            </a:extLst>
          </p:cNvPr>
          <p:cNvSpPr txBox="1"/>
          <p:nvPr/>
        </p:nvSpPr>
        <p:spPr>
          <a:xfrm>
            <a:off x="1252624" y="4757927"/>
            <a:ext cx="86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1300</a:t>
            </a:r>
          </a:p>
        </p:txBody>
      </p:sp>
      <p:pic>
        <p:nvPicPr>
          <p:cNvPr id="19" name="Picture 4" descr="Compass PNG Images, Simple Compass, Map Compass, North Compass Free ...">
            <a:extLst>
              <a:ext uri="{FF2B5EF4-FFF2-40B4-BE49-F238E27FC236}">
                <a16:creationId xmlns:a16="http://schemas.microsoft.com/office/drawing/2014/main" id="{A60A914B-EFD8-4D23-1946-8DC613BC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80015">
            <a:off x="10579987" y="1722357"/>
            <a:ext cx="1547628" cy="154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7901D5C-23A8-98E1-8040-F775F5337F76}"/>
              </a:ext>
            </a:extLst>
          </p:cNvPr>
          <p:cNvSpPr txBox="1"/>
          <p:nvPr/>
        </p:nvSpPr>
        <p:spPr>
          <a:xfrm>
            <a:off x="4858992" y="4314413"/>
            <a:ext cx="1127126" cy="261610"/>
          </a:xfrm>
          <a:prstGeom prst="rect">
            <a:avLst/>
          </a:prstGeom>
          <a:solidFill>
            <a:srgbClr val="FFE7E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</a:rPr>
              <a:t>Slip Line</a:t>
            </a:r>
          </a:p>
        </p:txBody>
      </p:sp>
    </p:spTree>
    <p:extLst>
      <p:ext uri="{BB962C8B-B14F-4D97-AF65-F5344CB8AC3E}">
        <p14:creationId xmlns:p14="http://schemas.microsoft.com/office/powerpoint/2010/main" val="26331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4A4CBC-B5F5-8BF2-CE5E-D45E4D01B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FACFCAD-5236-E92B-EB36-328F9089C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26CA00-8365-0A7C-5B76-3F7166F97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FC8D91-C6A1-0B92-89A4-6B22EA84D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B7C799-BD75-4897-CFA1-F997782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itre 7">
            <a:extLst>
              <a:ext uri="{FF2B5EF4-FFF2-40B4-BE49-F238E27FC236}">
                <a16:creationId xmlns:a16="http://schemas.microsoft.com/office/drawing/2014/main" id="{4E4526DB-16C2-33EB-78EE-D79C62106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646331"/>
            <a:ext cx="10044023" cy="10789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baseline="30000" noProof="0" dirty="0">
                <a:solidFill>
                  <a:srgbClr val="FFFFFF"/>
                </a:solidFill>
              </a:rPr>
              <a:t>PLAN SET</a:t>
            </a:r>
            <a:br>
              <a:rPr lang="en-US" sz="4800" b="1" baseline="30000" noProof="0" dirty="0">
                <a:solidFill>
                  <a:srgbClr val="FFFFFF"/>
                </a:solidFill>
              </a:rPr>
            </a:br>
            <a:endParaRPr lang="en-US" sz="4800" kern="1200" baseline="300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C5B93-2F68-3FF8-6820-03A75C90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700-0206-4F1C-9957-593DF71A7819}" type="slidenum">
              <a:rPr lang="en-US" noProof="0" smtClean="0"/>
              <a:t>6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EDD8F-39B1-5EA9-62CB-DBD024056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571" y="6418531"/>
            <a:ext cx="885825" cy="323850"/>
          </a:xfrm>
          <a:prstGeom prst="rect">
            <a:avLst/>
          </a:prstGeom>
        </p:spPr>
      </p:pic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id="{FCAEF930-5AE8-FFF1-6A0A-32FE13536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t="20970" r="10027" b="11515"/>
          <a:stretch/>
        </p:blipFill>
        <p:spPr>
          <a:xfrm>
            <a:off x="1524799" y="1672723"/>
            <a:ext cx="8861367" cy="463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A2AB38-49FD-619E-9D55-F63DE5206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791286C-AD1D-440E-55F4-95CBFFFA0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419AFB-A471-B267-21F9-B00717C23F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F4E35A-AAC0-648B-2651-8C9B36992F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F58F33-06BF-46AB-C439-5F86278AF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itre 7">
            <a:extLst>
              <a:ext uri="{FF2B5EF4-FFF2-40B4-BE49-F238E27FC236}">
                <a16:creationId xmlns:a16="http://schemas.microsoft.com/office/drawing/2014/main" id="{9180DAA7-149A-B226-38FA-79EBFF713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646331"/>
            <a:ext cx="10044023" cy="10789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baseline="30000" noProof="0" dirty="0">
                <a:solidFill>
                  <a:srgbClr val="FFFFFF"/>
                </a:solidFill>
              </a:rPr>
              <a:t>PLAN SET</a:t>
            </a:r>
            <a:br>
              <a:rPr lang="en-US" sz="4800" b="1" baseline="30000" noProof="0" dirty="0">
                <a:solidFill>
                  <a:srgbClr val="FFFFFF"/>
                </a:solidFill>
              </a:rPr>
            </a:br>
            <a:endParaRPr lang="en-US" sz="4800" kern="1200" baseline="300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0B84F-92F1-90AC-DAD9-919EA3C67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700-0206-4F1C-9957-593DF71A7819}" type="slidenum">
              <a:rPr lang="en-US" noProof="0" smtClean="0"/>
              <a:t>7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68524-79B0-2B1F-174A-662B9F41C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571" y="6418531"/>
            <a:ext cx="885825" cy="323850"/>
          </a:xfrm>
          <a:prstGeom prst="rect">
            <a:avLst/>
          </a:prstGeom>
        </p:spPr>
      </p:pic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EDADF8C8-7027-21B8-8861-D888BD350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t="22399" r="12613" b="2910"/>
          <a:stretch/>
        </p:blipFill>
        <p:spPr>
          <a:xfrm>
            <a:off x="1177483" y="1655583"/>
            <a:ext cx="8670175" cy="512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030EC3-96DF-D459-ECEB-EEEC48AD4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E482EA0-AFFA-3315-7C59-FDA0A27DB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7B5C04-624D-F772-86B6-36139A12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A1871C-FD3E-4AA3-258B-DF628ABC9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6CE18D-DAC6-7986-1B5E-46657CBC3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itre 7">
            <a:extLst>
              <a:ext uri="{FF2B5EF4-FFF2-40B4-BE49-F238E27FC236}">
                <a16:creationId xmlns:a16="http://schemas.microsoft.com/office/drawing/2014/main" id="{6A012164-57A3-BCBE-D7BF-E60438ACA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646331"/>
            <a:ext cx="10044023" cy="10789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baseline="30000" noProof="0" dirty="0">
                <a:solidFill>
                  <a:srgbClr val="FFFFFF"/>
                </a:solidFill>
              </a:rPr>
              <a:t>PHOTO OPEN CUT DIAGRAM</a:t>
            </a:r>
            <a:br>
              <a:rPr lang="en-US" sz="4800" b="1" baseline="30000" noProof="0" dirty="0">
                <a:solidFill>
                  <a:srgbClr val="FFFFFF"/>
                </a:solidFill>
              </a:rPr>
            </a:br>
            <a:endParaRPr lang="en-US" sz="4800" kern="1200" baseline="300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E243E-C580-7927-628C-217EF36B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700-0206-4F1C-9957-593DF71A7819}" type="slidenum">
              <a:rPr lang="en-US" noProof="0" smtClean="0"/>
              <a:t>8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D1832-1A5A-38A5-7E95-7E9CA1F17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571" y="6418531"/>
            <a:ext cx="885825" cy="323850"/>
          </a:xfrm>
          <a:prstGeom prst="rect">
            <a:avLst/>
          </a:prstGeom>
        </p:spPr>
      </p:pic>
      <p:pic>
        <p:nvPicPr>
          <p:cNvPr id="7" name="Picture 6" descr="A fence around a park&#10;&#10;AI-generated content may be incorrect.">
            <a:extLst>
              <a:ext uri="{FF2B5EF4-FFF2-40B4-BE49-F238E27FC236}">
                <a16:creationId xmlns:a16="http://schemas.microsoft.com/office/drawing/2014/main" id="{4A36CC78-4C41-A77A-0FAB-052B9FEC1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6" r="3724"/>
          <a:stretch/>
        </p:blipFill>
        <p:spPr>
          <a:xfrm>
            <a:off x="2519984" y="1601336"/>
            <a:ext cx="7152030" cy="523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2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BB414B-655D-F60C-23C7-7D0E36DFF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EE853F-50B4-B37A-6C3C-748DFCC5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ED343F-C334-0EE2-5AC6-A10F51774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0DE474-BECF-A814-A9FC-412B7E46A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5F778D-FF00-58C8-6BF5-C6B0324BF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itre 7">
            <a:extLst>
              <a:ext uri="{FF2B5EF4-FFF2-40B4-BE49-F238E27FC236}">
                <a16:creationId xmlns:a16="http://schemas.microsoft.com/office/drawing/2014/main" id="{89E2E081-6F72-CC78-365E-E5114C733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8" y="646331"/>
            <a:ext cx="10044023" cy="10789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baseline="30000" noProof="0" dirty="0">
                <a:solidFill>
                  <a:srgbClr val="FFFFFF"/>
                </a:solidFill>
              </a:rPr>
              <a:t>PHOTO OPEN CUT DIAGRAM</a:t>
            </a:r>
            <a:br>
              <a:rPr lang="en-US" sz="4800" b="1" baseline="30000" noProof="0" dirty="0">
                <a:solidFill>
                  <a:srgbClr val="FFFFFF"/>
                </a:solidFill>
              </a:rPr>
            </a:br>
            <a:endParaRPr lang="en-US" sz="4800" kern="1200" baseline="30000" noProof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6B52D-8E5F-08BC-AB45-5E2E00AD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5700-0206-4F1C-9957-593DF71A7819}" type="slidenum">
              <a:rPr lang="en-US" noProof="0" smtClean="0"/>
              <a:t>9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2029CC-47AA-C521-A58C-45D65E2B0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571" y="6418531"/>
            <a:ext cx="885825" cy="323850"/>
          </a:xfrm>
          <a:prstGeom prst="rect">
            <a:avLst/>
          </a:prstGeom>
        </p:spPr>
      </p:pic>
      <p:pic>
        <p:nvPicPr>
          <p:cNvPr id="3" name="Picture 2" descr="A red path in a yard&#10;&#10;AI-generated content may be incorrect.">
            <a:extLst>
              <a:ext uri="{FF2B5EF4-FFF2-40B4-BE49-F238E27FC236}">
                <a16:creationId xmlns:a16="http://schemas.microsoft.com/office/drawing/2014/main" id="{52D8BD98-3CB8-F62F-B8A0-1CBECF2CF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2"/>
          <a:stretch/>
        </p:blipFill>
        <p:spPr>
          <a:xfrm>
            <a:off x="2674400" y="1637563"/>
            <a:ext cx="7447991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21789</TotalTime>
  <Words>564</Words>
  <Application>Microsoft Office PowerPoint</Application>
  <PresentationFormat>Widescreen</PresentationFormat>
  <Paragraphs>90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Lafayette Park Timeline Regarding the Project</vt:lpstr>
      <vt:lpstr>Detroit Thermal Revised Plan (to be approved)</vt:lpstr>
      <vt:lpstr>PLAN SET </vt:lpstr>
      <vt:lpstr>PLAN SET </vt:lpstr>
      <vt:lpstr>PHOTO OPEN CUT DIAGRAM </vt:lpstr>
      <vt:lpstr>PHOTO OPEN CUT DIAGRAM </vt:lpstr>
      <vt:lpstr>MANHOLE COVER SYSTEMS</vt:lpstr>
      <vt:lpstr>VENT EXAMPLE  </vt:lpstr>
      <vt:lpstr>PHOTO OPEN CUT DIAGRAM </vt:lpstr>
      <vt:lpstr>HISTORIC FIELD BOOK</vt:lpstr>
      <vt:lpstr>APPENDIX </vt:lpstr>
      <vt:lpstr>EXISTING UTILITIES WITHIN EASEMENT</vt:lpstr>
      <vt:lpstr>Steam Pipes That Provides Heat</vt:lpstr>
      <vt:lpstr>FENCING PHOTO</vt:lpstr>
      <vt:lpstr>STOCKPILED/REPLANTED ORNAMENTAL </vt:lpstr>
      <vt:lpstr>YEWS TO PROTECT IF APPROVAL FOR ACCESS OUTSIDE EASEMENT IS PROVIDED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 long</dc:creator>
  <cp:lastModifiedBy>Michael Marks</cp:lastModifiedBy>
  <cp:revision>15</cp:revision>
  <dcterms:created xsi:type="dcterms:W3CDTF">2024-08-19T17:43:36Z</dcterms:created>
  <dcterms:modified xsi:type="dcterms:W3CDTF">2025-05-14T19:55:29Z</dcterms:modified>
</cp:coreProperties>
</file>