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0" r:id="rId1"/>
  </p:sldMasterIdLst>
  <p:notesMasterIdLst>
    <p:notesMasterId r:id="rId18"/>
  </p:notesMasterIdLst>
  <p:handoutMasterIdLst>
    <p:handoutMasterId r:id="rId19"/>
  </p:handoutMasterIdLst>
  <p:sldIdLst>
    <p:sldId id="470" r:id="rId2"/>
    <p:sldId id="471" r:id="rId3"/>
    <p:sldId id="481" r:id="rId4"/>
    <p:sldId id="474" r:id="rId5"/>
    <p:sldId id="473" r:id="rId6"/>
    <p:sldId id="475" r:id="rId7"/>
    <p:sldId id="476" r:id="rId8"/>
    <p:sldId id="479" r:id="rId9"/>
    <p:sldId id="477" r:id="rId10"/>
    <p:sldId id="472" r:id="rId11"/>
    <p:sldId id="480" r:id="rId12"/>
    <p:sldId id="485" r:id="rId13"/>
    <p:sldId id="482" r:id="rId14"/>
    <p:sldId id="483" r:id="rId15"/>
    <p:sldId id="486" r:id="rId16"/>
    <p:sldId id="484" r:id="rId17"/>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sha Stein" initials="TS" lastIdx="6" clrIdx="0">
    <p:extLst>
      <p:ext uri="{19B8F6BF-5375-455C-9EA6-DF929625EA0E}">
        <p15:presenceInfo xmlns:p15="http://schemas.microsoft.com/office/powerpoint/2012/main" userId="S-1-5-21-918958072-1139430269-367356602-424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B4D0"/>
    <a:srgbClr val="8DB5D0"/>
    <a:srgbClr val="00005C"/>
    <a:srgbClr val="9D3434"/>
    <a:srgbClr val="FF4E4D"/>
    <a:srgbClr val="FF4E4E"/>
    <a:srgbClr val="008000"/>
    <a:srgbClr val="97C777"/>
    <a:srgbClr val="F7F7F7"/>
    <a:srgbClr val="33576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EB3A18-5E3C-4CBC-E46C-3EF5D4FAEA31}" v="60" dt="2025-04-07T15:15:33.132"/>
    <p1510:client id="{ECC27DD3-2F31-4DCD-BEDF-7F25A53BAA0D}" v="3" dt="2025-04-07T19:33:06.2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90172" autoAdjust="0"/>
  </p:normalViewPr>
  <p:slideViewPr>
    <p:cSldViewPr snapToGrid="0" snapToObjects="1" showGuides="1">
      <p:cViewPr varScale="1">
        <p:scale>
          <a:sx n="75" d="100"/>
          <a:sy n="75" d="100"/>
        </p:scale>
        <p:origin x="876" y="54"/>
      </p:cViewPr>
      <p:guideLst/>
    </p:cSldViewPr>
  </p:slideViewPr>
  <p:notesTextViewPr>
    <p:cViewPr>
      <p:scale>
        <a:sx n="3" d="2"/>
        <a:sy n="3" d="2"/>
      </p:scale>
      <p:origin x="0" y="0"/>
    </p:cViewPr>
  </p:notesTextViewPr>
  <p:notesViewPr>
    <p:cSldViewPr snapToGrid="0" snapToObjects="1" showGuides="1">
      <p:cViewPr varScale="1">
        <p:scale>
          <a:sx n="53" d="100"/>
          <a:sy n="53" d="100"/>
        </p:scale>
        <p:origin x="281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595" cy="463064"/>
          </a:xfrm>
          <a:prstGeom prst="rect">
            <a:avLst/>
          </a:prstGeom>
        </p:spPr>
        <p:txBody>
          <a:bodyPr vert="horz" lIns="90617" tIns="45309" rIns="90617" bIns="45309" rtlCol="0"/>
          <a:lstStyle>
            <a:lvl1pPr algn="l">
              <a:defRPr sz="1200"/>
            </a:lvl1pPr>
          </a:lstStyle>
          <a:p>
            <a:endParaRPr lang="en-US" dirty="0"/>
          </a:p>
        </p:txBody>
      </p:sp>
      <p:sp>
        <p:nvSpPr>
          <p:cNvPr id="3" name="Date Placeholder 2"/>
          <p:cNvSpPr>
            <a:spLocks noGrp="1"/>
          </p:cNvSpPr>
          <p:nvPr>
            <p:ph type="dt" sz="quarter" idx="1"/>
          </p:nvPr>
        </p:nvSpPr>
        <p:spPr>
          <a:xfrm>
            <a:off x="3936910" y="0"/>
            <a:ext cx="3011595" cy="463064"/>
          </a:xfrm>
          <a:prstGeom prst="rect">
            <a:avLst/>
          </a:prstGeom>
        </p:spPr>
        <p:txBody>
          <a:bodyPr vert="horz" lIns="90617" tIns="45309" rIns="90617" bIns="45309" rtlCol="0"/>
          <a:lstStyle>
            <a:lvl1pPr algn="r">
              <a:defRPr sz="1200"/>
            </a:lvl1pPr>
          </a:lstStyle>
          <a:p>
            <a:fld id="{83026D55-2A93-4736-AE83-102FD18A9790}" type="datetimeFigureOut">
              <a:rPr lang="en-US" smtClean="0"/>
              <a:t>4/9/2025</a:t>
            </a:fld>
            <a:endParaRPr lang="en-US" dirty="0"/>
          </a:p>
        </p:txBody>
      </p:sp>
      <p:sp>
        <p:nvSpPr>
          <p:cNvPr id="4" name="Footer Placeholder 3"/>
          <p:cNvSpPr>
            <a:spLocks noGrp="1"/>
          </p:cNvSpPr>
          <p:nvPr>
            <p:ph type="ftr" sz="quarter" idx="2"/>
          </p:nvPr>
        </p:nvSpPr>
        <p:spPr>
          <a:xfrm>
            <a:off x="0" y="8773012"/>
            <a:ext cx="3011595" cy="463064"/>
          </a:xfrm>
          <a:prstGeom prst="rect">
            <a:avLst/>
          </a:prstGeom>
        </p:spPr>
        <p:txBody>
          <a:bodyPr vert="horz" lIns="90617" tIns="45309" rIns="90617" bIns="4530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910" y="8773012"/>
            <a:ext cx="3011595" cy="463064"/>
          </a:xfrm>
          <a:prstGeom prst="rect">
            <a:avLst/>
          </a:prstGeom>
        </p:spPr>
        <p:txBody>
          <a:bodyPr vert="horz" lIns="90617" tIns="45309" rIns="90617" bIns="45309" rtlCol="0" anchor="b"/>
          <a:lstStyle>
            <a:lvl1pPr algn="r">
              <a:defRPr sz="1200"/>
            </a:lvl1pPr>
          </a:lstStyle>
          <a:p>
            <a:fld id="{D5D44C98-1E41-4D64-B6D4-67CC345F339A}" type="slidenum">
              <a:rPr lang="en-US" smtClean="0"/>
              <a:t>‹#›</a:t>
            </a:fld>
            <a:endParaRPr lang="en-US" dirty="0"/>
          </a:p>
        </p:txBody>
      </p:sp>
    </p:spTree>
    <p:extLst>
      <p:ext uri="{BB962C8B-B14F-4D97-AF65-F5344CB8AC3E}">
        <p14:creationId xmlns:p14="http://schemas.microsoft.com/office/powerpoint/2010/main" val="3344901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595" cy="463064"/>
          </a:xfrm>
          <a:prstGeom prst="rect">
            <a:avLst/>
          </a:prstGeom>
        </p:spPr>
        <p:txBody>
          <a:bodyPr vert="horz" lIns="90617" tIns="45309" rIns="90617" bIns="45309" rtlCol="0"/>
          <a:lstStyle>
            <a:lvl1pPr algn="l">
              <a:defRPr sz="1200"/>
            </a:lvl1pPr>
          </a:lstStyle>
          <a:p>
            <a:endParaRPr lang="en-US" dirty="0"/>
          </a:p>
        </p:txBody>
      </p:sp>
      <p:sp>
        <p:nvSpPr>
          <p:cNvPr id="3" name="Date Placeholder 2"/>
          <p:cNvSpPr>
            <a:spLocks noGrp="1"/>
          </p:cNvSpPr>
          <p:nvPr>
            <p:ph type="dt" idx="1"/>
          </p:nvPr>
        </p:nvSpPr>
        <p:spPr>
          <a:xfrm>
            <a:off x="3936910" y="0"/>
            <a:ext cx="3011595" cy="463064"/>
          </a:xfrm>
          <a:prstGeom prst="rect">
            <a:avLst/>
          </a:prstGeom>
        </p:spPr>
        <p:txBody>
          <a:bodyPr vert="horz" lIns="90617" tIns="45309" rIns="90617" bIns="45309" rtlCol="0"/>
          <a:lstStyle>
            <a:lvl1pPr algn="r">
              <a:defRPr sz="1200"/>
            </a:lvl1pPr>
          </a:lstStyle>
          <a:p>
            <a:fld id="{C48D30FD-F020-4247-96D1-0FE6F1F80458}" type="datetimeFigureOut">
              <a:rPr lang="en-US" smtClean="0"/>
              <a:t>4/9/2025</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0617" tIns="45309" rIns="90617" bIns="45309" rtlCol="0" anchor="ctr"/>
          <a:lstStyle/>
          <a:p>
            <a:endParaRPr lang="en-US" dirty="0"/>
          </a:p>
        </p:txBody>
      </p:sp>
      <p:sp>
        <p:nvSpPr>
          <p:cNvPr id="5" name="Notes Placeholder 4"/>
          <p:cNvSpPr>
            <a:spLocks noGrp="1"/>
          </p:cNvSpPr>
          <p:nvPr>
            <p:ph type="body" sz="quarter" idx="3"/>
          </p:nvPr>
        </p:nvSpPr>
        <p:spPr>
          <a:xfrm>
            <a:off x="694379" y="4444782"/>
            <a:ext cx="5561317" cy="3636784"/>
          </a:xfrm>
          <a:prstGeom prst="rect">
            <a:avLst/>
          </a:prstGeom>
        </p:spPr>
        <p:txBody>
          <a:bodyPr vert="horz" lIns="90617" tIns="45309" rIns="90617" bIns="453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3012"/>
            <a:ext cx="3011595" cy="463064"/>
          </a:xfrm>
          <a:prstGeom prst="rect">
            <a:avLst/>
          </a:prstGeom>
        </p:spPr>
        <p:txBody>
          <a:bodyPr vert="horz" lIns="90617" tIns="45309" rIns="90617" bIns="4530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910" y="8773012"/>
            <a:ext cx="3011595" cy="463064"/>
          </a:xfrm>
          <a:prstGeom prst="rect">
            <a:avLst/>
          </a:prstGeom>
        </p:spPr>
        <p:txBody>
          <a:bodyPr vert="horz" lIns="90617" tIns="45309" rIns="90617" bIns="45309" rtlCol="0" anchor="b"/>
          <a:lstStyle>
            <a:lvl1pPr algn="r">
              <a:defRPr sz="1200"/>
            </a:lvl1pPr>
          </a:lstStyle>
          <a:p>
            <a:fld id="{7BD5E72A-99FD-4D85-841B-64B8872EF81A}" type="slidenum">
              <a:rPr lang="en-US" smtClean="0"/>
              <a:t>‹#›</a:t>
            </a:fld>
            <a:endParaRPr lang="en-US" dirty="0"/>
          </a:p>
        </p:txBody>
      </p:sp>
    </p:spTree>
    <p:extLst>
      <p:ext uri="{BB962C8B-B14F-4D97-AF65-F5344CB8AC3E}">
        <p14:creationId xmlns:p14="http://schemas.microsoft.com/office/powerpoint/2010/main" val="259482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3867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60121" y="2112270"/>
            <a:ext cx="7645400" cy="43037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12"/>
          <p:cNvSpPr>
            <a:spLocks noGrp="1"/>
          </p:cNvSpPr>
          <p:nvPr>
            <p:ph type="title"/>
          </p:nvPr>
        </p:nvSpPr>
        <p:spPr>
          <a:xfrm>
            <a:off x="1617146" y="466698"/>
            <a:ext cx="6988375" cy="612898"/>
          </a:xfrm>
          <a:prstGeom prst="rect">
            <a:avLst/>
          </a:prstGeom>
        </p:spPr>
        <p:txBody>
          <a:bodyPr vert="horz" lIns="0" tIns="0" rIns="0" bIns="0" rtlCol="0" anchor="ctr">
            <a:noAutofit/>
          </a:bodyPr>
          <a:lstStyle/>
          <a:p>
            <a:r>
              <a:rPr lang="en-US" dirty="0"/>
              <a:t>Click to edit Master title style</a:t>
            </a:r>
          </a:p>
        </p:txBody>
      </p:sp>
    </p:spTree>
    <p:extLst>
      <p:ext uri="{BB962C8B-B14F-4D97-AF65-F5344CB8AC3E}">
        <p14:creationId xmlns:p14="http://schemas.microsoft.com/office/powerpoint/2010/main" val="1729967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_2Column">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60123" y="2112270"/>
            <a:ext cx="3575701" cy="43037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2"/>
          <p:cNvSpPr>
            <a:spLocks noGrp="1"/>
          </p:cNvSpPr>
          <p:nvPr>
            <p:ph type="body" sz="quarter" idx="11"/>
          </p:nvPr>
        </p:nvSpPr>
        <p:spPr>
          <a:xfrm>
            <a:off x="5029203" y="2112270"/>
            <a:ext cx="3575701" cy="43037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12"/>
          <p:cNvSpPr>
            <a:spLocks noGrp="1"/>
          </p:cNvSpPr>
          <p:nvPr>
            <p:ph type="title"/>
          </p:nvPr>
        </p:nvSpPr>
        <p:spPr>
          <a:xfrm>
            <a:off x="1616529" y="466698"/>
            <a:ext cx="6988375" cy="612898"/>
          </a:xfrm>
          <a:prstGeom prst="rect">
            <a:avLst/>
          </a:prstGeom>
        </p:spPr>
        <p:txBody>
          <a:bodyPr vert="horz" lIns="0" tIns="0" rIns="0" bIns="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286860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Placeholder 12"/>
          <p:cNvSpPr>
            <a:spLocks noGrp="1"/>
          </p:cNvSpPr>
          <p:nvPr>
            <p:ph type="title"/>
          </p:nvPr>
        </p:nvSpPr>
        <p:spPr>
          <a:xfrm>
            <a:off x="1625402" y="466698"/>
            <a:ext cx="6988375" cy="612898"/>
          </a:xfrm>
          <a:prstGeom prst="rect">
            <a:avLst/>
          </a:prstGeom>
        </p:spPr>
        <p:txBody>
          <a:bodyPr vert="horz" lIns="0" tIns="0" rIns="0" bIns="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17018601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1398456" y="521422"/>
            <a:ext cx="7745543" cy="6128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82880" rtlCol="0" anchor="ctr"/>
          <a:lstStyle/>
          <a:p>
            <a:pPr algn="ctr"/>
            <a:endParaRPr lang="en-US" dirty="0"/>
          </a:p>
        </p:txBody>
      </p:sp>
      <p:sp>
        <p:nvSpPr>
          <p:cNvPr id="7" name="Rectangle 6"/>
          <p:cNvSpPr/>
          <p:nvPr/>
        </p:nvSpPr>
        <p:spPr>
          <a:xfrm>
            <a:off x="1398455" y="463726"/>
            <a:ext cx="7745543" cy="6128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02870" rtlCol="0" anchor="ctr"/>
          <a:lstStyle/>
          <a:p>
            <a:pPr algn="ctr"/>
            <a:endParaRPr lang="en-US" sz="1013" dirty="0"/>
          </a:p>
        </p:txBody>
      </p:sp>
      <p:sp>
        <p:nvSpPr>
          <p:cNvPr id="10" name="Rectangle 9"/>
          <p:cNvSpPr/>
          <p:nvPr/>
        </p:nvSpPr>
        <p:spPr>
          <a:xfrm>
            <a:off x="0" y="6601242"/>
            <a:ext cx="9144000" cy="25675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13" name="Title Placeholder 12"/>
          <p:cNvSpPr>
            <a:spLocks noGrp="1"/>
          </p:cNvSpPr>
          <p:nvPr>
            <p:ph type="title"/>
          </p:nvPr>
        </p:nvSpPr>
        <p:spPr>
          <a:xfrm>
            <a:off x="1595266" y="492573"/>
            <a:ext cx="6988375" cy="612898"/>
          </a:xfrm>
          <a:prstGeom prst="rect">
            <a:avLst/>
          </a:prstGeom>
        </p:spPr>
        <p:txBody>
          <a:bodyPr vert="horz" lIns="0" tIns="0" rIns="0" bIns="0" rtlCol="0" anchor="ctr">
            <a:noAutofit/>
          </a:bodyPr>
          <a:lstStyle/>
          <a:p>
            <a:r>
              <a:rPr lang="en-US"/>
              <a:t>Click to edit Master title style</a:t>
            </a:r>
            <a:endParaRPr lang="en-US" dirty="0"/>
          </a:p>
        </p:txBody>
      </p:sp>
      <p:sp>
        <p:nvSpPr>
          <p:cNvPr id="2" name="Text Placeholder 1"/>
          <p:cNvSpPr>
            <a:spLocks noGrp="1"/>
          </p:cNvSpPr>
          <p:nvPr>
            <p:ph type="body" idx="1"/>
          </p:nvPr>
        </p:nvSpPr>
        <p:spPr>
          <a:xfrm>
            <a:off x="959004" y="1618722"/>
            <a:ext cx="7654774" cy="4016009"/>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1485" b="98515" l="503" r="96985">
                        <a14:foregroundMark x1="48744" y1="75743" x2="44221" y2="78713"/>
                        <a14:foregroundMark x1="35176" y1="71782" x2="35176" y2="71782"/>
                        <a14:foregroundMark x1="34673" y1="75248" x2="34673" y2="75248"/>
                        <a14:foregroundMark x1="32663" y1="76733" x2="32663" y2="76733"/>
                        <a14:foregroundMark x1="30151" y1="77723" x2="30151" y2="77723"/>
                        <a14:foregroundMark x1="25126" y1="80198" x2="20101" y2="84158"/>
                        <a14:foregroundMark x1="30653" y1="90099" x2="30653" y2="90099"/>
                        <a14:foregroundMark x1="87940" y1="58911" x2="87940" y2="58911"/>
                        <a14:foregroundMark x1="72864" y1="82673" x2="72864" y2="82673"/>
                        <a14:foregroundMark x1="75879" y1="81683" x2="75879" y2="81683"/>
                      </a14:backgroundRemoval>
                    </a14:imgEffect>
                  </a14:imgLayer>
                </a14:imgProps>
              </a:ext>
              <a:ext uri="{28A0092B-C50C-407E-A947-70E740481C1C}">
                <a14:useLocalDpi xmlns:a14="http://schemas.microsoft.com/office/drawing/2010/main" val="0"/>
              </a:ext>
            </a:extLst>
          </a:blip>
          <a:stretch>
            <a:fillRect/>
          </a:stretch>
        </p:blipFill>
        <p:spPr>
          <a:xfrm>
            <a:off x="474909" y="248798"/>
            <a:ext cx="1120357" cy="1137247"/>
          </a:xfrm>
          <a:prstGeom prst="rect">
            <a:avLst/>
          </a:prstGeom>
        </p:spPr>
      </p:pic>
      <p:sp>
        <p:nvSpPr>
          <p:cNvPr id="11" name="Rectangle 10"/>
          <p:cNvSpPr/>
          <p:nvPr/>
        </p:nvSpPr>
        <p:spPr>
          <a:xfrm>
            <a:off x="0" y="6601242"/>
            <a:ext cx="9144000" cy="256758"/>
          </a:xfrm>
          <a:prstGeom prst="rect">
            <a:avLst/>
          </a:prstGeom>
          <a:solidFill>
            <a:srgbClr val="8DB4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750100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sldNum="0" hdr="0" ftr="0"/>
  <p:txStyles>
    <p:titleStyle>
      <a:lvl1pPr algn="l" defTabSz="257175" rtl="0" eaLnBrk="1" latinLnBrk="0" hangingPunct="1">
        <a:spcBef>
          <a:spcPct val="0"/>
        </a:spcBef>
        <a:buNone/>
        <a:defRPr sz="2000" b="1" kern="1200">
          <a:solidFill>
            <a:srgbClr val="FFFFFF"/>
          </a:solidFill>
          <a:latin typeface="+mj-lt"/>
          <a:ea typeface="+mj-ea"/>
          <a:cs typeface="Arial Black"/>
        </a:defRPr>
      </a:lvl1pPr>
    </p:titleStyle>
    <p:bodyStyle>
      <a:lvl1pPr marL="125909" indent="-125909" algn="l" defTabSz="257175" rtl="0" eaLnBrk="1" latinLnBrk="0" hangingPunct="1">
        <a:spcBef>
          <a:spcPts val="0"/>
        </a:spcBef>
        <a:spcAft>
          <a:spcPts val="338"/>
        </a:spcAft>
        <a:buFont typeface="Arial"/>
        <a:buChar char="•"/>
        <a:defRPr sz="1600" kern="1200">
          <a:solidFill>
            <a:schemeClr val="tx1"/>
          </a:solidFill>
          <a:latin typeface="+mn-lt"/>
          <a:ea typeface="+mn-ea"/>
          <a:cs typeface="+mn-cs"/>
        </a:defRPr>
      </a:lvl1pPr>
      <a:lvl2pPr marL="320576" indent="-159842" algn="l" defTabSz="257175" rtl="0" eaLnBrk="1" latinLnBrk="0" hangingPunct="1">
        <a:spcBef>
          <a:spcPts val="0"/>
        </a:spcBef>
        <a:spcAft>
          <a:spcPts val="338"/>
        </a:spcAft>
        <a:buFont typeface="Arial"/>
        <a:buChar char="–"/>
        <a:defRPr sz="1400" kern="1200">
          <a:solidFill>
            <a:schemeClr val="tx1"/>
          </a:solidFill>
          <a:latin typeface="+mn-lt"/>
          <a:ea typeface="+mn-ea"/>
          <a:cs typeface="+mn-cs"/>
        </a:defRPr>
      </a:lvl2pPr>
      <a:lvl3pPr marL="515243" indent="-160735" algn="l" defTabSz="257175" rtl="0" eaLnBrk="1" latinLnBrk="0" hangingPunct="1">
        <a:spcBef>
          <a:spcPts val="0"/>
        </a:spcBef>
        <a:spcAft>
          <a:spcPts val="338"/>
        </a:spcAft>
        <a:buFont typeface="Arial"/>
        <a:buChar char="•"/>
        <a:defRPr sz="1200" kern="1200">
          <a:solidFill>
            <a:schemeClr val="tx1"/>
          </a:solidFill>
          <a:latin typeface="+mn-lt"/>
          <a:ea typeface="+mn-ea"/>
          <a:cs typeface="+mn-cs"/>
        </a:defRPr>
      </a:lvl3pPr>
      <a:lvl4pPr marL="709910" indent="-165200" algn="l" defTabSz="257175" rtl="0" eaLnBrk="1" latinLnBrk="0" hangingPunct="1">
        <a:spcBef>
          <a:spcPts val="0"/>
        </a:spcBef>
        <a:spcAft>
          <a:spcPts val="338"/>
        </a:spcAft>
        <a:buFont typeface="Arial"/>
        <a:buChar char="–"/>
        <a:defRPr sz="1000" kern="1200">
          <a:solidFill>
            <a:schemeClr val="tx1"/>
          </a:solidFill>
          <a:latin typeface="+mn-lt"/>
          <a:ea typeface="+mn-ea"/>
          <a:cs typeface="+mn-cs"/>
        </a:defRPr>
      </a:lvl4pPr>
      <a:lvl5pPr marL="899220" indent="-160735" algn="l" defTabSz="257175" rtl="0" eaLnBrk="1" latinLnBrk="0" hangingPunct="1">
        <a:spcBef>
          <a:spcPts val="0"/>
        </a:spcBef>
        <a:spcAft>
          <a:spcPts val="338"/>
        </a:spcAft>
        <a:buFont typeface="Arial"/>
        <a:buChar char="»"/>
        <a:defRPr sz="900" kern="1200">
          <a:solidFill>
            <a:schemeClr val="tx1"/>
          </a:solidFill>
          <a:latin typeface="+mn-lt"/>
          <a:ea typeface="+mn-ea"/>
          <a:cs typeface="+mn-c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hyperlink" Target="https://detroitmi.gov/departments/detroit-fire-department"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Davise7002@detroitmi.gov"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bit.ly/DFDQuestion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1062" y="4529302"/>
            <a:ext cx="2438400" cy="1828800"/>
          </a:xfrm>
          <a:prstGeom prst="rect">
            <a:avLst/>
          </a:prstGeom>
        </p:spPr>
      </p:pic>
      <p:sp>
        <p:nvSpPr>
          <p:cNvPr id="4" name="TextBox 3"/>
          <p:cNvSpPr txBox="1"/>
          <p:nvPr/>
        </p:nvSpPr>
        <p:spPr>
          <a:xfrm>
            <a:off x="8757501" y="612742"/>
            <a:ext cx="65" cy="246221"/>
          </a:xfrm>
          <a:prstGeom prst="rect">
            <a:avLst/>
          </a:prstGeom>
          <a:noFill/>
        </p:spPr>
        <p:txBody>
          <a:bodyPr wrap="none" lIns="0" tIns="0" rIns="0" bIns="0" rtlCol="0">
            <a:spAutoFit/>
          </a:bodyPr>
          <a:lstStyle/>
          <a:p>
            <a:endParaRPr lang="en-US" sz="1600" dirty="0"/>
          </a:p>
        </p:txBody>
      </p:sp>
      <p:sp>
        <p:nvSpPr>
          <p:cNvPr id="11" name="Title 1"/>
          <p:cNvSpPr>
            <a:spLocks noGrp="1"/>
          </p:cNvSpPr>
          <p:nvPr>
            <p:ph type="title"/>
          </p:nvPr>
        </p:nvSpPr>
        <p:spPr>
          <a:xfrm>
            <a:off x="1625402" y="508039"/>
            <a:ext cx="6988375" cy="612898"/>
          </a:xfrm>
        </p:spPr>
        <p:txBody>
          <a:bodyPr/>
          <a:lstStyle/>
          <a:p>
            <a:r>
              <a:rPr lang="en-US" dirty="0"/>
              <a:t>DFD Safety Series: Home and business fire escape plan</a:t>
            </a:r>
          </a:p>
        </p:txBody>
      </p:sp>
      <p:sp>
        <p:nvSpPr>
          <p:cNvPr id="7" name="TextBox 6"/>
          <p:cNvSpPr txBox="1"/>
          <p:nvPr/>
        </p:nvSpPr>
        <p:spPr>
          <a:xfrm>
            <a:off x="7798777" y="6647549"/>
            <a:ext cx="1209421" cy="184666"/>
          </a:xfrm>
          <a:prstGeom prst="rect">
            <a:avLst/>
          </a:prstGeom>
          <a:noFill/>
        </p:spPr>
        <p:txBody>
          <a:bodyPr wrap="square" lIns="0" tIns="0" rIns="0" bIns="0" rtlCol="0">
            <a:spAutoFit/>
          </a:bodyPr>
          <a:lstStyle/>
          <a:p>
            <a:pPr algn="r"/>
            <a:r>
              <a:rPr lang="en-US" sz="1200" i="1" dirty="0">
                <a:solidFill>
                  <a:schemeClr val="tx2"/>
                </a:solidFill>
              </a:rPr>
              <a:t>April 9, 2025</a:t>
            </a:r>
          </a:p>
        </p:txBody>
      </p:sp>
      <p:sp>
        <p:nvSpPr>
          <p:cNvPr id="2" name="Rectangle 1"/>
          <p:cNvSpPr/>
          <p:nvPr/>
        </p:nvSpPr>
        <p:spPr>
          <a:xfrm>
            <a:off x="774365" y="1469611"/>
            <a:ext cx="7588469" cy="2970044"/>
          </a:xfrm>
          <a:prstGeom prst="rect">
            <a:avLst/>
          </a:prstGeom>
        </p:spPr>
        <p:txBody>
          <a:bodyPr wrap="square">
            <a:spAutoFit/>
          </a:bodyPr>
          <a:lstStyle/>
          <a:p>
            <a:pPr lvl="0" algn="ctr" defTabSz="257175">
              <a:spcAft>
                <a:spcPts val="338"/>
              </a:spcAft>
              <a:defRPr/>
            </a:pPr>
            <a:r>
              <a:rPr lang="en-US" sz="3200" b="1" dirty="0">
                <a:solidFill>
                  <a:prstClr val="black"/>
                </a:solidFill>
              </a:rPr>
              <a:t>Welcome &amp; Thank You for Joining us for the DFD Safety Series!</a:t>
            </a:r>
            <a:endParaRPr lang="en-US" sz="3200" b="1" dirty="0">
              <a:solidFill>
                <a:prstClr val="black"/>
              </a:solidFill>
              <a:cs typeface="Arial"/>
            </a:endParaRPr>
          </a:p>
          <a:p>
            <a:pPr marL="125730" lvl="0" indent="-125730" defTabSz="257175">
              <a:spcAft>
                <a:spcPts val="338"/>
              </a:spcAft>
              <a:buFont typeface="Arial"/>
              <a:buChar char="•"/>
              <a:defRPr/>
            </a:pPr>
            <a:endParaRPr lang="en-US" dirty="0">
              <a:solidFill>
                <a:prstClr val="black"/>
              </a:solidFill>
              <a:cs typeface="Arial"/>
            </a:endParaRPr>
          </a:p>
          <a:p>
            <a:pPr lvl="0" defTabSz="257175">
              <a:spcAft>
                <a:spcPts val="338"/>
              </a:spcAft>
              <a:defRPr/>
            </a:pPr>
            <a:r>
              <a:rPr lang="en-US" dirty="0">
                <a:solidFill>
                  <a:prstClr val="black"/>
                </a:solidFill>
              </a:rPr>
              <a:t>Edward Davis III, Captain –Fire Marshal Division - Public Instruction Unit</a:t>
            </a:r>
          </a:p>
          <a:p>
            <a:pPr marL="125730" lvl="0" indent="-125730" defTabSz="257175">
              <a:spcAft>
                <a:spcPts val="338"/>
              </a:spcAft>
              <a:buFont typeface="Arial"/>
              <a:buChar char="•"/>
              <a:defRPr/>
            </a:pPr>
            <a:endParaRPr lang="en-US" dirty="0">
              <a:solidFill>
                <a:prstClr val="black"/>
              </a:solidFill>
              <a:cs typeface="Arial"/>
            </a:endParaRPr>
          </a:p>
          <a:p>
            <a:pPr marL="125730" lvl="0" indent="-125730" defTabSz="257175">
              <a:spcAft>
                <a:spcPts val="338"/>
              </a:spcAft>
              <a:buFont typeface="Arial"/>
              <a:buChar char="•"/>
              <a:defRPr/>
            </a:pPr>
            <a:r>
              <a:rPr lang="en-US" dirty="0">
                <a:solidFill>
                  <a:prstClr val="black"/>
                </a:solidFill>
              </a:rPr>
              <a:t>General Info: 313-596-2968</a:t>
            </a:r>
            <a:endParaRPr lang="en-US" dirty="0">
              <a:solidFill>
                <a:prstClr val="black"/>
              </a:solidFill>
              <a:cs typeface="Arial"/>
            </a:endParaRPr>
          </a:p>
          <a:p>
            <a:pPr marL="125730" lvl="0" indent="-125730" defTabSz="257175">
              <a:spcAft>
                <a:spcPts val="338"/>
              </a:spcAft>
              <a:buFont typeface="Arial"/>
              <a:buChar char="•"/>
              <a:defRPr/>
            </a:pPr>
            <a:r>
              <a:rPr lang="en-US" dirty="0">
                <a:solidFill>
                  <a:prstClr val="black"/>
                </a:solidFill>
              </a:rPr>
              <a:t>Emergencies: 9-1-1</a:t>
            </a:r>
            <a:endParaRPr lang="en-US" dirty="0">
              <a:solidFill>
                <a:prstClr val="black"/>
              </a:solidFill>
              <a:cs typeface="Arial"/>
            </a:endParaRPr>
          </a:p>
          <a:p>
            <a:pPr marL="125730" lvl="0" indent="-125730" defTabSz="257175">
              <a:spcAft>
                <a:spcPts val="338"/>
              </a:spcAft>
              <a:buFont typeface="Arial"/>
              <a:buChar char="•"/>
              <a:defRPr/>
            </a:pPr>
            <a:r>
              <a:rPr lang="en-US" dirty="0">
                <a:solidFill>
                  <a:prstClr val="black"/>
                </a:solidFill>
                <a:hlinkClick r:id="rId4"/>
              </a:rPr>
              <a:t>https://</a:t>
            </a:r>
            <a:r>
              <a:rPr lang="en-US" b="1" i="1" dirty="0">
                <a:solidFill>
                  <a:prstClr val="black"/>
                </a:solidFill>
                <a:hlinkClick r:id="rId4"/>
              </a:rPr>
              <a:t>detroitmi.gov/departments/detroit-fire-department</a:t>
            </a:r>
            <a:endParaRPr lang="en-US" b="1" i="1" dirty="0">
              <a:solidFill>
                <a:prstClr val="black"/>
              </a:solidFill>
              <a:cs typeface="Aria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1332" y="4525083"/>
            <a:ext cx="1405209" cy="1405209"/>
          </a:xfrm>
          <a:prstGeom prst="rect">
            <a:avLst/>
          </a:prstGeom>
        </p:spPr>
      </p:pic>
    </p:spTree>
    <p:extLst>
      <p:ext uri="{BB962C8B-B14F-4D97-AF65-F5344CB8AC3E}">
        <p14:creationId xmlns:p14="http://schemas.microsoft.com/office/powerpoint/2010/main" val="3894472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7788" y="2112271"/>
            <a:ext cx="3756212" cy="3731171"/>
          </a:xfrm>
          <a:prstGeom prst="rect">
            <a:avLst/>
          </a:prstGeom>
        </p:spPr>
      </p:pic>
      <p:sp>
        <p:nvSpPr>
          <p:cNvPr id="2" name="Text Placeholder 1"/>
          <p:cNvSpPr>
            <a:spLocks noGrp="1"/>
          </p:cNvSpPr>
          <p:nvPr>
            <p:ph type="body" sz="quarter" idx="10"/>
          </p:nvPr>
        </p:nvSpPr>
        <p:spPr>
          <a:xfrm>
            <a:off x="476028" y="2112271"/>
            <a:ext cx="5062305" cy="4214958"/>
          </a:xfrm>
        </p:spPr>
        <p:txBody>
          <a:bodyPr/>
          <a:lstStyle/>
          <a:p>
            <a:r>
              <a:rPr lang="en-US" sz="2400" dirty="0"/>
              <a:t>Begin with creating a drawing of each floor of your home. </a:t>
            </a:r>
            <a:r>
              <a:rPr lang="en-US" sz="2400" dirty="0">
                <a:solidFill>
                  <a:srgbClr val="00B050"/>
                </a:solidFill>
              </a:rPr>
              <a:t>**It does not have to be fancy**</a:t>
            </a:r>
          </a:p>
          <a:p>
            <a:r>
              <a:rPr lang="en-US" sz="2400" dirty="0"/>
              <a:t>Show all exit doors and windows.</a:t>
            </a:r>
          </a:p>
          <a:p>
            <a:r>
              <a:rPr lang="en-US" sz="2400" dirty="0"/>
              <a:t>Use arrows to show exit routes and paths.</a:t>
            </a:r>
          </a:p>
          <a:p>
            <a:r>
              <a:rPr lang="en-US" sz="2400" dirty="0"/>
              <a:t>Show where the meeting point is once you are out of the home. </a:t>
            </a:r>
          </a:p>
          <a:p>
            <a:endParaRPr lang="en-US" dirty="0"/>
          </a:p>
        </p:txBody>
      </p:sp>
      <p:sp>
        <p:nvSpPr>
          <p:cNvPr id="4" name="Title 3"/>
          <p:cNvSpPr>
            <a:spLocks noGrp="1"/>
          </p:cNvSpPr>
          <p:nvPr>
            <p:ph type="title"/>
          </p:nvPr>
        </p:nvSpPr>
        <p:spPr/>
        <p:txBody>
          <a:bodyPr/>
          <a:lstStyle/>
          <a:p>
            <a:r>
              <a:rPr lang="en-US" dirty="0"/>
              <a:t>DFD Safety Series: Home and business fire escape plan</a:t>
            </a:r>
          </a:p>
        </p:txBody>
      </p:sp>
      <p:sp>
        <p:nvSpPr>
          <p:cNvPr id="6" name="TextBox 5"/>
          <p:cNvSpPr txBox="1"/>
          <p:nvPr/>
        </p:nvSpPr>
        <p:spPr>
          <a:xfrm>
            <a:off x="2511972" y="1447111"/>
            <a:ext cx="4207177" cy="430887"/>
          </a:xfrm>
          <a:prstGeom prst="rect">
            <a:avLst/>
          </a:prstGeom>
          <a:noFill/>
        </p:spPr>
        <p:txBody>
          <a:bodyPr wrap="none" lIns="0" tIns="0" rIns="0" bIns="0" rtlCol="0">
            <a:spAutoFit/>
          </a:bodyPr>
          <a:lstStyle/>
          <a:p>
            <a:r>
              <a:rPr lang="en-US" sz="2800" b="1" dirty="0">
                <a:solidFill>
                  <a:srgbClr val="FF0000"/>
                </a:solidFill>
                <a:latin typeface="Arial Black" panose="020B0A04020102020204" pitchFamily="34" charset="0"/>
              </a:rPr>
              <a:t>CREATING THE PLAN</a:t>
            </a:r>
          </a:p>
        </p:txBody>
      </p:sp>
    </p:spTree>
    <p:extLst>
      <p:ext uri="{BB962C8B-B14F-4D97-AF65-F5344CB8AC3E}">
        <p14:creationId xmlns:p14="http://schemas.microsoft.com/office/powerpoint/2010/main" val="1891861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5017" y="4089664"/>
            <a:ext cx="2953177" cy="1969746"/>
          </a:xfrm>
          <a:prstGeom prst="rect">
            <a:avLst/>
          </a:prstGeom>
        </p:spPr>
      </p:pic>
      <p:sp>
        <p:nvSpPr>
          <p:cNvPr id="2" name="Text Placeholder 1"/>
          <p:cNvSpPr>
            <a:spLocks noGrp="1"/>
          </p:cNvSpPr>
          <p:nvPr>
            <p:ph type="body" sz="quarter" idx="10"/>
          </p:nvPr>
        </p:nvSpPr>
        <p:spPr>
          <a:xfrm>
            <a:off x="502923" y="2097169"/>
            <a:ext cx="5209449" cy="4211238"/>
          </a:xfrm>
        </p:spPr>
        <p:txBody>
          <a:bodyPr/>
          <a:lstStyle/>
          <a:p>
            <a:pPr>
              <a:buFont typeface="Wingdings" panose="05000000000000000000" pitchFamily="2" charset="2"/>
              <a:buChar char="Ø"/>
            </a:pPr>
            <a:r>
              <a:rPr lang="en-US" sz="2000" dirty="0"/>
              <a:t>The Fire Marshal Division works directly with Owners and Property Management to establish a fire safety plan.</a:t>
            </a:r>
          </a:p>
          <a:p>
            <a:pPr>
              <a:buFont typeface="Wingdings" panose="05000000000000000000" pitchFamily="2" charset="2"/>
              <a:buChar char="Ø"/>
            </a:pPr>
            <a:r>
              <a:rPr lang="en-US" sz="2000" dirty="0"/>
              <a:t>The type of occupancy, contents, and building’s fire protection systems (fire alarm, sprinkler system, fire doors, etc.), along with Fire Operations (firefighting) division’s response procedures are considered when creating the plan.</a:t>
            </a:r>
          </a:p>
          <a:p>
            <a:pPr>
              <a:buFont typeface="Wingdings" panose="05000000000000000000" pitchFamily="2" charset="2"/>
              <a:buChar char="Ø"/>
            </a:pPr>
            <a:r>
              <a:rPr lang="en-US" sz="2000" dirty="0"/>
              <a:t>By NFPA Fire Code and the Detroit City Charter, all fire plans must be approved and filed with the Fire Marshal’s office. </a:t>
            </a:r>
          </a:p>
        </p:txBody>
      </p:sp>
      <p:sp>
        <p:nvSpPr>
          <p:cNvPr id="4" name="Title 3"/>
          <p:cNvSpPr>
            <a:spLocks noGrp="1"/>
          </p:cNvSpPr>
          <p:nvPr>
            <p:ph type="title"/>
          </p:nvPr>
        </p:nvSpPr>
        <p:spPr/>
        <p:txBody>
          <a:bodyPr/>
          <a:lstStyle/>
          <a:p>
            <a:r>
              <a:rPr lang="en-US" dirty="0"/>
              <a:t>DFD Safety Series: Home and business fire escape plan</a:t>
            </a:r>
          </a:p>
        </p:txBody>
      </p:sp>
      <p:sp>
        <p:nvSpPr>
          <p:cNvPr id="5" name="TextBox 4"/>
          <p:cNvSpPr txBox="1"/>
          <p:nvPr/>
        </p:nvSpPr>
        <p:spPr>
          <a:xfrm>
            <a:off x="1378160" y="1181990"/>
            <a:ext cx="6387680" cy="861774"/>
          </a:xfrm>
          <a:prstGeom prst="rect">
            <a:avLst/>
          </a:prstGeom>
          <a:noFill/>
        </p:spPr>
        <p:txBody>
          <a:bodyPr wrap="square" lIns="0" tIns="0" rIns="0" bIns="0" rtlCol="0">
            <a:spAutoFit/>
          </a:bodyPr>
          <a:lstStyle/>
          <a:p>
            <a:pPr algn="ctr"/>
            <a:r>
              <a:rPr lang="en-US" sz="2800" b="1" dirty="0">
                <a:solidFill>
                  <a:srgbClr val="FF0000"/>
                </a:solidFill>
                <a:latin typeface="Arial Black" panose="020B0A04020102020204" pitchFamily="34" charset="0"/>
              </a:rPr>
              <a:t>RESIDENTIAL APARTMENTS AND COMMERCIAL BUILDINGS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017" y="2119871"/>
            <a:ext cx="2953177" cy="1965205"/>
          </a:xfrm>
          <a:prstGeom prst="rect">
            <a:avLst/>
          </a:prstGeom>
        </p:spPr>
      </p:pic>
    </p:spTree>
    <p:extLst>
      <p:ext uri="{BB962C8B-B14F-4D97-AF65-F5344CB8AC3E}">
        <p14:creationId xmlns:p14="http://schemas.microsoft.com/office/powerpoint/2010/main" val="3221326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60123" y="3615250"/>
            <a:ext cx="7101311" cy="2449220"/>
          </a:xfrm>
        </p:spPr>
        <p:txBody>
          <a:bodyPr/>
          <a:lstStyle/>
          <a:p>
            <a:pPr marL="125730" indent="-125730"/>
            <a:r>
              <a:rPr lang="en-US" sz="2400" dirty="0"/>
              <a:t>Request a copy of your building’s fire escape plan.</a:t>
            </a:r>
            <a:endParaRPr lang="en-US" sz="2400" dirty="0">
              <a:cs typeface="Arial"/>
            </a:endParaRPr>
          </a:p>
          <a:p>
            <a:pPr marL="125730" indent="-125730"/>
            <a:r>
              <a:rPr lang="en-US" sz="2400" dirty="0"/>
              <a:t>Make yourself aware of the location of all exits, protected stairwells, fire extinguishers, and alarm pull stations.</a:t>
            </a:r>
            <a:endParaRPr lang="en-US" sz="2400" dirty="0">
              <a:cs typeface="Arial"/>
            </a:endParaRPr>
          </a:p>
          <a:p>
            <a:pPr marL="125730" indent="-125730"/>
            <a:r>
              <a:rPr lang="en-US" sz="2400" dirty="0"/>
              <a:t>Participate in all fire drills. </a:t>
            </a:r>
            <a:endParaRPr lang="en-US" sz="2400" dirty="0">
              <a:cs typeface="Arial"/>
            </a:endParaRPr>
          </a:p>
          <a:p>
            <a:pPr marL="125730" indent="-125730"/>
            <a:r>
              <a:rPr lang="en-US" sz="2400" dirty="0"/>
              <a:t>Become a floor/area captain.</a:t>
            </a:r>
            <a:endParaRPr lang="en-US" sz="2400" dirty="0">
              <a:cs typeface="Arial"/>
            </a:endParaRPr>
          </a:p>
          <a:p>
            <a:pPr marL="125730" indent="-125730"/>
            <a:endParaRPr lang="en-US" dirty="0">
              <a:cs typeface="Arial"/>
            </a:endParaRPr>
          </a:p>
        </p:txBody>
      </p:sp>
      <p:sp>
        <p:nvSpPr>
          <p:cNvPr id="4" name="Title 3"/>
          <p:cNvSpPr>
            <a:spLocks noGrp="1"/>
          </p:cNvSpPr>
          <p:nvPr>
            <p:ph type="title"/>
          </p:nvPr>
        </p:nvSpPr>
        <p:spPr/>
        <p:txBody>
          <a:bodyPr/>
          <a:lstStyle/>
          <a:p>
            <a:r>
              <a:rPr lang="en-US" dirty="0"/>
              <a:t>DFD Safety Series: Home and business fire escape plan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012" y="1474896"/>
            <a:ext cx="3079531" cy="2049288"/>
          </a:xfrm>
          <a:prstGeom prst="rect">
            <a:avLst/>
          </a:prstGeom>
        </p:spPr>
      </p:pic>
    </p:spTree>
    <p:extLst>
      <p:ext uri="{BB962C8B-B14F-4D97-AF65-F5344CB8AC3E}">
        <p14:creationId xmlns:p14="http://schemas.microsoft.com/office/powerpoint/2010/main" val="2309245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959107" y="2548072"/>
            <a:ext cx="3738986" cy="1677653"/>
          </a:xfrm>
        </p:spPr>
        <p:txBody>
          <a:bodyPr/>
          <a:lstStyle/>
          <a:p>
            <a:pPr marL="0" indent="0" algn="ctr">
              <a:buNone/>
            </a:pPr>
            <a:r>
              <a:rPr lang="en-US" sz="2800" dirty="0">
                <a:solidFill>
                  <a:srgbClr val="FF0000"/>
                </a:solidFill>
                <a:latin typeface="Arial Black" panose="020B0A04020102020204" pitchFamily="34" charset="0"/>
              </a:rPr>
              <a:t>FIRE PROTECTION SYSTEMS</a:t>
            </a:r>
          </a:p>
        </p:txBody>
      </p:sp>
      <p:sp>
        <p:nvSpPr>
          <p:cNvPr id="4" name="Title 3"/>
          <p:cNvSpPr>
            <a:spLocks noGrp="1"/>
          </p:cNvSpPr>
          <p:nvPr>
            <p:ph type="title"/>
          </p:nvPr>
        </p:nvSpPr>
        <p:spPr/>
        <p:txBody>
          <a:bodyPr/>
          <a:lstStyle/>
          <a:p>
            <a:r>
              <a:rPr lang="en-US" dirty="0"/>
              <a:t>DFD Safety Series: Home and business fire escape plan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018" y="1638738"/>
            <a:ext cx="2113455" cy="211345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9495" y="4330696"/>
            <a:ext cx="4044808" cy="211678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1951" y="1489841"/>
            <a:ext cx="2262352" cy="226235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0123" y="4317526"/>
            <a:ext cx="2143125" cy="2143125"/>
          </a:xfrm>
          <a:prstGeom prst="rect">
            <a:avLst/>
          </a:prstGeom>
        </p:spPr>
      </p:pic>
    </p:spTree>
    <p:extLst>
      <p:ext uri="{BB962C8B-B14F-4D97-AF65-F5344CB8AC3E}">
        <p14:creationId xmlns:p14="http://schemas.microsoft.com/office/powerpoint/2010/main" val="1004627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32482" y="1342047"/>
            <a:ext cx="6071298" cy="4303713"/>
          </a:xfrm>
        </p:spPr>
        <p:txBody>
          <a:bodyPr/>
          <a:lstStyle/>
          <a:p>
            <a:pPr marL="0" indent="0" algn="ctr">
              <a:buNone/>
            </a:pPr>
            <a:r>
              <a:rPr lang="en-US" sz="4800" dirty="0">
                <a:solidFill>
                  <a:srgbClr val="FF0000"/>
                </a:solidFill>
                <a:latin typeface="Arial Black" panose="020B0A04020102020204" pitchFamily="34" charset="0"/>
              </a:rPr>
              <a:t>PRACTICE!!!!!</a:t>
            </a:r>
          </a:p>
        </p:txBody>
      </p:sp>
      <p:sp>
        <p:nvSpPr>
          <p:cNvPr id="3" name="Text Placeholder 2"/>
          <p:cNvSpPr>
            <a:spLocks noGrp="1"/>
          </p:cNvSpPr>
          <p:nvPr>
            <p:ph type="body" sz="quarter" idx="11"/>
          </p:nvPr>
        </p:nvSpPr>
        <p:spPr>
          <a:xfrm>
            <a:off x="767255" y="4461746"/>
            <a:ext cx="7998373" cy="1495742"/>
          </a:xfrm>
        </p:spPr>
        <p:txBody>
          <a:bodyPr/>
          <a:lstStyle/>
          <a:p>
            <a:r>
              <a:rPr lang="en-US" sz="2000" dirty="0"/>
              <a:t>Constantly review plan and revise as needed. </a:t>
            </a:r>
          </a:p>
          <a:p>
            <a:r>
              <a:rPr lang="en-US" sz="2000" dirty="0"/>
              <a:t>Make all tenants and occupants aware of the plan. </a:t>
            </a:r>
          </a:p>
          <a:p>
            <a:r>
              <a:rPr lang="en-US" sz="2000" dirty="0"/>
              <a:t>Conduct at least two (2) drills a year, more often if children are in the home. </a:t>
            </a:r>
          </a:p>
          <a:p>
            <a:r>
              <a:rPr lang="en-US" sz="2000" dirty="0"/>
              <a:t>Treat every alarm as the real thing. </a:t>
            </a:r>
          </a:p>
          <a:p>
            <a:r>
              <a:rPr lang="en-US" sz="2000" b="1" u="sng" dirty="0">
                <a:solidFill>
                  <a:srgbClr val="FF0000"/>
                </a:solidFill>
              </a:rPr>
              <a:t>WE PLAY HOW WE PRACTICE!!</a:t>
            </a:r>
          </a:p>
        </p:txBody>
      </p:sp>
      <p:sp>
        <p:nvSpPr>
          <p:cNvPr id="4" name="Title 3"/>
          <p:cNvSpPr>
            <a:spLocks noGrp="1"/>
          </p:cNvSpPr>
          <p:nvPr>
            <p:ph type="title"/>
          </p:nvPr>
        </p:nvSpPr>
        <p:spPr/>
        <p:txBody>
          <a:bodyPr/>
          <a:lstStyle/>
          <a:p>
            <a:r>
              <a:rPr lang="en-US" dirty="0"/>
              <a:t>DFD Safety Series: Home and business fire escape plan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1572" y="2061903"/>
            <a:ext cx="3652509" cy="2399843"/>
          </a:xfrm>
          <a:prstGeom prst="rect">
            <a:avLst/>
          </a:prstGeom>
        </p:spPr>
      </p:pic>
    </p:spTree>
    <p:extLst>
      <p:ext uri="{BB962C8B-B14F-4D97-AF65-F5344CB8AC3E}">
        <p14:creationId xmlns:p14="http://schemas.microsoft.com/office/powerpoint/2010/main" val="1915636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DFD Safety Series: Home and business fire escape plan</a:t>
            </a:r>
          </a:p>
        </p:txBody>
      </p:sp>
      <p:sp>
        <p:nvSpPr>
          <p:cNvPr id="5" name="Rectangle 4"/>
          <p:cNvSpPr/>
          <p:nvPr/>
        </p:nvSpPr>
        <p:spPr>
          <a:xfrm>
            <a:off x="2285999" y="1582340"/>
            <a:ext cx="4755931" cy="4339650"/>
          </a:xfrm>
          <a:prstGeom prst="rect">
            <a:avLst/>
          </a:prstGeom>
        </p:spPr>
        <p:txBody>
          <a:bodyPr wrap="square" lIns="91440" tIns="45720" rIns="91440" bIns="45720" anchor="t">
            <a:spAutoFit/>
          </a:bodyPr>
          <a:lstStyle/>
          <a:p>
            <a:pPr algn="ctr"/>
            <a:r>
              <a:rPr lang="en-US" sz="2400" b="1" dirty="0"/>
              <a:t>Thank you for joining us today for the DFD Safety Series.</a:t>
            </a:r>
            <a:endParaRPr lang="en-US" sz="2400" b="1" dirty="0">
              <a:cs typeface="Arial"/>
            </a:endParaRPr>
          </a:p>
          <a:p>
            <a:pPr algn="ctr"/>
            <a:endParaRPr lang="en-US" sz="2400" b="1" dirty="0">
              <a:cs typeface="Arial"/>
            </a:endParaRPr>
          </a:p>
          <a:p>
            <a:pPr algn="ctr"/>
            <a:r>
              <a:rPr lang="en-US" sz="2400" b="1" dirty="0"/>
              <a:t>Please reach out if you have any questions! </a:t>
            </a:r>
            <a:endParaRPr lang="en-US" sz="2400" b="1" dirty="0">
              <a:cs typeface="Arial"/>
            </a:endParaRPr>
          </a:p>
          <a:p>
            <a:pPr algn="ctr"/>
            <a:endParaRPr lang="en-US" sz="2400" b="1" dirty="0">
              <a:cs typeface="Arial"/>
            </a:endParaRPr>
          </a:p>
          <a:p>
            <a:pPr algn="ctr"/>
            <a:endParaRPr lang="en-US" sz="2400" b="1" dirty="0">
              <a:cs typeface="Arial"/>
            </a:endParaRPr>
          </a:p>
          <a:p>
            <a:pPr algn="ctr"/>
            <a:endParaRPr lang="en-US" b="1" dirty="0"/>
          </a:p>
          <a:p>
            <a:pPr algn="ctr"/>
            <a:r>
              <a:rPr lang="en-US" b="1" dirty="0"/>
              <a:t>Edward Davis III, Captain, Fire Prevention</a:t>
            </a:r>
          </a:p>
          <a:p>
            <a:pPr algn="ctr"/>
            <a:endParaRPr lang="en-US" b="1" dirty="0"/>
          </a:p>
          <a:p>
            <a:pPr algn="ctr"/>
            <a:r>
              <a:rPr lang="en-US" b="1" dirty="0"/>
              <a:t>Contact Information:</a:t>
            </a:r>
          </a:p>
          <a:p>
            <a:pPr algn="ctr"/>
            <a:r>
              <a:rPr lang="en-US" b="1" dirty="0">
                <a:hlinkClick r:id="rId2"/>
              </a:rPr>
              <a:t>Davise7002@detroitmi.gov</a:t>
            </a:r>
            <a:endParaRPr lang="en-US" b="1" dirty="0"/>
          </a:p>
          <a:p>
            <a:pPr algn="ctr"/>
            <a:r>
              <a:rPr lang="en-US" b="1" dirty="0"/>
              <a:t>313-596-2968</a:t>
            </a:r>
          </a:p>
        </p:txBody>
      </p:sp>
    </p:spTree>
    <p:extLst>
      <p:ext uri="{BB962C8B-B14F-4D97-AF65-F5344CB8AC3E}">
        <p14:creationId xmlns:p14="http://schemas.microsoft.com/office/powerpoint/2010/main" val="3920812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DFD Safety Series: Home and business fire escape plan</a:t>
            </a:r>
          </a:p>
        </p:txBody>
      </p:sp>
      <p:sp>
        <p:nvSpPr>
          <p:cNvPr id="5" name="Title 1">
            <a:extLst>
              <a:ext uri="{FF2B5EF4-FFF2-40B4-BE49-F238E27FC236}">
                <a16:creationId xmlns:a16="http://schemas.microsoft.com/office/drawing/2014/main" id="{473409B7-40FE-4AF7-706F-37B0F2CBFF9B}"/>
              </a:ext>
            </a:extLst>
          </p:cNvPr>
          <p:cNvSpPr txBox="1">
            <a:spLocks/>
          </p:cNvSpPr>
          <p:nvPr/>
        </p:nvSpPr>
        <p:spPr>
          <a:xfrm>
            <a:off x="1355833" y="1650190"/>
            <a:ext cx="2007476" cy="682456"/>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ysClr val="windowText" lastClr="000000"/>
                </a:solidFill>
                <a:effectLst/>
                <a:uLnTx/>
                <a:uFillTx/>
                <a:latin typeface="Aptos Display" panose="02110004020202020204"/>
                <a:ea typeface="+mj-ea"/>
                <a:cs typeface="+mj-cs"/>
              </a:rPr>
              <a:t>Q&amp;A</a:t>
            </a:r>
          </a:p>
        </p:txBody>
      </p:sp>
      <p:sp>
        <p:nvSpPr>
          <p:cNvPr id="6" name="Rectangle 5">
            <a:extLst>
              <a:ext uri="{FF2B5EF4-FFF2-40B4-BE49-F238E27FC236}">
                <a16:creationId xmlns:a16="http://schemas.microsoft.com/office/drawing/2014/main" id="{4895713B-7F9E-30A3-5600-2DAED04A99E8}"/>
              </a:ext>
            </a:extLst>
          </p:cNvPr>
          <p:cNvSpPr>
            <a:spLocks noChangeArrowheads="1"/>
          </p:cNvSpPr>
          <p:nvPr/>
        </p:nvSpPr>
        <p:spPr bwMode="auto">
          <a:xfrm>
            <a:off x="451944" y="2564523"/>
            <a:ext cx="3815255" cy="2196662"/>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fontScale="92500" lnSpcReduction="2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228600" defTabSz="914400" eaLnBrk="1" hangingPunct="1">
              <a:lnSpc>
                <a:spcPct val="90000"/>
              </a:lnSpc>
              <a:spcAft>
                <a:spcPts val="600"/>
              </a:spcAft>
              <a:buFont typeface="Arial" panose="020B0604020202020204" pitchFamily="34" charset="0"/>
              <a:buChar char="•"/>
            </a:pPr>
            <a:endParaRPr lang="en-US" altLang="en-US" sz="2200" dirty="0">
              <a:solidFill>
                <a:prstClr val="black"/>
              </a:solidFill>
              <a:latin typeface="Aptos" panose="02110004020202020204"/>
            </a:endParaRPr>
          </a:p>
          <a:p>
            <a:pPr lvl="2" indent="-228600" defTabSz="914400" eaLnBrk="1" hangingPunct="1">
              <a:lnSpc>
                <a:spcPct val="90000"/>
              </a:lnSpc>
              <a:spcAft>
                <a:spcPts val="600"/>
              </a:spcAft>
              <a:buFont typeface="Arial" panose="020B0604020202020204" pitchFamily="34" charset="0"/>
              <a:buChar char="•"/>
            </a:pPr>
            <a:r>
              <a:rPr lang="en-US" altLang="en-US" sz="2200" dirty="0">
                <a:solidFill>
                  <a:prstClr val="black"/>
                </a:solidFill>
                <a:latin typeface="Aptos" panose="02110004020202020204"/>
              </a:rPr>
              <a:t>To ask a question, use this link:   </a:t>
            </a:r>
          </a:p>
          <a:p>
            <a:pPr marL="1143000" lvl="3" defTabSz="914400" eaLnBrk="1" hangingPunct="1">
              <a:lnSpc>
                <a:spcPct val="90000"/>
              </a:lnSpc>
              <a:spcAft>
                <a:spcPts val="600"/>
              </a:spcAft>
            </a:pPr>
            <a:r>
              <a:rPr lang="en-US" altLang="en-US" sz="2200" dirty="0">
                <a:solidFill>
                  <a:prstClr val="black"/>
                </a:solidFill>
                <a:latin typeface="Aptos" panose="02110004020202020204"/>
              </a:rPr>
              <a:t> </a:t>
            </a:r>
            <a:r>
              <a:rPr lang="en-US" altLang="en-US" sz="2800" dirty="0">
                <a:solidFill>
                  <a:prstClr val="black"/>
                </a:solidFill>
                <a:latin typeface="Aptos" panose="02110004020202020204"/>
                <a:hlinkClick r:id="rId2" tooltip="https://bit.ly/DFDQuestions"/>
              </a:rPr>
              <a:t>bit.ly/</a:t>
            </a:r>
            <a:r>
              <a:rPr lang="en-US" altLang="en-US" sz="2800" dirty="0" err="1">
                <a:solidFill>
                  <a:prstClr val="black"/>
                </a:solidFill>
                <a:latin typeface="Aptos" panose="02110004020202020204"/>
                <a:hlinkClick r:id="rId2" tooltip="https://bit.ly/DFDQuestions"/>
              </a:rPr>
              <a:t>DFDQuestions</a:t>
            </a:r>
            <a:endParaRPr lang="en-US" altLang="en-US" sz="2800" dirty="0">
              <a:solidFill>
                <a:prstClr val="black"/>
              </a:solidFill>
              <a:latin typeface="Aptos" panose="02110004020202020204"/>
            </a:endParaRPr>
          </a:p>
          <a:p>
            <a:pPr lvl="2" indent="-228600" defTabSz="914400" eaLnBrk="1" hangingPunct="1">
              <a:lnSpc>
                <a:spcPct val="90000"/>
              </a:lnSpc>
              <a:spcAft>
                <a:spcPts val="600"/>
              </a:spcAft>
              <a:buFont typeface="Arial" panose="020B0604020202020204" pitchFamily="34" charset="0"/>
              <a:buChar char="•"/>
            </a:pPr>
            <a:endParaRPr lang="en-US" altLang="en-US" sz="2200" dirty="0">
              <a:solidFill>
                <a:prstClr val="black"/>
              </a:solidFill>
              <a:latin typeface="Aptos" panose="02110004020202020204"/>
            </a:endParaRPr>
          </a:p>
          <a:p>
            <a:pPr lvl="2" indent="-228600" defTabSz="914400" eaLnBrk="1" hangingPunct="1">
              <a:lnSpc>
                <a:spcPct val="90000"/>
              </a:lnSpc>
              <a:spcAft>
                <a:spcPts val="600"/>
              </a:spcAft>
              <a:buFont typeface="Arial" panose="020B0604020202020204" pitchFamily="34" charset="0"/>
              <a:buChar char="•"/>
            </a:pPr>
            <a:r>
              <a:rPr lang="en-US" altLang="en-US" sz="2200" dirty="0">
                <a:solidFill>
                  <a:prstClr val="black"/>
                </a:solidFill>
                <a:latin typeface="Aptos" panose="02110004020202020204"/>
              </a:rPr>
              <a:t>Or scan the QR Code: </a:t>
            </a:r>
          </a:p>
        </p:txBody>
      </p:sp>
      <p:pic>
        <p:nvPicPr>
          <p:cNvPr id="7" name="Picture 2">
            <a:extLst>
              <a:ext uri="{FF2B5EF4-FFF2-40B4-BE49-F238E27FC236}">
                <a16:creationId xmlns:a16="http://schemas.microsoft.com/office/drawing/2014/main" id="{924D9DF5-77AB-FF3D-CDE7-09DE6585540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58107" y="1713251"/>
            <a:ext cx="3846797" cy="3846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168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9271" y="1762782"/>
            <a:ext cx="3467100" cy="1314450"/>
          </a:xfrm>
          <a:prstGeom prst="rect">
            <a:avLst/>
          </a:prstGeom>
        </p:spPr>
      </p:pic>
      <p:sp>
        <p:nvSpPr>
          <p:cNvPr id="2" name="Text Placeholder 1"/>
          <p:cNvSpPr>
            <a:spLocks noGrp="1"/>
          </p:cNvSpPr>
          <p:nvPr>
            <p:ph type="body" sz="quarter" idx="10"/>
          </p:nvPr>
        </p:nvSpPr>
        <p:spPr>
          <a:xfrm>
            <a:off x="960121" y="1366346"/>
            <a:ext cx="7645400" cy="5049638"/>
          </a:xfrm>
        </p:spPr>
        <p:txBody>
          <a:bodyPr/>
          <a:lstStyle/>
          <a:p>
            <a:pPr marL="125730" indent="-125730" algn="ctr"/>
            <a:r>
              <a:rPr lang="en-US" sz="2800" b="1" u="sng" dirty="0">
                <a:solidFill>
                  <a:srgbClr val="FF0000"/>
                </a:solidFill>
                <a:latin typeface="Arial Black" panose="020B0A04020102020204" pitchFamily="34" charset="0"/>
              </a:rPr>
              <a:t>WHAT IS A FIRE ESCAPE PLAN?</a:t>
            </a:r>
            <a:endParaRPr lang="en-US" dirty="0">
              <a:latin typeface="Arial Black" panose="020B0A04020102020204" pitchFamily="34" charset="0"/>
            </a:endParaRPr>
          </a:p>
          <a:p>
            <a:pPr marL="125730" indent="-125730" algn="ctr"/>
            <a:endParaRPr lang="en-US" sz="2800" b="1" u="sng" dirty="0">
              <a:solidFill>
                <a:srgbClr val="FF0000"/>
              </a:solidFill>
              <a:cs typeface="Arial"/>
            </a:endParaRPr>
          </a:p>
          <a:p>
            <a:pPr marL="0" indent="0" algn="ctr">
              <a:buNone/>
            </a:pPr>
            <a:endParaRPr lang="en-US" sz="2000" dirty="0"/>
          </a:p>
          <a:p>
            <a:pPr marL="0" indent="0" algn="ctr">
              <a:buNone/>
            </a:pPr>
            <a:endParaRPr lang="en-US" sz="2000" dirty="0"/>
          </a:p>
          <a:p>
            <a:pPr marL="0" indent="0" algn="ctr">
              <a:buNone/>
            </a:pPr>
            <a:endParaRPr lang="en-US" sz="2000" dirty="0"/>
          </a:p>
          <a:p>
            <a:pPr marL="125730" indent="-125730">
              <a:buFont typeface="Wingdings" panose="05000000000000000000" pitchFamily="2" charset="2"/>
              <a:buChar char="Ø"/>
            </a:pPr>
            <a:r>
              <a:rPr lang="en-US" sz="2000" dirty="0"/>
              <a:t>A plan designed to help you safely exit a place in the event of a fire emergency.</a:t>
            </a:r>
            <a:endParaRPr lang="en-US" sz="2000" dirty="0">
              <a:cs typeface="Arial"/>
            </a:endParaRPr>
          </a:p>
          <a:p>
            <a:pPr marL="125730" indent="-125730">
              <a:buFont typeface="Wingdings" panose="05000000000000000000" pitchFamily="2" charset="2"/>
              <a:buChar char="Ø"/>
            </a:pPr>
            <a:r>
              <a:rPr lang="en-US" sz="2000" dirty="0"/>
              <a:t>It should explain how everyone will be notified of the incident taking place.</a:t>
            </a:r>
            <a:endParaRPr lang="en-US" sz="2000" dirty="0">
              <a:cs typeface="Arial"/>
            </a:endParaRPr>
          </a:p>
          <a:p>
            <a:pPr marL="125730" indent="-125730">
              <a:buFont typeface="Wingdings" panose="05000000000000000000" pitchFamily="2" charset="2"/>
              <a:buChar char="Ø"/>
            </a:pPr>
            <a:r>
              <a:rPr lang="en-US" sz="2000" dirty="0"/>
              <a:t>It should show all exit or egress points, i.e. how to get out.</a:t>
            </a:r>
            <a:endParaRPr lang="en-US" sz="2000" dirty="0">
              <a:cs typeface="Arial"/>
            </a:endParaRPr>
          </a:p>
          <a:p>
            <a:pPr marL="125730" indent="-125730">
              <a:buFont typeface="Wingdings" panose="05000000000000000000" pitchFamily="2" charset="2"/>
              <a:buChar char="Ø"/>
            </a:pPr>
            <a:r>
              <a:rPr lang="en-US" sz="2000" dirty="0"/>
              <a:t>It should show ways to shelter in place - what to do if you can not get out safely.</a:t>
            </a:r>
            <a:endParaRPr lang="en-US" sz="2000" dirty="0">
              <a:cs typeface="Arial"/>
            </a:endParaRPr>
          </a:p>
          <a:p>
            <a:pPr marL="125730" indent="-125730">
              <a:buFont typeface="Wingdings" panose="05000000000000000000" pitchFamily="2" charset="2"/>
              <a:buChar char="Ø"/>
            </a:pPr>
            <a:r>
              <a:rPr lang="en-US" sz="2000" dirty="0"/>
              <a:t>It should show the meeting area or rally point once you are outside of the building.</a:t>
            </a:r>
            <a:endParaRPr lang="en-US" sz="2000" dirty="0">
              <a:cs typeface="Arial"/>
            </a:endParaRPr>
          </a:p>
          <a:p>
            <a:pPr marL="0" indent="0" algn="ctr">
              <a:buNone/>
            </a:pPr>
            <a:endParaRPr lang="en-US" dirty="0"/>
          </a:p>
        </p:txBody>
      </p:sp>
      <p:sp>
        <p:nvSpPr>
          <p:cNvPr id="3" name="Title 2"/>
          <p:cNvSpPr>
            <a:spLocks noGrp="1"/>
          </p:cNvSpPr>
          <p:nvPr>
            <p:ph type="title"/>
          </p:nvPr>
        </p:nvSpPr>
        <p:spPr/>
        <p:txBody>
          <a:bodyPr/>
          <a:lstStyle/>
          <a:p>
            <a:r>
              <a:rPr lang="en-US" dirty="0"/>
              <a:t>DFD Safety Series: Home and business fire escape plan</a:t>
            </a:r>
          </a:p>
        </p:txBody>
      </p:sp>
    </p:spTree>
    <p:extLst>
      <p:ext uri="{BB962C8B-B14F-4D97-AF65-F5344CB8AC3E}">
        <p14:creationId xmlns:p14="http://schemas.microsoft.com/office/powerpoint/2010/main" val="670851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74993" y="1958393"/>
            <a:ext cx="4069080" cy="536154"/>
          </a:xfrm>
        </p:spPr>
        <p:txBody>
          <a:bodyPr/>
          <a:lstStyle/>
          <a:p>
            <a:pPr marL="0" indent="0" algn="ctr">
              <a:buNone/>
            </a:pPr>
            <a:r>
              <a:rPr lang="en-US" sz="2800" b="1" dirty="0">
                <a:solidFill>
                  <a:srgbClr val="FF0000"/>
                </a:solidFill>
                <a:latin typeface="Aptos Black" panose="020F0502020204030204" pitchFamily="34" charset="0"/>
              </a:rPr>
              <a:t>HOME ESCAPE PLAN</a:t>
            </a:r>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a:t>DFD Safety Series: Home and business fire escape plan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8119" y="1622741"/>
            <a:ext cx="4069080" cy="3051810"/>
          </a:xfrm>
          <a:prstGeom prst="rect">
            <a:avLst/>
          </a:prstGeom>
        </p:spPr>
      </p:pic>
      <p:pic>
        <p:nvPicPr>
          <p:cNvPr id="6" name="Picture 5"/>
          <p:cNvPicPr>
            <a:picLocks noChangeAspect="1"/>
          </p:cNvPicPr>
          <p:nvPr/>
        </p:nvPicPr>
        <p:blipFill>
          <a:blip r:embed="rId3"/>
          <a:srcRect/>
          <a:stretch/>
        </p:blipFill>
        <p:spPr>
          <a:xfrm>
            <a:off x="539095" y="3110323"/>
            <a:ext cx="4674589" cy="3126781"/>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9910" b="10652"/>
          <a:stretch/>
        </p:blipFill>
        <p:spPr>
          <a:xfrm>
            <a:off x="5385310" y="4264126"/>
            <a:ext cx="2863485" cy="2274704"/>
          </a:xfrm>
          <a:prstGeom prst="rect">
            <a:avLst/>
          </a:prstGeom>
        </p:spPr>
      </p:pic>
    </p:spTree>
    <p:extLst>
      <p:ext uri="{BB962C8B-B14F-4D97-AF65-F5344CB8AC3E}">
        <p14:creationId xmlns:p14="http://schemas.microsoft.com/office/powerpoint/2010/main" val="3661915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7973" y="2414982"/>
            <a:ext cx="4100790" cy="4303713"/>
          </a:xfrm>
        </p:spPr>
        <p:txBody>
          <a:bodyPr/>
          <a:lstStyle/>
          <a:p>
            <a:pPr marL="0" indent="0" algn="ctr">
              <a:buNone/>
            </a:pPr>
            <a:r>
              <a:rPr lang="en-US" sz="4000" b="1" dirty="0">
                <a:solidFill>
                  <a:srgbClr val="FF0000"/>
                </a:solidFill>
                <a:latin typeface="Arial Black" panose="020B0A04020102020204" pitchFamily="34" charset="0"/>
              </a:rPr>
              <a:t>NOTIFY</a:t>
            </a:r>
          </a:p>
          <a:p>
            <a:pPr marL="0" indent="0" algn="ctr">
              <a:buNone/>
            </a:pPr>
            <a:r>
              <a:rPr lang="en-US" sz="4000" b="1" dirty="0">
                <a:solidFill>
                  <a:srgbClr val="FF0000"/>
                </a:solidFill>
                <a:latin typeface="Arial Black" panose="020B0A04020102020204" pitchFamily="34" charset="0"/>
              </a:rPr>
              <a:t>YOUR</a:t>
            </a:r>
          </a:p>
          <a:p>
            <a:pPr marL="0" indent="0" algn="ctr">
              <a:buNone/>
            </a:pPr>
            <a:r>
              <a:rPr lang="en-US" sz="4000" b="1" dirty="0">
                <a:solidFill>
                  <a:srgbClr val="FF0000"/>
                </a:solidFill>
                <a:latin typeface="Arial Black" panose="020B0A04020102020204" pitchFamily="34" charset="0"/>
              </a:rPr>
              <a:t>FAMILY!</a:t>
            </a:r>
          </a:p>
        </p:txBody>
      </p:sp>
      <p:sp>
        <p:nvSpPr>
          <p:cNvPr id="4" name="Title 3"/>
          <p:cNvSpPr>
            <a:spLocks noGrp="1"/>
          </p:cNvSpPr>
          <p:nvPr>
            <p:ph type="title"/>
          </p:nvPr>
        </p:nvSpPr>
        <p:spPr/>
        <p:txBody>
          <a:bodyPr/>
          <a:lstStyle/>
          <a:p>
            <a:r>
              <a:rPr lang="en-US" dirty="0"/>
              <a:t>DFD Safety Series: Home and business fire escape plan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8302" y="4516511"/>
            <a:ext cx="2274151" cy="170561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544" y="4162097"/>
            <a:ext cx="2112429" cy="192864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2689" y="1499300"/>
            <a:ext cx="1865376" cy="152704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019" y="1373918"/>
            <a:ext cx="2447839" cy="2447839"/>
          </a:xfrm>
          <a:prstGeom prst="rect">
            <a:avLst/>
          </a:prstGeom>
        </p:spPr>
      </p:pic>
    </p:spTree>
    <p:extLst>
      <p:ext uri="{BB962C8B-B14F-4D97-AF65-F5344CB8AC3E}">
        <p14:creationId xmlns:p14="http://schemas.microsoft.com/office/powerpoint/2010/main" val="778742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32905" y="2112270"/>
            <a:ext cx="3575701" cy="4303713"/>
          </a:xfrm>
        </p:spPr>
        <p:txBody>
          <a:bodyPr/>
          <a:lstStyle/>
          <a:p>
            <a:pPr marL="0" indent="0">
              <a:buNone/>
            </a:pPr>
            <a:r>
              <a:rPr lang="en-US" sz="2400" dirty="0"/>
              <a:t>EACT</a:t>
            </a:r>
          </a:p>
          <a:p>
            <a:pPr marL="0" indent="0">
              <a:buNone/>
            </a:pPr>
            <a:endParaRPr lang="en-US" sz="2400" dirty="0"/>
          </a:p>
          <a:p>
            <a:pPr marL="0" indent="0">
              <a:buNone/>
            </a:pPr>
            <a:endParaRPr lang="en-US" sz="2400" dirty="0"/>
          </a:p>
          <a:p>
            <a:pPr marL="0" indent="0">
              <a:buNone/>
            </a:pPr>
            <a:r>
              <a:rPr lang="en-US" sz="2400" dirty="0"/>
              <a:t>VALUATE</a:t>
            </a:r>
          </a:p>
          <a:p>
            <a:pPr marL="0" indent="0">
              <a:buNone/>
            </a:pPr>
            <a:endParaRPr lang="en-US" sz="2400" dirty="0"/>
          </a:p>
          <a:p>
            <a:pPr marL="0" indent="0">
              <a:buNone/>
            </a:pPr>
            <a:endParaRPr lang="en-US" sz="2400" dirty="0"/>
          </a:p>
          <a:p>
            <a:pPr marL="0" indent="0">
              <a:buNone/>
            </a:pPr>
            <a:r>
              <a:rPr lang="en-US" sz="2400" dirty="0"/>
              <a:t>ECIDE</a:t>
            </a:r>
          </a:p>
        </p:txBody>
      </p:sp>
      <p:sp>
        <p:nvSpPr>
          <p:cNvPr id="3" name="Text Placeholder 2"/>
          <p:cNvSpPr>
            <a:spLocks noGrp="1"/>
          </p:cNvSpPr>
          <p:nvPr>
            <p:ph type="body" sz="quarter" idx="11"/>
          </p:nvPr>
        </p:nvSpPr>
        <p:spPr>
          <a:xfrm>
            <a:off x="772514" y="1870531"/>
            <a:ext cx="3575701" cy="4303713"/>
          </a:xfrm>
        </p:spPr>
        <p:txBody>
          <a:bodyPr/>
          <a:lstStyle/>
          <a:p>
            <a:pPr marL="0" indent="0">
              <a:buNone/>
            </a:pPr>
            <a:r>
              <a:rPr lang="en-US" sz="7200" b="1" dirty="0">
                <a:solidFill>
                  <a:srgbClr val="FF0000"/>
                </a:solidFill>
                <a:latin typeface="Arial Black" panose="020B0A04020102020204" pitchFamily="34" charset="0"/>
              </a:rPr>
              <a:t>R</a:t>
            </a:r>
          </a:p>
          <a:p>
            <a:pPr marL="0" indent="0">
              <a:buNone/>
            </a:pPr>
            <a:r>
              <a:rPr lang="en-US" sz="7200" b="1" dirty="0">
                <a:solidFill>
                  <a:srgbClr val="FF0000"/>
                </a:solidFill>
                <a:latin typeface="Arial Black" panose="020B0A04020102020204" pitchFamily="34" charset="0"/>
              </a:rPr>
              <a:t>E</a:t>
            </a:r>
          </a:p>
          <a:p>
            <a:pPr marL="0" indent="0">
              <a:buNone/>
            </a:pPr>
            <a:r>
              <a:rPr lang="en-US" sz="7200" b="1" dirty="0">
                <a:solidFill>
                  <a:srgbClr val="FF0000"/>
                </a:solidFill>
                <a:latin typeface="Arial Black" panose="020B0A04020102020204" pitchFamily="34" charset="0"/>
              </a:rPr>
              <a:t>D</a:t>
            </a:r>
          </a:p>
        </p:txBody>
      </p:sp>
      <p:sp>
        <p:nvSpPr>
          <p:cNvPr id="4" name="Title 3"/>
          <p:cNvSpPr>
            <a:spLocks noGrp="1"/>
          </p:cNvSpPr>
          <p:nvPr>
            <p:ph type="title"/>
          </p:nvPr>
        </p:nvSpPr>
        <p:spPr/>
        <p:txBody>
          <a:bodyPr/>
          <a:lstStyle/>
          <a:p>
            <a:r>
              <a:rPr lang="en-US" dirty="0"/>
              <a:t>DFD Safety Series: Home and business fire escape plan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4746" y="1406161"/>
            <a:ext cx="5009822" cy="5009822"/>
          </a:xfrm>
          <a:prstGeom prst="rect">
            <a:avLst/>
          </a:prstGeom>
        </p:spPr>
      </p:pic>
    </p:spTree>
    <p:extLst>
      <p:ext uri="{BB962C8B-B14F-4D97-AF65-F5344CB8AC3E}">
        <p14:creationId xmlns:p14="http://schemas.microsoft.com/office/powerpoint/2010/main" val="701422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26108" y="1481540"/>
            <a:ext cx="4956265" cy="4303713"/>
          </a:xfrm>
        </p:spPr>
        <p:txBody>
          <a:bodyPr/>
          <a:lstStyle/>
          <a:p>
            <a:pPr marL="0" indent="0" algn="ctr">
              <a:buNone/>
            </a:pPr>
            <a:r>
              <a:rPr lang="en-US" sz="2800" dirty="0">
                <a:solidFill>
                  <a:srgbClr val="FF0000"/>
                </a:solidFill>
                <a:latin typeface="Arial Black"/>
              </a:rPr>
              <a:t>EXIT THE HOME!!!!!</a:t>
            </a:r>
          </a:p>
        </p:txBody>
      </p:sp>
      <p:sp>
        <p:nvSpPr>
          <p:cNvPr id="3" name="Text Placeholder 2"/>
          <p:cNvSpPr>
            <a:spLocks noGrp="1"/>
          </p:cNvSpPr>
          <p:nvPr>
            <p:ph type="body" sz="quarter" idx="11"/>
          </p:nvPr>
        </p:nvSpPr>
        <p:spPr>
          <a:xfrm>
            <a:off x="630621" y="2112270"/>
            <a:ext cx="8103476" cy="4303713"/>
          </a:xfrm>
        </p:spPr>
        <p:txBody>
          <a:bodyPr/>
          <a:lstStyle/>
          <a:p>
            <a:pPr marL="125730" indent="-125730">
              <a:buFont typeface="Wingdings" panose="05000000000000000000" pitchFamily="2" charset="2"/>
              <a:buChar char="ü"/>
            </a:pPr>
            <a:r>
              <a:rPr lang="en-US" sz="2000" dirty="0"/>
              <a:t>Identify at least two (2) ways out of each room, if possible. </a:t>
            </a:r>
          </a:p>
          <a:p>
            <a:pPr marL="125730" indent="-125730">
              <a:buFont typeface="Wingdings" panose="05000000000000000000" pitchFamily="2" charset="2"/>
              <a:buChar char="ü"/>
            </a:pPr>
            <a:r>
              <a:rPr lang="en-US" sz="2000" dirty="0"/>
              <a:t>Keep exit paths clear of clutter and debris.</a:t>
            </a:r>
            <a:endParaRPr lang="en-US" sz="2000" dirty="0">
              <a:cs typeface="Arial"/>
            </a:endParaRPr>
          </a:p>
          <a:p>
            <a:pPr marL="125730" indent="-125730">
              <a:buFont typeface="Wingdings" panose="05000000000000000000" pitchFamily="2" charset="2"/>
              <a:buChar char="ü"/>
            </a:pPr>
            <a:r>
              <a:rPr lang="en-US" sz="2000" dirty="0"/>
              <a:t>Do not block windows and doors with furniture.</a:t>
            </a:r>
            <a:endParaRPr lang="en-US" sz="2000" dirty="0">
              <a:cs typeface="Arial"/>
            </a:endParaRPr>
          </a:p>
          <a:p>
            <a:pPr marL="125730" indent="-125730" algn="ctr">
              <a:buFont typeface="Wingdings" panose="05000000000000000000" pitchFamily="2" charset="2"/>
              <a:buChar char="ü"/>
            </a:pPr>
            <a:r>
              <a:rPr lang="en-US" sz="2400" b="1" dirty="0">
                <a:solidFill>
                  <a:srgbClr val="FF0000"/>
                </a:solidFill>
              </a:rPr>
              <a:t>GET LOW AND GO!!!</a:t>
            </a:r>
            <a:endParaRPr lang="en-US" sz="2400" b="1" dirty="0">
              <a:solidFill>
                <a:srgbClr val="FF0000"/>
              </a:solidFill>
              <a:cs typeface="Arial"/>
            </a:endParaRPr>
          </a:p>
          <a:p>
            <a:pPr marL="125730" indent="-125730"/>
            <a:endParaRPr lang="en-US" dirty="0">
              <a:cs typeface="Arial"/>
            </a:endParaRPr>
          </a:p>
        </p:txBody>
      </p:sp>
      <p:sp>
        <p:nvSpPr>
          <p:cNvPr id="4" name="Title 3"/>
          <p:cNvSpPr>
            <a:spLocks noGrp="1"/>
          </p:cNvSpPr>
          <p:nvPr>
            <p:ph type="title"/>
          </p:nvPr>
        </p:nvSpPr>
        <p:spPr/>
        <p:txBody>
          <a:bodyPr/>
          <a:lstStyle/>
          <a:p>
            <a:r>
              <a:rPr lang="en-US" dirty="0"/>
              <a:t>DFD Safety Series: Home and business fire escape plan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122" y="3883072"/>
            <a:ext cx="1798079" cy="2247599"/>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6897"/>
          <a:stretch/>
        </p:blipFill>
        <p:spPr>
          <a:xfrm>
            <a:off x="6882448" y="3807924"/>
            <a:ext cx="1554317" cy="232274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0340" y="3807924"/>
            <a:ext cx="2494129" cy="249412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5534" y="3883072"/>
            <a:ext cx="3497414" cy="2261661"/>
          </a:xfrm>
          <a:prstGeom prst="rect">
            <a:avLst/>
          </a:prstGeom>
        </p:spPr>
      </p:pic>
    </p:spTree>
    <p:extLst>
      <p:ext uri="{BB962C8B-B14F-4D97-AF65-F5344CB8AC3E}">
        <p14:creationId xmlns:p14="http://schemas.microsoft.com/office/powerpoint/2010/main" val="818820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DFD Safety Series: Home and business fire escape plan</a:t>
            </a:r>
          </a:p>
        </p:txBody>
      </p:sp>
      <p:sp>
        <p:nvSpPr>
          <p:cNvPr id="4" name="TextBox 3"/>
          <p:cNvSpPr txBox="1"/>
          <p:nvPr/>
        </p:nvSpPr>
        <p:spPr>
          <a:xfrm>
            <a:off x="1601734" y="1491410"/>
            <a:ext cx="5940532" cy="430887"/>
          </a:xfrm>
          <a:prstGeom prst="rect">
            <a:avLst/>
          </a:prstGeom>
          <a:noFill/>
        </p:spPr>
        <p:txBody>
          <a:bodyPr wrap="square" lIns="0" tIns="0" rIns="0" bIns="0" rtlCol="0">
            <a:spAutoFit/>
          </a:bodyPr>
          <a:lstStyle/>
          <a:p>
            <a:pPr algn="ctr"/>
            <a:r>
              <a:rPr lang="en-US" sz="2800" b="1" dirty="0">
                <a:solidFill>
                  <a:srgbClr val="FF0000"/>
                </a:solidFill>
                <a:latin typeface="Arial Black" panose="020B0A04020102020204" pitchFamily="34" charset="0"/>
              </a:rPr>
              <a:t>HOW TO SHELTER IN PLACE!</a:t>
            </a:r>
          </a:p>
        </p:txBody>
      </p:sp>
      <p:sp>
        <p:nvSpPr>
          <p:cNvPr id="5" name="TextBox 4"/>
          <p:cNvSpPr txBox="1"/>
          <p:nvPr/>
        </p:nvSpPr>
        <p:spPr>
          <a:xfrm rot="10800000" flipH="1" flipV="1">
            <a:off x="830875" y="2043510"/>
            <a:ext cx="8198004" cy="1538883"/>
          </a:xfrm>
          <a:prstGeom prst="rect">
            <a:avLst/>
          </a:prstGeom>
          <a:noFill/>
        </p:spPr>
        <p:txBody>
          <a:bodyPr wrap="square" lIns="0" tIns="0" rIns="0" bIns="0" rtlCol="0" anchor="t">
            <a:spAutoFit/>
          </a:bodyPr>
          <a:lstStyle/>
          <a:p>
            <a:pPr marL="285750" indent="-285750">
              <a:buFont typeface="Wingdings" panose="05000000000000000000" pitchFamily="2" charset="2"/>
              <a:buChar char="q"/>
            </a:pPr>
            <a:r>
              <a:rPr lang="en-US" sz="2000" dirty="0"/>
              <a:t>If you can not get out, call 9-1-1 and notify them of where you are in the home. (</a:t>
            </a:r>
            <a:r>
              <a:rPr lang="en-US" sz="2000" dirty="0">
                <a:solidFill>
                  <a:srgbClr val="00B050"/>
                </a:solidFill>
              </a:rPr>
              <a:t>TEXT 9-1-1 option</a:t>
            </a:r>
            <a:r>
              <a:rPr lang="en-US" sz="2000" dirty="0"/>
              <a:t>)</a:t>
            </a:r>
            <a:endParaRPr lang="en-US" sz="2000" dirty="0">
              <a:cs typeface="Arial"/>
            </a:endParaRPr>
          </a:p>
          <a:p>
            <a:pPr marL="285750" indent="-285750">
              <a:buFont typeface="Wingdings" panose="05000000000000000000" pitchFamily="2" charset="2"/>
              <a:buChar char="q"/>
            </a:pPr>
            <a:r>
              <a:rPr lang="en-US" sz="2000" dirty="0"/>
              <a:t>Close doors to limit the spread of fire and smoke.</a:t>
            </a:r>
            <a:endParaRPr lang="en-US" sz="2000" dirty="0">
              <a:cs typeface="Arial"/>
            </a:endParaRPr>
          </a:p>
          <a:p>
            <a:pPr marL="285750" indent="-285750">
              <a:buFont typeface="Wingdings" panose="05000000000000000000" pitchFamily="2" charset="2"/>
              <a:buChar char="q"/>
            </a:pPr>
            <a:r>
              <a:rPr lang="en-US" sz="2000" dirty="0"/>
              <a:t>All doors have a minimum fire rating of 20 minutes.</a:t>
            </a:r>
            <a:endParaRPr lang="en-US" sz="2000" dirty="0">
              <a:cs typeface="Arial"/>
            </a:endParaRPr>
          </a:p>
          <a:p>
            <a:pPr marL="285750" indent="-285750">
              <a:buFont typeface="Wingdings" panose="05000000000000000000" pitchFamily="2" charset="2"/>
              <a:buChar char="q"/>
            </a:pPr>
            <a:r>
              <a:rPr lang="en-US" sz="2000" dirty="0"/>
              <a:t>Place wet towels at the bottom of closed doors.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9727" y="3619131"/>
            <a:ext cx="1924050" cy="23717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6664" y="4143006"/>
            <a:ext cx="2466975" cy="18478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4191" y="3677471"/>
            <a:ext cx="1847850" cy="2466975"/>
          </a:xfrm>
          <a:prstGeom prst="rect">
            <a:avLst/>
          </a:prstGeom>
        </p:spPr>
      </p:pic>
    </p:spTree>
    <p:extLst>
      <p:ext uri="{BB962C8B-B14F-4D97-AF65-F5344CB8AC3E}">
        <p14:creationId xmlns:p14="http://schemas.microsoft.com/office/powerpoint/2010/main" val="2577432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60121" y="3852756"/>
            <a:ext cx="7645400" cy="2563227"/>
          </a:xfrm>
        </p:spPr>
        <p:txBody>
          <a:bodyPr/>
          <a:lstStyle/>
          <a:p>
            <a:pPr marL="125730" indent="-125730"/>
            <a:r>
              <a:rPr lang="en-US" sz="2000" dirty="0"/>
              <a:t>If a person has physical challenges that prevent them from walking down a flight of stairs, and they cannot shelter in place, there are other options to get them safely out of the home. </a:t>
            </a:r>
          </a:p>
          <a:p>
            <a:pPr marL="125730" indent="-125730"/>
            <a:r>
              <a:rPr lang="en-US" sz="2000" dirty="0"/>
              <a:t>It’s possible to use bedsheets or large towels to assist in getting down the stairs. </a:t>
            </a:r>
            <a:r>
              <a:rPr lang="en-US" sz="2000" dirty="0">
                <a:solidFill>
                  <a:srgbClr val="FF0000"/>
                </a:solidFill>
              </a:rPr>
              <a:t>BE CAREFUL OF THEIR HEAD!!</a:t>
            </a:r>
            <a:endParaRPr lang="en-US" sz="2000" dirty="0">
              <a:solidFill>
                <a:srgbClr val="FF0000"/>
              </a:solidFill>
              <a:cs typeface="Arial"/>
            </a:endParaRPr>
          </a:p>
          <a:p>
            <a:pPr marL="125730" indent="-125730"/>
            <a:r>
              <a:rPr lang="en-US" sz="2000" dirty="0"/>
              <a:t>If they are on the main level, use a wheeled office chair or wheelchair to get them to safety.</a:t>
            </a:r>
            <a:endParaRPr lang="en-US" sz="2000" dirty="0">
              <a:cs typeface="Arial"/>
            </a:endParaRPr>
          </a:p>
        </p:txBody>
      </p:sp>
      <p:sp>
        <p:nvSpPr>
          <p:cNvPr id="3" name="Title 2"/>
          <p:cNvSpPr>
            <a:spLocks noGrp="1"/>
          </p:cNvSpPr>
          <p:nvPr>
            <p:ph type="title"/>
          </p:nvPr>
        </p:nvSpPr>
        <p:spPr/>
        <p:txBody>
          <a:bodyPr/>
          <a:lstStyle/>
          <a:p>
            <a:r>
              <a:rPr lang="en-US" dirty="0"/>
              <a:t>DFD Safety Series: Home and business fire escape plan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392" y="1716306"/>
            <a:ext cx="2041510" cy="20415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495" y="1717589"/>
            <a:ext cx="2063449" cy="2045519"/>
          </a:xfrm>
          <a:prstGeom prst="rect">
            <a:avLst/>
          </a:prstGeom>
        </p:spPr>
      </p:pic>
      <p:sp>
        <p:nvSpPr>
          <p:cNvPr id="6" name="TextBox 5"/>
          <p:cNvSpPr txBox="1"/>
          <p:nvPr/>
        </p:nvSpPr>
        <p:spPr>
          <a:xfrm>
            <a:off x="2839453" y="1690182"/>
            <a:ext cx="3384884" cy="1292662"/>
          </a:xfrm>
          <a:prstGeom prst="rect">
            <a:avLst/>
          </a:prstGeom>
          <a:noFill/>
        </p:spPr>
        <p:txBody>
          <a:bodyPr wrap="square" lIns="0" tIns="0" rIns="0" bIns="0" rtlCol="0">
            <a:spAutoFit/>
          </a:bodyPr>
          <a:lstStyle/>
          <a:p>
            <a:pPr algn="ctr"/>
            <a:r>
              <a:rPr lang="en-US" sz="2800" b="1" dirty="0">
                <a:solidFill>
                  <a:srgbClr val="FF0000"/>
                </a:solidFill>
                <a:latin typeface="Arial Black" panose="020B0A04020102020204" pitchFamily="34" charset="0"/>
              </a:rPr>
              <a:t>FOR RESIDENTS WITH PHYSICAL CHALLENGES</a:t>
            </a:r>
          </a:p>
        </p:txBody>
      </p:sp>
    </p:spTree>
    <p:extLst>
      <p:ext uri="{BB962C8B-B14F-4D97-AF65-F5344CB8AC3E}">
        <p14:creationId xmlns:p14="http://schemas.microsoft.com/office/powerpoint/2010/main" val="1403806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60121" y="1886551"/>
            <a:ext cx="7645400" cy="4303713"/>
          </a:xfrm>
        </p:spPr>
        <p:txBody>
          <a:bodyPr/>
          <a:lstStyle/>
          <a:p>
            <a:pPr>
              <a:buFont typeface="Wingdings" panose="05000000000000000000" pitchFamily="2" charset="2"/>
              <a:buChar char="v"/>
            </a:pPr>
            <a:r>
              <a:rPr lang="en-US" sz="2000" dirty="0"/>
              <a:t>Determine a designated assembly point outside of the home. </a:t>
            </a:r>
          </a:p>
          <a:p>
            <a:pPr>
              <a:buFont typeface="Wingdings" panose="05000000000000000000" pitchFamily="2" charset="2"/>
              <a:buChar char="v"/>
            </a:pPr>
            <a:r>
              <a:rPr lang="en-US" sz="2000" dirty="0"/>
              <a:t>Assembly area should be far enough from the home to prevent exposure to smoke, falling debris, and not in the path of responders working.</a:t>
            </a:r>
          </a:p>
          <a:p>
            <a:pPr>
              <a:buFont typeface="Wingdings" panose="05000000000000000000" pitchFamily="2" charset="2"/>
              <a:buChar char="v"/>
            </a:pPr>
            <a:r>
              <a:rPr lang="en-US" sz="2000" dirty="0"/>
              <a:t>Everyone report to the same designated area.</a:t>
            </a:r>
          </a:p>
          <a:p>
            <a:pPr>
              <a:buFont typeface="Wingdings" panose="05000000000000000000" pitchFamily="2" charset="2"/>
              <a:buChar char="v"/>
            </a:pPr>
            <a:r>
              <a:rPr lang="en-US" sz="2000" dirty="0"/>
              <a:t>Let responders on scene know if anyone is missing</a:t>
            </a:r>
          </a:p>
          <a:p>
            <a:pPr>
              <a:buFont typeface="Wingdings" panose="05000000000000000000" pitchFamily="2" charset="2"/>
              <a:buChar char="v"/>
            </a:pPr>
            <a:r>
              <a:rPr lang="en-US" sz="2000" dirty="0"/>
              <a:t>Do not return to the home </a:t>
            </a:r>
            <a:r>
              <a:rPr lang="en-US" sz="2000" b="1" u="sng" dirty="0">
                <a:solidFill>
                  <a:srgbClr val="FF0000"/>
                </a:solidFill>
              </a:rPr>
              <a:t>for any reason</a:t>
            </a:r>
            <a:r>
              <a:rPr lang="en-US" sz="2000" dirty="0">
                <a:solidFill>
                  <a:srgbClr val="FF0000"/>
                </a:solidFill>
              </a:rPr>
              <a:t> </a:t>
            </a:r>
            <a:r>
              <a:rPr lang="en-US" sz="2000" dirty="0"/>
              <a:t>until it is deemed safe by first responders on scene to do so.</a:t>
            </a:r>
          </a:p>
          <a:p>
            <a:pPr>
              <a:buFont typeface="Wingdings" panose="05000000000000000000" pitchFamily="2" charset="2"/>
              <a:buChar char="v"/>
            </a:pPr>
            <a:endParaRPr lang="en-US" dirty="0"/>
          </a:p>
        </p:txBody>
      </p:sp>
      <p:sp>
        <p:nvSpPr>
          <p:cNvPr id="3" name="Title 2"/>
          <p:cNvSpPr>
            <a:spLocks noGrp="1"/>
          </p:cNvSpPr>
          <p:nvPr>
            <p:ph type="title"/>
          </p:nvPr>
        </p:nvSpPr>
        <p:spPr/>
        <p:txBody>
          <a:bodyPr/>
          <a:lstStyle/>
          <a:p>
            <a:r>
              <a:rPr lang="en-US" dirty="0"/>
              <a:t>DFD Safety Series: Home and business fire escape plan</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8076" b="7208"/>
          <a:stretch/>
        </p:blipFill>
        <p:spPr>
          <a:xfrm>
            <a:off x="6117020" y="4604084"/>
            <a:ext cx="2234501" cy="18929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179" y="4685717"/>
            <a:ext cx="2552700" cy="1710309"/>
          </a:xfrm>
          <a:prstGeom prst="rect">
            <a:avLst/>
          </a:prstGeom>
        </p:spPr>
      </p:pic>
      <p:sp>
        <p:nvSpPr>
          <p:cNvPr id="6" name="TextBox 5"/>
          <p:cNvSpPr txBox="1"/>
          <p:nvPr/>
        </p:nvSpPr>
        <p:spPr>
          <a:xfrm>
            <a:off x="1974498" y="1455664"/>
            <a:ext cx="5834688" cy="430887"/>
          </a:xfrm>
          <a:prstGeom prst="rect">
            <a:avLst/>
          </a:prstGeom>
          <a:noFill/>
        </p:spPr>
        <p:txBody>
          <a:bodyPr wrap="square" lIns="0" tIns="0" rIns="0" bIns="0" rtlCol="0">
            <a:spAutoFit/>
          </a:bodyPr>
          <a:lstStyle/>
          <a:p>
            <a:r>
              <a:rPr lang="en-US" sz="2800" b="1" dirty="0">
                <a:solidFill>
                  <a:srgbClr val="FF0000"/>
                </a:solidFill>
                <a:latin typeface="Arial Black" panose="020B0A04020102020204" pitchFamily="34" charset="0"/>
              </a:rPr>
              <a:t>ASSEMBLY OR RALLY POINT</a:t>
            </a:r>
          </a:p>
        </p:txBody>
      </p:sp>
    </p:spTree>
    <p:extLst>
      <p:ext uri="{BB962C8B-B14F-4D97-AF65-F5344CB8AC3E}">
        <p14:creationId xmlns:p14="http://schemas.microsoft.com/office/powerpoint/2010/main" val="2422350032"/>
      </p:ext>
    </p:extLst>
  </p:cSld>
  <p:clrMapOvr>
    <a:masterClrMapping/>
  </p:clrMapOvr>
</p:sld>
</file>

<file path=ppt/theme/theme1.xml><?xml version="1.0" encoding="utf-8"?>
<a:theme xmlns:a="http://schemas.openxmlformats.org/drawingml/2006/main" name="5_DetroitPolice">
  <a:themeElements>
    <a:clrScheme name="Detroit Fire 2">
      <a:dk1>
        <a:sysClr val="windowText" lastClr="000000"/>
      </a:dk1>
      <a:lt1>
        <a:sysClr val="window" lastClr="FFFFFF"/>
      </a:lt1>
      <a:dk2>
        <a:srgbClr val="00005C"/>
      </a:dk2>
      <a:lt2>
        <a:srgbClr val="8DB5D0"/>
      </a:lt2>
      <a:accent1>
        <a:srgbClr val="8DB5D0"/>
      </a:accent1>
      <a:accent2>
        <a:srgbClr val="9D3434"/>
      </a:accent2>
      <a:accent3>
        <a:srgbClr val="00005C"/>
      </a:accent3>
      <a:accent4>
        <a:srgbClr val="D0E1EC"/>
      </a:accent4>
      <a:accent5>
        <a:srgbClr val="4F8CB5"/>
      </a:accent5>
      <a:accent6>
        <a:srgbClr val="FF4E4E"/>
      </a:accent6>
      <a:hlink>
        <a:srgbClr val="0000FF"/>
      </a:hlink>
      <a:folHlink>
        <a:srgbClr val="800080"/>
      </a:folHlink>
    </a:clrScheme>
    <a:fontScheme name="Detroit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600" dirty="0" smtClean="0"/>
        </a:defPPr>
      </a:lstStyle>
    </a:txDef>
  </a:objectDefaults>
  <a:extraClrSchemeLst/>
  <a:extLst>
    <a:ext uri="{05A4C25C-085E-4340-85A3-A5531E510DB2}">
      <thm15:themeFamily xmlns:thm15="http://schemas.microsoft.com/office/thememl/2012/main" name="DetroitPolice" id="{F2EE5420-FFE0-4469-A2EE-C054A81413E1}" vid="{C3CB71E7-D878-45B6-B437-D3FA628740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17646</TotalTime>
  <Words>890</Words>
  <Application>Microsoft Office PowerPoint</Application>
  <PresentationFormat>On-screen Show (4:3)</PresentationFormat>
  <Paragraphs>105</Paragraphs>
  <Slides>16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Aptos</vt:lpstr>
      <vt:lpstr>Aptos Black</vt:lpstr>
      <vt:lpstr>Aptos Display</vt:lpstr>
      <vt:lpstr>Arial</vt:lpstr>
      <vt:lpstr>Arial Black</vt:lpstr>
      <vt:lpstr>Calibri</vt:lpstr>
      <vt:lpstr>Wingdings</vt:lpstr>
      <vt:lpstr>5_DetroitPolice</vt:lpstr>
      <vt:lpstr>DFD Safety Series: Home and business fire escape plan</vt:lpstr>
      <vt:lpstr>DFD Safety Series: Home and business fire escape plan</vt:lpstr>
      <vt:lpstr>DFD Safety Series: Home and business fire escape plan</vt:lpstr>
      <vt:lpstr>DFD Safety Series: Home and business fire escape plan</vt:lpstr>
      <vt:lpstr>DFD Safety Series: Home and business fire escape plan</vt:lpstr>
      <vt:lpstr>DFD Safety Series: Home and business fire escape plan</vt:lpstr>
      <vt:lpstr>DFD Safety Series: Home and business fire escape plan</vt:lpstr>
      <vt:lpstr>DFD Safety Series: Home and business fire escape plan</vt:lpstr>
      <vt:lpstr>DFD Safety Series: Home and business fire escape plan</vt:lpstr>
      <vt:lpstr>DFD Safety Series: Home and business fire escape plan</vt:lpstr>
      <vt:lpstr>DFD Safety Series: Home and business fire escape plan</vt:lpstr>
      <vt:lpstr>DFD Safety Series: Home and business fire escape plan</vt:lpstr>
      <vt:lpstr>DFD Safety Series: Home and business fire escape plan</vt:lpstr>
      <vt:lpstr>DFD Safety Series: Home and business fire escape plan</vt:lpstr>
      <vt:lpstr>DFD Safety Series: Home and business fire escape plan</vt:lpstr>
      <vt:lpstr>DFD Safety Series: Home and business fire escape plan</vt:lpstr>
    </vt:vector>
  </TitlesOfParts>
  <Manager/>
  <Company>TDI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User</dc:creator>
  <cp:keywords/>
  <dc:description/>
  <cp:lastModifiedBy>Corey McIsaac</cp:lastModifiedBy>
  <cp:revision>937</cp:revision>
  <cp:lastPrinted>2023-11-01T20:30:59Z</cp:lastPrinted>
  <dcterms:created xsi:type="dcterms:W3CDTF">2015-11-17T14:35:30Z</dcterms:created>
  <dcterms:modified xsi:type="dcterms:W3CDTF">2025-04-09T22:55:44Z</dcterms:modified>
  <cp:category/>
</cp:coreProperties>
</file>