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622" r:id="rId2"/>
    <p:sldId id="628" r:id="rId3"/>
    <p:sldId id="643" r:id="rId4"/>
    <p:sldId id="645" r:id="rId5"/>
    <p:sldId id="646" r:id="rId6"/>
    <p:sldId id="647" r:id="rId7"/>
    <p:sldId id="648" r:id="rId8"/>
    <p:sldId id="649" r:id="rId9"/>
    <p:sldId id="650"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1DF1C2B5-36B7-B948-B43C-3FA88787865E}">
          <p14:sldIdLst>
            <p14:sldId id="622"/>
            <p14:sldId id="628"/>
            <p14:sldId id="643"/>
            <p14:sldId id="645"/>
            <p14:sldId id="646"/>
            <p14:sldId id="647"/>
            <p14:sldId id="648"/>
            <p14:sldId id="649"/>
            <p14:sldId id="6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2C090"/>
    <a:srgbClr val="00A3DB"/>
    <a:srgbClr val="27806A"/>
    <a:srgbClr val="F9FAF9"/>
    <a:srgbClr val="3E393B"/>
    <a:srgbClr val="008080"/>
    <a:srgbClr val="A64C24"/>
    <a:srgbClr val="159DEC"/>
    <a:srgbClr val="474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76549" autoAdjust="0"/>
  </p:normalViewPr>
  <p:slideViewPr>
    <p:cSldViewPr snapToGrid="0" snapToObjects="1" showGuides="1">
      <p:cViewPr varScale="1">
        <p:scale>
          <a:sx n="116" d="100"/>
          <a:sy n="116" d="100"/>
        </p:scale>
        <p:origin x="352" y="42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6" d="100"/>
          <a:sy n="116" d="100"/>
        </p:scale>
        <p:origin x="30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5E4EA1-A99D-B048-BA0C-79C029FED16D}" type="datetimeFigureOut">
              <a:t>3/10/23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29975D-F705-A745-832F-2C52B7964343}" type="slidenum">
              <a:t>‹#›</a:t>
            </a:fld>
            <a:endParaRPr lang="en-US" dirty="0"/>
          </a:p>
        </p:txBody>
      </p:sp>
    </p:spTree>
    <p:extLst>
      <p:ext uri="{BB962C8B-B14F-4D97-AF65-F5344CB8AC3E}">
        <p14:creationId xmlns:p14="http://schemas.microsoft.com/office/powerpoint/2010/main" val="167012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341F68-DADF-2547-A6B4-F95624CB91F3}" type="datetimeFigureOut">
              <a:rPr lang="en-US" smtClean="0"/>
              <a:t>3/10/23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910B79-A433-044A-A8FC-6C2E1104D2AB}" type="slidenum">
              <a:rPr lang="en-US" smtClean="0"/>
              <a:t>‹#›</a:t>
            </a:fld>
            <a:endParaRPr lang="en-US" dirty="0"/>
          </a:p>
        </p:txBody>
      </p:sp>
    </p:spTree>
    <p:extLst>
      <p:ext uri="{BB962C8B-B14F-4D97-AF65-F5344CB8AC3E}">
        <p14:creationId xmlns:p14="http://schemas.microsoft.com/office/powerpoint/2010/main" val="6306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7b1bd543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7b1bd543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196247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7b1bd543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7b1bd543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Larry</a:t>
            </a:r>
          </a:p>
        </p:txBody>
      </p:sp>
    </p:spTree>
    <p:extLst>
      <p:ext uri="{BB962C8B-B14F-4D97-AF65-F5344CB8AC3E}">
        <p14:creationId xmlns:p14="http://schemas.microsoft.com/office/powerpoint/2010/main" val="180454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212718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381906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25530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144974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36492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384740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7b1bd543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7b1bd543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Kelly</a:t>
            </a:r>
            <a:endParaRPr dirty="0"/>
          </a:p>
        </p:txBody>
      </p:sp>
    </p:spTree>
    <p:extLst>
      <p:ext uri="{BB962C8B-B14F-4D97-AF65-F5344CB8AC3E}">
        <p14:creationId xmlns:p14="http://schemas.microsoft.com/office/powerpoint/2010/main" val="2271342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3721608" cy="1007936"/>
          </a:xfrm>
          <a:prstGeom prst="rect">
            <a:avLst/>
          </a:prstGeom>
        </p:spPr>
      </p:pic>
      <p:sp>
        <p:nvSpPr>
          <p:cNvPr id="4" name="TextBox 3"/>
          <p:cNvSpPr txBox="1"/>
          <p:nvPr userDrawn="1"/>
        </p:nvSpPr>
        <p:spPr>
          <a:xfrm>
            <a:off x="265815" y="-496181"/>
            <a:ext cx="158491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a:t>
            </a:r>
            <a:r>
              <a:rPr lang="en-US" sz="1200" b="1" dirty="0">
                <a:solidFill>
                  <a:schemeClr val="accent2"/>
                </a:solidFill>
              </a:rPr>
              <a:t>Cover 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dirty="0"/>
          </a:p>
        </p:txBody>
      </p:sp>
      <p:sp>
        <p:nvSpPr>
          <p:cNvPr id="5" name="Title 4"/>
          <p:cNvSpPr>
            <a:spLocks noGrp="1"/>
          </p:cNvSpPr>
          <p:nvPr>
            <p:ph type="title" hasCustomPrompt="1"/>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dirty="0"/>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120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Blue</a:t>
            </a:r>
            <a:endParaRPr lang="en-US" sz="1200" b="1" dirty="0">
              <a:solidFill>
                <a:schemeClr val="accent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dirty="0"/>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773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Dark</a:t>
            </a:r>
            <a:endParaRPr lang="en-US" sz="1200" b="1" dirty="0">
              <a:solidFill>
                <a:schemeClr val="accent2"/>
              </a:solidFill>
            </a:endParaRPr>
          </a:p>
        </p:txBody>
      </p:sp>
      <p:sp>
        <p:nvSpPr>
          <p:cNvPr id="8" name="Oval 7"/>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Oval 8"/>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TextBox 12"/>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dirty="0"/>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tx1"/>
                </a:solidFill>
                <a:latin typeface="+mj-lt"/>
              </a:defRPr>
            </a:lvl1pPr>
          </a:lstStyle>
          <a:p>
            <a:r>
              <a:rPr lang="en-US"/>
              <a:t>Click to edit Master title style</a:t>
            </a:r>
            <a:endParaRPr lang="en-US" dirty="0"/>
          </a:p>
        </p:txBody>
      </p:sp>
      <p:sp>
        <p:nvSpPr>
          <p:cNvPr id="6" name="TextBox 5"/>
          <p:cNvSpPr txBox="1"/>
          <p:nvPr userDrawn="1"/>
        </p:nvSpPr>
        <p:spPr>
          <a:xfrm>
            <a:off x="265815" y="-496181"/>
            <a:ext cx="1936955"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Light</a:t>
            </a:r>
            <a:endParaRPr lang="en-US" sz="1200" b="1" dirty="0">
              <a:solidFill>
                <a:schemeClr val="accent2"/>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dirty="0"/>
          </a:p>
        </p:txBody>
      </p:sp>
      <p:sp>
        <p:nvSpPr>
          <p:cNvPr id="10" name="Title 1"/>
          <p:cNvSpPr>
            <a:spLocks noGrp="1"/>
          </p:cNvSpPr>
          <p:nvPr>
            <p:ph type="title"/>
          </p:nvPr>
        </p:nvSpPr>
        <p:spPr>
          <a:xfrm>
            <a:off x="457200" y="533400"/>
            <a:ext cx="11277600" cy="1157288"/>
          </a:xfrm>
        </p:spPr>
        <p:txBody>
          <a:bodyPr anchor="t" anchorCtr="0">
            <a:noAutofit/>
          </a:bodyPr>
          <a:lstStyle/>
          <a:p>
            <a:r>
              <a:rPr lang="en-US" dirty="0"/>
              <a:t>Click to edit Master title style</a:t>
            </a:r>
          </a:p>
        </p:txBody>
      </p:sp>
      <p:sp>
        <p:nvSpPr>
          <p:cNvPr id="12"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5" name="TextBox 4"/>
          <p:cNvSpPr txBox="1"/>
          <p:nvPr userDrawn="1"/>
        </p:nvSpPr>
        <p:spPr>
          <a:xfrm>
            <a:off x="265815" y="-496181"/>
            <a:ext cx="186015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Light</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dirty="0"/>
          </a:p>
        </p:txBody>
      </p:sp>
      <p:sp>
        <p:nvSpPr>
          <p:cNvPr id="6" name="Title 1"/>
          <p:cNvSpPr>
            <a:spLocks noGrp="1"/>
          </p:cNvSpPr>
          <p:nvPr>
            <p:ph type="title"/>
          </p:nvPr>
        </p:nvSpPr>
        <p:spPr>
          <a:xfrm>
            <a:off x="457200" y="533400"/>
            <a:ext cx="11277600" cy="1157288"/>
          </a:xfrm>
        </p:spPr>
        <p:txBody>
          <a:bodyPr anchor="t" anchorCtr="0">
            <a:noAutofit/>
          </a:bodyPr>
          <a:lstStyle>
            <a:lvl1pP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5"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8" name="TextBox 7"/>
          <p:cNvSpPr txBox="1"/>
          <p:nvPr userDrawn="1"/>
        </p:nvSpPr>
        <p:spPr>
          <a:xfrm>
            <a:off x="265815" y="-496181"/>
            <a:ext cx="1820939"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Dark</a:t>
            </a:r>
            <a:endParaRPr lang="en-US" sz="1200" b="1" dirty="0">
              <a:solidFill>
                <a:schemeClr val="accent2"/>
              </a:solidFill>
            </a:endParaRPr>
          </a:p>
        </p:txBody>
      </p:sp>
      <p:sp>
        <p:nvSpPr>
          <p:cNvPr id="9" name="Oval 8"/>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Oval 11"/>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Oval 12"/>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TextBox 13"/>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dirty="0"/>
          </a:p>
        </p:txBody>
      </p:sp>
      <p:sp>
        <p:nvSpPr>
          <p:cNvPr id="3" name="TextBox 2"/>
          <p:cNvSpPr txBox="1"/>
          <p:nvPr userDrawn="1"/>
        </p:nvSpPr>
        <p:spPr>
          <a:xfrm>
            <a:off x="265815" y="-496181"/>
            <a:ext cx="141594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Blank</a:t>
            </a:r>
            <a:endParaRPr lang="en-US" sz="1200" b="1" dirty="0">
              <a:solidFill>
                <a:schemeClr val="accent2"/>
              </a:solidFill>
            </a:endParaRPr>
          </a:p>
        </p:txBody>
      </p:sp>
    </p:spTree>
    <p:extLst>
      <p:ext uri="{BB962C8B-B14F-4D97-AF65-F5344CB8AC3E}">
        <p14:creationId xmlns:p14="http://schemas.microsoft.com/office/powerpoint/2010/main" val="115299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7C92-F765-49B2-84DA-A7AE7DB94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B67DCA-7926-408C-A39A-850F4E4E1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FFDE15-5878-4559-814E-44A366895FAF}"/>
              </a:ext>
            </a:extLst>
          </p:cNvPr>
          <p:cNvSpPr>
            <a:spLocks noGrp="1"/>
          </p:cNvSpPr>
          <p:nvPr>
            <p:ph type="dt" sz="half" idx="10"/>
          </p:nvPr>
        </p:nvSpPr>
        <p:spPr/>
        <p:txBody>
          <a:bodyPr/>
          <a:lstStyle/>
          <a:p>
            <a:fld id="{3AFA2FA5-0A6F-4038-B477-1DEB0E65D955}" type="datetime1">
              <a:rPr lang="en-US" smtClean="0"/>
              <a:t>3/10/23</a:t>
            </a:fld>
            <a:endParaRPr lang="en-US"/>
          </a:p>
        </p:txBody>
      </p:sp>
      <p:sp>
        <p:nvSpPr>
          <p:cNvPr id="5" name="Footer Placeholder 4">
            <a:extLst>
              <a:ext uri="{FF2B5EF4-FFF2-40B4-BE49-F238E27FC236}">
                <a16:creationId xmlns:a16="http://schemas.microsoft.com/office/drawing/2014/main" id="{AC3908D6-8111-4A0C-9FDC-C67C57CFA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151D6-32E7-4EEB-9190-B165DFBDFDF2}"/>
              </a:ext>
            </a:extLst>
          </p:cNvPr>
          <p:cNvSpPr>
            <a:spLocks noGrp="1"/>
          </p:cNvSpPr>
          <p:nvPr>
            <p:ph type="sldNum" sz="quarter" idx="12"/>
          </p:nvPr>
        </p:nvSpPr>
        <p:spPr/>
        <p:txBody>
          <a:bodyPr/>
          <a:lstStyle/>
          <a:p>
            <a:fld id="{CF47C543-A769-4477-BD70-71B384DA799D}" type="slidenum">
              <a:rPr lang="en-US" smtClean="0"/>
              <a:t>‹#›</a:t>
            </a:fld>
            <a:endParaRPr lang="en-US"/>
          </a:p>
        </p:txBody>
      </p:sp>
    </p:spTree>
    <p:extLst>
      <p:ext uri="{BB962C8B-B14F-4D97-AF65-F5344CB8AC3E}">
        <p14:creationId xmlns:p14="http://schemas.microsoft.com/office/powerpoint/2010/main" val="171285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Tree>
  </p:cSld>
  <p:clrMapOvr>
    <a:masterClrMapping/>
  </p:clrMapOvr>
  <p:transition>
    <p:fade/>
  </p:transition>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dirty="0"/>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Tree>
    <p:extLst>
      <p:ext uri="{BB962C8B-B14F-4D97-AF65-F5344CB8AC3E}">
        <p14:creationId xmlns:p14="http://schemas.microsoft.com/office/powerpoint/2010/main" val="3687540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Jumbo">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65815" y="-496181"/>
            <a:ext cx="253406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Jumbo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Jumbo Tab">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57200" y="812180"/>
            <a:ext cx="11277600" cy="878507"/>
          </a:xfrm>
        </p:spPr>
        <p:txBody>
          <a:bodyPr lIns="0" rIns="0" anchor="t" anchorCtr="0">
            <a:noAutofit/>
          </a:bodyPr>
          <a:lstStyle>
            <a:lvl1pPr>
              <a:defRPr sz="32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
        <p:nvSpPr>
          <p:cNvPr id="8" name="TextBox 7"/>
          <p:cNvSpPr txBox="1"/>
          <p:nvPr userDrawn="1"/>
        </p:nvSpPr>
        <p:spPr>
          <a:xfrm>
            <a:off x="265815" y="-496181"/>
            <a:ext cx="2481623"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Bullets Jumbo + Tab</a:t>
            </a:r>
            <a:endParaRPr lang="en-US" sz="1200" b="1" dirty="0">
              <a:solidFill>
                <a:schemeClr val="accent2"/>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Jumbo Subhead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57200" y="812180"/>
            <a:ext cx="11277600" cy="878507"/>
          </a:xfrm>
        </p:spPr>
        <p:txBody>
          <a:bodyPr lIns="0" rIns="0" anchor="t" anchorCtr="0">
            <a:noAutofit/>
          </a:bodyPr>
          <a:lstStyle>
            <a:lvl1pPr>
              <a:defRPr sz="32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hasCustomPrompt="1"/>
          </p:nvPr>
        </p:nvSpPr>
        <p:spPr>
          <a:xfrm>
            <a:off x="457200" y="285750"/>
            <a:ext cx="11277600" cy="527050"/>
          </a:xfrm>
        </p:spPr>
        <p:txBody>
          <a:bodyPr anchor="b">
            <a:normAutofit/>
          </a:bodyPr>
          <a:lstStyle>
            <a:lvl1pPr marL="0" indent="0">
              <a:buFontTx/>
              <a:buNone/>
              <a:defRPr sz="1200" b="1" spc="300" baseline="0">
                <a:solidFill>
                  <a:schemeClr val="accent1"/>
                </a:solidFill>
                <a:latin typeface="+mj-lt"/>
              </a:defRPr>
            </a:lvl1pPr>
          </a:lstStyle>
          <a:p>
            <a:pPr lvl="0"/>
            <a:r>
              <a:rPr lang="en-US" dirty="0"/>
              <a:t>CLICK TO ADD SECTION HEADER</a:t>
            </a:r>
          </a:p>
        </p:txBody>
      </p:sp>
      <p:sp>
        <p:nvSpPr>
          <p:cNvPr id="8" name="TextBox 7"/>
          <p:cNvSpPr txBox="1"/>
          <p:nvPr userDrawn="1"/>
        </p:nvSpPr>
        <p:spPr>
          <a:xfrm>
            <a:off x="265815" y="-496181"/>
            <a:ext cx="287349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Bullets Jumbo + Subhead</a:t>
            </a:r>
            <a:endParaRPr lang="en-US" sz="1200" b="1" dirty="0">
              <a:solidFill>
                <a:schemeClr val="accent2"/>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457200" y="533400"/>
            <a:ext cx="3657600" cy="5524500"/>
          </a:xfrm>
        </p:spPr>
        <p:txBody>
          <a:bodyPr anchor="ctr">
            <a:normAutofit/>
          </a:bodyPr>
          <a:lstStyle>
            <a:lvl1pPr>
              <a:lnSpc>
                <a:spcPct val="100000"/>
              </a:lnSpc>
              <a:spcAft>
                <a:spcPts val="1200"/>
              </a:spcAft>
              <a:defRPr sz="2200" b="1" i="0" baseline="0">
                <a:latin typeface="+mj-lt"/>
              </a:defRPr>
            </a:lvl1pPr>
          </a:lstStyle>
          <a:p>
            <a:r>
              <a:rPr lang="en-US" dirty="0"/>
              <a:t>Click to edit Master title style</a:t>
            </a:r>
          </a:p>
        </p:txBody>
      </p:sp>
      <p:sp>
        <p:nvSpPr>
          <p:cNvPr id="10" name="TextBox 9"/>
          <p:cNvSpPr txBox="1"/>
          <p:nvPr userDrawn="1"/>
        </p:nvSpPr>
        <p:spPr>
          <a:xfrm>
            <a:off x="265815" y="-496181"/>
            <a:ext cx="263881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a:t>
            </a:r>
            <a:endParaRPr lang="en-US" sz="1200" b="1" dirty="0">
              <a:solidFill>
                <a:schemeClr val="accent2"/>
              </a:solidFill>
            </a:endParaRPr>
          </a:p>
        </p:txBody>
      </p:sp>
      <p:sp>
        <p:nvSpPr>
          <p:cNvPr id="3" name="Content Placeholder 2"/>
          <p:cNvSpPr>
            <a:spLocks noGrp="1"/>
          </p:cNvSpPr>
          <p:nvPr>
            <p:ph sz="quarter" idx="10"/>
          </p:nvPr>
        </p:nvSpPr>
        <p:spPr>
          <a:xfrm>
            <a:off x="5257800" y="533400"/>
            <a:ext cx="6477000" cy="5524500"/>
          </a:xfrm>
          <a:solidFill>
            <a:schemeClr val="bg2">
              <a:lumMod val="95000"/>
            </a:schemeClr>
          </a:solidFill>
        </p:spPr>
        <p:txBody>
          <a:bodyPr vert="horz" lIns="0" tIns="45720" rIns="0" bIns="45720" rtlCol="0">
            <a:normAutofit/>
          </a:bodyPr>
          <a:lstStyle>
            <a:lvl1pPr marL="228600" indent="-228600">
              <a:buNone/>
              <a:defRPr lang="en-US"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endParaRPr lang="en-US" dirty="0"/>
          </a:p>
          <a:p>
            <a:pPr marL="0" lvl="0" indent="0" algn="ctr"/>
            <a:r>
              <a:rPr lang="en-US" dirty="0"/>
              <a:t>Click to edit Master text styles</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1" i="0" baseline="0">
                <a:latin typeface="+mj-lt"/>
              </a:defRPr>
            </a:lvl1pPr>
          </a:lstStyle>
          <a:p>
            <a:r>
              <a:rPr lang="en-US" dirty="0"/>
              <a:t>Click to edit Master title style</a:t>
            </a:r>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65815" y="-496181"/>
            <a:ext cx="331858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 + bullets</a:t>
            </a:r>
            <a:endParaRPr lang="en-US" sz="1200" b="1" dirty="0">
              <a:solidFill>
                <a:schemeClr val="accent2"/>
              </a:solidFill>
            </a:endParaRPr>
          </a:p>
        </p:txBody>
      </p:sp>
      <p:sp>
        <p:nvSpPr>
          <p:cNvPr id="11" name="Content Placeholder 2"/>
          <p:cNvSpPr>
            <a:spLocks noGrp="1"/>
          </p:cNvSpPr>
          <p:nvPr>
            <p:ph sz="quarter" idx="10"/>
          </p:nvPr>
        </p:nvSpPr>
        <p:spPr>
          <a:xfrm>
            <a:off x="5257800" y="533400"/>
            <a:ext cx="6477000" cy="5524500"/>
          </a:xfrm>
          <a:solidFill>
            <a:schemeClr val="bg2">
              <a:lumMod val="95000"/>
            </a:schemeClr>
          </a:solidFill>
        </p:spPr>
        <p:txBody>
          <a:bodyPr vert="horz" lIns="0" tIns="45720" rIns="0" bIns="45720" rtlCol="0">
            <a:normAutofit/>
          </a:bodyPr>
          <a:lstStyle>
            <a:lvl1pPr marL="228600" indent="-228600">
              <a:buNone/>
              <a:defRPr lang="en-US"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endParaRPr lang="en-US" dirty="0"/>
          </a:p>
          <a:p>
            <a:pPr marL="0" lvl="0" indent="0" algn="ctr"/>
            <a:r>
              <a:rPr lang="en-US" dirty="0"/>
              <a:t>Click to edit Master text styles</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140466" y="7020156"/>
            <a:ext cx="2082621"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2.1 </a:t>
            </a:r>
            <a:r>
              <a:rPr lang="en-US" sz="1000" b="1" spc="0" dirty="0">
                <a:solidFill>
                  <a:schemeClr val="accent6"/>
                </a:solidFill>
              </a:rPr>
              <a:t>BETA</a:t>
            </a:r>
          </a:p>
        </p:txBody>
      </p:sp>
      <p:sp>
        <p:nvSpPr>
          <p:cNvPr id="10" name="TextBox 9"/>
          <p:cNvSpPr txBox="1">
            <a:spLocks/>
          </p:cNvSpPr>
          <p:nvPr userDrawn="1"/>
        </p:nvSpPr>
        <p:spPr>
          <a:xfrm>
            <a:off x="12404098" y="4722507"/>
            <a:ext cx="1896693" cy="2297649"/>
          </a:xfrm>
          <a:prstGeom prst="rect">
            <a:avLst/>
          </a:prstGeom>
          <a:noFill/>
        </p:spPr>
        <p:txBody>
          <a:bodyPr wrap="square" rtlCol="0">
            <a:no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000" b="0" i="1" kern="1200" dirty="0">
                <a:solidFill>
                  <a:schemeClr val="tx1">
                    <a:lumMod val="40000"/>
                    <a:lumOff val="60000"/>
                  </a:schemeClr>
                </a:solidFill>
                <a:effectLst/>
                <a:latin typeface="+mn-lt"/>
                <a:ea typeface="+mn-ea"/>
                <a:cs typeface="+mn-cs"/>
              </a:rPr>
              <a:t>“According to most studies, people's number one fear is public speaking. Number two is death. Death is number two. Does that sound right? This means to the average person, if you go to a funeral, you're better off in the casket than doing the eulogy.” </a:t>
            </a:r>
          </a:p>
          <a:p>
            <a:pPr marL="0" marR="0" indent="0" algn="r" defTabSz="914400" rtl="0" eaLnBrk="1" fontAlgn="auto" latinLnBrk="0" hangingPunct="1">
              <a:lnSpc>
                <a:spcPct val="150000"/>
              </a:lnSpc>
              <a:spcBef>
                <a:spcPts val="0"/>
              </a:spcBef>
              <a:spcAft>
                <a:spcPts val="0"/>
              </a:spcAft>
              <a:buClrTx/>
              <a:buSzTx/>
              <a:buFontTx/>
              <a:buNone/>
              <a:tabLst/>
              <a:defRPr/>
            </a:pPr>
            <a:r>
              <a:rPr lang="en-US" sz="1000" b="0" i="1" kern="1200" dirty="0">
                <a:solidFill>
                  <a:schemeClr val="tx1">
                    <a:lumMod val="40000"/>
                    <a:lumOff val="60000"/>
                  </a:schemeClr>
                </a:solidFill>
                <a:effectLst/>
                <a:latin typeface="+mn-lt"/>
                <a:ea typeface="+mn-ea"/>
                <a:cs typeface="+mn-cs"/>
              </a:rPr>
              <a:t>-</a:t>
            </a:r>
            <a:r>
              <a:rPr lang="en-US" sz="1000" b="0" i="1" kern="1200" baseline="0" dirty="0">
                <a:solidFill>
                  <a:schemeClr val="tx1">
                    <a:lumMod val="40000"/>
                    <a:lumOff val="60000"/>
                  </a:schemeClr>
                </a:solidFill>
                <a:effectLst/>
                <a:latin typeface="+mn-lt"/>
                <a:ea typeface="+mn-ea"/>
                <a:cs typeface="+mn-cs"/>
              </a:rPr>
              <a:t> Jerry Seinfeld</a:t>
            </a:r>
            <a:endParaRPr lang="en-US" sz="1000" b="0" i="1" kern="1200" dirty="0">
              <a:solidFill>
                <a:schemeClr val="tx1">
                  <a:lumMod val="40000"/>
                  <a:lumOff val="60000"/>
                </a:schemeClr>
              </a:solidFill>
              <a:effectLst/>
              <a:latin typeface="+mn-lt"/>
              <a:ea typeface="+mn-ea"/>
              <a:cs typeface="+mn-cs"/>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4" r:id="rId3"/>
    <p:sldLayoutId id="2147483658" r:id="rId4"/>
    <p:sldLayoutId id="2147483675" r:id="rId5"/>
    <p:sldLayoutId id="2147483681" r:id="rId6"/>
    <p:sldLayoutId id="2147483680" r:id="rId7"/>
    <p:sldLayoutId id="2147483656" r:id="rId8"/>
    <p:sldLayoutId id="2147483677" r:id="rId9"/>
    <p:sldLayoutId id="2147483657" r:id="rId10"/>
    <p:sldLayoutId id="2147483674" r:id="rId11"/>
    <p:sldLayoutId id="2147483676" r:id="rId12"/>
    <p:sldLayoutId id="2147483682" r:id="rId13"/>
    <p:sldLayoutId id="2147483683" r:id="rId14"/>
    <p:sldLayoutId id="2147483655" r:id="rId15"/>
    <p:sldLayoutId id="2147483685" r:id="rId16"/>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mailto:PFR@detroitmi.gov"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https://pdf.ac/1AcUSi" TargetMode="External"/><Relationship Id="rId5" Type="http://schemas.openxmlformats.org/officeDocument/2006/relationships/image" Target="../media/image5.png"/><Relationship Id="rId4" Type="http://schemas.openxmlformats.org/officeDocument/2006/relationships/hyperlink" Target="https://drive.google.com/file/d/14MdmQAYzNOQM3whtJTlRdc8_KuFHI1FT/view?usp=share_li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hyperlink" Target="https://bit.ly/SUPPORTAL" TargetMode="External"/><Relationship Id="rId4" Type="http://schemas.openxmlformats.org/officeDocument/2006/relationships/hyperlink" Target="https://bit.ly/SUPREGIS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bit.ly/GOVDELIVERY" TargetMode="External"/><Relationship Id="rId3" Type="http://schemas.openxmlformats.org/officeDocument/2006/relationships/image" Target="../media/image4.png"/><Relationship Id="rId7" Type="http://schemas.openxmlformats.org/officeDocument/2006/relationships/hyperlink" Target="https://businessprocedures.rdb.rw/Requirements?page=2" TargetMode="External"/><Relationship Id="rId12"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7.sv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s://www.detroitmi.gov/supplier"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0307" b="42140"/>
          <a:stretch/>
        </p:blipFill>
        <p:spPr>
          <a:xfrm>
            <a:off x="-6334" y="-76367"/>
            <a:ext cx="12198333" cy="3157771"/>
          </a:xfrm>
          <a:prstGeom prst="rect">
            <a:avLst/>
          </a:prstGeom>
          <a:noFill/>
          <a:ln>
            <a:noFill/>
          </a:ln>
        </p:spPr>
      </p:pic>
      <p:sp>
        <p:nvSpPr>
          <p:cNvPr id="55" name="Google Shape;55;p13"/>
          <p:cNvSpPr/>
          <p:nvPr/>
        </p:nvSpPr>
        <p:spPr>
          <a:xfrm>
            <a:off x="-6334" y="4160277"/>
            <a:ext cx="9476905" cy="183124"/>
          </a:xfrm>
          <a:prstGeom prst="rect">
            <a:avLst/>
          </a:prstGeom>
          <a:solidFill>
            <a:srgbClr val="27806A"/>
          </a:solidFill>
          <a:ln>
            <a:noFill/>
          </a:ln>
        </p:spPr>
        <p:txBody>
          <a:bodyPr spcFirstLastPara="1" wrap="square" lIns="121900" tIns="121900" rIns="121900" bIns="121900" anchor="ctr" anchorCtr="0">
            <a:noAutofit/>
          </a:bodyPr>
          <a:lstStyle/>
          <a:p>
            <a:endParaRPr sz="2400"/>
          </a:p>
        </p:txBody>
      </p:sp>
      <p:sp>
        <p:nvSpPr>
          <p:cNvPr id="56" name="Google Shape;56;p13"/>
          <p:cNvSpPr txBox="1">
            <a:spLocks noGrp="1"/>
          </p:cNvSpPr>
          <p:nvPr>
            <p:ph type="ctrTitle"/>
          </p:nvPr>
        </p:nvSpPr>
        <p:spPr>
          <a:xfrm>
            <a:off x="111299" y="4367577"/>
            <a:ext cx="8174946" cy="1719442"/>
          </a:xfrm>
          <a:prstGeom prst="rect">
            <a:avLst/>
          </a:prstGeom>
          <a:solidFill>
            <a:srgbClr val="72C090"/>
          </a:solidFill>
        </p:spPr>
        <p:txBody>
          <a:bodyPr spcFirstLastPara="1" vert="horz" wrap="square" lIns="121900" tIns="121900" rIns="121900" bIns="121900" rtlCol="0" anchor="t" anchorCtr="0">
            <a:noAutofit/>
          </a:bodyPr>
          <a:lstStyle/>
          <a:p>
            <a:pPr algn="l">
              <a:spcBef>
                <a:spcPts val="0"/>
              </a:spcBef>
            </a:pPr>
            <a:r>
              <a:rPr lang="en-US" sz="2400" dirty="0">
                <a:solidFill>
                  <a:schemeClr val="tx1">
                    <a:lumMod val="50000"/>
                  </a:schemeClr>
                </a:solidFill>
                <a:latin typeface="+mn-lt"/>
                <a:ea typeface="Montserrat"/>
                <a:cs typeface="Montserrat"/>
                <a:sym typeface="Montserrat"/>
              </a:rPr>
              <a:t>March 2023</a:t>
            </a:r>
            <a:br>
              <a:rPr lang="en-US" sz="2400" dirty="0">
                <a:solidFill>
                  <a:schemeClr val="tx1">
                    <a:lumMod val="50000"/>
                  </a:schemeClr>
                </a:solidFill>
                <a:latin typeface="+mn-lt"/>
                <a:ea typeface="Montserrat"/>
                <a:cs typeface="Montserrat"/>
                <a:sym typeface="Montserrat"/>
              </a:rPr>
            </a:br>
            <a:br>
              <a:rPr lang="en-US" sz="2400" dirty="0">
                <a:solidFill>
                  <a:schemeClr val="tx1">
                    <a:lumMod val="50000"/>
                  </a:schemeClr>
                </a:solidFill>
                <a:latin typeface="+mn-lt"/>
                <a:ea typeface="Montserrat"/>
                <a:cs typeface="Montserrat"/>
                <a:sym typeface="Montserrat"/>
              </a:rPr>
            </a:br>
            <a:r>
              <a:rPr lang="en-US" sz="2400" dirty="0">
                <a:solidFill>
                  <a:schemeClr val="tx1">
                    <a:lumMod val="50000"/>
                  </a:schemeClr>
                </a:solidFill>
                <a:latin typeface="+mn-lt"/>
                <a:ea typeface="Montserrat"/>
                <a:cs typeface="Montserrat"/>
                <a:sym typeface="Montserrat"/>
              </a:rPr>
              <a:t>HRD Pre-Submission Outreach Meeting</a:t>
            </a:r>
            <a:br>
              <a:rPr lang="en-US" sz="2400" dirty="0">
                <a:solidFill>
                  <a:schemeClr val="tx1">
                    <a:lumMod val="50000"/>
                  </a:schemeClr>
                </a:solidFill>
                <a:latin typeface="+mn-lt"/>
                <a:ea typeface="Montserrat"/>
                <a:cs typeface="Montserrat"/>
                <a:sym typeface="Montserrat"/>
              </a:rPr>
            </a:br>
            <a:r>
              <a:rPr lang="en-US" sz="2400">
                <a:solidFill>
                  <a:schemeClr val="tx1">
                    <a:lumMod val="50000"/>
                  </a:schemeClr>
                </a:solidFill>
                <a:latin typeface="+mn-lt"/>
                <a:ea typeface="Montserrat"/>
                <a:cs typeface="Montserrat"/>
                <a:sym typeface="Montserrat"/>
              </a:rPr>
              <a:t>March 14</a:t>
            </a:r>
            <a:r>
              <a:rPr lang="en-US" sz="2400" baseline="30000">
                <a:solidFill>
                  <a:schemeClr val="tx1">
                    <a:lumMod val="50000"/>
                  </a:schemeClr>
                </a:solidFill>
                <a:latin typeface="+mn-lt"/>
                <a:ea typeface="Montserrat"/>
                <a:cs typeface="Montserrat"/>
                <a:sym typeface="Montserrat"/>
              </a:rPr>
              <a:t>th</a:t>
            </a:r>
            <a:r>
              <a:rPr lang="en-US" sz="2400" dirty="0">
                <a:solidFill>
                  <a:schemeClr val="tx1">
                    <a:lumMod val="50000"/>
                  </a:schemeClr>
                </a:solidFill>
                <a:latin typeface="+mn-lt"/>
                <a:ea typeface="Montserrat"/>
                <a:cs typeface="Montserrat"/>
                <a:sym typeface="Montserrat"/>
              </a:rPr>
              <a:t>, 2023</a:t>
            </a:r>
            <a:br>
              <a:rPr lang="en-US" sz="2800" dirty="0">
                <a:solidFill>
                  <a:srgbClr val="666666"/>
                </a:solidFill>
                <a:latin typeface="Questrial" panose="02000000000000000000" pitchFamily="2" charset="0"/>
                <a:ea typeface="Montserrat"/>
                <a:cs typeface="Montserrat"/>
                <a:sym typeface="Montserrat"/>
              </a:rPr>
            </a:br>
            <a:endParaRPr sz="2000" dirty="0">
              <a:solidFill>
                <a:srgbClr val="666666"/>
              </a:solidFill>
              <a:latin typeface="Questrial" panose="02000000000000000000" pitchFamily="2" charset="0"/>
              <a:ea typeface="Montserrat"/>
              <a:cs typeface="Montserrat"/>
              <a:sym typeface="Montserrat"/>
            </a:endParaRPr>
          </a:p>
        </p:txBody>
      </p:sp>
      <p:sp>
        <p:nvSpPr>
          <p:cNvPr id="57" name="Google Shape;57;p13"/>
          <p:cNvSpPr txBox="1">
            <a:spLocks noGrp="1"/>
          </p:cNvSpPr>
          <p:nvPr>
            <p:ph type="subTitle" idx="1"/>
          </p:nvPr>
        </p:nvSpPr>
        <p:spPr>
          <a:xfrm>
            <a:off x="0" y="3081404"/>
            <a:ext cx="9671538" cy="695193"/>
          </a:xfrm>
          <a:prstGeom prst="rect">
            <a:avLst/>
          </a:prstGeom>
        </p:spPr>
        <p:txBody>
          <a:bodyPr spcFirstLastPara="1" vert="horz" wrap="square" lIns="121900" tIns="121900" rIns="121900" bIns="121900" rtlCol="0" anchor="t" anchorCtr="0">
            <a:noAutofit/>
          </a:bodyPr>
          <a:lstStyle/>
          <a:p>
            <a:pPr>
              <a:spcAft>
                <a:spcPts val="0"/>
              </a:spcAft>
            </a:pPr>
            <a:r>
              <a:rPr lang="en-US" sz="4000" b="1" dirty="0">
                <a:solidFill>
                  <a:srgbClr val="3E393B"/>
                </a:solidFill>
                <a:ea typeface="Montserrat"/>
                <a:cs typeface="Montserrat"/>
                <a:sym typeface="Montserrat"/>
              </a:rPr>
              <a:t>Master Rehabilitation Plan Assistance</a:t>
            </a:r>
          </a:p>
        </p:txBody>
      </p:sp>
      <p:pic>
        <p:nvPicPr>
          <p:cNvPr id="59" name="Google Shape;59;p13"/>
          <p:cNvPicPr preferRelativeResize="0"/>
          <p:nvPr/>
        </p:nvPicPr>
        <p:blipFill>
          <a:blip r:embed="rId4">
            <a:alphaModFix/>
          </a:blip>
          <a:stretch>
            <a:fillRect/>
          </a:stretch>
        </p:blipFill>
        <p:spPr>
          <a:xfrm>
            <a:off x="8952517" y="3249000"/>
            <a:ext cx="3593649" cy="3429000"/>
          </a:xfrm>
          <a:prstGeom prst="rect">
            <a:avLst/>
          </a:prstGeom>
          <a:noFill/>
          <a:ln>
            <a:noFill/>
          </a:ln>
        </p:spPr>
      </p:pic>
      <p:sp>
        <p:nvSpPr>
          <p:cNvPr id="60" name="Google Shape;60;p13"/>
          <p:cNvSpPr/>
          <p:nvPr/>
        </p:nvSpPr>
        <p:spPr>
          <a:xfrm rot="10800000">
            <a:off x="-6335" y="659309"/>
            <a:ext cx="12198334" cy="2456632"/>
          </a:xfrm>
          <a:prstGeom prst="rect">
            <a:avLst/>
          </a:prstGeom>
          <a:gradFill>
            <a:gsLst>
              <a:gs pos="0">
                <a:srgbClr val="FFFFFF"/>
              </a:gs>
              <a:gs pos="100000">
                <a:srgbClr val="FFFFFF">
                  <a:alpha val="0"/>
                </a:srgbClr>
              </a:gs>
            </a:gsLst>
            <a:lin ang="5400012" scaled="0"/>
          </a:gra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40066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100"/>
        <p:cNvGrpSpPr/>
        <p:nvPr/>
      </p:nvGrpSpPr>
      <p:grpSpPr>
        <a:xfrm>
          <a:off x="0" y="0"/>
          <a:ext cx="0" cy="0"/>
          <a:chOff x="0" y="0"/>
          <a:chExt cx="0" cy="0"/>
        </a:xfrm>
      </p:grpSpPr>
      <p:sp>
        <p:nvSpPr>
          <p:cNvPr id="109" name="Google Shape;109;p18"/>
          <p:cNvSpPr txBox="1">
            <a:spLocks noGrp="1"/>
          </p:cNvSpPr>
          <p:nvPr>
            <p:ph type="subTitle" idx="1"/>
          </p:nvPr>
        </p:nvSpPr>
        <p:spPr>
          <a:xfrm>
            <a:off x="0" y="33"/>
            <a:ext cx="12192000" cy="1033637"/>
          </a:xfrm>
          <a:prstGeom prst="rect">
            <a:avLst/>
          </a:prstGeom>
          <a:solidFill>
            <a:srgbClr val="27806A"/>
          </a:solidFill>
        </p:spPr>
        <p:txBody>
          <a:bodyPr spcFirstLastPara="1" vert="horz" wrap="square" lIns="121900" tIns="121900" rIns="121900" bIns="121900" rtlCol="0" anchor="ctr" anchorCtr="0">
            <a:noAutofit/>
          </a:bodyPr>
          <a:lstStyle/>
          <a:p>
            <a:pPr algn="l">
              <a:lnSpc>
                <a:spcPct val="115000"/>
              </a:lnSpc>
              <a:spcAft>
                <a:spcPts val="0"/>
              </a:spcAft>
            </a:pPr>
            <a:r>
              <a:rPr lang="en-US" sz="2800" b="1" dirty="0">
                <a:solidFill>
                  <a:srgbClr val="FFFFFF"/>
                </a:solidFill>
                <a:latin typeface="Montserrat"/>
                <a:ea typeface="Montserrat"/>
                <a:cs typeface="Montserrat"/>
                <a:sym typeface="Montserrat"/>
              </a:rPr>
              <a:t>INTRODUCTIONS</a:t>
            </a:r>
          </a:p>
        </p:txBody>
      </p:sp>
      <p:pic>
        <p:nvPicPr>
          <p:cNvPr id="17" name="Google Shape;59;p13"/>
          <p:cNvPicPr preferRelativeResize="0"/>
          <p:nvPr/>
        </p:nvPicPr>
        <p:blipFill>
          <a:blip r:embed="rId3">
            <a:alphaModFix/>
          </a:blip>
          <a:stretch>
            <a:fillRect/>
          </a:stretch>
        </p:blipFill>
        <p:spPr>
          <a:xfrm>
            <a:off x="9829547" y="4476583"/>
            <a:ext cx="2464795" cy="2406529"/>
          </a:xfrm>
          <a:prstGeom prst="rect">
            <a:avLst/>
          </a:prstGeom>
          <a:noFill/>
          <a:ln>
            <a:noFill/>
          </a:ln>
        </p:spPr>
      </p:pic>
      <p:sp>
        <p:nvSpPr>
          <p:cNvPr id="7" name="Slide Number Placeholder 6"/>
          <p:cNvSpPr>
            <a:spLocks noGrp="1"/>
          </p:cNvSpPr>
          <p:nvPr>
            <p:ph type="sldNum" sz="quarter" idx="12"/>
          </p:nvPr>
        </p:nvSpPr>
        <p:spPr/>
        <p:txBody>
          <a:bodyPr/>
          <a:lstStyle/>
          <a:p>
            <a:fld id="{CF47C543-A769-4477-BD70-71B384DA799D}" type="slidenum">
              <a:rPr lang="en-US" smtClean="0"/>
              <a:t>2</a:t>
            </a:fld>
            <a:endParaRPr lang="en-US"/>
          </a:p>
        </p:txBody>
      </p:sp>
      <p:sp>
        <p:nvSpPr>
          <p:cNvPr id="3" name="TextBox 2">
            <a:extLst>
              <a:ext uri="{FF2B5EF4-FFF2-40B4-BE49-F238E27FC236}">
                <a16:creationId xmlns:a16="http://schemas.microsoft.com/office/drawing/2014/main" id="{C88496A7-474B-33B7-5DEC-807838F755BD}"/>
              </a:ext>
            </a:extLst>
          </p:cNvPr>
          <p:cNvSpPr txBox="1"/>
          <p:nvPr/>
        </p:nvSpPr>
        <p:spPr>
          <a:xfrm>
            <a:off x="162560" y="1229360"/>
            <a:ext cx="10048240" cy="4183325"/>
          </a:xfrm>
          <a:prstGeom prst="rect">
            <a:avLst/>
          </a:prstGeom>
          <a:noFill/>
        </p:spPr>
        <p:txBody>
          <a:bodyPr wrap="square" rtlCol="0">
            <a:spAutoFit/>
          </a:bodyPr>
          <a:lstStyle/>
          <a:p>
            <a:pPr marL="0" marR="0">
              <a:lnSpc>
                <a:spcPct val="107000"/>
              </a:lnSpc>
              <a:spcBef>
                <a:spcPts val="0"/>
              </a:spcBef>
              <a:spcAft>
                <a:spcPts val="0"/>
              </a:spcAft>
            </a:pPr>
            <a:r>
              <a:rPr lang="en-US" sz="18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City of Detroit Housing and Revitalization Department</a:t>
            </a:r>
          </a:p>
          <a:p>
            <a:pPr marL="0" marR="0">
              <a:lnSpc>
                <a:spcPct val="107000"/>
              </a:lnSpc>
              <a:spcBef>
                <a:spcPts val="0"/>
              </a:spcBef>
              <a:spcAft>
                <a:spcPts val="0"/>
              </a:spcAft>
            </a:pPr>
            <a:r>
              <a:rPr lang="en-US" sz="18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John Salvatore</a:t>
            </a:r>
          </a:p>
          <a:p>
            <a:pPr marL="0" marR="0">
              <a:lnSpc>
                <a:spcPct val="107000"/>
              </a:lnSpc>
              <a:spcBef>
                <a:spcPts val="0"/>
              </a:spcBef>
              <a:spcAft>
                <a:spcPts val="0"/>
              </a:spcAft>
            </a:pPr>
            <a:r>
              <a:rPr lang="en-US" sz="18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Tracie Apatira</a:t>
            </a:r>
          </a:p>
          <a:p>
            <a:endParaRPr lang="en-US" dirty="0">
              <a:solidFill>
                <a:schemeClr val="tx1">
                  <a:lumMod val="50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City of Detroit Office of Contracting and Procurement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Nancy Cepeda</a:t>
            </a:r>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rPr>
              <a:t>Aaliyah Greenhouse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Ciarra Williams</a:t>
            </a:r>
          </a:p>
          <a:p>
            <a:endParaRPr lang="en-US" dirty="0">
              <a:solidFill>
                <a:schemeClr val="tx1">
                  <a:lumMod val="50000"/>
                </a:schemeClr>
              </a:solidFill>
              <a:latin typeface="Times New Roman" panose="02020603050405020304" pitchFamily="18" charset="0"/>
              <a:cs typeface="Times New Roman" panose="02020603050405020304" pitchFamily="18" charset="0"/>
            </a:endParaRPr>
          </a:p>
          <a:p>
            <a:pPr marL="0" marR="0" algn="l" rtl="0" eaLnBrk="1" fontAlgn="ctr" latinLnBrk="0" hangingPunct="1">
              <a:lnSpc>
                <a:spcPct val="107000"/>
              </a:lnSpc>
              <a:spcBef>
                <a:spcPts val="0"/>
              </a:spcBef>
              <a:spcAft>
                <a:spcPts val="0"/>
              </a:spcAft>
            </a:pPr>
            <a:r>
              <a:rPr lang="en-US" sz="1800" b="1" i="0" u="none" strike="noStrike" kern="1200" dirty="0">
                <a:solidFill>
                  <a:schemeClr val="tx1">
                    <a:lumMod val="50000"/>
                  </a:schemeClr>
                </a:solidFill>
                <a:latin typeface="Times New Roman" panose="02020603050405020304" pitchFamily="18" charset="0"/>
                <a:cs typeface="Times New Roman" panose="02020603050405020304" pitchFamily="18" charset="0"/>
              </a:rPr>
              <a:t>Decima, LLC - Owner’s Representative</a:t>
            </a:r>
            <a:endParaRPr lang="en-US" sz="1800" b="1" i="0" u="none" strike="noStrike" dirty="0">
              <a:solidFill>
                <a:schemeClr val="tx1">
                  <a:lumMod val="50000"/>
                </a:schemeClr>
              </a:solidFill>
              <a:latin typeface="Times New Roman" panose="02020603050405020304" pitchFamily="18" charset="0"/>
              <a:cs typeface="Times New Roman" panose="02020603050405020304" pitchFamily="18" charset="0"/>
            </a:endParaRPr>
          </a:p>
          <a:p>
            <a:pPr marL="0" marR="0" algn="l" rtl="0" eaLnBrk="1" fontAlgn="ctr" latinLnBrk="0" hangingPunct="1">
              <a:lnSpc>
                <a:spcPct val="107000"/>
              </a:lnSpc>
              <a:spcBef>
                <a:spcPts val="0"/>
              </a:spcBef>
              <a:spcAft>
                <a:spcPts val="0"/>
              </a:spcAft>
            </a:pPr>
            <a:r>
              <a:rPr lang="en-US" sz="1800" b="0" i="0" u="none" strike="noStrike" kern="1200" dirty="0">
                <a:solidFill>
                  <a:schemeClr val="tx1">
                    <a:lumMod val="50000"/>
                  </a:schemeClr>
                </a:solidFill>
                <a:effectLst/>
                <a:latin typeface="Times New Roman" panose="02020603050405020304" pitchFamily="18" charset="0"/>
                <a:cs typeface="Times New Roman" panose="02020603050405020304" pitchFamily="18" charset="0"/>
              </a:rPr>
              <a:t>Alex Baloch</a:t>
            </a:r>
            <a:endParaRPr lang="en-US" sz="1800" b="0" i="0" u="none" strike="noStrike" dirty="0">
              <a:solidFill>
                <a:schemeClr val="tx1">
                  <a:lumMod val="50000"/>
                </a:schemeClr>
              </a:solidFill>
              <a:effectLst/>
              <a:latin typeface="Times New Roman" panose="02020603050405020304" pitchFamily="18" charset="0"/>
              <a:cs typeface="Times New Roman" panose="02020603050405020304" pitchFamily="18" charset="0"/>
            </a:endParaRPr>
          </a:p>
          <a:p>
            <a:pPr marL="0" marR="0" algn="l" rtl="0" eaLnBrk="1" fontAlgn="ctr" latinLnBrk="0" hangingPunct="1">
              <a:lnSpc>
                <a:spcPct val="107000"/>
              </a:lnSpc>
              <a:spcBef>
                <a:spcPts val="0"/>
              </a:spcBef>
              <a:spcAft>
                <a:spcPts val="0"/>
              </a:spcAft>
            </a:pPr>
            <a:r>
              <a:rPr lang="en-US" sz="1800" b="0" i="0" u="none" strike="noStrike" kern="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Noor Muhammad</a:t>
            </a:r>
            <a:endParaRPr lang="en-US" sz="1800" b="0" i="0" u="none" strike="noStrike" dirty="0">
              <a:solidFill>
                <a:schemeClr val="tx1">
                  <a:lumMod val="50000"/>
                </a:schemeClr>
              </a:solidFill>
              <a:effectLst/>
              <a:latin typeface="Times New Roman" panose="02020603050405020304" pitchFamily="18" charset="0"/>
              <a:cs typeface="Times New Roman" panose="02020603050405020304" pitchFamily="18" charset="0"/>
            </a:endParaRPr>
          </a:p>
          <a:p>
            <a:pPr marL="0" marR="0" algn="l" rtl="0" eaLnBrk="1" fontAlgn="ctr" latinLnBrk="0" hangingPunct="1">
              <a:lnSpc>
                <a:spcPct val="107000"/>
              </a:lnSpc>
              <a:spcBef>
                <a:spcPts val="0"/>
              </a:spcBef>
              <a:spcAft>
                <a:spcPts val="0"/>
              </a:spcAft>
            </a:pPr>
            <a:r>
              <a:rPr lang="en-US" sz="1800" b="0" i="0" u="none" strike="noStrike" kern="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Momal Khan</a:t>
            </a:r>
            <a:endParaRPr lang="en-US" sz="1800" b="0" i="0" u="none" strike="noStrike" dirty="0">
              <a:solidFill>
                <a:schemeClr val="tx1">
                  <a:lumMod val="50000"/>
                </a:schemeClr>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75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b="1" dirty="0">
                <a:solidFill>
                  <a:srgbClr val="FFFFFF"/>
                </a:solidFill>
                <a:latin typeface="Montserrat"/>
                <a:ea typeface="Montserrat"/>
                <a:cs typeface="Montserrat"/>
                <a:sym typeface="Montserrat"/>
              </a:rPr>
              <a:t>  </a:t>
            </a:r>
            <a:r>
              <a:rPr lang="en-US" sz="2800" b="1" dirty="0">
                <a:solidFill>
                  <a:srgbClr val="FFFFFF"/>
                </a:solidFill>
                <a:latin typeface="Montserrat"/>
                <a:ea typeface="Montserrat"/>
                <a:cs typeface="Montserrat"/>
                <a:sym typeface="Montserrat"/>
              </a:rPr>
              <a:t>PROJECT OBJECTIVE</a:t>
            </a:r>
            <a:endParaRPr lang="en-US" sz="2800" b="1" dirty="0">
              <a:solidFill>
                <a:schemeClr val="bg1"/>
              </a:solidFill>
              <a:latin typeface="Montserrat"/>
              <a:ea typeface="Montserrat"/>
              <a:cs typeface="Montserrat"/>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t>3</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69530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000" dirty="0">
                <a:solidFill>
                  <a:schemeClr val="tx1">
                    <a:lumMod val="50000"/>
                  </a:schemeClr>
                </a:solidFill>
                <a:latin typeface="Times New Roman" panose="02020603050405020304" pitchFamily="18" charset="0"/>
                <a:cs typeface="Times New Roman" panose="02020603050405020304" pitchFamily="18" charset="0"/>
              </a:rPr>
              <a:t>The City of Detroit Housing and Revitalization Department (HRD) is pleased to request </a:t>
            </a:r>
            <a:r>
              <a:rPr lang="en-US" sz="2000" b="0" i="0" dirty="0">
                <a:solidFill>
                  <a:schemeClr val="tx1">
                    <a:lumMod val="50000"/>
                  </a:schemeClr>
                </a:solidFill>
                <a:effectLst/>
                <a:latin typeface="Times New Roman" panose="02020603050405020304" pitchFamily="18" charset="0"/>
                <a:cs typeface="Times New Roman" panose="02020603050405020304" pitchFamily="18" charset="0"/>
              </a:rPr>
              <a:t>applications from qualified respondents (public serving facilities operated by nonprofits) to obtain assistance with creation of a Master Rehabilitation Plan (Master Rehab Plan) for their facility. </a:t>
            </a:r>
          </a:p>
          <a:p>
            <a:pPr algn="l"/>
            <a:r>
              <a:rPr lang="en-US" sz="2000" b="0" i="0" dirty="0">
                <a:solidFill>
                  <a:srgbClr val="000000"/>
                </a:solidFill>
                <a:effectLst/>
                <a:latin typeface="Times New Roman" panose="02020603050405020304" pitchFamily="18" charset="0"/>
                <a:cs typeface="Times New Roman" panose="02020603050405020304" pitchFamily="18" charset="0"/>
              </a:rPr>
              <a:t>A master rehab plan will identify and prioritize capitalize needs of the nonprofit’s facilities. Applicant facilities in need of assistance must be located within the City of Detroit. If an organization has multiple locations, then they must submit a separate application.</a:t>
            </a:r>
          </a:p>
          <a:p>
            <a:pPr algn="l"/>
            <a:r>
              <a:rPr lang="en-US" sz="2000" b="0" i="0" dirty="0">
                <a:solidFill>
                  <a:srgbClr val="000000"/>
                </a:solidFill>
                <a:effectLst/>
                <a:latin typeface="Times New Roman" panose="02020603050405020304" pitchFamily="18" charset="0"/>
                <a:cs typeface="Times New Roman" panose="02020603050405020304" pitchFamily="18" charset="0"/>
              </a:rPr>
              <a:t>Awarded organizations will receive assistance from Decima, LLC - a City of Detroit contracted Owner's representative - to create a Master Rehab Plan outlining their facility capital needs and for use in submitting future applications to HRD Notice of Funding Availability (NOFA) opportunities. </a:t>
            </a:r>
            <a:r>
              <a:rPr lang="en-US" sz="2000" b="0" i="0" dirty="0">
                <a:solidFill>
                  <a:srgbClr val="000000"/>
                </a:solidFill>
                <a:effectLst/>
              </a:rPr>
              <a:t> </a:t>
            </a:r>
            <a:endParaRPr lang="en-US" sz="2000" dirty="0">
              <a:solidFill>
                <a:srgbClr val="3E393B"/>
              </a:solidFill>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Tree>
    <p:extLst>
      <p:ext uri="{BB962C8B-B14F-4D97-AF65-F5344CB8AC3E}">
        <p14:creationId xmlns:p14="http://schemas.microsoft.com/office/powerpoint/2010/main" val="349007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b="1" dirty="0">
                <a:solidFill>
                  <a:srgbClr val="FFFFFF"/>
                </a:solidFill>
                <a:latin typeface="Montserrat"/>
                <a:ea typeface="Montserrat"/>
                <a:cs typeface="Montserrat"/>
                <a:sym typeface="Montserrat"/>
              </a:rPr>
              <a:t>  </a:t>
            </a:r>
            <a:r>
              <a:rPr lang="en-US" sz="2800" b="1" dirty="0">
                <a:solidFill>
                  <a:srgbClr val="FFFFFF"/>
                </a:solidFill>
                <a:latin typeface="Montserrat"/>
                <a:ea typeface="Montserrat"/>
                <a:cs typeface="Montserrat"/>
                <a:sym typeface="Montserrat"/>
              </a:rPr>
              <a:t>Application Release and Submission</a:t>
            </a:r>
            <a:endParaRPr lang="en-US" sz="2800" b="1" dirty="0">
              <a:solidFill>
                <a:schemeClr val="bg1"/>
              </a:solidFill>
              <a:latin typeface="Montserrat"/>
              <a:ea typeface="Montserrat"/>
              <a:cs typeface="Montserrat"/>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t>4</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b="1" dirty="0">
                <a:solidFill>
                  <a:schemeClr val="tx1">
                    <a:lumMod val="50000"/>
                  </a:schemeClr>
                </a:solidFill>
                <a:latin typeface="Times New Roman" panose="02020603050405020304" pitchFamily="18" charset="0"/>
                <a:cs typeface="Times New Roman" panose="02020603050405020304" pitchFamily="18" charset="0"/>
              </a:rPr>
              <a:t>Advertisement Date: </a:t>
            </a:r>
            <a:r>
              <a:rPr lang="en-US" sz="1800" dirty="0">
                <a:solidFill>
                  <a:schemeClr val="tx1">
                    <a:lumMod val="50000"/>
                  </a:schemeClr>
                </a:solidFill>
                <a:latin typeface="Times New Roman" panose="02020603050405020304" pitchFamily="18" charset="0"/>
                <a:cs typeface="Times New Roman" panose="02020603050405020304" pitchFamily="18" charset="0"/>
              </a:rPr>
              <a:t>		March 17</a:t>
            </a:r>
            <a:r>
              <a:rPr lang="en-US" sz="1800" baseline="30000" dirty="0">
                <a:solidFill>
                  <a:schemeClr val="tx1">
                    <a:lumMod val="50000"/>
                  </a:schemeClr>
                </a:solidFill>
                <a:latin typeface="Times New Roman" panose="02020603050405020304" pitchFamily="18" charset="0"/>
                <a:cs typeface="Times New Roman" panose="02020603050405020304" pitchFamily="18" charset="0"/>
              </a:rPr>
              <a:t>th</a:t>
            </a:r>
            <a:r>
              <a:rPr lang="en-US" sz="1800" dirty="0">
                <a:solidFill>
                  <a:schemeClr val="tx1">
                    <a:lumMod val="50000"/>
                  </a:schemeClr>
                </a:solidFill>
                <a:latin typeface="Times New Roman" panose="02020603050405020304" pitchFamily="18" charset="0"/>
                <a:cs typeface="Times New Roman" panose="02020603050405020304" pitchFamily="18" charset="0"/>
              </a:rPr>
              <a:t>, 2023 @ 2:00PM</a:t>
            </a:r>
          </a:p>
          <a:p>
            <a:pPr algn="l"/>
            <a:r>
              <a:rPr lang="en-US" sz="1800" b="1" dirty="0">
                <a:solidFill>
                  <a:schemeClr val="tx1">
                    <a:lumMod val="50000"/>
                  </a:schemeClr>
                </a:solidFill>
                <a:latin typeface="Times New Roman" panose="02020603050405020304" pitchFamily="18" charset="0"/>
                <a:cs typeface="Times New Roman" panose="02020603050405020304" pitchFamily="18" charset="0"/>
              </a:rPr>
              <a:t>Questions: 	</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rPr>
              <a:t>All questions must be submitted via email to </a:t>
            </a:r>
            <a:r>
              <a:rPr lang="en-US" sz="1800" b="0" i="0" dirty="0">
                <a:solidFill>
                  <a:srgbClr val="000000"/>
                </a:solidFill>
                <a:effectLst/>
                <a:latin typeface="Times New Roman" panose="02020603050405020304" pitchFamily="18" charset="0"/>
                <a:hlinkClick r:id="rId3"/>
              </a:rPr>
              <a:t>PFR@detroitmi.gov</a:t>
            </a:r>
            <a:endParaRPr lang="en-US" sz="1800" b="0" i="0" dirty="0">
              <a:solidFill>
                <a:srgbClr val="000000"/>
              </a:solidFill>
              <a:effectLst/>
              <a:latin typeface="Times New Roman" panose="02020603050405020304" pitchFamily="18" charset="0"/>
            </a:endParaRPr>
          </a:p>
          <a:p>
            <a:pPr algn="l"/>
            <a:r>
              <a:rPr lang="en-US" sz="1800" b="1" i="0" dirty="0">
                <a:solidFill>
                  <a:srgbClr val="000000"/>
                </a:solidFill>
                <a:effectLst/>
                <a:latin typeface="Times New Roman" panose="02020603050405020304" pitchFamily="18" charset="0"/>
              </a:rPr>
              <a:t>Application Submission Date: </a:t>
            </a:r>
            <a:r>
              <a:rPr lang="en-US" sz="1800" b="0" i="0" dirty="0">
                <a:solidFill>
                  <a:srgbClr val="000000"/>
                </a:solidFill>
                <a:effectLst/>
                <a:latin typeface="Times New Roman" panose="02020603050405020304" pitchFamily="18" charset="0"/>
              </a:rPr>
              <a:t>	Applications submitted prior to March 31, 2023 @ 4:00PM will be 				given priority for assistance. We will continue to accept applications 				on an ongoing basis until all available Master Rehab funds have been 				exhausted, no later than December 31, 2024. </a:t>
            </a:r>
          </a:p>
          <a:p>
            <a:pPr algn="l"/>
            <a:r>
              <a:rPr lang="en-US" sz="1800" b="1" dirty="0">
                <a:solidFill>
                  <a:srgbClr val="000000"/>
                </a:solidFill>
                <a:latin typeface="Times New Roman" panose="02020603050405020304" pitchFamily="18" charset="0"/>
                <a:cs typeface="Times New Roman" panose="02020603050405020304" pitchFamily="18" charset="0"/>
              </a:rPr>
              <a:t>Application Submission:</a:t>
            </a:r>
            <a:r>
              <a:rPr lang="en-US" sz="1800" dirty="0">
                <a:solidFill>
                  <a:srgbClr val="000000"/>
                </a:solidFill>
                <a:latin typeface="Times New Roman" panose="02020603050405020304" pitchFamily="18" charset="0"/>
                <a:cs typeface="Times New Roman" panose="02020603050405020304" pitchFamily="18" charset="0"/>
              </a:rPr>
              <a:t>		The application package along with a link to complete the application 				on DocuSign will be published on the HRD website &lt;&lt;Link&gt;&gt; and 				will be distributed via email to interested parties. </a:t>
            </a:r>
          </a:p>
          <a:p>
            <a:pPr algn="l"/>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Respondents must read the package in its entirety and complete the 				application via DocuSign.</a:t>
            </a:r>
            <a:r>
              <a:rPr lang="en-US" sz="1800" dirty="0">
                <a:solidFill>
                  <a:schemeClr val="tx1">
                    <a:lumMod val="50000"/>
                  </a:schemeClr>
                </a:solidFill>
                <a:latin typeface="Times New Roman" panose="02020603050405020304" pitchFamily="18" charset="0"/>
                <a:cs typeface="Times New Roman" panose="02020603050405020304" pitchFamily="18" charset="0"/>
              </a:rPr>
              <a:t>		</a:t>
            </a:r>
            <a:endParaRPr lang="en-US" dirty="0">
              <a:solidFill>
                <a:srgbClr val="3E393B"/>
              </a:solidFill>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4">
            <a:alphaModFix/>
          </a:blip>
          <a:stretch>
            <a:fillRect/>
          </a:stretch>
        </p:blipFill>
        <p:spPr>
          <a:xfrm>
            <a:off x="9829547" y="4476583"/>
            <a:ext cx="2464795" cy="2406529"/>
          </a:xfrm>
          <a:prstGeom prst="rect">
            <a:avLst/>
          </a:prstGeom>
          <a:noFill/>
          <a:ln>
            <a:noFill/>
          </a:ln>
        </p:spPr>
      </p:pic>
    </p:spTree>
    <p:extLst>
      <p:ext uri="{BB962C8B-B14F-4D97-AF65-F5344CB8AC3E}">
        <p14:creationId xmlns:p14="http://schemas.microsoft.com/office/powerpoint/2010/main" val="417436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b="1" dirty="0">
                <a:solidFill>
                  <a:srgbClr val="FFFFFF"/>
                </a:solidFill>
                <a:latin typeface="Montserrat"/>
                <a:ea typeface="Montserrat"/>
                <a:cs typeface="Montserrat"/>
                <a:sym typeface="Montserrat"/>
              </a:rPr>
              <a:t> </a:t>
            </a:r>
            <a:r>
              <a:rPr lang="en-US" sz="2800" b="1" dirty="0">
                <a:solidFill>
                  <a:srgbClr val="FFFFFF"/>
                </a:solidFill>
                <a:latin typeface="Montserrat"/>
                <a:ea typeface="Montserrat"/>
                <a:cs typeface="Montserrat"/>
                <a:sym typeface="Montserrat"/>
              </a:rPr>
              <a:t>Future Notice of Funding Availability</a:t>
            </a:r>
            <a:endParaRPr lang="en-US" sz="2800" b="1" dirty="0">
              <a:solidFill>
                <a:schemeClr val="bg1"/>
              </a:solidFill>
              <a:latin typeface="Montserrat"/>
              <a:ea typeface="Montserrat"/>
              <a:cs typeface="Montserrat"/>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t>5</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fontAlgn="base"/>
            <a:r>
              <a:rPr lang="en-US" sz="2000" b="0" i="0" dirty="0">
                <a:solidFill>
                  <a:srgbClr val="000000"/>
                </a:solidFill>
                <a:effectLst/>
                <a:latin typeface="Times New Roman" panose="02020603050405020304" pitchFamily="18" charset="0"/>
              </a:rPr>
              <a:t>The Housing and Revitalization Department has received Coronavirus State and Local Recovery Funds (SLRF) as an Entitlement grantee from the U.S Department of Treasury. A portion of the SLRF is dedicated to ADA accessibility improvements for organizations that have faced increased construction barriers due to the Coronavirus pandemic. </a:t>
            </a:r>
            <a:endParaRPr lang="en-US" sz="2000" b="0" i="0" dirty="0">
              <a:solidFill>
                <a:srgbClr val="000000"/>
              </a:solidFill>
              <a:effectLst/>
              <a:latin typeface="Segoe UI" panose="020B0502040204020203" pitchFamily="34" charset="0"/>
            </a:endParaRPr>
          </a:p>
          <a:p>
            <a:pPr algn="l"/>
            <a:r>
              <a:rPr lang="en-US" sz="2000" dirty="0">
                <a:solidFill>
                  <a:srgbClr val="000000"/>
                </a:solidFill>
                <a:latin typeface="Times New Roman" panose="02020603050405020304" pitchFamily="18" charset="0"/>
              </a:rPr>
              <a:t>The Housing and Revitalization Department</a:t>
            </a:r>
            <a:r>
              <a:rPr lang="en-US" sz="2000" b="0" i="0" dirty="0">
                <a:solidFill>
                  <a:srgbClr val="000000"/>
                </a:solidFill>
                <a:effectLst/>
                <a:latin typeface="Times New Roman" panose="02020603050405020304" pitchFamily="18" charset="0"/>
              </a:rPr>
              <a:t> will publish a Notice of Funding Availability (NOFA) </a:t>
            </a:r>
            <a:r>
              <a:rPr lang="en-US" sz="2000" dirty="0">
                <a:solidFill>
                  <a:srgbClr val="000000"/>
                </a:solidFill>
                <a:latin typeface="Times New Roman" panose="02020603050405020304" pitchFamily="18" charset="0"/>
              </a:rPr>
              <a:t>in the coming months </a:t>
            </a:r>
            <a:r>
              <a:rPr lang="en-US" sz="2000" b="0" i="0" dirty="0">
                <a:solidFill>
                  <a:srgbClr val="000000"/>
                </a:solidFill>
                <a:effectLst/>
                <a:latin typeface="Times New Roman" panose="02020603050405020304" pitchFamily="18" charset="0"/>
              </a:rPr>
              <a:t>providing organizations the opportunity to apply for funding for rehabilitation projects that support ADA improvements to public serving nonprofit organizations with facilities located in the City of Detroit.  Having a comprehensive Master Rehab Plan will be included as part of the scoring award criteria for the NOFA.</a:t>
            </a:r>
            <a:r>
              <a:rPr lang="en-US" sz="1800" dirty="0">
                <a:solidFill>
                  <a:schemeClr val="tx1">
                    <a:lumMod val="50000"/>
                  </a:schemeClr>
                </a:solidFill>
                <a:latin typeface="Times New Roman" panose="02020603050405020304" pitchFamily="18" charset="0"/>
                <a:cs typeface="Times New Roman" panose="02020603050405020304" pitchFamily="18" charset="0"/>
              </a:rPr>
              <a:t>	</a:t>
            </a:r>
            <a:endParaRPr lang="en-US" dirty="0">
              <a:solidFill>
                <a:srgbClr val="3E393B"/>
              </a:solidFill>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Tree>
    <p:extLst>
      <p:ext uri="{BB962C8B-B14F-4D97-AF65-F5344CB8AC3E}">
        <p14:creationId xmlns:p14="http://schemas.microsoft.com/office/powerpoint/2010/main" val="206923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b="1" dirty="0">
                <a:solidFill>
                  <a:srgbClr val="FFFFFF"/>
                </a:solidFill>
                <a:latin typeface="Montserrat"/>
                <a:ea typeface="Montserrat"/>
                <a:cs typeface="Montserrat"/>
                <a:sym typeface="Montserrat"/>
              </a:rPr>
              <a:t> Get Bid Ready</a:t>
            </a:r>
            <a:endParaRPr lang="en-US" sz="2800" b="1" dirty="0">
              <a:solidFill>
                <a:schemeClr val="bg1"/>
              </a:solidFill>
              <a:latin typeface="Montserrat"/>
              <a:ea typeface="Montserrat"/>
              <a:cs typeface="Montserrat"/>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t>6</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fontAlgn="base"/>
            <a:endParaRPr lang="en-US" dirty="0">
              <a:solidFill>
                <a:srgbClr val="3E393B"/>
              </a:solidFill>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
        <p:nvSpPr>
          <p:cNvPr id="2" name="TextBox 1">
            <a:extLst>
              <a:ext uri="{FF2B5EF4-FFF2-40B4-BE49-F238E27FC236}">
                <a16:creationId xmlns:a16="http://schemas.microsoft.com/office/drawing/2014/main" id="{D0E19348-507D-48EC-FBB6-7D8742E0D1A5}"/>
              </a:ext>
            </a:extLst>
          </p:cNvPr>
          <p:cNvSpPr txBox="1"/>
          <p:nvPr/>
        </p:nvSpPr>
        <p:spPr>
          <a:xfrm>
            <a:off x="257175" y="1228041"/>
            <a:ext cx="11261834" cy="646331"/>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Following the application submission, non-profit organizations must follow the bidding process if applying for future NOFA projects, if you have not already:</a:t>
            </a:r>
          </a:p>
        </p:txBody>
      </p:sp>
      <p:pic>
        <p:nvPicPr>
          <p:cNvPr id="1026" name="Picture 2">
            <a:hlinkClick r:id="rId4"/>
            <a:extLst>
              <a:ext uri="{FF2B5EF4-FFF2-40B4-BE49-F238E27FC236}">
                <a16:creationId xmlns:a16="http://schemas.microsoft.com/office/drawing/2014/main" id="{010372F1-9F73-19D7-FDF5-EA4DF52B4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759" y="1935397"/>
            <a:ext cx="8944304" cy="4322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7F1369-A910-D446-F04C-2E7A29335969}"/>
              </a:ext>
            </a:extLst>
          </p:cNvPr>
          <p:cNvSpPr txBox="1"/>
          <p:nvPr/>
        </p:nvSpPr>
        <p:spPr>
          <a:xfrm>
            <a:off x="544623" y="6354716"/>
            <a:ext cx="9818577" cy="369332"/>
          </a:xfrm>
          <a:prstGeom prst="rect">
            <a:avLst/>
          </a:prstGeom>
          <a:noFill/>
        </p:spPr>
        <p:txBody>
          <a:bodyPr wrap="square" rtlCol="0">
            <a:spAutoFit/>
          </a:bodyPr>
          <a:lstStyle/>
          <a:p>
            <a:r>
              <a:rPr lang="en-US" b="1" dirty="0">
                <a:solidFill>
                  <a:srgbClr val="000000"/>
                </a:solidFill>
                <a:latin typeface="Times New Roman" panose="02020603050405020304" pitchFamily="18" charset="0"/>
                <a:cs typeface="Times New Roman" panose="02020603050405020304" pitchFamily="18" charset="0"/>
              </a:rPr>
              <a:t>For a more detailed description of each step of the procurement bidding process, </a:t>
            </a:r>
            <a:r>
              <a:rPr lang="en-US" b="1" dirty="0">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a:t>
            </a:r>
            <a:r>
              <a:rPr lang="en-US"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483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b="1" dirty="0">
                <a:solidFill>
                  <a:srgbClr val="FFFFFF"/>
                </a:solidFill>
                <a:latin typeface="Montserrat"/>
                <a:ea typeface="Montserrat"/>
                <a:cs typeface="Montserrat"/>
                <a:sym typeface="Montserrat"/>
              </a:rPr>
              <a:t> </a:t>
            </a:r>
            <a:r>
              <a:rPr lang="en-US" sz="2800" b="1" dirty="0">
                <a:solidFill>
                  <a:srgbClr val="FFFFFF"/>
                </a:solidFill>
                <a:latin typeface="Montserrat"/>
                <a:ea typeface="Montserrat"/>
                <a:cs typeface="Montserrat"/>
                <a:sym typeface="Montserrat"/>
              </a:rPr>
              <a:t>Oracle Tech Support </a:t>
            </a:r>
            <a:endParaRPr lang="en-US" sz="2800" b="1" dirty="0">
              <a:solidFill>
                <a:schemeClr val="bg1"/>
              </a:solidFill>
              <a:latin typeface="Montserrat"/>
              <a:ea typeface="Montserrat"/>
              <a:cs typeface="Montserrat"/>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t>7</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fontAlgn="base"/>
            <a:endParaRPr lang="en-US" dirty="0">
              <a:solidFill>
                <a:srgbClr val="3E393B"/>
              </a:solidFill>
              <a:latin typeface="Times New Roman" panose="02020603050405020304" pitchFamily="18" charset="0"/>
              <a:cs typeface="Times New Roman" panose="02020603050405020304" pitchFamily="18" charset="0"/>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
        <p:nvSpPr>
          <p:cNvPr id="4" name="TextBox 3">
            <a:extLst>
              <a:ext uri="{FF2B5EF4-FFF2-40B4-BE49-F238E27FC236}">
                <a16:creationId xmlns:a16="http://schemas.microsoft.com/office/drawing/2014/main" id="{6A3FC7DE-38F4-E8BF-CA78-F0523A02AB00}"/>
              </a:ext>
            </a:extLst>
          </p:cNvPr>
          <p:cNvSpPr txBox="1"/>
          <p:nvPr/>
        </p:nvSpPr>
        <p:spPr>
          <a:xfrm>
            <a:off x="546685" y="1237030"/>
            <a:ext cx="10476916" cy="5355312"/>
          </a:xfrm>
          <a:prstGeom prst="rect">
            <a:avLst/>
          </a:prstGeom>
          <a:noFill/>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The City of Detroit’s Office of Contracting and Procurement (OCP) uses Oracle, an electronic purchasing tool for handling all bids. Oracle creates a one-stop shop for all available business opportunities. </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 NEW SUPPLIERS: To complete your registration, you will need: </a:t>
            </a:r>
          </a:p>
          <a:p>
            <a:pPr lvl="3"/>
            <a:r>
              <a:rPr lang="en-US" dirty="0">
                <a:solidFill>
                  <a:srgbClr val="000000"/>
                </a:solidFill>
                <a:latin typeface="Times New Roman" panose="02020603050405020304" pitchFamily="18" charset="0"/>
                <a:cs typeface="Times New Roman" panose="02020603050405020304" pitchFamily="18" charset="0"/>
              </a:rPr>
              <a:t>◦ Taxpayer ID </a:t>
            </a:r>
          </a:p>
          <a:p>
            <a:pPr lvl="3"/>
            <a:r>
              <a:rPr lang="en-US" dirty="0">
                <a:solidFill>
                  <a:srgbClr val="000000"/>
                </a:solidFill>
                <a:latin typeface="Times New Roman" panose="02020603050405020304" pitchFamily="18" charset="0"/>
                <a:cs typeface="Times New Roman" panose="02020603050405020304" pitchFamily="18" charset="0"/>
              </a:rPr>
              <a:t>◦ Valid Email Address </a:t>
            </a:r>
          </a:p>
          <a:p>
            <a:pPr lvl="3"/>
            <a:r>
              <a:rPr lang="en-US" dirty="0">
                <a:solidFill>
                  <a:srgbClr val="000000"/>
                </a:solidFill>
                <a:latin typeface="Times New Roman" panose="02020603050405020304" pitchFamily="18" charset="0"/>
                <a:cs typeface="Times New Roman" panose="02020603050405020304" pitchFamily="18" charset="0"/>
              </a:rPr>
              <a:t>◦ Business Classification Certification (e.g. DHB, DBB, MBE, WBE) </a:t>
            </a:r>
          </a:p>
          <a:p>
            <a:pPr lvl="3"/>
            <a:r>
              <a:rPr lang="en-US" dirty="0">
                <a:solidFill>
                  <a:srgbClr val="000000"/>
                </a:solidFill>
                <a:latin typeface="Times New Roman" panose="02020603050405020304" pitchFamily="18" charset="0"/>
                <a:cs typeface="Times New Roman" panose="02020603050405020304" pitchFamily="18" charset="0"/>
              </a:rPr>
              <a:t>◦ Administration Contact with Valid Email Address </a:t>
            </a:r>
          </a:p>
          <a:p>
            <a:pPr lvl="3"/>
            <a:r>
              <a:rPr lang="en-US" dirty="0">
                <a:solidFill>
                  <a:srgbClr val="000000"/>
                </a:solidFill>
                <a:latin typeface="Times New Roman" panose="02020603050405020304" pitchFamily="18" charset="0"/>
                <a:cs typeface="Times New Roman" panose="02020603050405020304" pitchFamily="18" charset="0"/>
              </a:rPr>
              <a:t>◦ Bank Routing Number </a:t>
            </a:r>
          </a:p>
          <a:p>
            <a:pPr lvl="3"/>
            <a:r>
              <a:rPr lang="en-US" dirty="0">
                <a:solidFill>
                  <a:srgbClr val="000000"/>
                </a:solidFill>
                <a:latin typeface="Times New Roman" panose="02020603050405020304" pitchFamily="18" charset="0"/>
                <a:cs typeface="Times New Roman" panose="02020603050405020304" pitchFamily="18" charset="0"/>
              </a:rPr>
              <a:t>◦ Bank Account Number </a:t>
            </a:r>
          </a:p>
          <a:p>
            <a:pPr lvl="3"/>
            <a:r>
              <a:rPr lang="en-US" dirty="0">
                <a:solidFill>
                  <a:srgbClr val="000000"/>
                </a:solidFill>
                <a:latin typeface="Times New Roman" panose="02020603050405020304" pitchFamily="18" charset="0"/>
                <a:cs typeface="Times New Roman" panose="02020603050405020304" pitchFamily="18" charset="0"/>
              </a:rPr>
              <a:t>◦ Voided Check </a:t>
            </a:r>
          </a:p>
          <a:p>
            <a:pPr lvl="3"/>
            <a:r>
              <a:rPr lang="en-US" dirty="0">
                <a:solidFill>
                  <a:srgbClr val="000000"/>
                </a:solidFill>
                <a:latin typeface="Times New Roman" panose="02020603050405020304" pitchFamily="18" charset="0"/>
                <a:cs typeface="Times New Roman" panose="02020603050405020304" pitchFamily="18" charset="0"/>
              </a:rPr>
              <a:t>◦ ACH Authorization Form Registration is required to submit bids and to receive payments. </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New Suppliers click here to register: </a:t>
            </a:r>
            <a:r>
              <a:rPr lang="en-US" dirty="0">
                <a:solidFill>
                  <a:srgbClr val="000000"/>
                </a:solidFill>
                <a:latin typeface="Times New Roman" panose="02020603050405020304" pitchFamily="18" charset="0"/>
                <a:cs typeface="Times New Roman" panose="02020603050405020304" pitchFamily="18" charset="0"/>
                <a:hlinkClick r:id="rId4"/>
              </a:rPr>
              <a:t>https://bit.ly/SUPREGIST</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Existing Suppliers, access your portal here: </a:t>
            </a:r>
            <a:r>
              <a:rPr lang="en-US" dirty="0">
                <a:solidFill>
                  <a:srgbClr val="000000"/>
                </a:solidFill>
                <a:latin typeface="Times New Roman" panose="02020603050405020304" pitchFamily="18" charset="0"/>
                <a:cs typeface="Times New Roman" panose="02020603050405020304" pitchFamily="18" charset="0"/>
                <a:hlinkClick r:id="rId5"/>
              </a:rPr>
              <a:t>https://bit.ly/SUPPORTAL</a:t>
            </a:r>
            <a:r>
              <a:rPr lang="en-US" dirty="0">
                <a:solidFill>
                  <a:srgbClr val="000000"/>
                </a:solidFill>
                <a:latin typeface="Times New Roman" panose="02020603050405020304" pitchFamily="18" charset="0"/>
                <a:cs typeface="Times New Roman" panose="02020603050405020304" pitchFamily="18" charset="0"/>
              </a:rPr>
              <a:t> to access bid opportunities </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For technical issues with registration into Oracle Cloud or if changes and connections are needed once registration is complete, contact the e-Procurement team at </a:t>
            </a:r>
            <a:r>
              <a:rPr lang="en-US" dirty="0">
                <a:solidFill>
                  <a:srgbClr val="00A3DB"/>
                </a:solidFill>
                <a:latin typeface="Times New Roman" panose="02020603050405020304" pitchFamily="18" charset="0"/>
                <a:cs typeface="Times New Roman" panose="02020603050405020304" pitchFamily="18" charset="0"/>
              </a:rPr>
              <a:t>procurementinthecloud@detroitmi.gov </a:t>
            </a:r>
          </a:p>
          <a:p>
            <a:r>
              <a:rPr lang="en-US" dirty="0">
                <a:solidFill>
                  <a:srgbClr val="000000"/>
                </a:solidFill>
                <a:latin typeface="Times New Roman" panose="02020603050405020304" pitchFamily="18" charset="0"/>
                <a:cs typeface="Times New Roman" panose="02020603050405020304" pitchFamily="18" charset="0"/>
              </a:rPr>
              <a:t>or call (313) 670-8106.</a:t>
            </a:r>
          </a:p>
        </p:txBody>
      </p:sp>
    </p:spTree>
    <p:extLst>
      <p:ext uri="{BB962C8B-B14F-4D97-AF65-F5344CB8AC3E}">
        <p14:creationId xmlns:p14="http://schemas.microsoft.com/office/powerpoint/2010/main" val="173337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2C090"/>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3200" dirty="0">
                <a:solidFill>
                  <a:srgbClr val="FFFFFF"/>
                </a:solidFill>
                <a:latin typeface="Times New Roman" panose="02020603050405020304" pitchFamily="18" charset="0"/>
                <a:ea typeface="Montserrat"/>
                <a:cs typeface="Times New Roman" panose="02020603050405020304" pitchFamily="18" charset="0"/>
                <a:sym typeface="Montserrat"/>
              </a:rPr>
              <a:t>Keeping Up with OCP</a:t>
            </a:r>
            <a:endParaRPr lang="en-US" sz="2800" dirty="0">
              <a:solidFill>
                <a:schemeClr val="bg1"/>
              </a:solidFill>
              <a:latin typeface="Times New Roman" panose="02020603050405020304" pitchFamily="18" charset="0"/>
              <a:ea typeface="Montserrat"/>
              <a:cs typeface="Times New Roman" panose="02020603050405020304" pitchFamily="18" charset="0"/>
              <a:sym typeface="Montserrat"/>
            </a:endParaRPr>
          </a:p>
        </p:txBody>
      </p:sp>
      <p:sp>
        <p:nvSpPr>
          <p:cNvPr id="3" name="Slide Number Placeholder 2"/>
          <p:cNvSpPr>
            <a:spLocks noGrp="1"/>
          </p:cNvSpPr>
          <p:nvPr>
            <p:ph type="sldNum" sz="quarter" idx="12"/>
          </p:nvPr>
        </p:nvSpPr>
        <p:spPr/>
        <p:txBody>
          <a:bodyPr/>
          <a:lstStyle/>
          <a:p>
            <a:fld id="{CF47C543-A769-4477-BD70-71B384DA799D}"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fontAlgn="base"/>
            <a:endParaRPr lang="en-US" dirty="0">
              <a:solidFill>
                <a:srgbClr val="3E393B"/>
              </a:solidFill>
              <a:latin typeface="Times New Roman" panose="02020603050405020304" pitchFamily="18" charset="0"/>
              <a:cs typeface="Times New Roman" panose="02020603050405020304" pitchFamily="18" charset="0"/>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
        <p:nvSpPr>
          <p:cNvPr id="7" name="TextBox 6">
            <a:extLst>
              <a:ext uri="{FF2B5EF4-FFF2-40B4-BE49-F238E27FC236}">
                <a16:creationId xmlns:a16="http://schemas.microsoft.com/office/drawing/2014/main" id="{A0EF685E-D281-0F4D-7F9F-89317632F31F}"/>
              </a:ext>
            </a:extLst>
          </p:cNvPr>
          <p:cNvSpPr txBox="1"/>
          <p:nvPr/>
        </p:nvSpPr>
        <p:spPr>
          <a:xfrm>
            <a:off x="1661807" y="1392745"/>
            <a:ext cx="6241196" cy="646331"/>
          </a:xfrm>
          <a:prstGeom prst="rect">
            <a:avLst/>
          </a:prstGeom>
          <a:noFill/>
        </p:spPr>
        <p:txBody>
          <a:bodyPr wrap="square" rtlCol="0">
            <a:spAutoFit/>
          </a:bodyPr>
          <a:lstStyle/>
          <a:p>
            <a:r>
              <a:rPr lang="en-US" b="1" i="0" dirty="0">
                <a:solidFill>
                  <a:srgbClr val="18252A"/>
                </a:solidFill>
                <a:effectLst/>
                <a:latin typeface="Times New Roman" panose="02020603050405020304" pitchFamily="18" charset="0"/>
                <a:cs typeface="Times New Roman" panose="02020603050405020304" pitchFamily="18" charset="0"/>
              </a:rPr>
              <a:t>Supplier Portal Information and Instructions</a:t>
            </a:r>
            <a:endParaRPr lang="en-US" b="1" dirty="0">
              <a:solidFill>
                <a:srgbClr val="00000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detroitmi.gov/supplier</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13" name="Graphic 12">
            <a:extLst>
              <a:ext uri="{FF2B5EF4-FFF2-40B4-BE49-F238E27FC236}">
                <a16:creationId xmlns:a16="http://schemas.microsoft.com/office/drawing/2014/main" id="{962DC624-7625-C9A5-6F92-31C172D5FA25}"/>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948891" y="1436907"/>
            <a:ext cx="544746" cy="544746"/>
          </a:xfrm>
          <a:prstGeom prst="rect">
            <a:avLst/>
          </a:prstGeom>
        </p:spPr>
      </p:pic>
      <p:pic>
        <p:nvPicPr>
          <p:cNvPr id="15" name="IMG_0219.PNG" descr="IMG_0219.PNG">
            <a:extLst>
              <a:ext uri="{FF2B5EF4-FFF2-40B4-BE49-F238E27FC236}">
                <a16:creationId xmlns:a16="http://schemas.microsoft.com/office/drawing/2014/main" id="{BC94B767-DF3C-D061-F013-09A47530BB7F}"/>
              </a:ext>
            </a:extLst>
          </p:cNvPr>
          <p:cNvPicPr>
            <a:picLocks noChangeAspect="1"/>
          </p:cNvPicPr>
          <p:nvPr/>
        </p:nvPicPr>
        <p:blipFill>
          <a:blip r:embed="rId8"/>
          <a:stretch>
            <a:fillRect/>
          </a:stretch>
        </p:blipFill>
        <p:spPr>
          <a:xfrm>
            <a:off x="948891" y="3190912"/>
            <a:ext cx="647900" cy="660770"/>
          </a:xfrm>
          <a:prstGeom prst="rect">
            <a:avLst/>
          </a:prstGeom>
          <a:ln w="12700">
            <a:miter lim="400000"/>
          </a:ln>
        </p:spPr>
      </p:pic>
      <p:sp>
        <p:nvSpPr>
          <p:cNvPr id="16" name="TextBox 15">
            <a:extLst>
              <a:ext uri="{FF2B5EF4-FFF2-40B4-BE49-F238E27FC236}">
                <a16:creationId xmlns:a16="http://schemas.microsoft.com/office/drawing/2014/main" id="{E142AD0A-1919-CFF0-4EC5-3AE3E9A9196B}"/>
              </a:ext>
            </a:extLst>
          </p:cNvPr>
          <p:cNvSpPr txBox="1"/>
          <p:nvPr/>
        </p:nvSpPr>
        <p:spPr>
          <a:xfrm>
            <a:off x="1661807" y="3423515"/>
            <a:ext cx="2375621" cy="369332"/>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@cityofdetroitocp</a:t>
            </a:r>
          </a:p>
        </p:txBody>
      </p:sp>
      <p:pic>
        <p:nvPicPr>
          <p:cNvPr id="17" name="IMG_0221.PNG" descr="IMG_0221.PNG">
            <a:extLst>
              <a:ext uri="{FF2B5EF4-FFF2-40B4-BE49-F238E27FC236}">
                <a16:creationId xmlns:a16="http://schemas.microsoft.com/office/drawing/2014/main" id="{6B1E95F2-0BAF-5CAE-4F5D-400B7960770D}"/>
              </a:ext>
            </a:extLst>
          </p:cNvPr>
          <p:cNvPicPr>
            <a:picLocks noChangeAspect="1"/>
          </p:cNvPicPr>
          <p:nvPr/>
        </p:nvPicPr>
        <p:blipFill>
          <a:blip r:embed="rId9"/>
          <a:stretch>
            <a:fillRect/>
          </a:stretch>
        </p:blipFill>
        <p:spPr>
          <a:xfrm>
            <a:off x="948891" y="4237337"/>
            <a:ext cx="647901" cy="641578"/>
          </a:xfrm>
          <a:prstGeom prst="rect">
            <a:avLst/>
          </a:prstGeom>
          <a:ln w="12700">
            <a:miter lim="400000"/>
          </a:ln>
        </p:spPr>
      </p:pic>
      <p:sp>
        <p:nvSpPr>
          <p:cNvPr id="19" name="TextBox 18">
            <a:extLst>
              <a:ext uri="{FF2B5EF4-FFF2-40B4-BE49-F238E27FC236}">
                <a16:creationId xmlns:a16="http://schemas.microsoft.com/office/drawing/2014/main" id="{9689035F-BFBC-253F-E0BF-8897595F506D}"/>
              </a:ext>
            </a:extLst>
          </p:cNvPr>
          <p:cNvSpPr txBox="1"/>
          <p:nvPr/>
        </p:nvSpPr>
        <p:spPr>
          <a:xfrm>
            <a:off x="1661807" y="4373460"/>
            <a:ext cx="2475914" cy="369332"/>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@cityofdetocp</a:t>
            </a:r>
          </a:p>
        </p:txBody>
      </p:sp>
      <p:sp>
        <p:nvSpPr>
          <p:cNvPr id="22" name="TextBox 21">
            <a:extLst>
              <a:ext uri="{FF2B5EF4-FFF2-40B4-BE49-F238E27FC236}">
                <a16:creationId xmlns:a16="http://schemas.microsoft.com/office/drawing/2014/main" id="{19B47AA6-18F2-DA8A-9F5E-ED13C0E7D43D}"/>
              </a:ext>
            </a:extLst>
          </p:cNvPr>
          <p:cNvSpPr txBox="1"/>
          <p:nvPr/>
        </p:nvSpPr>
        <p:spPr>
          <a:xfrm>
            <a:off x="1661808" y="2313834"/>
            <a:ext cx="6241195" cy="646331"/>
          </a:xfrm>
          <a:prstGeom prst="rect">
            <a:avLst/>
          </a:prstGeom>
          <a:noFill/>
        </p:spPr>
        <p:txBody>
          <a:bodyPr wrap="square" rtlCol="0">
            <a:spAutoFit/>
          </a:bodyPr>
          <a:lstStyle/>
          <a:p>
            <a:r>
              <a:rPr lang="en-US" b="1" dirty="0">
                <a:solidFill>
                  <a:srgbClr val="000000"/>
                </a:solidFill>
                <a:latin typeface="Times New Roman" panose="02020603050405020304" pitchFamily="18" charset="0"/>
                <a:cs typeface="Times New Roman" panose="02020603050405020304" pitchFamily="18" charset="0"/>
              </a:rPr>
              <a:t>City of Detroit: Office of Contracting and Procurement</a:t>
            </a:r>
          </a:p>
          <a:p>
            <a:r>
              <a:rPr lang="en-US" dirty="0">
                <a:solidFill>
                  <a:srgbClr val="000000"/>
                </a:solidFill>
                <a:latin typeface="Times New Roman" panose="02020603050405020304" pitchFamily="18" charset="0"/>
                <a:cs typeface="Times New Roman" panose="02020603050405020304" pitchFamily="18" charset="0"/>
              </a:rPr>
              <a:t>@cityofdetroitOCP</a:t>
            </a:r>
          </a:p>
        </p:txBody>
      </p:sp>
      <p:pic>
        <p:nvPicPr>
          <p:cNvPr id="23" name="IMG_0220.PNG" descr="IMG_0220.PNG">
            <a:extLst>
              <a:ext uri="{FF2B5EF4-FFF2-40B4-BE49-F238E27FC236}">
                <a16:creationId xmlns:a16="http://schemas.microsoft.com/office/drawing/2014/main" id="{8DC4EA7D-8E60-B24C-2177-AD6FEA00C510}"/>
              </a:ext>
            </a:extLst>
          </p:cNvPr>
          <p:cNvPicPr>
            <a:picLocks noChangeAspect="1"/>
          </p:cNvPicPr>
          <p:nvPr/>
        </p:nvPicPr>
        <p:blipFill>
          <a:blip r:embed="rId10"/>
          <a:srcRect/>
          <a:stretch>
            <a:fillRect/>
          </a:stretch>
        </p:blipFill>
        <p:spPr>
          <a:xfrm>
            <a:off x="965011" y="2258915"/>
            <a:ext cx="661341" cy="649465"/>
          </a:xfrm>
          <a:prstGeom prst="rect">
            <a:avLst/>
          </a:prstGeom>
          <a:ln w="12700">
            <a:miter lim="400000"/>
          </a:ln>
        </p:spPr>
      </p:pic>
      <p:pic>
        <p:nvPicPr>
          <p:cNvPr id="24" name="h90nveymaytblh5fldz8.png" descr="h90nveymaytblh5fldz8.png">
            <a:extLst>
              <a:ext uri="{FF2B5EF4-FFF2-40B4-BE49-F238E27FC236}">
                <a16:creationId xmlns:a16="http://schemas.microsoft.com/office/drawing/2014/main" id="{7EECEBA6-025F-C4B3-2B77-88351C89C9D1}"/>
              </a:ext>
            </a:extLst>
          </p:cNvPr>
          <p:cNvPicPr>
            <a:picLocks noChangeAspect="1"/>
          </p:cNvPicPr>
          <p:nvPr/>
        </p:nvPicPr>
        <p:blipFill>
          <a:blip r:embed="rId11"/>
          <a:stretch>
            <a:fillRect/>
          </a:stretch>
        </p:blipFill>
        <p:spPr>
          <a:xfrm>
            <a:off x="945921" y="5274039"/>
            <a:ext cx="650870" cy="544746"/>
          </a:xfrm>
          <a:prstGeom prst="rect">
            <a:avLst/>
          </a:prstGeom>
          <a:ln w="12700">
            <a:miter lim="400000"/>
          </a:ln>
        </p:spPr>
      </p:pic>
      <p:sp>
        <p:nvSpPr>
          <p:cNvPr id="25" name="TextBox 24">
            <a:extLst>
              <a:ext uri="{FF2B5EF4-FFF2-40B4-BE49-F238E27FC236}">
                <a16:creationId xmlns:a16="http://schemas.microsoft.com/office/drawing/2014/main" id="{A14FDAC0-E060-DB13-1A69-0CF75AF4D401}"/>
              </a:ext>
            </a:extLst>
          </p:cNvPr>
          <p:cNvSpPr txBox="1"/>
          <p:nvPr/>
        </p:nvSpPr>
        <p:spPr>
          <a:xfrm>
            <a:off x="1661807" y="5420476"/>
            <a:ext cx="2375621" cy="369332"/>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@cityofdetroitocp</a:t>
            </a:r>
          </a:p>
        </p:txBody>
      </p:sp>
      <p:pic>
        <p:nvPicPr>
          <p:cNvPr id="26" name="Picture 2" descr="Gov-Delivery-Full.jpg">
            <a:extLst>
              <a:ext uri="{FF2B5EF4-FFF2-40B4-BE49-F238E27FC236}">
                <a16:creationId xmlns:a16="http://schemas.microsoft.com/office/drawing/2014/main" id="{F94F39C5-5E45-9298-96FD-F41F05B4738A}"/>
              </a:ext>
            </a:extLst>
          </p:cNvPr>
          <p:cNvPicPr>
            <a:picLocks noChangeAspect="1"/>
          </p:cNvPicPr>
          <p:nvPr/>
        </p:nvPicPr>
        <p:blipFill>
          <a:blip r:embed="rId12"/>
          <a:stretch>
            <a:fillRect/>
          </a:stretch>
        </p:blipFill>
        <p:spPr>
          <a:xfrm>
            <a:off x="89423" y="6200766"/>
            <a:ext cx="1477014" cy="443104"/>
          </a:xfrm>
          <a:prstGeom prst="rect">
            <a:avLst/>
          </a:prstGeom>
        </p:spPr>
      </p:pic>
      <p:sp>
        <p:nvSpPr>
          <p:cNvPr id="28" name="TextBox 27">
            <a:extLst>
              <a:ext uri="{FF2B5EF4-FFF2-40B4-BE49-F238E27FC236}">
                <a16:creationId xmlns:a16="http://schemas.microsoft.com/office/drawing/2014/main" id="{A09EED5D-70AE-A555-DB94-6D0F04EE5064}"/>
              </a:ext>
            </a:extLst>
          </p:cNvPr>
          <p:cNvSpPr txBox="1"/>
          <p:nvPr/>
        </p:nvSpPr>
        <p:spPr>
          <a:xfrm>
            <a:off x="1726603" y="6130989"/>
            <a:ext cx="3446585" cy="369332"/>
          </a:xfrm>
          <a:prstGeom prst="rect">
            <a:avLst/>
          </a:prstGeom>
          <a:noFill/>
        </p:spPr>
        <p:txBody>
          <a:bodyPr wrap="square" rtlCol="0">
            <a:spAutoFit/>
          </a:bodyPr>
          <a:lstStyle/>
          <a:p>
            <a:pPr marL="651510" marR="239395" indent="-651510" algn="l" defTabSz="914400">
              <a:lnSpc>
                <a:spcPct val="100000"/>
              </a:lnSpc>
              <a:spcBef>
                <a:spcPts val="0"/>
              </a:spcBef>
              <a:spcAft>
                <a:spcPts val="0"/>
              </a:spcAft>
              <a:buNone/>
              <a:tabLst/>
            </a:pPr>
            <a:r>
              <a:rPr lang="en-US" sz="1800" b="1" dirty="0">
                <a:solidFill>
                  <a:srgbClr val="002060"/>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bit.ly/GOVDELIVERY</a:t>
            </a: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87C3625-3A49-228B-E859-7087FBBDE2C7}"/>
              </a:ext>
            </a:extLst>
          </p:cNvPr>
          <p:cNvSpPr txBox="1"/>
          <p:nvPr/>
        </p:nvSpPr>
        <p:spPr>
          <a:xfrm>
            <a:off x="1726603" y="6422318"/>
            <a:ext cx="8237122" cy="323165"/>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*Create an account using email and scroll down to “Procurement Updates*</a:t>
            </a:r>
          </a:p>
        </p:txBody>
      </p:sp>
    </p:spTree>
    <p:extLst>
      <p:ext uri="{BB962C8B-B14F-4D97-AF65-F5344CB8AC3E}">
        <p14:creationId xmlns:p14="http://schemas.microsoft.com/office/powerpoint/2010/main" val="59267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subTitle" idx="1"/>
          </p:nvPr>
        </p:nvSpPr>
        <p:spPr>
          <a:xfrm>
            <a:off x="0" y="0"/>
            <a:ext cx="12192000" cy="1033636"/>
          </a:xfrm>
          <a:prstGeom prst="rect">
            <a:avLst/>
          </a:prstGeom>
          <a:solidFill>
            <a:srgbClr val="27806A"/>
          </a:solidFill>
        </p:spPr>
        <p:txBody>
          <a:bodyPr spcFirstLastPara="1" vert="horz" wrap="square" lIns="121900" tIns="121900" rIns="121900" bIns="121900" rtlCol="0" anchor="ctr" anchorCtr="0">
            <a:noAutofit/>
          </a:bodyPr>
          <a:lstStyle/>
          <a:p>
            <a:pPr algn="l">
              <a:spcAft>
                <a:spcPts val="0"/>
              </a:spcAft>
            </a:pPr>
            <a:r>
              <a:rPr lang="en-US" sz="2800" b="1" dirty="0">
                <a:solidFill>
                  <a:schemeClr val="bg1"/>
                </a:solidFill>
                <a:latin typeface="Montserrat"/>
                <a:ea typeface="Montserrat"/>
                <a:cs typeface="Montserrat"/>
                <a:sym typeface="Montserrat"/>
              </a:rPr>
              <a:t>Questions</a:t>
            </a:r>
          </a:p>
        </p:txBody>
      </p:sp>
      <p:sp>
        <p:nvSpPr>
          <p:cNvPr id="3" name="Slide Number Placeholder 2"/>
          <p:cNvSpPr>
            <a:spLocks noGrp="1"/>
          </p:cNvSpPr>
          <p:nvPr>
            <p:ph type="sldNum" sz="quarter" idx="12"/>
          </p:nvPr>
        </p:nvSpPr>
        <p:spPr/>
        <p:txBody>
          <a:bodyPr/>
          <a:lstStyle/>
          <a:p>
            <a:fld id="{CF47C543-A769-4477-BD70-71B384DA799D}" type="slidenum">
              <a:rPr lang="en-US" smtClean="0"/>
              <a:t>9</a:t>
            </a:fld>
            <a:endParaRPr lang="en-US"/>
          </a:p>
        </p:txBody>
      </p:sp>
      <p:sp>
        <p:nvSpPr>
          <p:cNvPr id="9" name="Subtitle 5">
            <a:extLst>
              <a:ext uri="{FF2B5EF4-FFF2-40B4-BE49-F238E27FC236}">
                <a16:creationId xmlns:a16="http://schemas.microsoft.com/office/drawing/2014/main" id="{F9E71B13-A36B-8141-8B42-0BE60724B67A}"/>
              </a:ext>
            </a:extLst>
          </p:cNvPr>
          <p:cNvSpPr txBox="1">
            <a:spLocks/>
          </p:cNvSpPr>
          <p:nvPr/>
        </p:nvSpPr>
        <p:spPr>
          <a:xfrm>
            <a:off x="257175" y="1338366"/>
            <a:ext cx="10055226" cy="5129342"/>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0"/>
              </a:spcBef>
              <a:spcAft>
                <a:spcPts val="1600"/>
              </a:spcAft>
              <a:buClr>
                <a:schemeClr val="accent1"/>
              </a:buClr>
              <a:buFont typeface="Wingdings"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600"/>
              </a:spcAft>
              <a:buClr>
                <a:schemeClr val="accent1"/>
              </a:buClr>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600"/>
              </a:spcAft>
              <a:buClr>
                <a:schemeClr val="accent1"/>
              </a:buClr>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600"/>
              </a:spcAft>
              <a:buClr>
                <a:schemeClr val="accent1"/>
              </a:buClr>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rtl="0" fontAlgn="base"/>
            <a:r>
              <a:rPr lang="en-US" dirty="0">
                <a:solidFill>
                  <a:srgbClr val="3E393B"/>
                </a:solidFill>
                <a:latin typeface="Times New Roman" panose="02020603050405020304" pitchFamily="18" charset="0"/>
                <a:cs typeface="Times New Roman" panose="02020603050405020304" pitchFamily="18" charset="0"/>
              </a:rPr>
              <a:t>Please use the raise hand function or type your questions into the chat</a:t>
            </a:r>
          </a:p>
          <a:p>
            <a:pPr algn="just" rtl="0" fontAlgn="base"/>
            <a:endParaRPr lang="en-US" dirty="0">
              <a:solidFill>
                <a:srgbClr val="3E393B"/>
              </a:solidFill>
              <a:latin typeface="Times New Roman" panose="02020603050405020304" pitchFamily="18" charset="0"/>
              <a:cs typeface="Times New Roman" panose="02020603050405020304" pitchFamily="18" charset="0"/>
            </a:endParaRPr>
          </a:p>
          <a:p>
            <a:pPr algn="just" rtl="0" fontAlgn="base"/>
            <a:r>
              <a:rPr lang="en-US" dirty="0">
                <a:solidFill>
                  <a:srgbClr val="3E393B"/>
                </a:solidFill>
                <a:latin typeface="Times New Roman" panose="02020603050405020304" pitchFamily="18" charset="0"/>
                <a:cs typeface="Times New Roman" panose="02020603050405020304" pitchFamily="18" charset="0"/>
              </a:rPr>
              <a:t>Please submit additional questions to </a:t>
            </a:r>
            <a:r>
              <a:rPr lang="en-US" dirty="0" err="1">
                <a:solidFill>
                  <a:srgbClr val="3E393B"/>
                </a:solidFill>
                <a:latin typeface="Times New Roman" panose="02020603050405020304" pitchFamily="18" charset="0"/>
                <a:cs typeface="Times New Roman" panose="02020603050405020304" pitchFamily="18" charset="0"/>
              </a:rPr>
              <a:t>PFR@detroitmi.gov</a:t>
            </a:r>
            <a:endParaRPr lang="en-US" dirty="0">
              <a:solidFill>
                <a:srgbClr val="3E393B"/>
              </a:solidFill>
              <a:latin typeface="Times New Roman" panose="02020603050405020304" pitchFamily="18" charset="0"/>
              <a:cs typeface="Times New Roman" panose="02020603050405020304" pitchFamily="18" charset="0"/>
            </a:endParaRPr>
          </a:p>
        </p:txBody>
      </p:sp>
      <p:pic>
        <p:nvPicPr>
          <p:cNvPr id="10" name="Google Shape;59;p13">
            <a:extLst>
              <a:ext uri="{FF2B5EF4-FFF2-40B4-BE49-F238E27FC236}">
                <a16:creationId xmlns:a16="http://schemas.microsoft.com/office/drawing/2014/main" id="{824BDCF3-ABA5-8645-AFC0-3B6F70924171}"/>
              </a:ext>
            </a:extLst>
          </p:cNvPr>
          <p:cNvPicPr preferRelativeResize="0"/>
          <p:nvPr/>
        </p:nvPicPr>
        <p:blipFill>
          <a:blip r:embed="rId3">
            <a:alphaModFix/>
          </a:blip>
          <a:stretch>
            <a:fillRect/>
          </a:stretch>
        </p:blipFill>
        <p:spPr>
          <a:xfrm>
            <a:off x="9829547" y="4476583"/>
            <a:ext cx="2464795" cy="2406529"/>
          </a:xfrm>
          <a:prstGeom prst="rect">
            <a:avLst/>
          </a:prstGeom>
          <a:noFill/>
          <a:ln>
            <a:noFill/>
          </a:ln>
        </p:spPr>
      </p:pic>
    </p:spTree>
    <p:extLst>
      <p:ext uri="{BB962C8B-B14F-4D97-AF65-F5344CB8AC3E}">
        <p14:creationId xmlns:p14="http://schemas.microsoft.com/office/powerpoint/2010/main" val="993830681"/>
      </p:ext>
    </p:extLst>
  </p:cSld>
  <p:clrMapOvr>
    <a:masterClrMapping/>
  </p:clrMapOvr>
</p:sld>
</file>

<file path=ppt/theme/theme1.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presentation-full" id="{12B36397-D6A8-8244-8415-980ED50EDE74}" vid="{D2F6646A-FD4A-4D47-AE9A-BFEEF1E74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Urban-Theme-2016</Template>
  <TotalTime>44165</TotalTime>
  <Words>813</Words>
  <Application>Microsoft Macintosh PowerPoint</Application>
  <PresentationFormat>Widescreen</PresentationFormat>
  <Paragraphs>81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Lato</vt:lpstr>
      <vt:lpstr>Montserrat</vt:lpstr>
      <vt:lpstr>Questrial</vt:lpstr>
      <vt:lpstr>Segoe UI</vt:lpstr>
      <vt:lpstr>Times New Roman</vt:lpstr>
      <vt:lpstr>Wingdings</vt:lpstr>
      <vt:lpstr>Office Theme</vt:lpstr>
      <vt:lpstr>March 2023  HRD Pre-Submission Outreach Meeting March 14th,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Wehmann</dc:creator>
  <cp:keywords/>
  <dc:description>Template version 2.1</dc:description>
  <cp:lastModifiedBy>Aaliyah Greenhouse</cp:lastModifiedBy>
  <cp:revision>775</cp:revision>
  <cp:lastPrinted>2019-03-13T14:52:57Z</cp:lastPrinted>
  <dcterms:created xsi:type="dcterms:W3CDTF">2018-02-19T18:22:01Z</dcterms:created>
  <dcterms:modified xsi:type="dcterms:W3CDTF">2023-03-11T22:52:56Z</dcterms:modified>
  <cp:category/>
</cp:coreProperties>
</file>