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15"/>
  </p:notesMasterIdLst>
  <p:sldIdLst>
    <p:sldId id="256" r:id="rId2"/>
    <p:sldId id="257" r:id="rId3"/>
    <p:sldId id="289" r:id="rId4"/>
    <p:sldId id="287" r:id="rId5"/>
    <p:sldId id="292" r:id="rId6"/>
    <p:sldId id="298" r:id="rId7"/>
    <p:sldId id="295" r:id="rId8"/>
    <p:sldId id="286" r:id="rId9"/>
    <p:sldId id="296" r:id="rId10"/>
    <p:sldId id="294" r:id="rId11"/>
    <p:sldId id="290" r:id="rId12"/>
    <p:sldId id="299" r:id="rId13"/>
    <p:sldId id="285" r:id="rId14"/>
  </p:sldIdLst>
  <p:sldSz cx="13004800" cy="9753600"/>
  <p:notesSz cx="6950075" cy="923607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58AAB"/>
        </a:solidFill>
        <a:effectLst/>
        <a:uFillTx/>
        <a:latin typeface="+mj-lt"/>
        <a:ea typeface="+mj-ea"/>
        <a:cs typeface="+mj-cs"/>
        <a:sym typeface="Helvetica Neue Bold Condensed"/>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58AAB"/>
        </a:solidFill>
        <a:effectLst/>
        <a:uFillTx/>
        <a:latin typeface="+mj-lt"/>
        <a:ea typeface="+mj-ea"/>
        <a:cs typeface="+mj-cs"/>
        <a:sym typeface="Helvetica Neue Bold Condensed"/>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58AAB"/>
        </a:solidFill>
        <a:effectLst/>
        <a:uFillTx/>
        <a:latin typeface="+mj-lt"/>
        <a:ea typeface="+mj-ea"/>
        <a:cs typeface="+mj-cs"/>
        <a:sym typeface="Helvetica Neue Bold Condensed"/>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58AAB"/>
        </a:solidFill>
        <a:effectLst/>
        <a:uFillTx/>
        <a:latin typeface="+mj-lt"/>
        <a:ea typeface="+mj-ea"/>
        <a:cs typeface="+mj-cs"/>
        <a:sym typeface="Helvetica Neue Bold Condensed"/>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58AAB"/>
        </a:solidFill>
        <a:effectLst/>
        <a:uFillTx/>
        <a:latin typeface="+mj-lt"/>
        <a:ea typeface="+mj-ea"/>
        <a:cs typeface="+mj-cs"/>
        <a:sym typeface="Helvetica Neue Bold Condensed"/>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58AAB"/>
        </a:solidFill>
        <a:effectLst/>
        <a:uFillTx/>
        <a:latin typeface="+mj-lt"/>
        <a:ea typeface="+mj-ea"/>
        <a:cs typeface="+mj-cs"/>
        <a:sym typeface="Helvetica Neue Bold Condensed"/>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58AAB"/>
        </a:solidFill>
        <a:effectLst/>
        <a:uFillTx/>
        <a:latin typeface="+mj-lt"/>
        <a:ea typeface="+mj-ea"/>
        <a:cs typeface="+mj-cs"/>
        <a:sym typeface="Helvetica Neue Bold Condensed"/>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58AAB"/>
        </a:solidFill>
        <a:effectLst/>
        <a:uFillTx/>
        <a:latin typeface="+mj-lt"/>
        <a:ea typeface="+mj-ea"/>
        <a:cs typeface="+mj-cs"/>
        <a:sym typeface="Helvetica Neue Bold Condensed"/>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58AAB"/>
        </a:solidFill>
        <a:effectLst/>
        <a:uFillTx/>
        <a:latin typeface="+mj-lt"/>
        <a:ea typeface="+mj-ea"/>
        <a:cs typeface="+mj-cs"/>
        <a:sym typeface="Helvetica Neue Bold Condensed"/>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818181"/>
      </a:tcTxStyle>
      <a:tcStyle>
        <a:tcBdr>
          <a:left>
            <a:ln w="12700" cap="flat">
              <a:solidFill>
                <a:srgbClr val="A1A3A7"/>
              </a:solidFill>
              <a:prstDash val="solid"/>
              <a:miter lim="400000"/>
            </a:ln>
          </a:left>
          <a:right>
            <a:ln w="12700" cap="flat">
              <a:solidFill>
                <a:srgbClr val="A1A3A7"/>
              </a:solidFill>
              <a:prstDash val="solid"/>
              <a:miter lim="400000"/>
            </a:ln>
          </a:right>
          <a:top>
            <a:ln w="12700" cap="flat">
              <a:solidFill>
                <a:srgbClr val="A1A3A7"/>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12700" cap="flat">
              <a:solidFill>
                <a:srgbClr val="A1A3A7"/>
              </a:solidFill>
              <a:prstDash val="solid"/>
              <a:miter lim="400000"/>
            </a:ln>
          </a:insideV>
        </a:tcBdr>
        <a:fill>
          <a:noFill/>
        </a:fill>
      </a:tcStyle>
    </a:wholeTbl>
    <a:band2H>
      <a:tcTxStyle/>
      <a:tcStyle>
        <a:tcBdr/>
        <a:fill>
          <a:solidFill>
            <a:srgbClr val="91908C">
              <a:alpha val="15000"/>
            </a:srgbClr>
          </a:solidFill>
        </a:fill>
      </a:tcStyle>
    </a:band2H>
    <a:firstCol>
      <a:tcTxStyle b="off" i="off">
        <a:font>
          <a:latin typeface="Helvetica Neue"/>
          <a:ea typeface="Helvetica Neue"/>
          <a:cs typeface="Helvetica Neue"/>
        </a:font>
        <a:srgbClr val="FFFFFF"/>
      </a:tcTxStyle>
      <a:tcStyle>
        <a:tcBdr>
          <a:left>
            <a:ln w="12700" cap="flat">
              <a:solidFill>
                <a:srgbClr val="A1A3A7"/>
              </a:solidFill>
              <a:prstDash val="solid"/>
              <a:miter lim="400000"/>
            </a:ln>
          </a:left>
          <a:right>
            <a:ln w="12700" cap="flat">
              <a:solidFill>
                <a:srgbClr val="A1A3A7"/>
              </a:solidFill>
              <a:prstDash val="solid"/>
              <a:miter lim="400000"/>
            </a:ln>
          </a:right>
          <a:top>
            <a:ln w="12700" cap="flat">
              <a:solidFill>
                <a:srgbClr val="A1A3A7"/>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12700" cap="flat">
              <a:solidFill>
                <a:srgbClr val="A1A3A7"/>
              </a:solidFill>
              <a:prstDash val="solid"/>
              <a:miter lim="400000"/>
            </a:ln>
          </a:insideV>
        </a:tcBdr>
        <a:fill>
          <a:noFill/>
        </a:fill>
      </a:tcStyle>
    </a:firstCol>
    <a:lastRow>
      <a:tcTxStyle b="off" i="off">
        <a:font>
          <a:latin typeface="Helvetica Neue"/>
          <a:ea typeface="Helvetica Neue"/>
          <a:cs typeface="Helvetica Neue"/>
        </a:font>
        <a:srgbClr val="818181"/>
      </a:tcTxStyle>
      <a:tcStyle>
        <a:tcBdr>
          <a:left>
            <a:ln w="12700" cap="flat">
              <a:solidFill>
                <a:srgbClr val="A1A3A7"/>
              </a:solidFill>
              <a:prstDash val="solid"/>
              <a:miter lim="400000"/>
            </a:ln>
          </a:left>
          <a:right>
            <a:ln w="12700" cap="flat">
              <a:solidFill>
                <a:srgbClr val="A1A3A7"/>
              </a:solidFill>
              <a:prstDash val="solid"/>
              <a:miter lim="400000"/>
            </a:ln>
          </a:right>
          <a:top>
            <a:ln w="25400" cap="flat">
              <a:solidFill>
                <a:srgbClr val="66635E"/>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12700" cap="flat">
              <a:solidFill>
                <a:srgbClr val="A1A3A7"/>
              </a:solidFill>
              <a:prstDash val="solid"/>
              <a:miter lim="400000"/>
            </a:ln>
          </a:insideV>
        </a:tcBdr>
        <a:fill>
          <a:noFill/>
        </a:fill>
      </a:tcStyle>
    </a:lastRow>
    <a:firstRow>
      <a:tcTxStyle b="off" i="off">
        <a:font>
          <a:latin typeface="Helvetica Neue"/>
          <a:ea typeface="Helvetica Neue"/>
          <a:cs typeface="Helvetica Neue"/>
        </a:font>
        <a:srgbClr val="FFFFFF"/>
      </a:tcTxStyle>
      <a:tcStyle>
        <a:tcBdr>
          <a:left>
            <a:ln w="12700" cap="flat">
              <a:solidFill>
                <a:srgbClr val="A1A3A7"/>
              </a:solidFill>
              <a:prstDash val="solid"/>
              <a:miter lim="400000"/>
            </a:ln>
          </a:left>
          <a:right>
            <a:ln w="12700" cap="flat">
              <a:solidFill>
                <a:srgbClr val="A1A3A7"/>
              </a:solidFill>
              <a:prstDash val="solid"/>
              <a:miter lim="400000"/>
            </a:ln>
          </a:right>
          <a:top>
            <a:ln w="12700" cap="flat">
              <a:solidFill>
                <a:srgbClr val="A1A3A7"/>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12700" cap="flat">
              <a:solidFill>
                <a:srgbClr val="A1A3A7"/>
              </a:solidFill>
              <a:prstDash val="solid"/>
              <a:miter lim="400000"/>
            </a:ln>
          </a:insideV>
        </a:tcBdr>
        <a:fill>
          <a:noFill/>
        </a:fill>
      </a:tcStyle>
    </a:firstRow>
  </a:tblStyle>
  <a:tblStyle styleId="{C7B018BB-80A7-4F77-B60F-C8B233D01FF8}" styleName="">
    <a:tblBg/>
    <a:wholeTbl>
      <a:tcTxStyle b="off" i="off">
        <a:font>
          <a:latin typeface="Helvetica Neue"/>
          <a:ea typeface="Helvetica Neue"/>
          <a:cs typeface="Helvetica Neue"/>
        </a:font>
        <a:srgbClr val="818181"/>
      </a:tcTxStyle>
      <a:tcStyle>
        <a:tcBdr>
          <a:left>
            <a:ln w="12700" cap="flat">
              <a:solidFill>
                <a:srgbClr val="D6D5CB"/>
              </a:solidFill>
              <a:prstDash val="solid"/>
              <a:miter lim="400000"/>
            </a:ln>
          </a:left>
          <a:right>
            <a:ln w="12700" cap="flat">
              <a:solidFill>
                <a:srgbClr val="D6D5CB"/>
              </a:solidFill>
              <a:prstDash val="solid"/>
              <a:miter lim="400000"/>
            </a:ln>
          </a:right>
          <a:top>
            <a:ln w="12700" cap="flat">
              <a:solidFill>
                <a:srgbClr val="D6D5CB"/>
              </a:solidFill>
              <a:prstDash val="solid"/>
              <a:miter lim="400000"/>
            </a:ln>
          </a:top>
          <a:bottom>
            <a:ln w="12700" cap="flat">
              <a:solidFill>
                <a:srgbClr val="D6D5CB"/>
              </a:solidFill>
              <a:prstDash val="solid"/>
              <a:miter lim="400000"/>
            </a:ln>
          </a:bottom>
          <a:insideH>
            <a:ln w="12700" cap="flat">
              <a:solidFill>
                <a:srgbClr val="D6D5CB"/>
              </a:solidFill>
              <a:prstDash val="solid"/>
              <a:miter lim="400000"/>
            </a:ln>
          </a:insideH>
          <a:insideV>
            <a:ln w="12700" cap="flat">
              <a:solidFill>
                <a:srgbClr val="D6D5CB"/>
              </a:solidFill>
              <a:prstDash val="solid"/>
              <a:miter lim="400000"/>
            </a:ln>
          </a:insideV>
        </a:tcBdr>
        <a:fill>
          <a:noFill/>
        </a:fill>
      </a:tcStyle>
    </a:wholeTbl>
    <a:band2H>
      <a:tcTxStyle/>
      <a:tcStyle>
        <a:tcBdr/>
        <a:fill>
          <a:solidFill>
            <a:srgbClr val="91908C">
              <a:alpha val="15000"/>
            </a:srgbClr>
          </a:solidFill>
        </a:fill>
      </a:tcStyle>
    </a:band2H>
    <a:firstCol>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5CB"/>
              </a:solidFill>
              <a:prstDash val="solid"/>
              <a:miter lim="400000"/>
            </a:ln>
          </a:insideH>
          <a:insideV>
            <a:ln w="12700" cap="flat">
              <a:noFill/>
              <a:miter lim="400000"/>
            </a:ln>
          </a:insideV>
        </a:tcBdr>
        <a:fill>
          <a:no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5CB"/>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
          <a:latin typeface="Helvetica Neue"/>
          <a:ea typeface="Helvetica Neue"/>
          <a:cs typeface="Helvetica Neue"/>
        </a:font>
        <a:srgbClr val="818181"/>
      </a:tcTxStyle>
      <a:tcStyle>
        <a:tcBdr>
          <a:left>
            <a:ln w="12700" cap="flat">
              <a:solidFill>
                <a:schemeClr val="accent3">
                  <a:satOff val="9881"/>
                  <a:lumOff val="-13155"/>
                  <a:alpha val="85000"/>
                </a:schemeClr>
              </a:solidFill>
              <a:prstDash val="solid"/>
              <a:miter lim="400000"/>
            </a:ln>
          </a:left>
          <a:right>
            <a:ln w="12700" cap="flat">
              <a:solidFill>
                <a:schemeClr val="accent3">
                  <a:satOff val="9881"/>
                  <a:lumOff val="-13155"/>
                  <a:alpha val="85000"/>
                </a:schemeClr>
              </a:solidFill>
              <a:prstDash val="solid"/>
              <a:miter lim="400000"/>
            </a:ln>
          </a:right>
          <a:top>
            <a:ln w="12700" cap="flat">
              <a:solidFill>
                <a:schemeClr val="accent3">
                  <a:satOff val="9881"/>
                  <a:lumOff val="-13155"/>
                  <a:alpha val="85000"/>
                </a:schemeClr>
              </a:solidFill>
              <a:prstDash val="solid"/>
              <a:miter lim="400000"/>
            </a:ln>
          </a:top>
          <a:bottom>
            <a:ln w="12700" cap="flat">
              <a:solidFill>
                <a:schemeClr val="accent3">
                  <a:satOff val="9881"/>
                  <a:lumOff val="-13155"/>
                  <a:alpha val="85000"/>
                </a:schemeClr>
              </a:solidFill>
              <a:prstDash val="solid"/>
              <a:miter lim="400000"/>
            </a:ln>
          </a:bottom>
          <a:insideH>
            <a:ln w="12700" cap="flat">
              <a:solidFill>
                <a:schemeClr val="accent3">
                  <a:satOff val="9881"/>
                  <a:lumOff val="-13155"/>
                  <a:alpha val="85000"/>
                </a:schemeClr>
              </a:solidFill>
              <a:prstDash val="solid"/>
              <a:miter lim="400000"/>
            </a:ln>
          </a:insideH>
          <a:insideV>
            <a:ln w="12700" cap="flat">
              <a:solidFill>
                <a:schemeClr val="accent3">
                  <a:satOff val="9881"/>
                  <a:lumOff val="-13155"/>
                  <a:alpha val="85000"/>
                </a:schemeClr>
              </a:solidFill>
              <a:prstDash val="solid"/>
              <a:miter lim="400000"/>
            </a:ln>
          </a:insideV>
        </a:tcBdr>
        <a:fill>
          <a:noFill/>
        </a:fill>
      </a:tcStyle>
    </a:wholeTbl>
    <a:band2H>
      <a:tcTxStyle/>
      <a:tcStyle>
        <a:tcBdr/>
        <a:fill>
          <a:solidFill>
            <a:srgbClr val="91908C">
              <a:alpha val="15000"/>
            </a:srgbClr>
          </a:solidFill>
        </a:fill>
      </a:tcStyle>
    </a:band2H>
    <a:firstCol>
      <a:tcTxStyle b="off" i="off">
        <a:font>
          <a:latin typeface="Helvetica Neue"/>
          <a:ea typeface="Helvetica Neue"/>
          <a:cs typeface="Helvetica Neue"/>
        </a:font>
        <a:srgbClr val="FFFFFF"/>
      </a:tcTxStyle>
      <a:tcStyle>
        <a:tcBdr>
          <a:left>
            <a:ln w="12700" cap="flat">
              <a:solidFill>
                <a:schemeClr val="accent3">
                  <a:satOff val="9881"/>
                  <a:lumOff val="-13155"/>
                </a:schemeClr>
              </a:solidFill>
              <a:prstDash val="solid"/>
              <a:miter lim="400000"/>
            </a:ln>
          </a:left>
          <a:right>
            <a:ln w="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D6D5CB"/>
              </a:solidFill>
              <a:prstDash val="solid"/>
              <a:miter lim="400000"/>
            </a:ln>
          </a:insideV>
        </a:tcBdr>
        <a:fill>
          <a:noFill/>
        </a:fill>
      </a:tcStyle>
    </a:firstCol>
    <a:lastRow>
      <a:tcTxStyle b="off" i="off">
        <a:font>
          <a:latin typeface="Helvetica Neue"/>
          <a:ea typeface="Helvetica Neue"/>
          <a:cs typeface="Helvetica Neue"/>
        </a:font>
        <a:srgbClr val="818181"/>
      </a:tcTxStyle>
      <a:tcStyle>
        <a:tcBdr>
          <a:left>
            <a:ln w="12700" cap="flat">
              <a:noFill/>
              <a:miter lim="400000"/>
            </a:ln>
          </a:left>
          <a:right>
            <a:ln w="12700" cap="flat">
              <a:noFill/>
              <a:miter lim="400000"/>
            </a:ln>
          </a:right>
          <a:top>
            <a:ln w="25400" cap="flat">
              <a:solidFill>
                <a:schemeClr val="accent3">
                  <a:satOff val="9881"/>
                  <a:lumOff val="-13155"/>
                </a:schemeClr>
              </a:solidFill>
              <a:prstDash val="solid"/>
              <a:miter lim="400000"/>
            </a:ln>
          </a:top>
          <a:bottom>
            <a:ln w="12700" cap="flat">
              <a:solidFill>
                <a:schemeClr val="accent3">
                  <a:satOff val="9881"/>
                  <a:lumOff val="-13155"/>
                </a:schemeClr>
              </a:solidFill>
              <a:prstDash val="solid"/>
              <a:miter lim="400000"/>
            </a:ln>
          </a:bottom>
          <a:insideH>
            <a:ln w="12700" cap="flat">
              <a:noFill/>
              <a:miter lim="400000"/>
            </a:ln>
          </a:insideH>
          <a:insideV>
            <a:ln w="12700" cap="flat">
              <a:noFill/>
              <a:miter lim="400000"/>
            </a:ln>
          </a:insideV>
        </a:tcBdr>
        <a:fill>
          <a:noFill/>
        </a:fill>
      </a:tcStyle>
    </a:lastRow>
    <a:firstRow>
      <a:tcTxStyle b="off" i="off">
        <a:font>
          <a:latin typeface="Helvetica Neue"/>
          <a:ea typeface="Helvetica Neue"/>
          <a:cs typeface="Helvetica Neue"/>
        </a:font>
        <a:srgbClr val="FFFFFF"/>
      </a:tcTxStyle>
      <a:tcStyle>
        <a:tcBdr>
          <a:left>
            <a:ln w="12700" cap="flat">
              <a:solidFill>
                <a:srgbClr val="87660E">
                  <a:alpha val="85000"/>
                </a:srgbClr>
              </a:solidFill>
              <a:prstDash val="solid"/>
              <a:miter lim="400000"/>
            </a:ln>
          </a:left>
          <a:right>
            <a:ln w="12700" cap="flat">
              <a:solidFill>
                <a:srgbClr val="87660E">
                  <a:alpha val="85000"/>
                </a:srgbClr>
              </a:solidFill>
              <a:prstDash val="solid"/>
              <a:miter lim="400000"/>
            </a:ln>
          </a:right>
          <a:top>
            <a:ln w="12700" cap="flat">
              <a:solidFill>
                <a:schemeClr val="accent3">
                  <a:satOff val="9881"/>
                  <a:lumOff val="-13155"/>
                </a:schemeClr>
              </a:solidFill>
              <a:prstDash val="solid"/>
              <a:miter lim="400000"/>
            </a:ln>
          </a:top>
          <a:bottom>
            <a:ln w="12700" cap="flat">
              <a:noFill/>
              <a:miter lim="400000"/>
            </a:ln>
          </a:bottom>
          <a:insideH>
            <a:ln w="12700" cap="flat">
              <a:solidFill>
                <a:srgbClr val="87660E">
                  <a:alpha val="85000"/>
                </a:srgbClr>
              </a:solidFill>
              <a:prstDash val="solid"/>
              <a:miter lim="400000"/>
            </a:ln>
          </a:insideH>
          <a:insideV>
            <a:ln w="12700" cap="flat">
              <a:solidFill>
                <a:srgbClr val="87660E">
                  <a:alpha val="85000"/>
                </a:srgbClr>
              </a:solidFill>
              <a:prstDash val="solid"/>
              <a:miter lim="400000"/>
            </a:ln>
          </a:insideV>
        </a:tcBdr>
        <a:fill>
          <a:noFill/>
        </a:fill>
      </a:tcStyle>
    </a:firstRow>
  </a:tblStyle>
  <a:tblStyle styleId="{CF821DB8-F4EB-4A41-A1BA-3FCAFE7338EE}" styleName="">
    <a:tblBg/>
    <a:wholeTbl>
      <a:tcTxStyle b="off" i="off">
        <a:font>
          <a:latin typeface="Helvetica Neue"/>
          <a:ea typeface="Helvetica Neue"/>
          <a:cs typeface="Helvetica Neue"/>
        </a:font>
        <a:srgbClr val="818181"/>
      </a:tcTxStyle>
      <a:tcStyle>
        <a:tcBdr>
          <a:left>
            <a:ln w="25400" cap="rnd">
              <a:solidFill>
                <a:srgbClr val="A2A1A6"/>
              </a:solidFill>
              <a:custDash>
                <a:ds d="100000" sp="200000"/>
              </a:custDash>
              <a:miter lim="400000"/>
            </a:ln>
          </a:left>
          <a:right>
            <a:ln w="25400" cap="rnd">
              <a:solidFill>
                <a:srgbClr val="A2A1A6"/>
              </a:solidFill>
              <a:custDash>
                <a:ds d="100000" sp="200000"/>
              </a:custDash>
              <a:miter lim="400000"/>
            </a:ln>
          </a:right>
          <a:top>
            <a:ln w="12700" cap="flat">
              <a:solidFill>
                <a:srgbClr val="A1A3A7"/>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25400" cap="rnd">
              <a:solidFill>
                <a:srgbClr val="A2A1A6"/>
              </a:solidFill>
              <a:custDash>
                <a:ds d="100000" sp="200000"/>
              </a:custDash>
              <a:miter lim="400000"/>
            </a:ln>
          </a:insideV>
        </a:tcBdr>
        <a:fill>
          <a:noFill/>
        </a:fill>
      </a:tcStyle>
    </a:wholeTbl>
    <a:band2H>
      <a:tcTxStyle/>
      <a:tcStyle>
        <a:tcBdr/>
        <a:fill>
          <a:solidFill>
            <a:srgbClr val="91908C">
              <a:alpha val="15000"/>
            </a:srgbClr>
          </a:solidFill>
        </a:fill>
      </a:tcStyle>
    </a:band2H>
    <a:firstCol>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
          <a:latin typeface="Helvetica Neue"/>
          <a:ea typeface="Helvetica Neue"/>
          <a:cs typeface="Helvetica Neue"/>
        </a:font>
        <a:srgbClr val="FFFFFF"/>
      </a:tcTxStyle>
      <a:tcStyle>
        <a:tcBdr>
          <a:left>
            <a:ln w="25400" cap="rnd">
              <a:solidFill>
                <a:srgbClr val="A1A3A7"/>
              </a:solidFill>
              <a:custDash>
                <a:ds d="100000" sp="200000"/>
              </a:custDash>
              <a:miter lim="400000"/>
            </a:ln>
          </a:left>
          <a:right>
            <a:ln w="25400" cap="rnd">
              <a:solidFill>
                <a:srgbClr val="A1A3A7"/>
              </a:solidFill>
              <a:custDash>
                <a:ds d="100000" sp="200000"/>
              </a:custDash>
              <a:miter lim="400000"/>
            </a:ln>
          </a:right>
          <a:top>
            <a:ln w="12700" cap="flat">
              <a:noFill/>
              <a:miter lim="400000"/>
            </a:ln>
          </a:top>
          <a:bottom>
            <a:ln w="12700" cap="flat">
              <a:noFill/>
              <a:miter lim="400000"/>
            </a:ln>
          </a:bottom>
          <a:insideH>
            <a:ln w="12700" cap="flat">
              <a:noFill/>
              <a:miter lim="400000"/>
            </a:ln>
          </a:insideH>
          <a:insideV>
            <a:ln w="25400" cap="rnd">
              <a:solidFill>
                <a:srgbClr val="A1A3A7"/>
              </a:solidFill>
              <a:custDash>
                <a:ds d="100000" sp="200000"/>
              </a:custDash>
              <a:miter lim="400000"/>
            </a:ln>
          </a:insideV>
        </a:tcBdr>
        <a:fill>
          <a:noFill/>
        </a:fill>
      </a:tcStyle>
    </a:lastRow>
    <a:firstRow>
      <a:tcTxStyle b="off" i="off">
        <a:font>
          <a:latin typeface="Helvetica Neue"/>
          <a:ea typeface="Helvetica Neue"/>
          <a:cs typeface="Helvetica Neue"/>
        </a:font>
        <a:srgbClr val="FFFFFF"/>
      </a:tcTxStyle>
      <a:tcStyle>
        <a:tcBdr>
          <a:left>
            <a:ln w="25400" cap="rnd">
              <a:solidFill>
                <a:srgbClr val="A1A3A7"/>
              </a:solidFill>
              <a:custDash>
                <a:ds d="100000" sp="200000"/>
              </a:custDash>
              <a:miter lim="400000"/>
            </a:ln>
          </a:left>
          <a:right>
            <a:ln w="25400" cap="rnd">
              <a:solidFill>
                <a:srgbClr val="A1A3A7"/>
              </a:solidFill>
              <a:custDash>
                <a:ds d="100000" sp="200000"/>
              </a:custDash>
              <a:miter lim="400000"/>
            </a:ln>
          </a:right>
          <a:top>
            <a:ln w="12700" cap="flat">
              <a:noFill/>
              <a:miter lim="400000"/>
            </a:ln>
          </a:top>
          <a:bottom>
            <a:ln w="12700" cap="flat">
              <a:noFill/>
              <a:miter lim="400000"/>
            </a:ln>
          </a:bottom>
          <a:insideH>
            <a:ln w="12700" cap="flat">
              <a:noFill/>
              <a:miter lim="400000"/>
            </a:ln>
          </a:insideH>
          <a:insideV>
            <a:ln w="25400" cap="rnd">
              <a:solidFill>
                <a:srgbClr val="A1A3A7"/>
              </a:solidFill>
              <a:custDash>
                <a:ds d="100000" sp="200000"/>
              </a:custDash>
              <a:miter lim="400000"/>
            </a:ln>
          </a:insideV>
        </a:tcBdr>
        <a:fill>
          <a:noFill/>
        </a:fill>
      </a:tcStyle>
    </a:firstRow>
  </a:tblStyle>
  <a:tblStyle styleId="{33BA23B1-9221-436E-865A-0063620EA4FD}" styleName="">
    <a:tblBg/>
    <a:wholeTbl>
      <a:tcTxStyle b="off" i="off">
        <a:font>
          <a:latin typeface="Helvetica Neue"/>
          <a:ea typeface="Helvetica Neue"/>
          <a:cs typeface="Helvetica Neue"/>
        </a:font>
        <a:srgbClr val="818181"/>
      </a:tcTxStyle>
      <a:tcStyle>
        <a:tcBdr>
          <a:left>
            <a:ln w="12700" cap="flat">
              <a:solidFill>
                <a:srgbClr val="AEADA0"/>
              </a:solidFill>
              <a:prstDash val="solid"/>
              <a:miter lim="400000"/>
            </a:ln>
          </a:left>
          <a:right>
            <a:ln w="12700" cap="flat">
              <a:solidFill>
                <a:srgbClr val="AEADA0"/>
              </a:solidFill>
              <a:prstDash val="solid"/>
              <a:miter lim="400000"/>
            </a:ln>
          </a:right>
          <a:top>
            <a:ln w="12700" cap="flat">
              <a:solidFill>
                <a:srgbClr val="AEADA0"/>
              </a:solidFill>
              <a:prstDash val="solid"/>
              <a:miter lim="400000"/>
            </a:ln>
          </a:top>
          <a:bottom>
            <a:ln w="12700" cap="flat">
              <a:solidFill>
                <a:srgbClr val="AEADA0"/>
              </a:solidFill>
              <a:prstDash val="solid"/>
              <a:miter lim="400000"/>
            </a:ln>
          </a:bottom>
          <a:insideH>
            <a:ln w="12700" cap="flat">
              <a:solidFill>
                <a:srgbClr val="AEADA0"/>
              </a:solidFill>
              <a:prstDash val="solid"/>
              <a:miter lim="400000"/>
            </a:ln>
          </a:insideH>
          <a:insideV>
            <a:ln w="12700" cap="flat">
              <a:solidFill>
                <a:srgbClr val="AEADA0"/>
              </a:solidFill>
              <a:prstDash val="solid"/>
              <a:miter lim="400000"/>
            </a:ln>
          </a:insideV>
        </a:tcBdr>
        <a:fill>
          <a:noFill/>
        </a:fill>
      </a:tcStyle>
    </a:wholeTbl>
    <a:band2H>
      <a:tcTxStyle/>
      <a:tcStyle>
        <a:tcBdr/>
        <a:fill>
          <a:solidFill>
            <a:srgbClr val="91908C">
              <a:alpha val="15000"/>
            </a:srgbClr>
          </a:solidFill>
        </a:fill>
      </a:tcStyle>
    </a:band2H>
    <a:firstCol>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2708684C-4D16-4618-839F-0558EEFCDFE6}" styleName="">
    <a:tblBg/>
    <a:wholeTbl>
      <a:tcTxStyle b="off" i="off">
        <a:font>
          <a:latin typeface="Helvetica Neue"/>
          <a:ea typeface="Helvetica Neue"/>
          <a:cs typeface="Helvetica Neue"/>
        </a:font>
        <a:srgbClr val="818181"/>
      </a:tcTxStyle>
      <a:tcStyle>
        <a:tcBdr>
          <a:left>
            <a:ln w="25400" cap="rnd">
              <a:solidFill>
                <a:srgbClr val="83827D"/>
              </a:solidFill>
              <a:custDash>
                <a:ds d="100000" sp="200000"/>
              </a:custDash>
              <a:miter lim="400000"/>
            </a:ln>
          </a:left>
          <a:right>
            <a:ln w="25400" cap="rnd">
              <a:solidFill>
                <a:srgbClr val="83827D"/>
              </a:solidFill>
              <a:custDash>
                <a:ds d="100000" sp="200000"/>
              </a:custDash>
              <a:miter lim="400000"/>
            </a:ln>
          </a:right>
          <a:top>
            <a:ln w="25400" cap="rnd">
              <a:solidFill>
                <a:srgbClr val="83827D"/>
              </a:solidFill>
              <a:custDash>
                <a:ds d="100000" sp="200000"/>
              </a:custDash>
              <a:miter lim="400000"/>
            </a:ln>
          </a:top>
          <a:bottom>
            <a:ln w="25400" cap="rnd">
              <a:solidFill>
                <a:srgbClr val="83827D"/>
              </a:solidFill>
              <a:custDash>
                <a:ds d="100000" sp="200000"/>
              </a:custDash>
              <a:miter lim="400000"/>
            </a:ln>
          </a:bottom>
          <a:insideH>
            <a:ln w="25400" cap="rnd">
              <a:solidFill>
                <a:srgbClr val="83827D"/>
              </a:solidFill>
              <a:custDash>
                <a:ds d="100000" sp="200000"/>
              </a:custDash>
              <a:miter lim="400000"/>
            </a:ln>
          </a:insideH>
          <a:insideV>
            <a:ln w="25400" cap="rnd">
              <a:solidFill>
                <a:srgbClr val="83827D"/>
              </a:solidFill>
              <a:custDash>
                <a:ds d="100000" sp="200000"/>
              </a:custDash>
              <a:miter lim="400000"/>
            </a:ln>
          </a:insideV>
        </a:tcBdr>
        <a:fill>
          <a:noFill/>
        </a:fill>
      </a:tcStyle>
    </a:wholeTbl>
    <a:band2H>
      <a:tcTxStyle/>
      <a:tcStyle>
        <a:tcBdr/>
        <a:fill>
          <a:solidFill>
            <a:srgbClr val="91908C">
              <a:alpha val="15000"/>
            </a:srgbClr>
          </a:solidFill>
        </a:fill>
      </a:tcStyle>
    </a:band2H>
    <a:firstCol>
      <a:tcTxStyle b="off" i="off">
        <a:font>
          <a:latin typeface="Helvetica Neue"/>
          <a:ea typeface="Helvetica Neue"/>
          <a:cs typeface="Helvetica Neue"/>
        </a:font>
        <a:srgbClr val="818181"/>
      </a:tcTxStyle>
      <a:tcStyle>
        <a:tcBdr>
          <a:left>
            <a:ln w="12700" cap="flat">
              <a:noFill/>
              <a:miter lim="400000"/>
            </a:ln>
          </a:left>
          <a:right>
            <a:ln w="25400" cap="flat">
              <a:solidFill>
                <a:srgbClr val="83827D"/>
              </a:solidFill>
              <a:prstDash val="solid"/>
              <a:miter lim="400000"/>
            </a:ln>
          </a:right>
          <a:top>
            <a:ln w="25400" cap="rnd">
              <a:solidFill>
                <a:srgbClr val="83827D"/>
              </a:solidFill>
              <a:custDash>
                <a:ds d="100000" sp="200000"/>
              </a:custDash>
              <a:miter lim="400000"/>
            </a:ln>
          </a:top>
          <a:bottom>
            <a:ln w="25400" cap="rnd">
              <a:solidFill>
                <a:srgbClr val="83827D"/>
              </a:solidFill>
              <a:custDash>
                <a:ds d="100000" sp="200000"/>
              </a:custDash>
              <a:miter lim="400000"/>
            </a:ln>
          </a:bottom>
          <a:insideH>
            <a:ln w="25400" cap="rnd">
              <a:solidFill>
                <a:srgbClr val="83827D"/>
              </a:solidFill>
              <a:custDash>
                <a:ds d="100000" sp="200000"/>
              </a:custDash>
              <a:miter lim="400000"/>
            </a:ln>
          </a:insideH>
          <a:insideV>
            <a:ln w="25400" cap="flat">
              <a:solidFill>
                <a:srgbClr val="83827D"/>
              </a:solidFill>
              <a:prstDash val="solid"/>
              <a:miter lim="400000"/>
            </a:ln>
          </a:insideV>
        </a:tcBdr>
        <a:fill>
          <a:noFill/>
        </a:fill>
      </a:tcStyle>
    </a:firstCol>
    <a:lastRow>
      <a:tcTxStyle b="off" i="off">
        <a:font>
          <a:latin typeface="Helvetica Neue"/>
          <a:ea typeface="Helvetica Neue"/>
          <a:cs typeface="Helvetica Neue"/>
        </a:font>
        <a:srgbClr val="818181"/>
      </a:tcTxStyle>
      <a:tcStyle>
        <a:tcBdr>
          <a:left>
            <a:ln w="25400" cap="rnd">
              <a:solidFill>
                <a:srgbClr val="83827D"/>
              </a:solidFill>
              <a:custDash>
                <a:ds d="100000" sp="200000"/>
              </a:custDash>
              <a:miter lim="400000"/>
            </a:ln>
          </a:left>
          <a:right>
            <a:ln w="25400" cap="rnd">
              <a:solidFill>
                <a:srgbClr val="83827D"/>
              </a:solidFill>
              <a:custDash>
                <a:ds d="100000" sp="200000"/>
              </a:custDash>
              <a:miter lim="400000"/>
            </a:ln>
          </a:right>
          <a:top>
            <a:ln w="25400" cap="flat">
              <a:solidFill>
                <a:srgbClr val="83827D"/>
              </a:solidFill>
              <a:prstDash val="solid"/>
              <a:miter lim="400000"/>
            </a:ln>
          </a:top>
          <a:bottom>
            <a:ln w="12700" cap="flat">
              <a:noFill/>
              <a:miter lim="400000"/>
            </a:ln>
          </a:bottom>
          <a:insideH>
            <a:ln w="12700" cap="flat">
              <a:noFill/>
              <a:miter lim="400000"/>
            </a:ln>
          </a:insideH>
          <a:insideV>
            <a:ln w="25400" cap="rnd">
              <a:solidFill>
                <a:srgbClr val="83827D"/>
              </a:solidFill>
              <a:custDash>
                <a:ds d="100000" sp="200000"/>
              </a:custDash>
              <a:miter lim="400000"/>
            </a:ln>
          </a:insideV>
        </a:tcBdr>
        <a:fill>
          <a:noFill/>
        </a:fill>
      </a:tcStyle>
    </a:lastRow>
    <a:firstRow>
      <a:tcTxStyle b="off" i="off">
        <a:font>
          <a:latin typeface="Helvetica Neue"/>
          <a:ea typeface="Helvetica Neue"/>
          <a:cs typeface="Helvetica Neue"/>
        </a:font>
        <a:srgbClr val="818181"/>
      </a:tcTxStyle>
      <a:tcStyle>
        <a:tcBdr>
          <a:left>
            <a:ln w="25400" cap="rnd">
              <a:solidFill>
                <a:srgbClr val="83827D"/>
              </a:solidFill>
              <a:custDash>
                <a:ds d="100000" sp="200000"/>
              </a:custDash>
              <a:miter lim="400000"/>
            </a:ln>
          </a:left>
          <a:right>
            <a:ln w="25400" cap="rnd">
              <a:solidFill>
                <a:srgbClr val="83827D"/>
              </a:solidFill>
              <a:custDash>
                <a:ds d="100000" sp="200000"/>
              </a:custDash>
              <a:miter lim="400000"/>
            </a:ln>
          </a:right>
          <a:top>
            <a:ln w="12700" cap="flat">
              <a:noFill/>
              <a:miter lim="400000"/>
            </a:ln>
          </a:top>
          <a:bottom>
            <a:ln w="25400" cap="flat">
              <a:solidFill>
                <a:srgbClr val="83827D"/>
              </a:solidFill>
              <a:prstDash val="solid"/>
              <a:miter lim="400000"/>
            </a:ln>
          </a:bottom>
          <a:insideH>
            <a:ln w="12700" cap="flat">
              <a:noFill/>
              <a:miter lim="400000"/>
            </a:ln>
          </a:insideH>
          <a:insideV>
            <a:ln w="25400" cap="rnd">
              <a:solidFill>
                <a:srgbClr val="83827D"/>
              </a:solidFill>
              <a:custDash>
                <a:ds d="1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27"/>
    <p:restoredTop sz="94671"/>
  </p:normalViewPr>
  <p:slideViewPr>
    <p:cSldViewPr snapToGrid="0" snapToObjects="1">
      <p:cViewPr varScale="1">
        <p:scale>
          <a:sx n="39" d="100"/>
          <a:sy n="39" d="100"/>
        </p:scale>
        <p:origin x="4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4" name="Shape 164"/>
          <p:cNvSpPr>
            <a:spLocks noGrp="1" noRot="1" noChangeAspect="1"/>
          </p:cNvSpPr>
          <p:nvPr>
            <p:ph type="sldImg"/>
          </p:nvPr>
        </p:nvSpPr>
        <p:spPr>
          <a:xfrm>
            <a:off x="1165225" y="692150"/>
            <a:ext cx="4619625" cy="3463925"/>
          </a:xfrm>
          <a:prstGeom prst="rect">
            <a:avLst/>
          </a:prstGeom>
        </p:spPr>
        <p:txBody>
          <a:bodyPr lIns="92492" tIns="46246" rIns="92492" bIns="46246"/>
          <a:lstStyle/>
          <a:p>
            <a:endParaRPr/>
          </a:p>
        </p:txBody>
      </p:sp>
      <p:sp>
        <p:nvSpPr>
          <p:cNvPr id="165" name="Shape 165"/>
          <p:cNvSpPr>
            <a:spLocks noGrp="1"/>
          </p:cNvSpPr>
          <p:nvPr>
            <p:ph type="body" sz="quarter" idx="1"/>
          </p:nvPr>
        </p:nvSpPr>
        <p:spPr>
          <a:xfrm>
            <a:off x="926677" y="4387136"/>
            <a:ext cx="5096722" cy="4156234"/>
          </a:xfrm>
          <a:prstGeom prst="rect">
            <a:avLst/>
          </a:prstGeom>
        </p:spPr>
        <p:txBody>
          <a:bodyPr lIns="92492" tIns="46246" rIns="92492" bIns="46246"/>
          <a:lstStyle/>
          <a:p>
            <a:endParaRPr/>
          </a:p>
        </p:txBody>
      </p:sp>
    </p:spTree>
    <p:extLst>
      <p:ext uri="{BB962C8B-B14F-4D97-AF65-F5344CB8AC3E}">
        <p14:creationId xmlns:p14="http://schemas.microsoft.com/office/powerpoint/2010/main" val="1431192584"/>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45997" y="1079398"/>
            <a:ext cx="10046208" cy="5748122"/>
          </a:xfrm>
        </p:spPr>
        <p:txBody>
          <a:bodyPr anchor="b">
            <a:normAutofit/>
          </a:bodyPr>
          <a:lstStyle>
            <a:lvl1pPr algn="l">
              <a:lnSpc>
                <a:spcPct val="85000"/>
              </a:lnSpc>
              <a:defRPr sz="9387"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345997" y="6827520"/>
            <a:ext cx="10046208" cy="2405888"/>
          </a:xfrm>
        </p:spPr>
        <p:txBody>
          <a:bodyPr>
            <a:normAutofit/>
          </a:bodyPr>
          <a:lstStyle>
            <a:lvl1pPr marL="0" indent="0" algn="l">
              <a:buNone/>
              <a:defRPr sz="2844" baseline="0">
                <a:solidFill>
                  <a:schemeClr val="tx1">
                    <a:lumMod val="85000"/>
                  </a:schemeClr>
                </a:solidFill>
              </a:defRPr>
            </a:lvl1pPr>
            <a:lvl2pPr marL="650230" indent="0" algn="ctr">
              <a:buNone/>
              <a:defRPr sz="2844"/>
            </a:lvl2pPr>
            <a:lvl3pPr marL="1300460" indent="0" algn="ctr">
              <a:buNone/>
              <a:defRPr sz="2844"/>
            </a:lvl3pPr>
            <a:lvl4pPr marL="1950690" indent="0" algn="ctr">
              <a:buNone/>
              <a:defRPr sz="2844"/>
            </a:lvl4pPr>
            <a:lvl5pPr marL="2600919" indent="0" algn="ctr">
              <a:buNone/>
              <a:defRPr sz="2844"/>
            </a:lvl5pPr>
            <a:lvl6pPr marL="3251149" indent="0" algn="ctr">
              <a:buNone/>
              <a:defRPr sz="2844"/>
            </a:lvl6pPr>
            <a:lvl7pPr marL="3901379" indent="0" algn="ctr">
              <a:buNone/>
              <a:defRPr sz="2844"/>
            </a:lvl7pPr>
            <a:lvl8pPr marL="4551609" indent="0" algn="ctr">
              <a:buNone/>
              <a:defRPr sz="2844"/>
            </a:lvl8pPr>
            <a:lvl9pPr marL="5201839" indent="0" algn="ctr">
              <a:buNone/>
              <a:defRPr sz="2844"/>
            </a:lvl9pPr>
          </a:lstStyle>
          <a:p>
            <a:r>
              <a:rPr lang="en-US"/>
              <a:t>Click to edit Master subtitle style</a:t>
            </a:r>
            <a:endParaRPr lang="en-US" dirty="0"/>
          </a:p>
        </p:txBody>
      </p:sp>
      <p:sp>
        <p:nvSpPr>
          <p:cNvPr id="7" name="Rectangle 6"/>
          <p:cNvSpPr/>
          <p:nvPr/>
        </p:nvSpPr>
        <p:spPr>
          <a:xfrm>
            <a:off x="0" y="0"/>
            <a:ext cx="487680" cy="975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lvl1pPr>
              <a:defRPr>
                <a:solidFill>
                  <a:schemeClr val="bg2">
                    <a:lumMod val="20000"/>
                    <a:lumOff val="80000"/>
                  </a:schemeClr>
                </a:solidFill>
              </a:defRPr>
            </a:lvl1pPr>
          </a:lstStyle>
          <a:p>
            <a:fld id="{3C633830-2244-49AE-BC4A-47F415C177C6}" type="datetimeFigureOut">
              <a:rPr lang="en-US" smtClean="0"/>
              <a:pPr/>
              <a:t>4/22/2021</a:t>
            </a:fld>
            <a:endParaRPr lang="en-US" dirty="0"/>
          </a:p>
        </p:txBody>
      </p:sp>
      <p:sp>
        <p:nvSpPr>
          <p:cNvPr id="9" name="Footer Placeholder 8"/>
          <p:cNvSpPr>
            <a:spLocks noGrp="1"/>
          </p:cNvSpPr>
          <p:nvPr>
            <p:ph type="ftr" sz="quarter" idx="11"/>
          </p:nvPr>
        </p:nvSpPr>
        <p:spPr/>
        <p:txBody>
          <a:bodyPr/>
          <a:lstStyle>
            <a:lvl1pPr>
              <a:defRPr>
                <a:solidFill>
                  <a:schemeClr val="bg2">
                    <a:lumMod val="20000"/>
                    <a:lumOff val="80000"/>
                  </a:schemeClr>
                </a:solidFill>
              </a:defRPr>
            </a:lvl1pPr>
          </a:lstStyle>
          <a:p>
            <a:endParaRPr lang="en-US" dirty="0"/>
          </a:p>
        </p:txBody>
      </p:sp>
      <p:sp>
        <p:nvSpPr>
          <p:cNvPr id="10" name="Slide Number Placeholder 9"/>
          <p:cNvSpPr>
            <a:spLocks noGrp="1"/>
          </p:cNvSpPr>
          <p:nvPr>
            <p:ph type="sldNum" sz="quarter" idx="12"/>
          </p:nvPr>
        </p:nvSpPr>
        <p:spPr/>
        <p:txBody>
          <a:bodyPr/>
          <a:lstStyle>
            <a:lvl1pPr>
              <a:defRPr>
                <a:solidFill>
                  <a:schemeClr val="bg2">
                    <a:lumMod val="60000"/>
                    <a:lumOff val="40000"/>
                  </a:schemeClr>
                </a:solidFill>
              </a:defRPr>
            </a:lvl1pPr>
          </a:lstStyle>
          <a:p>
            <a:fld id="{86CB4B4D-7CA3-9044-876B-883B54F8677D}" type="slidenum">
              <a:rPr lang="uk-UA" smtClean="0"/>
              <a:t>‹#›</a:t>
            </a:fld>
            <a:endParaRPr lang="uk-UA"/>
          </a:p>
        </p:txBody>
      </p:sp>
    </p:spTree>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633830-2244-49AE-BC4A-47F415C177C6}" type="datetimeFigureOut">
              <a:rPr lang="en-US" smtClean="0"/>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25281" y="541867"/>
            <a:ext cx="2641600" cy="83876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2801" y="541867"/>
            <a:ext cx="8249920" cy="8387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633830-2244-49AE-BC4A-47F415C177C6}" type="datetimeFigureOut">
              <a:rPr lang="en-US" smtClean="0"/>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uk-UA" smtClean="0"/>
              <a:t>‹#›</a:t>
            </a:fld>
            <a:endParaRPr lang="uk-UA"/>
          </a:p>
        </p:txBody>
      </p:sp>
    </p:spTree>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88" name="Shape 88"/>
          <p:cNvSpPr>
            <a:spLocks noGrp="1"/>
          </p:cNvSpPr>
          <p:nvPr>
            <p:ph type="title"/>
          </p:nvPr>
        </p:nvSpPr>
        <p:spPr>
          <a:xfrm>
            <a:off x="1041400" y="266700"/>
            <a:ext cx="10922000" cy="2438400"/>
          </a:xfrm>
          <a:prstGeom prst="rect">
            <a:avLst/>
          </a:prstGeom>
        </p:spPr>
        <p:txBody>
          <a:bodyPr/>
          <a:lstStyle>
            <a:lvl1pPr>
              <a:defRPr>
                <a:solidFill>
                  <a:srgbClr val="558AAB"/>
                </a:solidFill>
              </a:defRPr>
            </a:lvl1pPr>
          </a:lstStyle>
          <a:p>
            <a:r>
              <a:t>Title Text</a:t>
            </a:r>
          </a:p>
        </p:txBody>
      </p:sp>
      <p:sp>
        <p:nvSpPr>
          <p:cNvPr id="89" name="Shape 89"/>
          <p:cNvSpPr>
            <a:spLocks noGrp="1"/>
          </p:cNvSpPr>
          <p:nvPr>
            <p:ph type="body" idx="1"/>
          </p:nvPr>
        </p:nvSpPr>
        <p:spPr>
          <a:xfrm>
            <a:off x="1041400" y="2768600"/>
            <a:ext cx="10922000" cy="5715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90" name="Shape 90"/>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8803975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633830-2244-49AE-BC4A-47F415C177C6}" type="datetimeFigureOut">
              <a:rPr lang="en-US" smtClean="0"/>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uk-UA" smtClean="0"/>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45997" y="1079398"/>
            <a:ext cx="10046208" cy="5748122"/>
          </a:xfrm>
        </p:spPr>
        <p:txBody>
          <a:bodyPr anchor="b">
            <a:normAutofit/>
          </a:bodyPr>
          <a:lstStyle>
            <a:lvl1pPr>
              <a:lnSpc>
                <a:spcPct val="85000"/>
              </a:lnSpc>
              <a:defRPr sz="9387" b="0"/>
            </a:lvl1pPr>
          </a:lstStyle>
          <a:p>
            <a:r>
              <a:rPr lang="en-US"/>
              <a:t>Click to edit Master title style</a:t>
            </a:r>
            <a:endParaRPr lang="en-US" dirty="0"/>
          </a:p>
        </p:txBody>
      </p:sp>
      <p:sp>
        <p:nvSpPr>
          <p:cNvPr id="3" name="Text Placeholder 2"/>
          <p:cNvSpPr>
            <a:spLocks noGrp="1"/>
          </p:cNvSpPr>
          <p:nvPr>
            <p:ph type="body" idx="1"/>
          </p:nvPr>
        </p:nvSpPr>
        <p:spPr>
          <a:xfrm>
            <a:off x="1345997" y="6827520"/>
            <a:ext cx="10046208" cy="2405888"/>
          </a:xfrm>
        </p:spPr>
        <p:txBody>
          <a:bodyPr anchor="t">
            <a:normAutofit/>
          </a:bodyPr>
          <a:lstStyle>
            <a:lvl1pPr marL="0" indent="0">
              <a:buNone/>
              <a:defRPr sz="2844">
                <a:solidFill>
                  <a:schemeClr val="tx1">
                    <a:lumMod val="75000"/>
                    <a:lumOff val="25000"/>
                  </a:schemeClr>
                </a:solidFill>
              </a:defRPr>
            </a:lvl1pPr>
            <a:lvl2pPr marL="650230" indent="0">
              <a:buNone/>
              <a:defRPr sz="2560">
                <a:solidFill>
                  <a:schemeClr val="tx1">
                    <a:tint val="75000"/>
                  </a:schemeClr>
                </a:solidFill>
              </a:defRPr>
            </a:lvl2pPr>
            <a:lvl3pPr marL="1300460" indent="0">
              <a:buNone/>
              <a:defRPr sz="2276">
                <a:solidFill>
                  <a:schemeClr val="tx1">
                    <a:tint val="75000"/>
                  </a:schemeClr>
                </a:solidFill>
              </a:defRPr>
            </a:lvl3pPr>
            <a:lvl4pPr marL="1950690" indent="0">
              <a:buNone/>
              <a:defRPr sz="1991">
                <a:solidFill>
                  <a:schemeClr val="tx1">
                    <a:tint val="75000"/>
                  </a:schemeClr>
                </a:solidFill>
              </a:defRPr>
            </a:lvl4pPr>
            <a:lvl5pPr marL="2600919" indent="0">
              <a:buNone/>
              <a:defRPr sz="1991">
                <a:solidFill>
                  <a:schemeClr val="tx1">
                    <a:tint val="75000"/>
                  </a:schemeClr>
                </a:solidFill>
              </a:defRPr>
            </a:lvl5pPr>
            <a:lvl6pPr marL="3251149" indent="0">
              <a:buNone/>
              <a:defRPr sz="1991">
                <a:solidFill>
                  <a:schemeClr val="tx1">
                    <a:tint val="75000"/>
                  </a:schemeClr>
                </a:solidFill>
              </a:defRPr>
            </a:lvl6pPr>
            <a:lvl7pPr marL="3901379" indent="0">
              <a:buNone/>
              <a:defRPr sz="1991">
                <a:solidFill>
                  <a:schemeClr val="tx1">
                    <a:tint val="75000"/>
                  </a:schemeClr>
                </a:solidFill>
              </a:defRPr>
            </a:lvl7pPr>
            <a:lvl8pPr marL="4551609" indent="0">
              <a:buNone/>
              <a:defRPr sz="1991">
                <a:solidFill>
                  <a:schemeClr val="tx1">
                    <a:tint val="75000"/>
                  </a:schemeClr>
                </a:solidFill>
              </a:defRPr>
            </a:lvl8pPr>
            <a:lvl9pPr marL="5201839" indent="0">
              <a:buNone/>
              <a:defRPr sz="199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633830-2244-49AE-BC4A-47F415C177C6}" type="datetimeFigureOut">
              <a:rPr lang="en-US" smtClean="0"/>
              <a:pPr/>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uk-UA" smtClean="0"/>
              <a:t>‹#›</a:t>
            </a:fld>
            <a:endParaRPr lang="uk-UA"/>
          </a:p>
        </p:txBody>
      </p:sp>
      <p:sp>
        <p:nvSpPr>
          <p:cNvPr id="7" name="Rectangle 6"/>
          <p:cNvSpPr/>
          <p:nvPr/>
        </p:nvSpPr>
        <p:spPr>
          <a:xfrm>
            <a:off x="0" y="0"/>
            <a:ext cx="487680" cy="975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345997" y="2600962"/>
            <a:ext cx="4779264" cy="6188568"/>
          </a:xfrm>
        </p:spPr>
        <p:txBody>
          <a:bodyPr/>
          <a:lstStyle>
            <a:lvl1pPr>
              <a:defRPr sz="2560"/>
            </a:lvl1pPr>
            <a:lvl2pPr>
              <a:defRPr sz="2276"/>
            </a:lvl2pPr>
            <a:lvl3pPr>
              <a:defRPr sz="1991"/>
            </a:lvl3pPr>
            <a:lvl4pPr>
              <a:defRPr sz="1991"/>
            </a:lvl4pPr>
            <a:lvl5pPr>
              <a:defRPr sz="1991"/>
            </a:lvl5pPr>
            <a:lvl6pPr>
              <a:defRPr sz="1991"/>
            </a:lvl6pPr>
            <a:lvl7pPr>
              <a:defRPr sz="1991"/>
            </a:lvl7pPr>
            <a:lvl8pPr>
              <a:defRPr sz="1991"/>
            </a:lvl8pPr>
            <a:lvl9pPr>
              <a:defRPr sz="199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34912" y="2600962"/>
            <a:ext cx="4779264" cy="6188568"/>
          </a:xfrm>
        </p:spPr>
        <p:txBody>
          <a:bodyPr/>
          <a:lstStyle>
            <a:lvl1pPr>
              <a:defRPr sz="2560"/>
            </a:lvl1pPr>
            <a:lvl2pPr>
              <a:defRPr sz="2276"/>
            </a:lvl2pPr>
            <a:lvl3pPr>
              <a:defRPr sz="1991"/>
            </a:lvl3pPr>
            <a:lvl4pPr>
              <a:defRPr sz="1991"/>
            </a:lvl4pPr>
            <a:lvl5pPr>
              <a:defRPr sz="1991"/>
            </a:lvl5pPr>
            <a:lvl6pPr>
              <a:defRPr sz="1991"/>
            </a:lvl6pPr>
            <a:lvl7pPr>
              <a:defRPr sz="1991"/>
            </a:lvl7pPr>
            <a:lvl8pPr>
              <a:defRPr sz="1991"/>
            </a:lvl8pPr>
            <a:lvl9pPr>
              <a:defRPr sz="199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633830-2244-49AE-BC4A-47F415C177C6}" type="datetimeFigureOut">
              <a:rPr lang="en-US" smtClean="0"/>
              <a:t>4/22/2021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uk-UA" smtClean="0"/>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345997" y="2442219"/>
            <a:ext cx="4779264" cy="1040384"/>
          </a:xfrm>
        </p:spPr>
        <p:txBody>
          <a:bodyPr anchor="b">
            <a:normAutofit/>
          </a:bodyPr>
          <a:lstStyle>
            <a:lvl1pPr marL="0" indent="0">
              <a:spcBef>
                <a:spcPts val="0"/>
              </a:spcBef>
              <a:buNone/>
              <a:defRPr sz="2560" b="0">
                <a:solidFill>
                  <a:schemeClr val="tx2"/>
                </a:solidFill>
              </a:defRPr>
            </a:lvl1pPr>
            <a:lvl2pPr marL="650230" indent="0">
              <a:buNone/>
              <a:defRPr sz="2560"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p:cNvSpPr>
            <a:spLocks noGrp="1"/>
          </p:cNvSpPr>
          <p:nvPr>
            <p:ph sz="half" idx="2"/>
          </p:nvPr>
        </p:nvSpPr>
        <p:spPr>
          <a:xfrm>
            <a:off x="1345997" y="3566293"/>
            <a:ext cx="4779264" cy="5211947"/>
          </a:xfrm>
        </p:spPr>
        <p:txBody>
          <a:bodyPr/>
          <a:lstStyle>
            <a:lvl1pPr>
              <a:defRPr sz="2560"/>
            </a:lvl1pPr>
            <a:lvl2pPr>
              <a:defRPr sz="2276"/>
            </a:lvl2pPr>
            <a:lvl3pPr>
              <a:defRPr sz="1991"/>
            </a:lvl3pPr>
            <a:lvl4pPr>
              <a:defRPr sz="1991"/>
            </a:lvl4pPr>
            <a:lvl5pPr>
              <a:defRPr sz="1991"/>
            </a:lvl5pPr>
            <a:lvl6pPr>
              <a:defRPr sz="1991"/>
            </a:lvl6pPr>
            <a:lvl7pPr>
              <a:defRPr sz="1991"/>
            </a:lvl7pPr>
            <a:lvl8pPr>
              <a:defRPr sz="1991"/>
            </a:lvl8pPr>
            <a:lvl9pPr>
              <a:defRPr sz="199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6541415" y="2442219"/>
            <a:ext cx="4785766" cy="1040384"/>
          </a:xfrm>
        </p:spPr>
        <p:txBody>
          <a:bodyPr anchor="b">
            <a:normAutofit/>
          </a:bodyPr>
          <a:lstStyle>
            <a:lvl1pPr marL="0" indent="0">
              <a:buFontTx/>
              <a:buNone/>
              <a:defRPr lang="en-US" sz="2560" b="0" kern="1200" spc="14" baseline="0" dirty="0">
                <a:solidFill>
                  <a:schemeClr val="tx2"/>
                </a:solidFill>
                <a:latin typeface="+mn-lt"/>
                <a:ea typeface="+mn-ea"/>
                <a:cs typeface="+mn-cs"/>
              </a:defRPr>
            </a:lvl1pPr>
          </a:lstStyle>
          <a:p>
            <a:pPr marL="0" lvl="0" indent="0" algn="l" defTabSz="1300460" rtl="0" eaLnBrk="1" latinLnBrk="0" hangingPunct="1">
              <a:lnSpc>
                <a:spcPct val="95000"/>
              </a:lnSpc>
              <a:spcBef>
                <a:spcPts val="0"/>
              </a:spcBef>
              <a:spcAft>
                <a:spcPts val="284"/>
              </a:spcAft>
              <a:buClr>
                <a:schemeClr val="accent1"/>
              </a:buClr>
              <a:buSzPct val="80000"/>
              <a:buNone/>
            </a:pPr>
            <a:r>
              <a:rPr lang="en-US"/>
              <a:t>Click to edit Master text styles</a:t>
            </a:r>
          </a:p>
        </p:txBody>
      </p:sp>
      <p:sp>
        <p:nvSpPr>
          <p:cNvPr id="6" name="Content Placeholder 5"/>
          <p:cNvSpPr>
            <a:spLocks noGrp="1"/>
          </p:cNvSpPr>
          <p:nvPr>
            <p:ph sz="quarter" idx="4"/>
          </p:nvPr>
        </p:nvSpPr>
        <p:spPr>
          <a:xfrm>
            <a:off x="6534912" y="3566293"/>
            <a:ext cx="4779264" cy="5211947"/>
          </a:xfrm>
        </p:spPr>
        <p:txBody>
          <a:bodyPr/>
          <a:lstStyle>
            <a:lvl1pPr>
              <a:defRPr sz="2560"/>
            </a:lvl1pPr>
            <a:lvl2pPr>
              <a:defRPr sz="2276"/>
            </a:lvl2pPr>
            <a:lvl3pPr>
              <a:defRPr sz="1991"/>
            </a:lvl3pPr>
            <a:lvl4pPr>
              <a:defRPr sz="1991"/>
            </a:lvl4pPr>
            <a:lvl5pPr>
              <a:defRPr sz="1991"/>
            </a:lvl5pPr>
            <a:lvl6pPr>
              <a:defRPr sz="1991"/>
            </a:lvl6pPr>
            <a:lvl7pPr>
              <a:defRPr sz="1991"/>
            </a:lvl7pPr>
            <a:lvl8pPr>
              <a:defRPr sz="1991"/>
            </a:lvl8pPr>
            <a:lvl9pPr>
              <a:defRPr sz="199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633830-2244-49AE-BC4A-47F415C177C6}" type="datetimeFigureOut">
              <a:rPr lang="en-US" smtClean="0"/>
              <a:t>4/22/2021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uk-UA" smtClean="0"/>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633830-2244-49AE-BC4A-47F415C177C6}" type="datetimeFigureOut">
              <a:rPr lang="en-US" smtClean="0"/>
              <a:t>4/22/2021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uk-UA" smtClean="0"/>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33830-2244-49AE-BC4A-47F415C177C6}" type="datetimeFigureOut">
              <a:rPr lang="en-US" smtClean="0"/>
              <a:t>4/22/2021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7331" y="650242"/>
            <a:ext cx="3413760" cy="2275836"/>
          </a:xfrm>
        </p:spPr>
        <p:txBody>
          <a:bodyPr anchor="b">
            <a:normAutofit/>
          </a:bodyPr>
          <a:lstStyle>
            <a:lvl1pPr>
              <a:defRPr sz="3982" b="0" baseline="0"/>
            </a:lvl1pPr>
          </a:lstStyle>
          <a:p>
            <a:r>
              <a:rPr lang="en-US"/>
              <a:t>Click to edit Master title style</a:t>
            </a:r>
            <a:endParaRPr lang="en-US" dirty="0"/>
          </a:p>
        </p:txBody>
      </p:sp>
      <p:sp>
        <p:nvSpPr>
          <p:cNvPr id="3" name="Content Placeholder 2"/>
          <p:cNvSpPr>
            <a:spLocks noGrp="1"/>
          </p:cNvSpPr>
          <p:nvPr>
            <p:ph idx="1"/>
          </p:nvPr>
        </p:nvSpPr>
        <p:spPr>
          <a:xfrm>
            <a:off x="4804551" y="975360"/>
            <a:ext cx="6484338" cy="7802880"/>
          </a:xfrm>
        </p:spPr>
        <p:txBody>
          <a:bodyPr/>
          <a:lstStyle>
            <a:lvl1pPr>
              <a:defRPr sz="2560"/>
            </a:lvl1pPr>
            <a:lvl2pPr>
              <a:defRPr sz="2276"/>
            </a:lvl2pPr>
            <a:lvl3pPr>
              <a:defRPr sz="1991"/>
            </a:lvl3pPr>
            <a:lvl4pPr>
              <a:defRPr sz="1991"/>
            </a:lvl4pPr>
            <a:lvl5pPr>
              <a:defRPr sz="1991"/>
            </a:lvl5pPr>
            <a:lvl6pPr>
              <a:defRPr sz="1991"/>
            </a:lvl6pPr>
            <a:lvl7pPr>
              <a:defRPr sz="1991"/>
            </a:lvl7pPr>
            <a:lvl8pPr>
              <a:defRPr sz="1991"/>
            </a:lvl8pPr>
            <a:lvl9pPr>
              <a:defRPr sz="199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97331" y="2986291"/>
            <a:ext cx="3413760" cy="5418668"/>
          </a:xfrm>
        </p:spPr>
        <p:txBody>
          <a:bodyPr>
            <a:normAutofit/>
          </a:bodyPr>
          <a:lstStyle>
            <a:lvl1pPr marL="0" indent="0">
              <a:lnSpc>
                <a:spcPct val="114000"/>
              </a:lnSpc>
              <a:spcBef>
                <a:spcPts val="1138"/>
              </a:spcBef>
              <a:buNone/>
              <a:defRPr sz="1849"/>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Click to edit Master text styles</a:t>
            </a:r>
          </a:p>
        </p:txBody>
      </p:sp>
      <p:sp>
        <p:nvSpPr>
          <p:cNvPr id="5" name="Date Placeholder 4"/>
          <p:cNvSpPr>
            <a:spLocks noGrp="1"/>
          </p:cNvSpPr>
          <p:nvPr>
            <p:ph type="dt" sz="half" idx="10"/>
          </p:nvPr>
        </p:nvSpPr>
        <p:spPr/>
        <p:txBody>
          <a:bodyPr/>
          <a:lstStyle/>
          <a:p>
            <a:fld id="{3C633830-2244-49AE-BC4A-47F415C177C6}" type="datetimeFigureOut">
              <a:rPr lang="en-US" smtClean="0"/>
              <a:t>4/22/2021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uk-UA" smtClean="0"/>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7261013"/>
            <a:ext cx="12045696" cy="249258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75360" y="7477760"/>
            <a:ext cx="10647680" cy="1300480"/>
          </a:xfrm>
        </p:spPr>
        <p:txBody>
          <a:bodyPr anchor="b">
            <a:normAutofit/>
          </a:bodyPr>
          <a:lstStyle>
            <a:lvl1pPr>
              <a:defRPr sz="3982"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2"/>
            <a:ext cx="12045696" cy="7294468"/>
          </a:xfrm>
          <a:solidFill>
            <a:schemeClr val="accent1"/>
          </a:solidFill>
        </p:spPr>
        <p:txBody>
          <a:bodyPr anchor="t"/>
          <a:lstStyle>
            <a:lvl1pPr marL="0" indent="0">
              <a:buNone/>
              <a:defRPr sz="4551">
                <a:solidFill>
                  <a:schemeClr val="bg1"/>
                </a:solidFill>
              </a:defRPr>
            </a:lvl1pPr>
            <a:lvl2pPr marL="650230" indent="0">
              <a:buNone/>
              <a:defRPr sz="3982"/>
            </a:lvl2pPr>
            <a:lvl3pPr marL="1300460" indent="0">
              <a:buNone/>
              <a:defRPr sz="3413"/>
            </a:lvl3pPr>
            <a:lvl4pPr marL="1950690" indent="0">
              <a:buNone/>
              <a:defRPr sz="2844"/>
            </a:lvl4pPr>
            <a:lvl5pPr marL="2600919" indent="0">
              <a:buNone/>
              <a:defRPr sz="2844"/>
            </a:lvl5pPr>
            <a:lvl6pPr marL="3251149" indent="0">
              <a:buNone/>
              <a:defRPr sz="2844"/>
            </a:lvl6pPr>
            <a:lvl7pPr marL="3901379" indent="0">
              <a:buNone/>
              <a:defRPr sz="2844"/>
            </a:lvl7pPr>
            <a:lvl8pPr marL="4551609" indent="0">
              <a:buNone/>
              <a:defRPr sz="2844"/>
            </a:lvl8pPr>
            <a:lvl9pPr marL="5201839" indent="0">
              <a:buNone/>
              <a:defRPr sz="2844"/>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975360" y="8687773"/>
            <a:ext cx="10647680" cy="849082"/>
          </a:xfrm>
        </p:spPr>
        <p:txBody>
          <a:bodyPr>
            <a:normAutofit/>
          </a:bodyPr>
          <a:lstStyle>
            <a:lvl1pPr marL="0" indent="0">
              <a:lnSpc>
                <a:spcPct val="100000"/>
              </a:lnSpc>
              <a:spcBef>
                <a:spcPts val="1138"/>
              </a:spcBef>
              <a:buNone/>
              <a:defRPr sz="1849">
                <a:solidFill>
                  <a:schemeClr val="bg1">
                    <a:lumMod val="85000"/>
                  </a:schemeClr>
                </a:solidFill>
              </a:defRPr>
            </a:lvl1pPr>
            <a:lvl2pPr marL="650230" indent="0">
              <a:buNone/>
              <a:defRPr sz="1707"/>
            </a:lvl2pPr>
            <a:lvl3pPr marL="1300460" indent="0">
              <a:buNone/>
              <a:defRPr sz="1422"/>
            </a:lvl3pPr>
            <a:lvl4pPr marL="1950690" indent="0">
              <a:buNone/>
              <a:defRPr sz="1280"/>
            </a:lvl4pPr>
            <a:lvl5pPr marL="2600919" indent="0">
              <a:buNone/>
              <a:defRPr sz="1280"/>
            </a:lvl5pPr>
            <a:lvl6pPr marL="3251149" indent="0">
              <a:buNone/>
              <a:defRPr sz="1280"/>
            </a:lvl6pPr>
            <a:lvl7pPr marL="3901379" indent="0">
              <a:buNone/>
              <a:defRPr sz="1280"/>
            </a:lvl7pPr>
            <a:lvl8pPr marL="4551609" indent="0">
              <a:buNone/>
              <a:defRPr sz="1280"/>
            </a:lvl8pPr>
            <a:lvl9pPr marL="5201839" indent="0">
              <a:buNone/>
              <a:defRPr sz="1280"/>
            </a:lvl9pPr>
          </a:lstStyle>
          <a:p>
            <a:pPr lvl="0"/>
            <a:r>
              <a:rPr lang="en-US"/>
              <a:t>Click to edit Master text styles</a:t>
            </a:r>
          </a:p>
        </p:txBody>
      </p:sp>
      <p:sp>
        <p:nvSpPr>
          <p:cNvPr id="5" name="Date Placeholder 4"/>
          <p:cNvSpPr>
            <a:spLocks noGrp="1"/>
          </p:cNvSpPr>
          <p:nvPr>
            <p:ph type="dt" sz="half" idx="10"/>
          </p:nvPr>
        </p:nvSpPr>
        <p:spPr/>
        <p:txBody>
          <a:bodyPr/>
          <a:lstStyle/>
          <a:p>
            <a:fld id="{3C633830-2244-49AE-BC4A-47F415C177C6}" type="datetimeFigureOut">
              <a:rPr lang="en-US" smtClean="0"/>
              <a:t>4/22/2021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uk-UA" smtClean="0"/>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972544" y="0"/>
            <a:ext cx="1040384" cy="97536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345997" y="520192"/>
            <a:ext cx="10338816" cy="188524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345997" y="2600962"/>
            <a:ext cx="9168384" cy="618856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1138071" y="1485053"/>
            <a:ext cx="2709332" cy="389467"/>
          </a:xfrm>
          <a:prstGeom prst="rect">
            <a:avLst/>
          </a:prstGeom>
        </p:spPr>
        <p:txBody>
          <a:bodyPr vert="horz" lIns="91440" tIns="45720" rIns="91440" bIns="45720" rtlCol="0" anchor="ctr"/>
          <a:lstStyle>
            <a:lvl1pPr algn="r">
              <a:defRPr sz="1493" b="0">
                <a:solidFill>
                  <a:schemeClr val="tx2">
                    <a:lumMod val="20000"/>
                    <a:lumOff val="80000"/>
                  </a:schemeClr>
                </a:solidFill>
              </a:defRPr>
            </a:lvl1pPr>
          </a:lstStyle>
          <a:p>
            <a:fld id="{3C633830-2244-49AE-BC4A-47F415C177C6}" type="datetimeFigureOut">
              <a:rPr lang="en-US" smtClean="0"/>
              <a:pPr/>
              <a:t>4/22/2021</a:t>
            </a:fld>
            <a:endParaRPr lang="en-US" dirty="0"/>
          </a:p>
        </p:txBody>
      </p:sp>
      <p:sp>
        <p:nvSpPr>
          <p:cNvPr id="5" name="Footer Placeholder 4"/>
          <p:cNvSpPr>
            <a:spLocks noGrp="1"/>
          </p:cNvSpPr>
          <p:nvPr>
            <p:ph type="ftr" sz="quarter" idx="3"/>
          </p:nvPr>
        </p:nvSpPr>
        <p:spPr>
          <a:xfrm rot="16200000">
            <a:off x="9945963" y="5819987"/>
            <a:ext cx="5093547" cy="389467"/>
          </a:xfrm>
          <a:prstGeom prst="rect">
            <a:avLst/>
          </a:prstGeom>
        </p:spPr>
        <p:txBody>
          <a:bodyPr vert="horz" lIns="91440" tIns="45720" rIns="91440" bIns="45720" rtlCol="0" anchor="ctr"/>
          <a:lstStyle>
            <a:lvl1pPr algn="l">
              <a:defRPr sz="1493">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2005056" y="8778242"/>
            <a:ext cx="975360" cy="844409"/>
          </a:xfrm>
          <a:prstGeom prst="rect">
            <a:avLst/>
          </a:prstGeom>
        </p:spPr>
        <p:txBody>
          <a:bodyPr vert="horz" lIns="27432" tIns="45720" rIns="27432" bIns="45720" rtlCol="0" anchor="ctr">
            <a:normAutofit/>
          </a:bodyPr>
          <a:lstStyle>
            <a:lvl1pPr algn="ctr">
              <a:defRPr sz="4551">
                <a:solidFill>
                  <a:schemeClr val="tx2">
                    <a:lumMod val="60000"/>
                    <a:lumOff val="40000"/>
                  </a:schemeClr>
                </a:solidFill>
              </a:defRPr>
            </a:lvl1pPr>
          </a:lstStyle>
          <a:p>
            <a:fld id="{86CB4B4D-7CA3-9044-876B-883B54F8677D}" type="slidenum">
              <a:rPr lang="uk-UA" smtClean="0"/>
              <a:t>‹#›</a:t>
            </a:fld>
            <a:endParaRPr lang="uk-UA"/>
          </a:p>
        </p:txBody>
      </p:sp>
    </p:spTree>
    <p:extLst>
      <p:ext uri="{BB962C8B-B14F-4D97-AF65-F5344CB8AC3E}">
        <p14:creationId xmlns:p14="http://schemas.microsoft.com/office/powerpoint/2010/main" val="116704088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1300460" rtl="0" eaLnBrk="1" latinLnBrk="0" hangingPunct="1">
        <a:lnSpc>
          <a:spcPct val="90000"/>
        </a:lnSpc>
        <a:spcBef>
          <a:spcPct val="0"/>
        </a:spcBef>
        <a:buNone/>
        <a:defRPr sz="5689" kern="1200" spc="-71" baseline="0">
          <a:solidFill>
            <a:schemeClr val="tx1"/>
          </a:solidFill>
          <a:latin typeface="+mj-lt"/>
          <a:ea typeface="+mj-ea"/>
          <a:cs typeface="+mj-cs"/>
        </a:defRPr>
      </a:lvl1pPr>
    </p:titleStyle>
    <p:bodyStyle>
      <a:lvl1pPr marL="260092" indent="-260092" algn="l" defTabSz="1300460" rtl="0" eaLnBrk="1" latinLnBrk="0" hangingPunct="1">
        <a:lnSpc>
          <a:spcPct val="95000"/>
        </a:lnSpc>
        <a:spcBef>
          <a:spcPts val="1991"/>
        </a:spcBef>
        <a:spcAft>
          <a:spcPts val="284"/>
        </a:spcAft>
        <a:buClr>
          <a:schemeClr val="accent1"/>
        </a:buClr>
        <a:buSzPct val="80000"/>
        <a:buFont typeface="Arial" pitchFamily="34" charset="0"/>
        <a:buChar char="•"/>
        <a:defRPr sz="2560" kern="1200" spc="14" baseline="0">
          <a:solidFill>
            <a:schemeClr val="tx1"/>
          </a:solidFill>
          <a:latin typeface="+mn-lt"/>
          <a:ea typeface="+mn-ea"/>
          <a:cs typeface="+mn-cs"/>
        </a:defRPr>
      </a:lvl1pPr>
      <a:lvl2pPr marL="650230" indent="-260092" algn="l" defTabSz="1300460" rtl="0" eaLnBrk="1" latinLnBrk="0" hangingPunct="1">
        <a:lnSpc>
          <a:spcPct val="90000"/>
        </a:lnSpc>
        <a:spcBef>
          <a:spcPts val="427"/>
        </a:spcBef>
        <a:spcAft>
          <a:spcPts val="427"/>
        </a:spcAft>
        <a:buClr>
          <a:schemeClr val="accent1"/>
        </a:buClr>
        <a:buFont typeface="Wingdings 2" pitchFamily="18" charset="2"/>
        <a:buChar char=""/>
        <a:defRPr sz="2276" kern="1200">
          <a:solidFill>
            <a:schemeClr val="tx1">
              <a:lumMod val="85000"/>
              <a:lumOff val="15000"/>
            </a:schemeClr>
          </a:solidFill>
          <a:latin typeface="+mn-lt"/>
          <a:ea typeface="+mn-ea"/>
          <a:cs typeface="+mn-cs"/>
        </a:defRPr>
      </a:lvl2pPr>
      <a:lvl3pPr marL="1040368" indent="-260092" algn="l" defTabSz="1300460" rtl="0" eaLnBrk="1" latinLnBrk="0" hangingPunct="1">
        <a:lnSpc>
          <a:spcPct val="90000"/>
        </a:lnSpc>
        <a:spcBef>
          <a:spcPts val="427"/>
        </a:spcBef>
        <a:spcAft>
          <a:spcPts val="427"/>
        </a:spcAft>
        <a:buClr>
          <a:schemeClr val="accent1"/>
        </a:buClr>
        <a:buFont typeface="Wingdings 2" pitchFamily="18" charset="2"/>
        <a:buChar char=""/>
        <a:defRPr sz="1991" kern="1200">
          <a:solidFill>
            <a:schemeClr val="tx1">
              <a:lumMod val="85000"/>
              <a:lumOff val="15000"/>
            </a:schemeClr>
          </a:solidFill>
          <a:latin typeface="+mn-lt"/>
          <a:ea typeface="+mn-ea"/>
          <a:cs typeface="+mn-cs"/>
        </a:defRPr>
      </a:lvl3pPr>
      <a:lvl4pPr marL="1430506" indent="-260092" algn="l" defTabSz="1300460" rtl="0" eaLnBrk="1" latinLnBrk="0" hangingPunct="1">
        <a:lnSpc>
          <a:spcPct val="90000"/>
        </a:lnSpc>
        <a:spcBef>
          <a:spcPts val="427"/>
        </a:spcBef>
        <a:spcAft>
          <a:spcPts val="427"/>
        </a:spcAft>
        <a:buClr>
          <a:schemeClr val="accent1"/>
        </a:buClr>
        <a:buFont typeface="Wingdings 2" pitchFamily="18" charset="2"/>
        <a:buChar char=""/>
        <a:defRPr sz="1991" kern="1200">
          <a:solidFill>
            <a:schemeClr val="tx1">
              <a:lumMod val="85000"/>
              <a:lumOff val="15000"/>
            </a:schemeClr>
          </a:solidFill>
          <a:latin typeface="+mn-lt"/>
          <a:ea typeface="+mn-ea"/>
          <a:cs typeface="+mn-cs"/>
        </a:defRPr>
      </a:lvl4pPr>
      <a:lvl5pPr marL="1820644" indent="-260092" algn="l" defTabSz="1300460" rtl="0" eaLnBrk="1" latinLnBrk="0" hangingPunct="1">
        <a:lnSpc>
          <a:spcPct val="90000"/>
        </a:lnSpc>
        <a:spcBef>
          <a:spcPts val="427"/>
        </a:spcBef>
        <a:spcAft>
          <a:spcPts val="427"/>
        </a:spcAft>
        <a:buClr>
          <a:schemeClr val="accent1"/>
        </a:buClr>
        <a:buFont typeface="Wingdings 2" pitchFamily="18" charset="2"/>
        <a:buChar char=""/>
        <a:defRPr sz="1991" kern="1200">
          <a:solidFill>
            <a:schemeClr val="tx1">
              <a:lumMod val="85000"/>
              <a:lumOff val="15000"/>
            </a:schemeClr>
          </a:solidFill>
          <a:latin typeface="+mn-lt"/>
          <a:ea typeface="+mn-ea"/>
          <a:cs typeface="+mn-cs"/>
        </a:defRPr>
      </a:lvl5pPr>
      <a:lvl6pPr marL="2275520" indent="-325115" algn="l" defTabSz="1300460" rtl="0" eaLnBrk="1" latinLnBrk="0" hangingPunct="1">
        <a:lnSpc>
          <a:spcPct val="90000"/>
        </a:lnSpc>
        <a:spcBef>
          <a:spcPts val="427"/>
        </a:spcBef>
        <a:spcAft>
          <a:spcPts val="427"/>
        </a:spcAft>
        <a:buClr>
          <a:schemeClr val="accent1"/>
        </a:buClr>
        <a:buFont typeface="Wingdings 2" pitchFamily="18" charset="2"/>
        <a:buChar char=""/>
        <a:defRPr sz="1991" kern="1200">
          <a:solidFill>
            <a:schemeClr val="tx1">
              <a:lumMod val="85000"/>
              <a:lumOff val="15000"/>
            </a:schemeClr>
          </a:solidFill>
          <a:latin typeface="+mn-lt"/>
          <a:ea typeface="+mn-ea"/>
          <a:cs typeface="+mn-cs"/>
        </a:defRPr>
      </a:lvl6pPr>
      <a:lvl7pPr marL="2702180" indent="-325115" algn="l" defTabSz="1300460" rtl="0" eaLnBrk="1" latinLnBrk="0" hangingPunct="1">
        <a:lnSpc>
          <a:spcPct val="90000"/>
        </a:lnSpc>
        <a:spcBef>
          <a:spcPts val="427"/>
        </a:spcBef>
        <a:spcAft>
          <a:spcPts val="427"/>
        </a:spcAft>
        <a:buClr>
          <a:schemeClr val="accent1"/>
        </a:buClr>
        <a:buFont typeface="Wingdings 2" pitchFamily="18" charset="2"/>
        <a:buChar char=""/>
        <a:defRPr sz="1991" kern="1200">
          <a:solidFill>
            <a:schemeClr val="tx1">
              <a:lumMod val="85000"/>
              <a:lumOff val="15000"/>
            </a:schemeClr>
          </a:solidFill>
          <a:latin typeface="+mn-lt"/>
          <a:ea typeface="+mn-ea"/>
          <a:cs typeface="+mn-cs"/>
        </a:defRPr>
      </a:lvl7pPr>
      <a:lvl8pPr marL="3128840" indent="-325115" algn="l" defTabSz="1300460" rtl="0" eaLnBrk="1" latinLnBrk="0" hangingPunct="1">
        <a:lnSpc>
          <a:spcPct val="90000"/>
        </a:lnSpc>
        <a:spcBef>
          <a:spcPts val="427"/>
        </a:spcBef>
        <a:spcAft>
          <a:spcPts val="427"/>
        </a:spcAft>
        <a:buClr>
          <a:schemeClr val="accent1"/>
        </a:buClr>
        <a:buFont typeface="Wingdings 2" pitchFamily="18" charset="2"/>
        <a:buChar char=""/>
        <a:defRPr sz="1991" kern="1200">
          <a:solidFill>
            <a:schemeClr val="tx1">
              <a:lumMod val="85000"/>
              <a:lumOff val="15000"/>
            </a:schemeClr>
          </a:solidFill>
          <a:latin typeface="+mn-lt"/>
          <a:ea typeface="+mn-ea"/>
          <a:cs typeface="+mn-cs"/>
        </a:defRPr>
      </a:lvl8pPr>
      <a:lvl9pPr marL="3555500" indent="-325115" algn="l" defTabSz="1300460" rtl="0" eaLnBrk="1" latinLnBrk="0" hangingPunct="1">
        <a:lnSpc>
          <a:spcPct val="90000"/>
        </a:lnSpc>
        <a:spcBef>
          <a:spcPts val="427"/>
        </a:spcBef>
        <a:spcAft>
          <a:spcPts val="427"/>
        </a:spcAft>
        <a:buClr>
          <a:schemeClr val="accent1"/>
        </a:buClr>
        <a:buFont typeface="Wingdings 2" pitchFamily="18" charset="2"/>
        <a:buChar char=""/>
        <a:defRPr sz="1991" kern="1200">
          <a:solidFill>
            <a:schemeClr val="tx1">
              <a:lumMod val="85000"/>
              <a:lumOff val="15000"/>
            </a:schemeClr>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p:cNvSpPr>
          <p:nvPr>
            <p:ph type="ctrTitle"/>
          </p:nvPr>
        </p:nvSpPr>
        <p:spPr>
          <a:xfrm>
            <a:off x="1422400" y="4927048"/>
            <a:ext cx="9550400" cy="2628900"/>
          </a:xfrm>
          <a:prstGeom prst="rect">
            <a:avLst/>
          </a:prstGeom>
        </p:spPr>
        <p:txBody>
          <a:bodyPr>
            <a:noAutofit/>
          </a:bodyPr>
          <a:lstStyle/>
          <a:p>
            <a:r>
              <a:rPr lang="en-US" sz="7200" dirty="0"/>
              <a:t>Detroit Police Department —Forfeiture Section</a:t>
            </a:r>
            <a:endParaRPr sz="7200" dirty="0"/>
          </a:p>
        </p:txBody>
      </p:sp>
      <p:sp>
        <p:nvSpPr>
          <p:cNvPr id="171" name="Shape 171"/>
          <p:cNvSpPr>
            <a:spLocks noGrp="1"/>
          </p:cNvSpPr>
          <p:nvPr>
            <p:ph type="subTitle" idx="1"/>
          </p:nvPr>
        </p:nvSpPr>
        <p:spPr>
          <a:xfrm>
            <a:off x="8984973" y="7555948"/>
            <a:ext cx="3717236" cy="1677460"/>
          </a:xfrm>
          <a:prstGeom prst="rect">
            <a:avLst/>
          </a:prstGeom>
        </p:spPr>
        <p:txBody>
          <a:bodyPr>
            <a:normAutofit/>
          </a:bodyPr>
          <a:lstStyle/>
          <a:p>
            <a:endParaRPr lang="en-US" dirty="0"/>
          </a:p>
          <a:p>
            <a:endParaRPr lang="en-US" sz="1800" dirty="0"/>
          </a:p>
          <a:p>
            <a:r>
              <a:rPr lang="en-US" sz="1800" dirty="0"/>
              <a:t>   Chief of Police James E. Craig</a:t>
            </a:r>
            <a:endParaRPr sz="1800" dirty="0"/>
          </a:p>
        </p:txBody>
      </p:sp>
      <p:sp>
        <p:nvSpPr>
          <p:cNvPr id="9" name="Rectangle 8"/>
          <p:cNvSpPr/>
          <p:nvPr/>
        </p:nvSpPr>
        <p:spPr>
          <a:xfrm>
            <a:off x="1" y="339658"/>
            <a:ext cx="5067618" cy="2909930"/>
          </a:xfrm>
          <a:prstGeom prst="rect">
            <a:avLst/>
          </a:prstGeom>
          <a:blipFill>
            <a:blip r:embed="rId2"/>
            <a:stretch>
              <a:fillRect/>
            </a:stretch>
          </a:blipFill>
          <a:effectLst>
            <a:reflection stA="2700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ectangle 10"/>
          <p:cNvSpPr/>
          <p:nvPr/>
        </p:nvSpPr>
        <p:spPr>
          <a:xfrm>
            <a:off x="0" y="0"/>
            <a:ext cx="5719482" cy="1439314"/>
          </a:xfrm>
          <a:prstGeom prst="rect">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Rectangle 11"/>
          <p:cNvSpPr/>
          <p:nvPr/>
        </p:nvSpPr>
        <p:spPr>
          <a:xfrm>
            <a:off x="9390184" y="1"/>
            <a:ext cx="3614616" cy="3249588"/>
          </a:xfrm>
          <a:prstGeom prst="rect">
            <a:avLst/>
          </a:prstGeom>
          <a:blipFill>
            <a:blip r:embed="rId4"/>
            <a:stretch>
              <a:fillRect/>
            </a:stretch>
          </a:blipFill>
          <a:effectLst>
            <a:glow>
              <a:schemeClr val="accent1">
                <a:alpha val="40000"/>
              </a:schemeClr>
            </a:glow>
            <a:reflection stA="2300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Rectangle 13"/>
          <p:cNvSpPr/>
          <p:nvPr/>
        </p:nvSpPr>
        <p:spPr>
          <a:xfrm>
            <a:off x="5067616" y="1"/>
            <a:ext cx="4322567" cy="3249588"/>
          </a:xfrm>
          <a:prstGeom prst="rect">
            <a:avLst/>
          </a:prstGeom>
          <a:blipFill>
            <a:blip r:embed="rId5"/>
            <a:stretch>
              <a:fillRect/>
            </a:stretch>
          </a:blipFill>
          <a:effectLst>
            <a:reflection stA="4100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41400" y="266700"/>
            <a:ext cx="10922000" cy="1200856"/>
          </a:xfrm>
        </p:spPr>
        <p:txBody>
          <a:bodyPr>
            <a:normAutofit/>
          </a:bodyPr>
          <a:lstStyle/>
          <a:p>
            <a:pPr algn="ctr"/>
            <a:r>
              <a:rPr lang="en-US" sz="5400" b="1" dirty="0"/>
              <a:t>Significant Events</a:t>
            </a:r>
          </a:p>
        </p:txBody>
      </p:sp>
      <p:sp>
        <p:nvSpPr>
          <p:cNvPr id="3" name="Text Placeholder 2"/>
          <p:cNvSpPr>
            <a:spLocks noGrp="1"/>
          </p:cNvSpPr>
          <p:nvPr>
            <p:ph type="body" idx="1"/>
          </p:nvPr>
        </p:nvSpPr>
        <p:spPr>
          <a:xfrm>
            <a:off x="1041400" y="1467556"/>
            <a:ext cx="10922000" cy="7016044"/>
          </a:xfrm>
        </p:spPr>
        <p:txBody>
          <a:bodyPr/>
          <a:lstStyle/>
          <a:p>
            <a:endParaRPr lang="en-US" dirty="0">
              <a:solidFill>
                <a:schemeClr val="accent3"/>
              </a:solidFill>
            </a:endParaRPr>
          </a:p>
          <a:p>
            <a:pPr algn="just"/>
            <a:r>
              <a:rPr lang="en-US" sz="2800" dirty="0">
                <a:solidFill>
                  <a:schemeClr val="bg2"/>
                </a:solidFill>
              </a:rPr>
              <a:t>In 2019 there were changes in forfeiture laws, prohibiting forfeiting a person’s property unless the owner is convicted of a crime or a plea of guilt.</a:t>
            </a:r>
          </a:p>
          <a:p>
            <a:pPr algn="just"/>
            <a:r>
              <a:rPr lang="en-US" sz="2800" dirty="0">
                <a:solidFill>
                  <a:schemeClr val="bg2"/>
                </a:solidFill>
              </a:rPr>
              <a:t>Marijuana laws have changed in Michigan, making it legal to possess no more that 2.5 ounces in public, 10 ounces or 12 plants in your home, for personal use.</a:t>
            </a:r>
          </a:p>
          <a:p>
            <a:pPr algn="just"/>
            <a:r>
              <a:rPr lang="en-US" sz="2800" dirty="0">
                <a:solidFill>
                  <a:schemeClr val="bg2"/>
                </a:solidFill>
              </a:rPr>
              <a:t>These laws have had a significant effected our forfeiture program.</a:t>
            </a:r>
          </a:p>
          <a:p>
            <a:pPr algn="just"/>
            <a:r>
              <a:rPr lang="en-US" sz="2800" dirty="0">
                <a:solidFill>
                  <a:schemeClr val="accent4">
                    <a:lumMod val="60000"/>
                    <a:lumOff val="40000"/>
                  </a:schemeClr>
                </a:solidFill>
              </a:rPr>
              <a:t>In November 2020, Wayne County Ordinance No. 2000-328 Chapter 207 Sec.6, under Nuisance Abatement, was amended to include drifting. </a:t>
            </a:r>
          </a:p>
          <a:p>
            <a:pPr marL="0" indent="0">
              <a:buNone/>
            </a:pPr>
            <a:endParaRPr lang="en-US" dirty="0">
              <a:solidFill>
                <a:schemeClr val="bg2"/>
              </a:solidFill>
            </a:endParaRPr>
          </a:p>
          <a:p>
            <a:pPr marL="0" indent="0">
              <a:buNone/>
            </a:pPr>
            <a:endParaRPr lang="en-US" dirty="0">
              <a:solidFill>
                <a:schemeClr val="bg2"/>
              </a:solidFill>
            </a:endParaRPr>
          </a:p>
          <a:p>
            <a:pPr marL="0" indent="0">
              <a:buNone/>
            </a:pPr>
            <a:endParaRPr lang="en-US" dirty="0">
              <a:solidFill>
                <a:schemeClr val="accent3"/>
              </a:solidFill>
            </a:endParaRPr>
          </a:p>
        </p:txBody>
      </p:sp>
    </p:spTree>
    <p:extLst>
      <p:ext uri="{BB962C8B-B14F-4D97-AF65-F5344CB8AC3E}">
        <p14:creationId xmlns:p14="http://schemas.microsoft.com/office/powerpoint/2010/main" val="820024234"/>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E232A"/>
            </a:gs>
            <a:gs pos="100000">
              <a:schemeClr val="accent1">
                <a:lumOff val="-15243"/>
              </a:schemeClr>
            </a:gs>
          </a:gsLst>
          <a:lin ang="5400000" scaled="0"/>
        </a:gradFill>
        <a:effectLst/>
      </p:bgPr>
    </p:bg>
    <p:spTree>
      <p:nvGrpSpPr>
        <p:cNvPr id="1" name=""/>
        <p:cNvGrpSpPr/>
        <p:nvPr/>
      </p:nvGrpSpPr>
      <p:grpSpPr>
        <a:xfrm>
          <a:off x="0" y="0"/>
          <a:ext cx="0" cy="0"/>
          <a:chOff x="0" y="0"/>
          <a:chExt cx="0" cy="0"/>
        </a:xfrm>
      </p:grpSpPr>
      <p:sp>
        <p:nvSpPr>
          <p:cNvPr id="175" name="Shape 175"/>
          <p:cNvSpPr>
            <a:spLocks noGrp="1"/>
          </p:cNvSpPr>
          <p:nvPr>
            <p:ph type="title"/>
          </p:nvPr>
        </p:nvSpPr>
        <p:spPr>
          <a:xfrm>
            <a:off x="576470" y="377687"/>
            <a:ext cx="11386930" cy="1092525"/>
          </a:xfrm>
          <a:prstGeom prst="rect">
            <a:avLst/>
          </a:prstGeom>
        </p:spPr>
        <p:txBody>
          <a:bodyPr>
            <a:normAutofit/>
          </a:bodyPr>
          <a:lstStyle/>
          <a:p>
            <a:pPr algn="ctr"/>
            <a:r>
              <a:rPr lang="en-US" sz="5400" b="1" dirty="0"/>
              <a:t>Forfeiture Statistics</a:t>
            </a:r>
            <a:endParaRPr sz="5400" b="1" dirty="0"/>
          </a:p>
        </p:txBody>
      </p:sp>
      <p:sp>
        <p:nvSpPr>
          <p:cNvPr id="176" name="Shape 176"/>
          <p:cNvSpPr>
            <a:spLocks noGrp="1"/>
          </p:cNvSpPr>
          <p:nvPr>
            <p:ph type="body" idx="1"/>
          </p:nvPr>
        </p:nvSpPr>
        <p:spPr>
          <a:xfrm>
            <a:off x="136727" y="2126973"/>
            <a:ext cx="6133208" cy="7116418"/>
          </a:xfrm>
          <a:prstGeom prst="rect">
            <a:avLst/>
          </a:prstGeom>
        </p:spPr>
        <p:txBody>
          <a:bodyPr anchor="t">
            <a:normAutofit lnSpcReduction="10000"/>
          </a:bodyPr>
          <a:lstStyle/>
          <a:p>
            <a:pPr defTabSz="914400">
              <a:lnSpc>
                <a:spcPct val="100000"/>
              </a:lnSpc>
              <a:spcBef>
                <a:spcPts val="0"/>
              </a:spcBef>
              <a:spcAft>
                <a:spcPts val="0"/>
              </a:spcAft>
              <a:buClrTx/>
              <a:buFont typeface="Arial" charset="0"/>
              <a:buChar char="•"/>
              <a:defRPr/>
            </a:pPr>
            <a:r>
              <a:rPr lang="en-US" sz="4000" dirty="0">
                <a:solidFill>
                  <a:schemeClr val="accent3">
                    <a:lumMod val="60000"/>
                    <a:lumOff val="40000"/>
                  </a:schemeClr>
                </a:solidFill>
              </a:rPr>
              <a:t>In FY 2018-2019, the Detroit Police Department—</a:t>
            </a:r>
          </a:p>
          <a:p>
            <a:pPr defTabSz="914400">
              <a:lnSpc>
                <a:spcPct val="100000"/>
              </a:lnSpc>
              <a:spcBef>
                <a:spcPts val="0"/>
              </a:spcBef>
              <a:spcAft>
                <a:spcPts val="0"/>
              </a:spcAft>
              <a:buClrTx/>
              <a:buFont typeface="Arial" charset="0"/>
              <a:buChar char="•"/>
              <a:defRPr/>
            </a:pPr>
            <a:endParaRPr lang="en-US" sz="3369" dirty="0">
              <a:solidFill>
                <a:schemeClr val="accent3">
                  <a:lumMod val="60000"/>
                  <a:lumOff val="40000"/>
                </a:schemeClr>
              </a:solidFill>
            </a:endParaRPr>
          </a:p>
          <a:p>
            <a:pPr lvl="2" defTabSz="914400">
              <a:lnSpc>
                <a:spcPct val="100000"/>
              </a:lnSpc>
              <a:spcBef>
                <a:spcPts val="0"/>
              </a:spcBef>
              <a:spcAft>
                <a:spcPts val="0"/>
              </a:spcAft>
              <a:buClrTx/>
              <a:buFont typeface="Arial" charset="0"/>
              <a:buChar char="•"/>
              <a:defRPr/>
            </a:pPr>
            <a:r>
              <a:rPr lang="en-US" sz="3200" dirty="0">
                <a:solidFill>
                  <a:schemeClr val="accent3">
                    <a:lumMod val="60000"/>
                    <a:lumOff val="40000"/>
                  </a:schemeClr>
                </a:solidFill>
              </a:rPr>
              <a:t>Seized $1,679,853.21 in currency;</a:t>
            </a:r>
          </a:p>
          <a:p>
            <a:pPr lvl="2" defTabSz="914400">
              <a:lnSpc>
                <a:spcPct val="100000"/>
              </a:lnSpc>
              <a:spcBef>
                <a:spcPts val="0"/>
              </a:spcBef>
              <a:spcAft>
                <a:spcPts val="0"/>
              </a:spcAft>
              <a:buClrTx/>
              <a:buFont typeface="Arial" charset="0"/>
              <a:buChar char="•"/>
              <a:defRPr/>
            </a:pPr>
            <a:endParaRPr lang="en-US" sz="3200" dirty="0">
              <a:solidFill>
                <a:schemeClr val="accent3">
                  <a:lumMod val="60000"/>
                  <a:lumOff val="40000"/>
                </a:schemeClr>
              </a:solidFill>
            </a:endParaRPr>
          </a:p>
          <a:p>
            <a:pPr lvl="2" defTabSz="914400">
              <a:lnSpc>
                <a:spcPct val="100000"/>
              </a:lnSpc>
              <a:spcBef>
                <a:spcPts val="0"/>
              </a:spcBef>
              <a:spcAft>
                <a:spcPts val="0"/>
              </a:spcAft>
              <a:buClrTx/>
              <a:buFont typeface="Arial" charset="0"/>
              <a:buChar char="•"/>
              <a:defRPr/>
            </a:pPr>
            <a:r>
              <a:rPr lang="en-US" sz="3200" dirty="0">
                <a:solidFill>
                  <a:schemeClr val="accent3">
                    <a:lumMod val="60000"/>
                    <a:lumOff val="40000"/>
                  </a:schemeClr>
                </a:solidFill>
              </a:rPr>
              <a:t>Seized 1059 vehicles; and</a:t>
            </a:r>
          </a:p>
          <a:p>
            <a:pPr lvl="2" defTabSz="914400">
              <a:lnSpc>
                <a:spcPct val="100000"/>
              </a:lnSpc>
              <a:spcBef>
                <a:spcPts val="0"/>
              </a:spcBef>
              <a:spcAft>
                <a:spcPts val="0"/>
              </a:spcAft>
              <a:buClrTx/>
              <a:buFont typeface="Arial" charset="0"/>
              <a:buChar char="•"/>
              <a:defRPr/>
            </a:pPr>
            <a:endParaRPr lang="en-US" sz="3200" dirty="0">
              <a:solidFill>
                <a:schemeClr val="accent3">
                  <a:lumMod val="60000"/>
                  <a:lumOff val="40000"/>
                </a:schemeClr>
              </a:solidFill>
            </a:endParaRPr>
          </a:p>
          <a:p>
            <a:pPr lvl="2" defTabSz="914400">
              <a:lnSpc>
                <a:spcPct val="100000"/>
              </a:lnSpc>
              <a:spcBef>
                <a:spcPts val="0"/>
              </a:spcBef>
              <a:spcAft>
                <a:spcPts val="0"/>
              </a:spcAft>
              <a:buClrTx/>
              <a:buFont typeface="Arial" charset="0"/>
              <a:buChar char="•"/>
              <a:defRPr/>
            </a:pPr>
            <a:r>
              <a:rPr lang="en-US" sz="3200" dirty="0">
                <a:solidFill>
                  <a:schemeClr val="accent3">
                    <a:lumMod val="60000"/>
                    <a:lumOff val="40000"/>
                  </a:schemeClr>
                </a:solidFill>
              </a:rPr>
              <a:t>Filed 1,742 forfeiture petitions</a:t>
            </a:r>
          </a:p>
          <a:p>
            <a:pPr lvl="3" defTabSz="914400">
              <a:lnSpc>
                <a:spcPct val="100000"/>
              </a:lnSpc>
              <a:spcBef>
                <a:spcPts val="0"/>
              </a:spcBef>
              <a:spcAft>
                <a:spcPts val="0"/>
              </a:spcAft>
              <a:buClrTx/>
              <a:buFont typeface="Arial" charset="0"/>
              <a:buChar char="•"/>
              <a:defRPr/>
            </a:pPr>
            <a:endParaRPr lang="en-US" sz="3200" dirty="0">
              <a:solidFill>
                <a:schemeClr val="accent3">
                  <a:lumMod val="60000"/>
                  <a:lumOff val="40000"/>
                </a:schemeClr>
              </a:solidFill>
            </a:endParaRPr>
          </a:p>
          <a:p>
            <a:pPr lvl="4" defTabSz="914400">
              <a:lnSpc>
                <a:spcPct val="100000"/>
              </a:lnSpc>
              <a:spcBef>
                <a:spcPts val="0"/>
              </a:spcBef>
              <a:spcAft>
                <a:spcPts val="0"/>
              </a:spcAft>
              <a:buClrTx/>
              <a:buFont typeface="Arial" charset="0"/>
              <a:buChar char="•"/>
              <a:defRPr/>
            </a:pPr>
            <a:r>
              <a:rPr lang="en-US" sz="3200" dirty="0">
                <a:solidFill>
                  <a:schemeClr val="accent3">
                    <a:lumMod val="60000"/>
                    <a:lumOff val="40000"/>
                  </a:schemeClr>
                </a:solidFill>
              </a:rPr>
              <a:t>904 “F-Cases”</a:t>
            </a:r>
          </a:p>
          <a:p>
            <a:pPr lvl="4" defTabSz="914400">
              <a:lnSpc>
                <a:spcPct val="100000"/>
              </a:lnSpc>
              <a:spcBef>
                <a:spcPts val="0"/>
              </a:spcBef>
              <a:spcAft>
                <a:spcPts val="0"/>
              </a:spcAft>
              <a:buClrTx/>
              <a:buFont typeface="Arial" charset="0"/>
              <a:buChar char="•"/>
              <a:defRPr/>
            </a:pPr>
            <a:r>
              <a:rPr lang="en-US" sz="3200" dirty="0">
                <a:solidFill>
                  <a:schemeClr val="accent3">
                    <a:lumMod val="60000"/>
                    <a:lumOff val="40000"/>
                  </a:schemeClr>
                </a:solidFill>
              </a:rPr>
              <a:t>838 “DET-Cases”</a:t>
            </a:r>
          </a:p>
          <a:p>
            <a:pPr lvl="5" defTabSz="914400">
              <a:lnSpc>
                <a:spcPct val="100000"/>
              </a:lnSpc>
              <a:spcBef>
                <a:spcPts val="0"/>
              </a:spcBef>
              <a:spcAft>
                <a:spcPts val="0"/>
              </a:spcAft>
              <a:buClrTx/>
              <a:buFont typeface="Arial" charset="0"/>
              <a:buChar char="•"/>
              <a:defRPr/>
            </a:pPr>
            <a:endParaRPr lang="en-US" sz="3200" dirty="0">
              <a:solidFill>
                <a:schemeClr val="accent3">
                  <a:lumMod val="60000"/>
                  <a:lumOff val="40000"/>
                </a:schemeClr>
              </a:solidFill>
            </a:endParaRPr>
          </a:p>
          <a:p>
            <a:pPr defTabSz="914400">
              <a:lnSpc>
                <a:spcPct val="100000"/>
              </a:lnSpc>
              <a:spcBef>
                <a:spcPts val="0"/>
              </a:spcBef>
              <a:spcAft>
                <a:spcPts val="0"/>
              </a:spcAft>
              <a:buClrTx/>
              <a:buFont typeface="Arial" charset="0"/>
              <a:buChar char="•"/>
              <a:defRPr/>
            </a:pPr>
            <a:endParaRPr lang="en-US" sz="3769" dirty="0">
              <a:solidFill>
                <a:schemeClr val="accent3">
                  <a:lumMod val="60000"/>
                  <a:lumOff val="40000"/>
                </a:schemeClr>
              </a:solidFill>
            </a:endParaRPr>
          </a:p>
          <a:p>
            <a:pPr lvl="2" defTabSz="914400">
              <a:lnSpc>
                <a:spcPct val="100000"/>
              </a:lnSpc>
              <a:spcBef>
                <a:spcPts val="0"/>
              </a:spcBef>
              <a:spcAft>
                <a:spcPts val="0"/>
              </a:spcAft>
              <a:buClrTx/>
              <a:buFont typeface="Arial" charset="0"/>
              <a:buChar char="•"/>
              <a:defRPr/>
            </a:pPr>
            <a:endParaRPr lang="en-US" sz="2231" dirty="0">
              <a:solidFill>
                <a:schemeClr val="accent3">
                  <a:lumMod val="60000"/>
                  <a:lumOff val="40000"/>
                </a:schemeClr>
              </a:solidFill>
            </a:endParaRPr>
          </a:p>
        </p:txBody>
      </p:sp>
      <p:sp>
        <p:nvSpPr>
          <p:cNvPr id="4" name="Shape 176"/>
          <p:cNvSpPr txBox="1">
            <a:spLocks/>
          </p:cNvSpPr>
          <p:nvPr/>
        </p:nvSpPr>
        <p:spPr>
          <a:xfrm>
            <a:off x="6110909" y="2126973"/>
            <a:ext cx="6255027" cy="7116418"/>
          </a:xfrm>
          <a:prstGeom prst="rect">
            <a:avLst/>
          </a:prstGeom>
        </p:spPr>
        <p:txBody>
          <a:bodyPr vert="horz" lIns="91440" tIns="45720" rIns="91440" bIns="45720" rtlCol="0" anchor="t">
            <a:normAutofit lnSpcReduction="10000"/>
          </a:bodyPr>
          <a:lstStyle>
            <a:lvl1pPr marL="260092" indent="-260092" algn="l" defTabSz="1300460" rtl="0" eaLnBrk="1" latinLnBrk="0" hangingPunct="1">
              <a:lnSpc>
                <a:spcPct val="95000"/>
              </a:lnSpc>
              <a:spcBef>
                <a:spcPts val="1991"/>
              </a:spcBef>
              <a:spcAft>
                <a:spcPts val="284"/>
              </a:spcAft>
              <a:buClr>
                <a:schemeClr val="accent1"/>
              </a:buClr>
              <a:buSzPct val="80000"/>
              <a:buFont typeface="Arial" pitchFamily="34" charset="0"/>
              <a:buBlip>
                <a:blip r:embed="rId2"/>
              </a:buBlip>
              <a:defRPr sz="2560" kern="1200" spc="14" baseline="0">
                <a:solidFill>
                  <a:schemeClr val="tx1"/>
                </a:solidFill>
                <a:latin typeface="+mn-lt"/>
                <a:ea typeface="+mn-ea"/>
                <a:cs typeface="+mn-cs"/>
              </a:defRPr>
            </a:lvl1pPr>
            <a:lvl2pPr marL="650230" indent="-260092" algn="l" defTabSz="1300460" rtl="0" eaLnBrk="1" latinLnBrk="0" hangingPunct="1">
              <a:lnSpc>
                <a:spcPct val="90000"/>
              </a:lnSpc>
              <a:spcBef>
                <a:spcPts val="427"/>
              </a:spcBef>
              <a:spcAft>
                <a:spcPts val="427"/>
              </a:spcAft>
              <a:buClr>
                <a:schemeClr val="accent1"/>
              </a:buClr>
              <a:buFont typeface="Wingdings 2" pitchFamily="18" charset="2"/>
              <a:buBlip>
                <a:blip r:embed="rId2"/>
              </a:buBlip>
              <a:defRPr sz="2276" kern="1200">
                <a:solidFill>
                  <a:schemeClr val="tx1">
                    <a:lumMod val="85000"/>
                    <a:lumOff val="15000"/>
                  </a:schemeClr>
                </a:solidFill>
                <a:latin typeface="+mn-lt"/>
                <a:ea typeface="+mn-ea"/>
                <a:cs typeface="+mn-cs"/>
              </a:defRPr>
            </a:lvl2pPr>
            <a:lvl3pPr marL="1040368" indent="-260092" algn="l" defTabSz="1300460" rtl="0" eaLnBrk="1" latinLnBrk="0" hangingPunct="1">
              <a:lnSpc>
                <a:spcPct val="90000"/>
              </a:lnSpc>
              <a:spcBef>
                <a:spcPts val="427"/>
              </a:spcBef>
              <a:spcAft>
                <a:spcPts val="427"/>
              </a:spcAft>
              <a:buClr>
                <a:schemeClr val="accent1"/>
              </a:buClr>
              <a:buFont typeface="Wingdings 2" pitchFamily="18" charset="2"/>
              <a:buBlip>
                <a:blip r:embed="rId2"/>
              </a:buBlip>
              <a:defRPr sz="1991" kern="1200">
                <a:solidFill>
                  <a:schemeClr val="tx1">
                    <a:lumMod val="85000"/>
                    <a:lumOff val="15000"/>
                  </a:schemeClr>
                </a:solidFill>
                <a:latin typeface="+mn-lt"/>
                <a:ea typeface="+mn-ea"/>
                <a:cs typeface="+mn-cs"/>
              </a:defRPr>
            </a:lvl3pPr>
            <a:lvl4pPr marL="1430506" indent="-260092" algn="l" defTabSz="1300460" rtl="0" eaLnBrk="1" latinLnBrk="0" hangingPunct="1">
              <a:lnSpc>
                <a:spcPct val="90000"/>
              </a:lnSpc>
              <a:spcBef>
                <a:spcPts val="427"/>
              </a:spcBef>
              <a:spcAft>
                <a:spcPts val="427"/>
              </a:spcAft>
              <a:buClr>
                <a:schemeClr val="accent1"/>
              </a:buClr>
              <a:buFont typeface="Wingdings 2" pitchFamily="18" charset="2"/>
              <a:buBlip>
                <a:blip r:embed="rId2"/>
              </a:buBlip>
              <a:defRPr sz="1991" kern="1200">
                <a:solidFill>
                  <a:schemeClr val="tx1">
                    <a:lumMod val="85000"/>
                    <a:lumOff val="15000"/>
                  </a:schemeClr>
                </a:solidFill>
                <a:latin typeface="+mn-lt"/>
                <a:ea typeface="+mn-ea"/>
                <a:cs typeface="+mn-cs"/>
              </a:defRPr>
            </a:lvl4pPr>
            <a:lvl5pPr marL="1820644" indent="-260092" algn="l" defTabSz="1300460" rtl="0" eaLnBrk="1" latinLnBrk="0" hangingPunct="1">
              <a:lnSpc>
                <a:spcPct val="90000"/>
              </a:lnSpc>
              <a:spcBef>
                <a:spcPts val="427"/>
              </a:spcBef>
              <a:spcAft>
                <a:spcPts val="427"/>
              </a:spcAft>
              <a:buClr>
                <a:schemeClr val="accent1"/>
              </a:buClr>
              <a:buFont typeface="Wingdings 2" pitchFamily="18" charset="2"/>
              <a:buBlip>
                <a:blip r:embed="rId2"/>
              </a:buBlip>
              <a:defRPr sz="1991" kern="1200">
                <a:solidFill>
                  <a:schemeClr val="tx1">
                    <a:lumMod val="85000"/>
                    <a:lumOff val="15000"/>
                  </a:schemeClr>
                </a:solidFill>
                <a:latin typeface="+mn-lt"/>
                <a:ea typeface="+mn-ea"/>
                <a:cs typeface="+mn-cs"/>
              </a:defRPr>
            </a:lvl5pPr>
            <a:lvl6pPr marL="2275520" indent="-325115" algn="l" defTabSz="1300460" rtl="0" eaLnBrk="1" latinLnBrk="0" hangingPunct="1">
              <a:lnSpc>
                <a:spcPct val="90000"/>
              </a:lnSpc>
              <a:spcBef>
                <a:spcPts val="427"/>
              </a:spcBef>
              <a:spcAft>
                <a:spcPts val="427"/>
              </a:spcAft>
              <a:buClr>
                <a:schemeClr val="accent1"/>
              </a:buClr>
              <a:buFont typeface="Wingdings 2" pitchFamily="18" charset="2"/>
              <a:buChar char=""/>
              <a:defRPr sz="1991" kern="1200">
                <a:solidFill>
                  <a:schemeClr val="tx1">
                    <a:lumMod val="85000"/>
                    <a:lumOff val="15000"/>
                  </a:schemeClr>
                </a:solidFill>
                <a:latin typeface="+mn-lt"/>
                <a:ea typeface="+mn-ea"/>
                <a:cs typeface="+mn-cs"/>
              </a:defRPr>
            </a:lvl6pPr>
            <a:lvl7pPr marL="2702180" indent="-325115" algn="l" defTabSz="1300460" rtl="0" eaLnBrk="1" latinLnBrk="0" hangingPunct="1">
              <a:lnSpc>
                <a:spcPct val="90000"/>
              </a:lnSpc>
              <a:spcBef>
                <a:spcPts val="427"/>
              </a:spcBef>
              <a:spcAft>
                <a:spcPts val="427"/>
              </a:spcAft>
              <a:buClr>
                <a:schemeClr val="accent1"/>
              </a:buClr>
              <a:buFont typeface="Wingdings 2" pitchFamily="18" charset="2"/>
              <a:buChar char=""/>
              <a:defRPr sz="1991" kern="1200">
                <a:solidFill>
                  <a:schemeClr val="tx1">
                    <a:lumMod val="85000"/>
                    <a:lumOff val="15000"/>
                  </a:schemeClr>
                </a:solidFill>
                <a:latin typeface="+mn-lt"/>
                <a:ea typeface="+mn-ea"/>
                <a:cs typeface="+mn-cs"/>
              </a:defRPr>
            </a:lvl7pPr>
            <a:lvl8pPr marL="3128840" indent="-325115" algn="l" defTabSz="1300460" rtl="0" eaLnBrk="1" latinLnBrk="0" hangingPunct="1">
              <a:lnSpc>
                <a:spcPct val="90000"/>
              </a:lnSpc>
              <a:spcBef>
                <a:spcPts val="427"/>
              </a:spcBef>
              <a:spcAft>
                <a:spcPts val="427"/>
              </a:spcAft>
              <a:buClr>
                <a:schemeClr val="accent1"/>
              </a:buClr>
              <a:buFont typeface="Wingdings 2" pitchFamily="18" charset="2"/>
              <a:buChar char=""/>
              <a:defRPr sz="1991" kern="1200">
                <a:solidFill>
                  <a:schemeClr val="tx1">
                    <a:lumMod val="85000"/>
                    <a:lumOff val="15000"/>
                  </a:schemeClr>
                </a:solidFill>
                <a:latin typeface="+mn-lt"/>
                <a:ea typeface="+mn-ea"/>
                <a:cs typeface="+mn-cs"/>
              </a:defRPr>
            </a:lvl8pPr>
            <a:lvl9pPr marL="3555500" indent="-325115" algn="l" defTabSz="1300460" rtl="0" eaLnBrk="1" latinLnBrk="0" hangingPunct="1">
              <a:lnSpc>
                <a:spcPct val="90000"/>
              </a:lnSpc>
              <a:spcBef>
                <a:spcPts val="427"/>
              </a:spcBef>
              <a:spcAft>
                <a:spcPts val="427"/>
              </a:spcAft>
              <a:buClr>
                <a:schemeClr val="accent1"/>
              </a:buClr>
              <a:buFont typeface="Wingdings 2" pitchFamily="18" charset="2"/>
              <a:buChar char=""/>
              <a:defRPr sz="1991" kern="1200">
                <a:solidFill>
                  <a:schemeClr val="tx1">
                    <a:lumMod val="85000"/>
                    <a:lumOff val="15000"/>
                  </a:schemeClr>
                </a:solidFill>
                <a:latin typeface="+mn-lt"/>
                <a:ea typeface="+mn-ea"/>
                <a:cs typeface="+mn-cs"/>
              </a:defRPr>
            </a:lvl9pPr>
          </a:lstStyle>
          <a:p>
            <a:pPr defTabSz="914400">
              <a:lnSpc>
                <a:spcPct val="100000"/>
              </a:lnSpc>
              <a:spcBef>
                <a:spcPts val="0"/>
              </a:spcBef>
              <a:spcAft>
                <a:spcPts val="0"/>
              </a:spcAft>
              <a:buClrTx/>
              <a:buFont typeface="Arial" charset="0"/>
              <a:buChar char="•"/>
              <a:defRPr/>
            </a:pPr>
            <a:r>
              <a:rPr lang="en-US" sz="4000" dirty="0">
                <a:solidFill>
                  <a:schemeClr val="accent3">
                    <a:lumMod val="60000"/>
                    <a:lumOff val="40000"/>
                  </a:schemeClr>
                </a:solidFill>
              </a:rPr>
              <a:t>In FY 2019-2020, the Detroit Police Department—</a:t>
            </a:r>
          </a:p>
          <a:p>
            <a:pPr defTabSz="914400">
              <a:lnSpc>
                <a:spcPct val="100000"/>
              </a:lnSpc>
              <a:spcBef>
                <a:spcPts val="0"/>
              </a:spcBef>
              <a:spcAft>
                <a:spcPts val="0"/>
              </a:spcAft>
              <a:buClrTx/>
              <a:buFont typeface="Arial" charset="0"/>
              <a:buChar char="•"/>
              <a:defRPr/>
            </a:pPr>
            <a:endParaRPr lang="en-US" sz="3369" dirty="0">
              <a:solidFill>
                <a:schemeClr val="accent3">
                  <a:lumMod val="60000"/>
                  <a:lumOff val="40000"/>
                </a:schemeClr>
              </a:solidFill>
            </a:endParaRPr>
          </a:p>
          <a:p>
            <a:pPr lvl="2" defTabSz="914400">
              <a:lnSpc>
                <a:spcPct val="100000"/>
              </a:lnSpc>
              <a:spcBef>
                <a:spcPts val="0"/>
              </a:spcBef>
              <a:spcAft>
                <a:spcPts val="0"/>
              </a:spcAft>
              <a:buClrTx/>
              <a:buFont typeface="Arial" charset="0"/>
              <a:buChar char="•"/>
              <a:defRPr/>
            </a:pPr>
            <a:r>
              <a:rPr lang="en-US" sz="3200" dirty="0">
                <a:solidFill>
                  <a:schemeClr val="accent3">
                    <a:lumMod val="60000"/>
                    <a:lumOff val="40000"/>
                  </a:schemeClr>
                </a:solidFill>
              </a:rPr>
              <a:t>Seized $793,406.08 in currency;</a:t>
            </a:r>
          </a:p>
          <a:p>
            <a:pPr lvl="2" defTabSz="914400">
              <a:lnSpc>
                <a:spcPct val="100000"/>
              </a:lnSpc>
              <a:spcBef>
                <a:spcPts val="0"/>
              </a:spcBef>
              <a:spcAft>
                <a:spcPts val="0"/>
              </a:spcAft>
              <a:buClrTx/>
              <a:buFont typeface="Arial" charset="0"/>
              <a:buChar char="•"/>
              <a:defRPr/>
            </a:pPr>
            <a:endParaRPr lang="en-US" sz="3200" dirty="0">
              <a:solidFill>
                <a:schemeClr val="accent3">
                  <a:lumMod val="60000"/>
                  <a:lumOff val="40000"/>
                </a:schemeClr>
              </a:solidFill>
            </a:endParaRPr>
          </a:p>
          <a:p>
            <a:pPr lvl="2" defTabSz="914400">
              <a:lnSpc>
                <a:spcPct val="100000"/>
              </a:lnSpc>
              <a:spcBef>
                <a:spcPts val="0"/>
              </a:spcBef>
              <a:spcAft>
                <a:spcPts val="0"/>
              </a:spcAft>
              <a:buClrTx/>
              <a:buFont typeface="Arial" charset="0"/>
              <a:buChar char="•"/>
              <a:defRPr/>
            </a:pPr>
            <a:r>
              <a:rPr lang="en-US" sz="3200" dirty="0">
                <a:solidFill>
                  <a:schemeClr val="accent3">
                    <a:lumMod val="60000"/>
                    <a:lumOff val="40000"/>
                  </a:schemeClr>
                </a:solidFill>
              </a:rPr>
              <a:t>Seized 372 vehicles; and</a:t>
            </a:r>
          </a:p>
          <a:p>
            <a:pPr lvl="2" defTabSz="914400">
              <a:lnSpc>
                <a:spcPct val="100000"/>
              </a:lnSpc>
              <a:spcBef>
                <a:spcPts val="0"/>
              </a:spcBef>
              <a:spcAft>
                <a:spcPts val="0"/>
              </a:spcAft>
              <a:buClrTx/>
              <a:buFont typeface="Arial" charset="0"/>
              <a:buChar char="•"/>
              <a:defRPr/>
            </a:pPr>
            <a:endParaRPr lang="en-US" sz="3200" dirty="0">
              <a:solidFill>
                <a:schemeClr val="accent3">
                  <a:lumMod val="60000"/>
                  <a:lumOff val="40000"/>
                </a:schemeClr>
              </a:solidFill>
            </a:endParaRPr>
          </a:p>
          <a:p>
            <a:pPr lvl="2" defTabSz="914400">
              <a:lnSpc>
                <a:spcPct val="100000"/>
              </a:lnSpc>
              <a:spcBef>
                <a:spcPts val="0"/>
              </a:spcBef>
              <a:spcAft>
                <a:spcPts val="0"/>
              </a:spcAft>
              <a:buClrTx/>
              <a:buFont typeface="Arial" charset="0"/>
              <a:buChar char="•"/>
              <a:defRPr/>
            </a:pPr>
            <a:r>
              <a:rPr lang="en-US" sz="3200" dirty="0">
                <a:solidFill>
                  <a:schemeClr val="accent3">
                    <a:lumMod val="60000"/>
                    <a:lumOff val="40000"/>
                  </a:schemeClr>
                </a:solidFill>
              </a:rPr>
              <a:t>Filed 658 forfeiture petitions</a:t>
            </a:r>
          </a:p>
          <a:p>
            <a:pPr lvl="3" defTabSz="914400">
              <a:lnSpc>
                <a:spcPct val="100000"/>
              </a:lnSpc>
              <a:spcBef>
                <a:spcPts val="0"/>
              </a:spcBef>
              <a:spcAft>
                <a:spcPts val="0"/>
              </a:spcAft>
              <a:buClrTx/>
              <a:buFont typeface="Arial" charset="0"/>
              <a:buChar char="•"/>
              <a:defRPr/>
            </a:pPr>
            <a:endParaRPr lang="en-US" sz="3200" dirty="0">
              <a:solidFill>
                <a:schemeClr val="accent3">
                  <a:lumMod val="60000"/>
                  <a:lumOff val="40000"/>
                </a:schemeClr>
              </a:solidFill>
            </a:endParaRPr>
          </a:p>
          <a:p>
            <a:pPr lvl="4" defTabSz="914400">
              <a:lnSpc>
                <a:spcPct val="100000"/>
              </a:lnSpc>
              <a:spcBef>
                <a:spcPts val="0"/>
              </a:spcBef>
              <a:spcAft>
                <a:spcPts val="0"/>
              </a:spcAft>
              <a:buClrTx/>
              <a:buFont typeface="Arial" charset="0"/>
              <a:buChar char="•"/>
              <a:defRPr/>
            </a:pPr>
            <a:r>
              <a:rPr lang="en-US" sz="3200" dirty="0">
                <a:solidFill>
                  <a:schemeClr val="accent3">
                    <a:lumMod val="60000"/>
                    <a:lumOff val="40000"/>
                  </a:schemeClr>
                </a:solidFill>
              </a:rPr>
              <a:t>356“F-Cases”</a:t>
            </a:r>
          </a:p>
          <a:p>
            <a:pPr lvl="4" defTabSz="914400">
              <a:lnSpc>
                <a:spcPct val="100000"/>
              </a:lnSpc>
              <a:spcBef>
                <a:spcPts val="0"/>
              </a:spcBef>
              <a:spcAft>
                <a:spcPts val="0"/>
              </a:spcAft>
              <a:buClrTx/>
              <a:buFont typeface="Arial" charset="0"/>
              <a:buChar char="•"/>
              <a:defRPr/>
            </a:pPr>
            <a:r>
              <a:rPr lang="en-US" sz="3200" dirty="0">
                <a:solidFill>
                  <a:schemeClr val="accent3">
                    <a:lumMod val="60000"/>
                    <a:lumOff val="40000"/>
                  </a:schemeClr>
                </a:solidFill>
              </a:rPr>
              <a:t>302 “DET-Cases”</a:t>
            </a:r>
          </a:p>
          <a:p>
            <a:pPr lvl="5" defTabSz="914400">
              <a:lnSpc>
                <a:spcPct val="100000"/>
              </a:lnSpc>
              <a:spcBef>
                <a:spcPts val="0"/>
              </a:spcBef>
              <a:spcAft>
                <a:spcPts val="0"/>
              </a:spcAft>
              <a:buClrTx/>
              <a:buFont typeface="Arial" charset="0"/>
              <a:buChar char="•"/>
              <a:defRPr/>
            </a:pPr>
            <a:endParaRPr lang="en-US" sz="3200" dirty="0">
              <a:solidFill>
                <a:schemeClr val="accent3">
                  <a:lumMod val="60000"/>
                  <a:lumOff val="40000"/>
                </a:schemeClr>
              </a:solidFill>
            </a:endParaRPr>
          </a:p>
          <a:p>
            <a:pPr defTabSz="914400">
              <a:lnSpc>
                <a:spcPct val="100000"/>
              </a:lnSpc>
              <a:spcBef>
                <a:spcPts val="0"/>
              </a:spcBef>
              <a:spcAft>
                <a:spcPts val="0"/>
              </a:spcAft>
              <a:buClrTx/>
              <a:buFont typeface="Arial" charset="0"/>
              <a:buChar char="•"/>
              <a:defRPr/>
            </a:pPr>
            <a:endParaRPr lang="en-US" sz="3769" dirty="0">
              <a:solidFill>
                <a:schemeClr val="accent3">
                  <a:lumMod val="60000"/>
                  <a:lumOff val="40000"/>
                </a:schemeClr>
              </a:solidFill>
            </a:endParaRPr>
          </a:p>
          <a:p>
            <a:pPr lvl="2" defTabSz="914400">
              <a:lnSpc>
                <a:spcPct val="100000"/>
              </a:lnSpc>
              <a:spcBef>
                <a:spcPts val="0"/>
              </a:spcBef>
              <a:spcAft>
                <a:spcPts val="0"/>
              </a:spcAft>
              <a:buClrTx/>
              <a:buFont typeface="Arial" charset="0"/>
              <a:buChar char="•"/>
              <a:defRPr/>
            </a:pPr>
            <a:endParaRPr lang="en-US" sz="2231" dirty="0">
              <a:solidFill>
                <a:schemeClr val="accent3">
                  <a:lumMod val="60000"/>
                  <a:lumOff val="40000"/>
                </a:schemeClr>
              </a:solidFill>
            </a:endParaRPr>
          </a:p>
        </p:txBody>
      </p:sp>
    </p:spTree>
    <p:extLst>
      <p:ext uri="{BB962C8B-B14F-4D97-AF65-F5344CB8AC3E}">
        <p14:creationId xmlns:p14="http://schemas.microsoft.com/office/powerpoint/2010/main" val="8802709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barn(inVertical)">
                                      <p:cBhvr>
                                        <p:cTn id="7" dur="500"/>
                                        <p:tgtEl>
                                          <p:spTgt spid="17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76">
                                            <p:txEl>
                                              <p:pRg st="0" end="0"/>
                                            </p:txEl>
                                          </p:spTgt>
                                        </p:tgtEl>
                                        <p:attrNameLst>
                                          <p:attrName>style.visibility</p:attrName>
                                        </p:attrNameLst>
                                      </p:cBhvr>
                                      <p:to>
                                        <p:strVal val="visible"/>
                                      </p:to>
                                    </p:set>
                                    <p:animEffect transition="in" filter="fade">
                                      <p:cBhvr>
                                        <p:cTn id="12" dur="1000"/>
                                        <p:tgtEl>
                                          <p:spTgt spid="176">
                                            <p:txEl>
                                              <p:pRg st="0" end="0"/>
                                            </p:txEl>
                                          </p:spTgt>
                                        </p:tgtEl>
                                      </p:cBhvr>
                                    </p:animEffect>
                                    <p:anim calcmode="lin" valueType="num">
                                      <p:cBhvr>
                                        <p:cTn id="13" dur="1000" fill="hold"/>
                                        <p:tgtEl>
                                          <p:spTgt spid="17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7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76">
                                            <p:txEl>
                                              <p:pRg st="2" end="2"/>
                                            </p:txEl>
                                          </p:spTgt>
                                        </p:tgtEl>
                                        <p:attrNameLst>
                                          <p:attrName>style.visibility</p:attrName>
                                        </p:attrNameLst>
                                      </p:cBhvr>
                                      <p:to>
                                        <p:strVal val="visible"/>
                                      </p:to>
                                    </p:set>
                                    <p:animEffect transition="in" filter="fade">
                                      <p:cBhvr>
                                        <p:cTn id="19" dur="1000"/>
                                        <p:tgtEl>
                                          <p:spTgt spid="176">
                                            <p:txEl>
                                              <p:pRg st="2" end="2"/>
                                            </p:txEl>
                                          </p:spTgt>
                                        </p:tgtEl>
                                      </p:cBhvr>
                                    </p:animEffect>
                                    <p:anim calcmode="lin" valueType="num">
                                      <p:cBhvr>
                                        <p:cTn id="20" dur="1000" fill="hold"/>
                                        <p:tgtEl>
                                          <p:spTgt spid="17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7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76">
                                            <p:txEl>
                                              <p:pRg st="4" end="4"/>
                                            </p:txEl>
                                          </p:spTgt>
                                        </p:tgtEl>
                                        <p:attrNameLst>
                                          <p:attrName>style.visibility</p:attrName>
                                        </p:attrNameLst>
                                      </p:cBhvr>
                                      <p:to>
                                        <p:strVal val="visible"/>
                                      </p:to>
                                    </p:set>
                                    <p:animEffect transition="in" filter="fade">
                                      <p:cBhvr>
                                        <p:cTn id="26" dur="1000"/>
                                        <p:tgtEl>
                                          <p:spTgt spid="176">
                                            <p:txEl>
                                              <p:pRg st="4" end="4"/>
                                            </p:txEl>
                                          </p:spTgt>
                                        </p:tgtEl>
                                      </p:cBhvr>
                                    </p:animEffect>
                                    <p:anim calcmode="lin" valueType="num">
                                      <p:cBhvr>
                                        <p:cTn id="27" dur="1000" fill="hold"/>
                                        <p:tgtEl>
                                          <p:spTgt spid="176">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17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76">
                                            <p:txEl>
                                              <p:pRg st="6" end="6"/>
                                            </p:txEl>
                                          </p:spTgt>
                                        </p:tgtEl>
                                        <p:attrNameLst>
                                          <p:attrName>style.visibility</p:attrName>
                                        </p:attrNameLst>
                                      </p:cBhvr>
                                      <p:to>
                                        <p:strVal val="visible"/>
                                      </p:to>
                                    </p:set>
                                    <p:animEffect transition="in" filter="fade">
                                      <p:cBhvr>
                                        <p:cTn id="33" dur="1000"/>
                                        <p:tgtEl>
                                          <p:spTgt spid="176">
                                            <p:txEl>
                                              <p:pRg st="6" end="6"/>
                                            </p:txEl>
                                          </p:spTgt>
                                        </p:tgtEl>
                                      </p:cBhvr>
                                    </p:animEffect>
                                    <p:anim calcmode="lin" valueType="num">
                                      <p:cBhvr>
                                        <p:cTn id="34" dur="1000" fill="hold"/>
                                        <p:tgtEl>
                                          <p:spTgt spid="176">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17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76">
                                            <p:txEl>
                                              <p:pRg st="8" end="8"/>
                                            </p:txEl>
                                          </p:spTgt>
                                        </p:tgtEl>
                                        <p:attrNameLst>
                                          <p:attrName>style.visibility</p:attrName>
                                        </p:attrNameLst>
                                      </p:cBhvr>
                                      <p:to>
                                        <p:strVal val="visible"/>
                                      </p:to>
                                    </p:set>
                                    <p:animEffect transition="in" filter="fade">
                                      <p:cBhvr>
                                        <p:cTn id="40" dur="1000"/>
                                        <p:tgtEl>
                                          <p:spTgt spid="176">
                                            <p:txEl>
                                              <p:pRg st="8" end="8"/>
                                            </p:txEl>
                                          </p:spTgt>
                                        </p:tgtEl>
                                      </p:cBhvr>
                                    </p:animEffect>
                                    <p:anim calcmode="lin" valueType="num">
                                      <p:cBhvr>
                                        <p:cTn id="41" dur="1000" fill="hold"/>
                                        <p:tgtEl>
                                          <p:spTgt spid="176">
                                            <p:txEl>
                                              <p:pRg st="8" end="8"/>
                                            </p:txEl>
                                          </p:spTgt>
                                        </p:tgtEl>
                                        <p:attrNameLst>
                                          <p:attrName>ppt_x</p:attrName>
                                        </p:attrNameLst>
                                      </p:cBhvr>
                                      <p:tavLst>
                                        <p:tav tm="0">
                                          <p:val>
                                            <p:strVal val="#ppt_x"/>
                                          </p:val>
                                        </p:tav>
                                        <p:tav tm="100000">
                                          <p:val>
                                            <p:strVal val="#ppt_x"/>
                                          </p:val>
                                        </p:tav>
                                      </p:tavLst>
                                    </p:anim>
                                    <p:anim calcmode="lin" valueType="num">
                                      <p:cBhvr>
                                        <p:cTn id="42" dur="1000" fill="hold"/>
                                        <p:tgtEl>
                                          <p:spTgt spid="17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76">
                                            <p:txEl>
                                              <p:pRg st="9" end="9"/>
                                            </p:txEl>
                                          </p:spTgt>
                                        </p:tgtEl>
                                        <p:attrNameLst>
                                          <p:attrName>style.visibility</p:attrName>
                                        </p:attrNameLst>
                                      </p:cBhvr>
                                      <p:to>
                                        <p:strVal val="visible"/>
                                      </p:to>
                                    </p:set>
                                    <p:animEffect transition="in" filter="fade">
                                      <p:cBhvr>
                                        <p:cTn id="47" dur="1000"/>
                                        <p:tgtEl>
                                          <p:spTgt spid="176">
                                            <p:txEl>
                                              <p:pRg st="9" end="9"/>
                                            </p:txEl>
                                          </p:spTgt>
                                        </p:tgtEl>
                                      </p:cBhvr>
                                    </p:animEffect>
                                    <p:anim calcmode="lin" valueType="num">
                                      <p:cBhvr>
                                        <p:cTn id="48" dur="1000" fill="hold"/>
                                        <p:tgtEl>
                                          <p:spTgt spid="176">
                                            <p:txEl>
                                              <p:pRg st="9" end="9"/>
                                            </p:txEl>
                                          </p:spTgt>
                                        </p:tgtEl>
                                        <p:attrNameLst>
                                          <p:attrName>ppt_x</p:attrName>
                                        </p:attrNameLst>
                                      </p:cBhvr>
                                      <p:tavLst>
                                        <p:tav tm="0">
                                          <p:val>
                                            <p:strVal val="#ppt_x"/>
                                          </p:val>
                                        </p:tav>
                                        <p:tav tm="100000">
                                          <p:val>
                                            <p:strVal val="#ppt_x"/>
                                          </p:val>
                                        </p:tav>
                                      </p:tavLst>
                                    </p:anim>
                                    <p:anim calcmode="lin" valueType="num">
                                      <p:cBhvr>
                                        <p:cTn id="49" dur="1000" fill="hold"/>
                                        <p:tgtEl>
                                          <p:spTgt spid="17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4">
                                            <p:txEl>
                                              <p:pRg st="0" end="0"/>
                                            </p:txEl>
                                          </p:spTgt>
                                        </p:tgtEl>
                                        <p:attrNameLst>
                                          <p:attrName>style.visibility</p:attrName>
                                        </p:attrNameLst>
                                      </p:cBhvr>
                                      <p:to>
                                        <p:strVal val="visible"/>
                                      </p:to>
                                    </p:set>
                                    <p:animEffect transition="in" filter="fade">
                                      <p:cBhvr>
                                        <p:cTn id="54" dur="1000"/>
                                        <p:tgtEl>
                                          <p:spTgt spid="4">
                                            <p:txEl>
                                              <p:pRg st="0" end="0"/>
                                            </p:txEl>
                                          </p:spTgt>
                                        </p:tgtEl>
                                      </p:cBhvr>
                                    </p:animEffect>
                                    <p:anim calcmode="lin" valueType="num">
                                      <p:cBhvr>
                                        <p:cTn id="5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5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4">
                                            <p:txEl>
                                              <p:pRg st="2" end="2"/>
                                            </p:txEl>
                                          </p:spTgt>
                                        </p:tgtEl>
                                        <p:attrNameLst>
                                          <p:attrName>style.visibility</p:attrName>
                                        </p:attrNameLst>
                                      </p:cBhvr>
                                      <p:to>
                                        <p:strVal val="visible"/>
                                      </p:to>
                                    </p:set>
                                    <p:animEffect transition="in" filter="fade">
                                      <p:cBhvr>
                                        <p:cTn id="61" dur="1000"/>
                                        <p:tgtEl>
                                          <p:spTgt spid="4">
                                            <p:txEl>
                                              <p:pRg st="2" end="2"/>
                                            </p:txEl>
                                          </p:spTgt>
                                        </p:tgtEl>
                                      </p:cBhvr>
                                    </p:animEffect>
                                    <p:anim calcmode="lin" valueType="num">
                                      <p:cBhvr>
                                        <p:cTn id="6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4">
                                            <p:txEl>
                                              <p:pRg st="4" end="4"/>
                                            </p:txEl>
                                          </p:spTgt>
                                        </p:tgtEl>
                                        <p:attrNameLst>
                                          <p:attrName>style.visibility</p:attrName>
                                        </p:attrNameLst>
                                      </p:cBhvr>
                                      <p:to>
                                        <p:strVal val="visible"/>
                                      </p:to>
                                    </p:set>
                                    <p:animEffect transition="in" filter="fade">
                                      <p:cBhvr>
                                        <p:cTn id="68" dur="1000"/>
                                        <p:tgtEl>
                                          <p:spTgt spid="4">
                                            <p:txEl>
                                              <p:pRg st="4" end="4"/>
                                            </p:txEl>
                                          </p:spTgt>
                                        </p:tgtEl>
                                      </p:cBhvr>
                                    </p:animEffect>
                                    <p:anim calcmode="lin" valueType="num">
                                      <p:cBhvr>
                                        <p:cTn id="6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7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4">
                                            <p:txEl>
                                              <p:pRg st="6" end="6"/>
                                            </p:txEl>
                                          </p:spTgt>
                                        </p:tgtEl>
                                        <p:attrNameLst>
                                          <p:attrName>style.visibility</p:attrName>
                                        </p:attrNameLst>
                                      </p:cBhvr>
                                      <p:to>
                                        <p:strVal val="visible"/>
                                      </p:to>
                                    </p:set>
                                    <p:animEffect transition="in" filter="fade">
                                      <p:cBhvr>
                                        <p:cTn id="75" dur="1000"/>
                                        <p:tgtEl>
                                          <p:spTgt spid="4">
                                            <p:txEl>
                                              <p:pRg st="6" end="6"/>
                                            </p:txEl>
                                          </p:spTgt>
                                        </p:tgtEl>
                                      </p:cBhvr>
                                    </p:animEffect>
                                    <p:anim calcmode="lin" valueType="num">
                                      <p:cBhvr>
                                        <p:cTn id="76"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77"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4">
                                            <p:txEl>
                                              <p:pRg st="8" end="8"/>
                                            </p:txEl>
                                          </p:spTgt>
                                        </p:tgtEl>
                                        <p:attrNameLst>
                                          <p:attrName>style.visibility</p:attrName>
                                        </p:attrNameLst>
                                      </p:cBhvr>
                                      <p:to>
                                        <p:strVal val="visible"/>
                                      </p:to>
                                    </p:set>
                                    <p:animEffect transition="in" filter="fade">
                                      <p:cBhvr>
                                        <p:cTn id="82" dur="1000"/>
                                        <p:tgtEl>
                                          <p:spTgt spid="4">
                                            <p:txEl>
                                              <p:pRg st="8" end="8"/>
                                            </p:txEl>
                                          </p:spTgt>
                                        </p:tgtEl>
                                      </p:cBhvr>
                                    </p:animEffect>
                                    <p:anim calcmode="lin" valueType="num">
                                      <p:cBhvr>
                                        <p:cTn id="83"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84"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4">
                                            <p:txEl>
                                              <p:pRg st="9" end="9"/>
                                            </p:txEl>
                                          </p:spTgt>
                                        </p:tgtEl>
                                        <p:attrNameLst>
                                          <p:attrName>style.visibility</p:attrName>
                                        </p:attrNameLst>
                                      </p:cBhvr>
                                      <p:to>
                                        <p:strVal val="visible"/>
                                      </p:to>
                                    </p:set>
                                    <p:animEffect transition="in" filter="fade">
                                      <p:cBhvr>
                                        <p:cTn id="89" dur="1000"/>
                                        <p:tgtEl>
                                          <p:spTgt spid="4">
                                            <p:txEl>
                                              <p:pRg st="9" end="9"/>
                                            </p:txEl>
                                          </p:spTgt>
                                        </p:tgtEl>
                                      </p:cBhvr>
                                    </p:animEffect>
                                    <p:anim calcmode="lin" valueType="num">
                                      <p:cBhvr>
                                        <p:cTn id="90"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91"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E232A"/>
            </a:gs>
            <a:gs pos="100000">
              <a:schemeClr val="accent1">
                <a:lumOff val="-15243"/>
              </a:schemeClr>
            </a:gs>
          </a:gsLst>
          <a:lin ang="5400000" scaled="0"/>
        </a:gradFill>
        <a:effectLst/>
      </p:bgPr>
    </p:bg>
    <p:spTree>
      <p:nvGrpSpPr>
        <p:cNvPr id="1" name=""/>
        <p:cNvGrpSpPr/>
        <p:nvPr/>
      </p:nvGrpSpPr>
      <p:grpSpPr>
        <a:xfrm>
          <a:off x="0" y="0"/>
          <a:ext cx="0" cy="0"/>
          <a:chOff x="0" y="0"/>
          <a:chExt cx="0" cy="0"/>
        </a:xfrm>
      </p:grpSpPr>
      <p:sp>
        <p:nvSpPr>
          <p:cNvPr id="175" name="Shape 175"/>
          <p:cNvSpPr>
            <a:spLocks noGrp="1"/>
          </p:cNvSpPr>
          <p:nvPr>
            <p:ph type="title"/>
          </p:nvPr>
        </p:nvSpPr>
        <p:spPr>
          <a:xfrm>
            <a:off x="576470" y="377687"/>
            <a:ext cx="11386930" cy="1092525"/>
          </a:xfrm>
          <a:prstGeom prst="rect">
            <a:avLst/>
          </a:prstGeom>
        </p:spPr>
        <p:txBody>
          <a:bodyPr>
            <a:normAutofit/>
          </a:bodyPr>
          <a:lstStyle/>
          <a:p>
            <a:pPr algn="ctr"/>
            <a:r>
              <a:rPr lang="en-US" sz="5400" b="1" dirty="0"/>
              <a:t>Forfeiture Statistics</a:t>
            </a:r>
            <a:endParaRPr sz="5400" b="1" dirty="0"/>
          </a:p>
        </p:txBody>
      </p:sp>
      <p:sp>
        <p:nvSpPr>
          <p:cNvPr id="176" name="Shape 176"/>
          <p:cNvSpPr>
            <a:spLocks noGrp="1"/>
          </p:cNvSpPr>
          <p:nvPr>
            <p:ph type="body" idx="1"/>
          </p:nvPr>
        </p:nvSpPr>
        <p:spPr>
          <a:xfrm>
            <a:off x="136727" y="2126973"/>
            <a:ext cx="6133208" cy="7116418"/>
          </a:xfrm>
          <a:prstGeom prst="rect">
            <a:avLst/>
          </a:prstGeom>
        </p:spPr>
        <p:txBody>
          <a:bodyPr anchor="t">
            <a:normAutofit fontScale="92500" lnSpcReduction="10000"/>
          </a:bodyPr>
          <a:lstStyle/>
          <a:p>
            <a:pPr defTabSz="914400">
              <a:lnSpc>
                <a:spcPct val="100000"/>
              </a:lnSpc>
              <a:spcBef>
                <a:spcPts val="0"/>
              </a:spcBef>
              <a:spcAft>
                <a:spcPts val="0"/>
              </a:spcAft>
              <a:buClrTx/>
              <a:buFont typeface="Arial" charset="0"/>
              <a:buChar char="•"/>
              <a:defRPr/>
            </a:pPr>
            <a:r>
              <a:rPr lang="en-US" sz="4000" dirty="0">
                <a:solidFill>
                  <a:schemeClr val="accent3">
                    <a:lumMod val="60000"/>
                    <a:lumOff val="40000"/>
                  </a:schemeClr>
                </a:solidFill>
              </a:rPr>
              <a:t>In FY 2020- current Detroit Police Department—</a:t>
            </a:r>
          </a:p>
          <a:p>
            <a:pPr defTabSz="914400">
              <a:lnSpc>
                <a:spcPct val="100000"/>
              </a:lnSpc>
              <a:spcBef>
                <a:spcPts val="0"/>
              </a:spcBef>
              <a:spcAft>
                <a:spcPts val="0"/>
              </a:spcAft>
              <a:buClrTx/>
              <a:buFont typeface="Arial" charset="0"/>
              <a:buChar char="•"/>
              <a:defRPr/>
            </a:pPr>
            <a:endParaRPr lang="en-US" sz="3369" dirty="0">
              <a:solidFill>
                <a:schemeClr val="accent3">
                  <a:lumMod val="60000"/>
                  <a:lumOff val="40000"/>
                </a:schemeClr>
              </a:solidFill>
            </a:endParaRPr>
          </a:p>
          <a:p>
            <a:pPr lvl="2" defTabSz="914400">
              <a:lnSpc>
                <a:spcPct val="100000"/>
              </a:lnSpc>
              <a:spcBef>
                <a:spcPts val="0"/>
              </a:spcBef>
              <a:spcAft>
                <a:spcPts val="0"/>
              </a:spcAft>
              <a:buClrTx/>
              <a:buFont typeface="Arial" charset="0"/>
              <a:buChar char="•"/>
              <a:defRPr/>
            </a:pPr>
            <a:r>
              <a:rPr lang="en-US" sz="3200" dirty="0">
                <a:solidFill>
                  <a:schemeClr val="accent3">
                    <a:lumMod val="60000"/>
                    <a:lumOff val="40000"/>
                  </a:schemeClr>
                </a:solidFill>
              </a:rPr>
              <a:t>Seized $724,536.03 in currency;</a:t>
            </a:r>
          </a:p>
          <a:p>
            <a:pPr lvl="2" defTabSz="914400">
              <a:lnSpc>
                <a:spcPct val="100000"/>
              </a:lnSpc>
              <a:spcBef>
                <a:spcPts val="0"/>
              </a:spcBef>
              <a:spcAft>
                <a:spcPts val="0"/>
              </a:spcAft>
              <a:buClrTx/>
              <a:buFont typeface="Arial" charset="0"/>
              <a:buChar char="•"/>
              <a:defRPr/>
            </a:pPr>
            <a:endParaRPr lang="en-US" sz="3200" dirty="0">
              <a:solidFill>
                <a:schemeClr val="accent3">
                  <a:lumMod val="60000"/>
                  <a:lumOff val="40000"/>
                </a:schemeClr>
              </a:solidFill>
            </a:endParaRPr>
          </a:p>
          <a:p>
            <a:pPr lvl="2" defTabSz="914400">
              <a:lnSpc>
                <a:spcPct val="100000"/>
              </a:lnSpc>
              <a:spcBef>
                <a:spcPts val="0"/>
              </a:spcBef>
              <a:spcAft>
                <a:spcPts val="0"/>
              </a:spcAft>
              <a:buClrTx/>
              <a:buFont typeface="Arial" charset="0"/>
              <a:buChar char="•"/>
              <a:defRPr/>
            </a:pPr>
            <a:r>
              <a:rPr lang="en-US" sz="3200" dirty="0">
                <a:solidFill>
                  <a:schemeClr val="accent3">
                    <a:lumMod val="60000"/>
                    <a:lumOff val="40000"/>
                  </a:schemeClr>
                </a:solidFill>
              </a:rPr>
              <a:t>Seized 301 vehicles; and</a:t>
            </a:r>
          </a:p>
          <a:p>
            <a:pPr lvl="2" defTabSz="914400">
              <a:lnSpc>
                <a:spcPct val="100000"/>
              </a:lnSpc>
              <a:spcBef>
                <a:spcPts val="0"/>
              </a:spcBef>
              <a:spcAft>
                <a:spcPts val="0"/>
              </a:spcAft>
              <a:buClrTx/>
              <a:buFont typeface="Arial" charset="0"/>
              <a:buChar char="•"/>
              <a:defRPr/>
            </a:pPr>
            <a:endParaRPr lang="en-US" sz="3200" dirty="0">
              <a:solidFill>
                <a:schemeClr val="accent3">
                  <a:lumMod val="60000"/>
                  <a:lumOff val="40000"/>
                </a:schemeClr>
              </a:solidFill>
            </a:endParaRPr>
          </a:p>
          <a:p>
            <a:pPr lvl="2" defTabSz="914400">
              <a:lnSpc>
                <a:spcPct val="100000"/>
              </a:lnSpc>
              <a:spcBef>
                <a:spcPts val="0"/>
              </a:spcBef>
              <a:spcAft>
                <a:spcPts val="0"/>
              </a:spcAft>
              <a:buClrTx/>
              <a:buFont typeface="Arial" charset="0"/>
              <a:buChar char="•"/>
              <a:defRPr/>
            </a:pPr>
            <a:r>
              <a:rPr lang="en-US" sz="3200" dirty="0">
                <a:solidFill>
                  <a:schemeClr val="accent3">
                    <a:lumMod val="60000"/>
                    <a:lumOff val="40000"/>
                  </a:schemeClr>
                </a:solidFill>
              </a:rPr>
              <a:t>Filed 768 forfeiture petitions</a:t>
            </a:r>
          </a:p>
          <a:p>
            <a:pPr lvl="3" defTabSz="914400">
              <a:lnSpc>
                <a:spcPct val="100000"/>
              </a:lnSpc>
              <a:spcBef>
                <a:spcPts val="0"/>
              </a:spcBef>
              <a:spcAft>
                <a:spcPts val="0"/>
              </a:spcAft>
              <a:buClrTx/>
              <a:buFont typeface="Arial" charset="0"/>
              <a:buChar char="•"/>
              <a:defRPr/>
            </a:pPr>
            <a:endParaRPr lang="en-US" sz="3200" dirty="0">
              <a:solidFill>
                <a:schemeClr val="accent3">
                  <a:lumMod val="60000"/>
                  <a:lumOff val="40000"/>
                </a:schemeClr>
              </a:solidFill>
            </a:endParaRPr>
          </a:p>
          <a:p>
            <a:pPr lvl="4" defTabSz="914400">
              <a:lnSpc>
                <a:spcPct val="100000"/>
              </a:lnSpc>
              <a:spcBef>
                <a:spcPts val="0"/>
              </a:spcBef>
              <a:spcAft>
                <a:spcPts val="0"/>
              </a:spcAft>
              <a:buClrTx/>
              <a:buFont typeface="Arial" charset="0"/>
              <a:buChar char="•"/>
              <a:defRPr/>
            </a:pPr>
            <a:r>
              <a:rPr lang="en-US" sz="3200" dirty="0">
                <a:solidFill>
                  <a:schemeClr val="accent3">
                    <a:lumMod val="60000"/>
                    <a:lumOff val="40000"/>
                  </a:schemeClr>
                </a:solidFill>
              </a:rPr>
              <a:t>414 “F-Cases”</a:t>
            </a:r>
          </a:p>
          <a:p>
            <a:pPr lvl="4" defTabSz="914400">
              <a:lnSpc>
                <a:spcPct val="100000"/>
              </a:lnSpc>
              <a:spcBef>
                <a:spcPts val="0"/>
              </a:spcBef>
              <a:spcAft>
                <a:spcPts val="0"/>
              </a:spcAft>
              <a:buClrTx/>
              <a:buFont typeface="Arial" charset="0"/>
              <a:buChar char="•"/>
              <a:defRPr/>
            </a:pPr>
            <a:r>
              <a:rPr lang="en-US" sz="3200" dirty="0">
                <a:solidFill>
                  <a:schemeClr val="accent3">
                    <a:lumMod val="60000"/>
                    <a:lumOff val="40000"/>
                  </a:schemeClr>
                </a:solidFill>
              </a:rPr>
              <a:t>335 “DET-Cases”</a:t>
            </a:r>
          </a:p>
          <a:p>
            <a:pPr lvl="4" defTabSz="914400">
              <a:lnSpc>
                <a:spcPct val="100000"/>
              </a:lnSpc>
              <a:spcBef>
                <a:spcPts val="0"/>
              </a:spcBef>
              <a:spcAft>
                <a:spcPts val="0"/>
              </a:spcAft>
              <a:buClrTx/>
              <a:buFont typeface="Arial" charset="0"/>
              <a:buChar char="•"/>
              <a:defRPr/>
            </a:pPr>
            <a:r>
              <a:rPr lang="en-US" sz="3200" dirty="0">
                <a:solidFill>
                  <a:schemeClr val="accent3">
                    <a:lumMod val="60000"/>
                    <a:lumOff val="40000"/>
                  </a:schemeClr>
                </a:solidFill>
              </a:rPr>
              <a:t>18 “Omni”</a:t>
            </a:r>
          </a:p>
          <a:p>
            <a:pPr lvl="4" defTabSz="914400">
              <a:lnSpc>
                <a:spcPct val="100000"/>
              </a:lnSpc>
              <a:spcBef>
                <a:spcPts val="0"/>
              </a:spcBef>
              <a:spcAft>
                <a:spcPts val="0"/>
              </a:spcAft>
              <a:buClrTx/>
              <a:buFont typeface="Arial" charset="0"/>
              <a:buChar char="•"/>
              <a:defRPr/>
            </a:pPr>
            <a:r>
              <a:rPr lang="en-US" sz="3200" dirty="0">
                <a:solidFill>
                  <a:schemeClr val="accent3">
                    <a:lumMod val="60000"/>
                    <a:lumOff val="40000"/>
                  </a:schemeClr>
                </a:solidFill>
              </a:rPr>
              <a:t>1 “OWI”</a:t>
            </a:r>
          </a:p>
          <a:p>
            <a:pPr lvl="5" defTabSz="914400">
              <a:lnSpc>
                <a:spcPct val="100000"/>
              </a:lnSpc>
              <a:spcBef>
                <a:spcPts val="0"/>
              </a:spcBef>
              <a:spcAft>
                <a:spcPts val="0"/>
              </a:spcAft>
              <a:buClrTx/>
              <a:buFont typeface="Arial" charset="0"/>
              <a:buChar char="•"/>
              <a:defRPr/>
            </a:pPr>
            <a:endParaRPr lang="en-US" sz="3200" dirty="0">
              <a:solidFill>
                <a:schemeClr val="accent3">
                  <a:lumMod val="60000"/>
                  <a:lumOff val="40000"/>
                </a:schemeClr>
              </a:solidFill>
            </a:endParaRPr>
          </a:p>
          <a:p>
            <a:pPr defTabSz="914400">
              <a:lnSpc>
                <a:spcPct val="100000"/>
              </a:lnSpc>
              <a:spcBef>
                <a:spcPts val="0"/>
              </a:spcBef>
              <a:spcAft>
                <a:spcPts val="0"/>
              </a:spcAft>
              <a:buClrTx/>
              <a:buFont typeface="Arial" charset="0"/>
              <a:buChar char="•"/>
              <a:defRPr/>
            </a:pPr>
            <a:endParaRPr lang="en-US" sz="3769" dirty="0">
              <a:solidFill>
                <a:schemeClr val="accent3">
                  <a:lumMod val="60000"/>
                  <a:lumOff val="40000"/>
                </a:schemeClr>
              </a:solidFill>
            </a:endParaRPr>
          </a:p>
          <a:p>
            <a:pPr lvl="2" defTabSz="914400">
              <a:lnSpc>
                <a:spcPct val="100000"/>
              </a:lnSpc>
              <a:spcBef>
                <a:spcPts val="0"/>
              </a:spcBef>
              <a:spcAft>
                <a:spcPts val="0"/>
              </a:spcAft>
              <a:buClrTx/>
              <a:buFont typeface="Arial" charset="0"/>
              <a:buChar char="•"/>
              <a:defRPr/>
            </a:pPr>
            <a:endParaRPr lang="en-US" sz="2231" dirty="0">
              <a:solidFill>
                <a:schemeClr val="accent3">
                  <a:lumMod val="60000"/>
                  <a:lumOff val="40000"/>
                </a:schemeClr>
              </a:solidFill>
            </a:endParaRPr>
          </a:p>
        </p:txBody>
      </p:sp>
      <p:sp>
        <p:nvSpPr>
          <p:cNvPr id="4" name="Shape 176"/>
          <p:cNvSpPr txBox="1">
            <a:spLocks/>
          </p:cNvSpPr>
          <p:nvPr/>
        </p:nvSpPr>
        <p:spPr>
          <a:xfrm>
            <a:off x="6110909" y="2126973"/>
            <a:ext cx="6255027" cy="7116418"/>
          </a:xfrm>
          <a:prstGeom prst="rect">
            <a:avLst/>
          </a:prstGeom>
        </p:spPr>
        <p:txBody>
          <a:bodyPr vert="horz" lIns="91440" tIns="45720" rIns="91440" bIns="45720" rtlCol="0" anchor="t">
            <a:normAutofit/>
          </a:bodyPr>
          <a:lstStyle>
            <a:lvl1pPr marL="260092" indent="-260092" algn="l" defTabSz="1300460" rtl="0" eaLnBrk="1" latinLnBrk="0" hangingPunct="1">
              <a:lnSpc>
                <a:spcPct val="95000"/>
              </a:lnSpc>
              <a:spcBef>
                <a:spcPts val="1991"/>
              </a:spcBef>
              <a:spcAft>
                <a:spcPts val="284"/>
              </a:spcAft>
              <a:buClr>
                <a:schemeClr val="accent1"/>
              </a:buClr>
              <a:buSzPct val="80000"/>
              <a:buFont typeface="Arial" pitchFamily="34" charset="0"/>
              <a:buBlip>
                <a:blip r:embed="rId2"/>
              </a:buBlip>
              <a:defRPr sz="2560" kern="1200" spc="14" baseline="0">
                <a:solidFill>
                  <a:schemeClr val="tx1"/>
                </a:solidFill>
                <a:latin typeface="+mn-lt"/>
                <a:ea typeface="+mn-ea"/>
                <a:cs typeface="+mn-cs"/>
              </a:defRPr>
            </a:lvl1pPr>
            <a:lvl2pPr marL="650230" indent="-260092" algn="l" defTabSz="1300460" rtl="0" eaLnBrk="1" latinLnBrk="0" hangingPunct="1">
              <a:lnSpc>
                <a:spcPct val="90000"/>
              </a:lnSpc>
              <a:spcBef>
                <a:spcPts val="427"/>
              </a:spcBef>
              <a:spcAft>
                <a:spcPts val="427"/>
              </a:spcAft>
              <a:buClr>
                <a:schemeClr val="accent1"/>
              </a:buClr>
              <a:buFont typeface="Wingdings 2" pitchFamily="18" charset="2"/>
              <a:buBlip>
                <a:blip r:embed="rId2"/>
              </a:buBlip>
              <a:defRPr sz="2276" kern="1200">
                <a:solidFill>
                  <a:schemeClr val="tx1">
                    <a:lumMod val="85000"/>
                    <a:lumOff val="15000"/>
                  </a:schemeClr>
                </a:solidFill>
                <a:latin typeface="+mn-lt"/>
                <a:ea typeface="+mn-ea"/>
                <a:cs typeface="+mn-cs"/>
              </a:defRPr>
            </a:lvl2pPr>
            <a:lvl3pPr marL="1040368" indent="-260092" algn="l" defTabSz="1300460" rtl="0" eaLnBrk="1" latinLnBrk="0" hangingPunct="1">
              <a:lnSpc>
                <a:spcPct val="90000"/>
              </a:lnSpc>
              <a:spcBef>
                <a:spcPts val="427"/>
              </a:spcBef>
              <a:spcAft>
                <a:spcPts val="427"/>
              </a:spcAft>
              <a:buClr>
                <a:schemeClr val="accent1"/>
              </a:buClr>
              <a:buFont typeface="Wingdings 2" pitchFamily="18" charset="2"/>
              <a:buBlip>
                <a:blip r:embed="rId2"/>
              </a:buBlip>
              <a:defRPr sz="1991" kern="1200">
                <a:solidFill>
                  <a:schemeClr val="tx1">
                    <a:lumMod val="85000"/>
                    <a:lumOff val="15000"/>
                  </a:schemeClr>
                </a:solidFill>
                <a:latin typeface="+mn-lt"/>
                <a:ea typeface="+mn-ea"/>
                <a:cs typeface="+mn-cs"/>
              </a:defRPr>
            </a:lvl3pPr>
            <a:lvl4pPr marL="1430506" indent="-260092" algn="l" defTabSz="1300460" rtl="0" eaLnBrk="1" latinLnBrk="0" hangingPunct="1">
              <a:lnSpc>
                <a:spcPct val="90000"/>
              </a:lnSpc>
              <a:spcBef>
                <a:spcPts val="427"/>
              </a:spcBef>
              <a:spcAft>
                <a:spcPts val="427"/>
              </a:spcAft>
              <a:buClr>
                <a:schemeClr val="accent1"/>
              </a:buClr>
              <a:buFont typeface="Wingdings 2" pitchFamily="18" charset="2"/>
              <a:buBlip>
                <a:blip r:embed="rId2"/>
              </a:buBlip>
              <a:defRPr sz="1991" kern="1200">
                <a:solidFill>
                  <a:schemeClr val="tx1">
                    <a:lumMod val="85000"/>
                    <a:lumOff val="15000"/>
                  </a:schemeClr>
                </a:solidFill>
                <a:latin typeface="+mn-lt"/>
                <a:ea typeface="+mn-ea"/>
                <a:cs typeface="+mn-cs"/>
              </a:defRPr>
            </a:lvl4pPr>
            <a:lvl5pPr marL="1820644" indent="-260092" algn="l" defTabSz="1300460" rtl="0" eaLnBrk="1" latinLnBrk="0" hangingPunct="1">
              <a:lnSpc>
                <a:spcPct val="90000"/>
              </a:lnSpc>
              <a:spcBef>
                <a:spcPts val="427"/>
              </a:spcBef>
              <a:spcAft>
                <a:spcPts val="427"/>
              </a:spcAft>
              <a:buClr>
                <a:schemeClr val="accent1"/>
              </a:buClr>
              <a:buFont typeface="Wingdings 2" pitchFamily="18" charset="2"/>
              <a:buBlip>
                <a:blip r:embed="rId2"/>
              </a:buBlip>
              <a:defRPr sz="1991" kern="1200">
                <a:solidFill>
                  <a:schemeClr val="tx1">
                    <a:lumMod val="85000"/>
                    <a:lumOff val="15000"/>
                  </a:schemeClr>
                </a:solidFill>
                <a:latin typeface="+mn-lt"/>
                <a:ea typeface="+mn-ea"/>
                <a:cs typeface="+mn-cs"/>
              </a:defRPr>
            </a:lvl5pPr>
            <a:lvl6pPr marL="2275520" indent="-325115" algn="l" defTabSz="1300460" rtl="0" eaLnBrk="1" latinLnBrk="0" hangingPunct="1">
              <a:lnSpc>
                <a:spcPct val="90000"/>
              </a:lnSpc>
              <a:spcBef>
                <a:spcPts val="427"/>
              </a:spcBef>
              <a:spcAft>
                <a:spcPts val="427"/>
              </a:spcAft>
              <a:buClr>
                <a:schemeClr val="accent1"/>
              </a:buClr>
              <a:buFont typeface="Wingdings 2" pitchFamily="18" charset="2"/>
              <a:buChar char=""/>
              <a:defRPr sz="1991" kern="1200">
                <a:solidFill>
                  <a:schemeClr val="tx1">
                    <a:lumMod val="85000"/>
                    <a:lumOff val="15000"/>
                  </a:schemeClr>
                </a:solidFill>
                <a:latin typeface="+mn-lt"/>
                <a:ea typeface="+mn-ea"/>
                <a:cs typeface="+mn-cs"/>
              </a:defRPr>
            </a:lvl6pPr>
            <a:lvl7pPr marL="2702180" indent="-325115" algn="l" defTabSz="1300460" rtl="0" eaLnBrk="1" latinLnBrk="0" hangingPunct="1">
              <a:lnSpc>
                <a:spcPct val="90000"/>
              </a:lnSpc>
              <a:spcBef>
                <a:spcPts val="427"/>
              </a:spcBef>
              <a:spcAft>
                <a:spcPts val="427"/>
              </a:spcAft>
              <a:buClr>
                <a:schemeClr val="accent1"/>
              </a:buClr>
              <a:buFont typeface="Wingdings 2" pitchFamily="18" charset="2"/>
              <a:buChar char=""/>
              <a:defRPr sz="1991" kern="1200">
                <a:solidFill>
                  <a:schemeClr val="tx1">
                    <a:lumMod val="85000"/>
                    <a:lumOff val="15000"/>
                  </a:schemeClr>
                </a:solidFill>
                <a:latin typeface="+mn-lt"/>
                <a:ea typeface="+mn-ea"/>
                <a:cs typeface="+mn-cs"/>
              </a:defRPr>
            </a:lvl7pPr>
            <a:lvl8pPr marL="3128840" indent="-325115" algn="l" defTabSz="1300460" rtl="0" eaLnBrk="1" latinLnBrk="0" hangingPunct="1">
              <a:lnSpc>
                <a:spcPct val="90000"/>
              </a:lnSpc>
              <a:spcBef>
                <a:spcPts val="427"/>
              </a:spcBef>
              <a:spcAft>
                <a:spcPts val="427"/>
              </a:spcAft>
              <a:buClr>
                <a:schemeClr val="accent1"/>
              </a:buClr>
              <a:buFont typeface="Wingdings 2" pitchFamily="18" charset="2"/>
              <a:buChar char=""/>
              <a:defRPr sz="1991" kern="1200">
                <a:solidFill>
                  <a:schemeClr val="tx1">
                    <a:lumMod val="85000"/>
                    <a:lumOff val="15000"/>
                  </a:schemeClr>
                </a:solidFill>
                <a:latin typeface="+mn-lt"/>
                <a:ea typeface="+mn-ea"/>
                <a:cs typeface="+mn-cs"/>
              </a:defRPr>
            </a:lvl8pPr>
            <a:lvl9pPr marL="3555500" indent="-325115" algn="l" defTabSz="1300460" rtl="0" eaLnBrk="1" latinLnBrk="0" hangingPunct="1">
              <a:lnSpc>
                <a:spcPct val="90000"/>
              </a:lnSpc>
              <a:spcBef>
                <a:spcPts val="427"/>
              </a:spcBef>
              <a:spcAft>
                <a:spcPts val="427"/>
              </a:spcAft>
              <a:buClr>
                <a:schemeClr val="accent1"/>
              </a:buClr>
              <a:buFont typeface="Wingdings 2" pitchFamily="18" charset="2"/>
              <a:buChar char=""/>
              <a:defRPr sz="1991" kern="1200">
                <a:solidFill>
                  <a:schemeClr val="tx1">
                    <a:lumMod val="85000"/>
                    <a:lumOff val="15000"/>
                  </a:schemeClr>
                </a:solidFill>
                <a:latin typeface="+mn-lt"/>
                <a:ea typeface="+mn-ea"/>
                <a:cs typeface="+mn-cs"/>
              </a:defRPr>
            </a:lvl9pPr>
          </a:lstStyle>
          <a:p>
            <a:pPr lvl="5" defTabSz="914400">
              <a:lnSpc>
                <a:spcPct val="100000"/>
              </a:lnSpc>
              <a:spcBef>
                <a:spcPts val="0"/>
              </a:spcBef>
              <a:spcAft>
                <a:spcPts val="0"/>
              </a:spcAft>
              <a:buClrTx/>
              <a:buFont typeface="Arial" charset="0"/>
              <a:buChar char="•"/>
              <a:defRPr/>
            </a:pPr>
            <a:endParaRPr lang="en-US" sz="3200" dirty="0">
              <a:solidFill>
                <a:schemeClr val="accent3">
                  <a:lumMod val="60000"/>
                  <a:lumOff val="40000"/>
                </a:schemeClr>
              </a:solidFill>
            </a:endParaRPr>
          </a:p>
          <a:p>
            <a:pPr defTabSz="914400">
              <a:lnSpc>
                <a:spcPct val="100000"/>
              </a:lnSpc>
              <a:spcBef>
                <a:spcPts val="0"/>
              </a:spcBef>
              <a:spcAft>
                <a:spcPts val="0"/>
              </a:spcAft>
              <a:buClrTx/>
              <a:buFont typeface="Arial" charset="0"/>
              <a:buChar char="•"/>
              <a:defRPr/>
            </a:pPr>
            <a:endParaRPr lang="en-US" sz="3769" dirty="0">
              <a:solidFill>
                <a:schemeClr val="accent3">
                  <a:lumMod val="60000"/>
                  <a:lumOff val="40000"/>
                </a:schemeClr>
              </a:solidFill>
            </a:endParaRPr>
          </a:p>
          <a:p>
            <a:pPr marL="780276" lvl="2" indent="0" defTabSz="914400">
              <a:lnSpc>
                <a:spcPct val="100000"/>
              </a:lnSpc>
              <a:spcBef>
                <a:spcPts val="0"/>
              </a:spcBef>
              <a:spcAft>
                <a:spcPts val="0"/>
              </a:spcAft>
              <a:buClrTx/>
              <a:buNone/>
              <a:defRPr/>
            </a:pPr>
            <a:endParaRPr lang="en-US" sz="2231" dirty="0" smtClean="0">
              <a:solidFill>
                <a:srgbClr val="FFFF00"/>
              </a:solidFill>
            </a:endParaRPr>
          </a:p>
          <a:p>
            <a:pPr marL="780276" lvl="2" indent="0" defTabSz="914400">
              <a:lnSpc>
                <a:spcPct val="100000"/>
              </a:lnSpc>
              <a:spcBef>
                <a:spcPts val="0"/>
              </a:spcBef>
              <a:spcAft>
                <a:spcPts val="0"/>
              </a:spcAft>
              <a:buClrTx/>
              <a:buNone/>
              <a:defRPr/>
            </a:pPr>
            <a:endParaRPr lang="en-US" sz="2231" dirty="0">
              <a:solidFill>
                <a:srgbClr val="FFFF00"/>
              </a:solidFill>
            </a:endParaRPr>
          </a:p>
          <a:p>
            <a:pPr marL="780276" lvl="2" indent="0" defTabSz="914400">
              <a:lnSpc>
                <a:spcPct val="100000"/>
              </a:lnSpc>
              <a:spcBef>
                <a:spcPts val="0"/>
              </a:spcBef>
              <a:spcAft>
                <a:spcPts val="0"/>
              </a:spcAft>
              <a:buClrTx/>
              <a:buNone/>
              <a:defRPr/>
            </a:pPr>
            <a:endParaRPr lang="en-US" sz="2231" dirty="0" smtClean="0">
              <a:solidFill>
                <a:srgbClr val="FFFF00"/>
              </a:solidFill>
            </a:endParaRPr>
          </a:p>
          <a:p>
            <a:pPr marL="780276" lvl="2" indent="0" defTabSz="914400">
              <a:lnSpc>
                <a:spcPct val="100000"/>
              </a:lnSpc>
              <a:spcBef>
                <a:spcPts val="0"/>
              </a:spcBef>
              <a:spcAft>
                <a:spcPts val="0"/>
              </a:spcAft>
              <a:buClrTx/>
              <a:buNone/>
              <a:defRPr/>
            </a:pPr>
            <a:endParaRPr lang="en-US" sz="2231" dirty="0">
              <a:solidFill>
                <a:srgbClr val="FFFF00"/>
              </a:solidFill>
            </a:endParaRPr>
          </a:p>
          <a:p>
            <a:pPr marL="780276" lvl="2" indent="0" defTabSz="914400">
              <a:lnSpc>
                <a:spcPct val="100000"/>
              </a:lnSpc>
              <a:spcBef>
                <a:spcPts val="0"/>
              </a:spcBef>
              <a:spcAft>
                <a:spcPts val="0"/>
              </a:spcAft>
              <a:buClrTx/>
              <a:buNone/>
              <a:defRPr/>
            </a:pPr>
            <a:endParaRPr lang="en-US" sz="2231" dirty="0" smtClean="0">
              <a:solidFill>
                <a:srgbClr val="FFFF00"/>
              </a:solidFill>
            </a:endParaRPr>
          </a:p>
          <a:p>
            <a:pPr marL="914400" lvl="2" indent="0" algn="just" defTabSz="914400">
              <a:lnSpc>
                <a:spcPct val="100000"/>
              </a:lnSpc>
              <a:spcBef>
                <a:spcPts val="0"/>
              </a:spcBef>
              <a:spcAft>
                <a:spcPts val="0"/>
              </a:spcAft>
              <a:buClrTx/>
              <a:buNone/>
              <a:defRPr/>
            </a:pPr>
            <a:r>
              <a:rPr lang="en-US" sz="2231" dirty="0" smtClean="0">
                <a:solidFill>
                  <a:srgbClr val="FFFF00"/>
                </a:solidFill>
              </a:rPr>
              <a:t>Note</a:t>
            </a:r>
            <a:r>
              <a:rPr lang="en-US" sz="2231" dirty="0">
                <a:solidFill>
                  <a:srgbClr val="FFFF00"/>
                </a:solidFill>
              </a:rPr>
              <a:t>: The current Fiscal Year is not complete until July 31, 2021. These stats represent July 1, 2020 to </a:t>
            </a:r>
            <a:r>
              <a:rPr lang="en-US" sz="2231" dirty="0" smtClean="0">
                <a:solidFill>
                  <a:srgbClr val="FFFF00"/>
                </a:solidFill>
              </a:rPr>
              <a:t>current.</a:t>
            </a:r>
            <a:endParaRPr lang="en-US" sz="2231" dirty="0">
              <a:solidFill>
                <a:schemeClr val="accent3">
                  <a:lumMod val="60000"/>
                  <a:lumOff val="40000"/>
                </a:schemeClr>
              </a:solidFill>
            </a:endParaRPr>
          </a:p>
        </p:txBody>
      </p:sp>
    </p:spTree>
    <p:extLst>
      <p:ext uri="{BB962C8B-B14F-4D97-AF65-F5344CB8AC3E}">
        <p14:creationId xmlns:p14="http://schemas.microsoft.com/office/powerpoint/2010/main" val="204202206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barn(inVertical)">
                                      <p:cBhvr>
                                        <p:cTn id="7" dur="500"/>
                                        <p:tgtEl>
                                          <p:spTgt spid="17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76">
                                            <p:txEl>
                                              <p:pRg st="0" end="0"/>
                                            </p:txEl>
                                          </p:spTgt>
                                        </p:tgtEl>
                                        <p:attrNameLst>
                                          <p:attrName>style.visibility</p:attrName>
                                        </p:attrNameLst>
                                      </p:cBhvr>
                                      <p:to>
                                        <p:strVal val="visible"/>
                                      </p:to>
                                    </p:set>
                                    <p:animEffect transition="in" filter="fade">
                                      <p:cBhvr>
                                        <p:cTn id="12" dur="1000"/>
                                        <p:tgtEl>
                                          <p:spTgt spid="176">
                                            <p:txEl>
                                              <p:pRg st="0" end="0"/>
                                            </p:txEl>
                                          </p:spTgt>
                                        </p:tgtEl>
                                      </p:cBhvr>
                                    </p:animEffect>
                                    <p:anim calcmode="lin" valueType="num">
                                      <p:cBhvr>
                                        <p:cTn id="13" dur="1000" fill="hold"/>
                                        <p:tgtEl>
                                          <p:spTgt spid="17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7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76">
                                            <p:txEl>
                                              <p:pRg st="2" end="2"/>
                                            </p:txEl>
                                          </p:spTgt>
                                        </p:tgtEl>
                                        <p:attrNameLst>
                                          <p:attrName>style.visibility</p:attrName>
                                        </p:attrNameLst>
                                      </p:cBhvr>
                                      <p:to>
                                        <p:strVal val="visible"/>
                                      </p:to>
                                    </p:set>
                                    <p:animEffect transition="in" filter="fade">
                                      <p:cBhvr>
                                        <p:cTn id="19" dur="1000"/>
                                        <p:tgtEl>
                                          <p:spTgt spid="176">
                                            <p:txEl>
                                              <p:pRg st="2" end="2"/>
                                            </p:txEl>
                                          </p:spTgt>
                                        </p:tgtEl>
                                      </p:cBhvr>
                                    </p:animEffect>
                                    <p:anim calcmode="lin" valueType="num">
                                      <p:cBhvr>
                                        <p:cTn id="20" dur="1000" fill="hold"/>
                                        <p:tgtEl>
                                          <p:spTgt spid="17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7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76">
                                            <p:txEl>
                                              <p:pRg st="4" end="4"/>
                                            </p:txEl>
                                          </p:spTgt>
                                        </p:tgtEl>
                                        <p:attrNameLst>
                                          <p:attrName>style.visibility</p:attrName>
                                        </p:attrNameLst>
                                      </p:cBhvr>
                                      <p:to>
                                        <p:strVal val="visible"/>
                                      </p:to>
                                    </p:set>
                                    <p:animEffect transition="in" filter="fade">
                                      <p:cBhvr>
                                        <p:cTn id="26" dur="1000"/>
                                        <p:tgtEl>
                                          <p:spTgt spid="176">
                                            <p:txEl>
                                              <p:pRg st="4" end="4"/>
                                            </p:txEl>
                                          </p:spTgt>
                                        </p:tgtEl>
                                      </p:cBhvr>
                                    </p:animEffect>
                                    <p:anim calcmode="lin" valueType="num">
                                      <p:cBhvr>
                                        <p:cTn id="27" dur="1000" fill="hold"/>
                                        <p:tgtEl>
                                          <p:spTgt spid="176">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17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76">
                                            <p:txEl>
                                              <p:pRg st="6" end="6"/>
                                            </p:txEl>
                                          </p:spTgt>
                                        </p:tgtEl>
                                        <p:attrNameLst>
                                          <p:attrName>style.visibility</p:attrName>
                                        </p:attrNameLst>
                                      </p:cBhvr>
                                      <p:to>
                                        <p:strVal val="visible"/>
                                      </p:to>
                                    </p:set>
                                    <p:animEffect transition="in" filter="fade">
                                      <p:cBhvr>
                                        <p:cTn id="33" dur="1000"/>
                                        <p:tgtEl>
                                          <p:spTgt spid="176">
                                            <p:txEl>
                                              <p:pRg st="6" end="6"/>
                                            </p:txEl>
                                          </p:spTgt>
                                        </p:tgtEl>
                                      </p:cBhvr>
                                    </p:animEffect>
                                    <p:anim calcmode="lin" valueType="num">
                                      <p:cBhvr>
                                        <p:cTn id="34" dur="1000" fill="hold"/>
                                        <p:tgtEl>
                                          <p:spTgt spid="176">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17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76">
                                            <p:txEl>
                                              <p:pRg st="8" end="8"/>
                                            </p:txEl>
                                          </p:spTgt>
                                        </p:tgtEl>
                                        <p:attrNameLst>
                                          <p:attrName>style.visibility</p:attrName>
                                        </p:attrNameLst>
                                      </p:cBhvr>
                                      <p:to>
                                        <p:strVal val="visible"/>
                                      </p:to>
                                    </p:set>
                                    <p:animEffect transition="in" filter="fade">
                                      <p:cBhvr>
                                        <p:cTn id="40" dur="1000"/>
                                        <p:tgtEl>
                                          <p:spTgt spid="176">
                                            <p:txEl>
                                              <p:pRg st="8" end="8"/>
                                            </p:txEl>
                                          </p:spTgt>
                                        </p:tgtEl>
                                      </p:cBhvr>
                                    </p:animEffect>
                                    <p:anim calcmode="lin" valueType="num">
                                      <p:cBhvr>
                                        <p:cTn id="41" dur="1000" fill="hold"/>
                                        <p:tgtEl>
                                          <p:spTgt spid="176">
                                            <p:txEl>
                                              <p:pRg st="8" end="8"/>
                                            </p:txEl>
                                          </p:spTgt>
                                        </p:tgtEl>
                                        <p:attrNameLst>
                                          <p:attrName>ppt_x</p:attrName>
                                        </p:attrNameLst>
                                      </p:cBhvr>
                                      <p:tavLst>
                                        <p:tav tm="0">
                                          <p:val>
                                            <p:strVal val="#ppt_x"/>
                                          </p:val>
                                        </p:tav>
                                        <p:tav tm="100000">
                                          <p:val>
                                            <p:strVal val="#ppt_x"/>
                                          </p:val>
                                        </p:tav>
                                      </p:tavLst>
                                    </p:anim>
                                    <p:anim calcmode="lin" valueType="num">
                                      <p:cBhvr>
                                        <p:cTn id="42" dur="1000" fill="hold"/>
                                        <p:tgtEl>
                                          <p:spTgt spid="17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76">
                                            <p:txEl>
                                              <p:pRg st="9" end="9"/>
                                            </p:txEl>
                                          </p:spTgt>
                                        </p:tgtEl>
                                        <p:attrNameLst>
                                          <p:attrName>style.visibility</p:attrName>
                                        </p:attrNameLst>
                                      </p:cBhvr>
                                      <p:to>
                                        <p:strVal val="visible"/>
                                      </p:to>
                                    </p:set>
                                    <p:animEffect transition="in" filter="fade">
                                      <p:cBhvr>
                                        <p:cTn id="47" dur="1000"/>
                                        <p:tgtEl>
                                          <p:spTgt spid="176">
                                            <p:txEl>
                                              <p:pRg st="9" end="9"/>
                                            </p:txEl>
                                          </p:spTgt>
                                        </p:tgtEl>
                                      </p:cBhvr>
                                    </p:animEffect>
                                    <p:anim calcmode="lin" valueType="num">
                                      <p:cBhvr>
                                        <p:cTn id="48" dur="1000" fill="hold"/>
                                        <p:tgtEl>
                                          <p:spTgt spid="176">
                                            <p:txEl>
                                              <p:pRg st="9" end="9"/>
                                            </p:txEl>
                                          </p:spTgt>
                                        </p:tgtEl>
                                        <p:attrNameLst>
                                          <p:attrName>ppt_x</p:attrName>
                                        </p:attrNameLst>
                                      </p:cBhvr>
                                      <p:tavLst>
                                        <p:tav tm="0">
                                          <p:val>
                                            <p:strVal val="#ppt_x"/>
                                          </p:val>
                                        </p:tav>
                                        <p:tav tm="100000">
                                          <p:val>
                                            <p:strVal val="#ppt_x"/>
                                          </p:val>
                                        </p:tav>
                                      </p:tavLst>
                                    </p:anim>
                                    <p:anim calcmode="lin" valueType="num">
                                      <p:cBhvr>
                                        <p:cTn id="49" dur="1000" fill="hold"/>
                                        <p:tgtEl>
                                          <p:spTgt spid="17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76">
                                            <p:txEl>
                                              <p:pRg st="10" end="10"/>
                                            </p:txEl>
                                          </p:spTgt>
                                        </p:tgtEl>
                                        <p:attrNameLst>
                                          <p:attrName>style.visibility</p:attrName>
                                        </p:attrNameLst>
                                      </p:cBhvr>
                                      <p:to>
                                        <p:strVal val="visible"/>
                                      </p:to>
                                    </p:set>
                                    <p:animEffect transition="in" filter="fade">
                                      <p:cBhvr>
                                        <p:cTn id="54" dur="1000"/>
                                        <p:tgtEl>
                                          <p:spTgt spid="176">
                                            <p:txEl>
                                              <p:pRg st="10" end="10"/>
                                            </p:txEl>
                                          </p:spTgt>
                                        </p:tgtEl>
                                      </p:cBhvr>
                                    </p:animEffect>
                                    <p:anim calcmode="lin" valueType="num">
                                      <p:cBhvr>
                                        <p:cTn id="55" dur="1000" fill="hold"/>
                                        <p:tgtEl>
                                          <p:spTgt spid="176">
                                            <p:txEl>
                                              <p:pRg st="10" end="10"/>
                                            </p:txEl>
                                          </p:spTgt>
                                        </p:tgtEl>
                                        <p:attrNameLst>
                                          <p:attrName>ppt_x</p:attrName>
                                        </p:attrNameLst>
                                      </p:cBhvr>
                                      <p:tavLst>
                                        <p:tav tm="0">
                                          <p:val>
                                            <p:strVal val="#ppt_x"/>
                                          </p:val>
                                        </p:tav>
                                        <p:tav tm="100000">
                                          <p:val>
                                            <p:strVal val="#ppt_x"/>
                                          </p:val>
                                        </p:tav>
                                      </p:tavLst>
                                    </p:anim>
                                    <p:anim calcmode="lin" valueType="num">
                                      <p:cBhvr>
                                        <p:cTn id="56" dur="1000" fill="hold"/>
                                        <p:tgtEl>
                                          <p:spTgt spid="176">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176">
                                            <p:txEl>
                                              <p:pRg st="11" end="11"/>
                                            </p:txEl>
                                          </p:spTgt>
                                        </p:tgtEl>
                                        <p:attrNameLst>
                                          <p:attrName>style.visibility</p:attrName>
                                        </p:attrNameLst>
                                      </p:cBhvr>
                                      <p:to>
                                        <p:strVal val="visible"/>
                                      </p:to>
                                    </p:set>
                                    <p:animEffect transition="in" filter="fade">
                                      <p:cBhvr>
                                        <p:cTn id="61" dur="1000"/>
                                        <p:tgtEl>
                                          <p:spTgt spid="176">
                                            <p:txEl>
                                              <p:pRg st="11" end="11"/>
                                            </p:txEl>
                                          </p:spTgt>
                                        </p:tgtEl>
                                      </p:cBhvr>
                                    </p:animEffect>
                                    <p:anim calcmode="lin" valueType="num">
                                      <p:cBhvr>
                                        <p:cTn id="62" dur="1000" fill="hold"/>
                                        <p:tgtEl>
                                          <p:spTgt spid="176">
                                            <p:txEl>
                                              <p:pRg st="11" end="11"/>
                                            </p:txEl>
                                          </p:spTgt>
                                        </p:tgtEl>
                                        <p:attrNameLst>
                                          <p:attrName>ppt_x</p:attrName>
                                        </p:attrNameLst>
                                      </p:cBhvr>
                                      <p:tavLst>
                                        <p:tav tm="0">
                                          <p:val>
                                            <p:strVal val="#ppt_x"/>
                                          </p:val>
                                        </p:tav>
                                        <p:tav tm="100000">
                                          <p:val>
                                            <p:strVal val="#ppt_x"/>
                                          </p:val>
                                        </p:tav>
                                      </p:tavLst>
                                    </p:anim>
                                    <p:anim calcmode="lin" valueType="num">
                                      <p:cBhvr>
                                        <p:cTn id="63" dur="1000" fill="hold"/>
                                        <p:tgtEl>
                                          <p:spTgt spid="176">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E232A"/>
            </a:gs>
            <a:gs pos="100000">
              <a:schemeClr val="accent1">
                <a:lumOff val="-15243"/>
              </a:schemeClr>
            </a:gs>
          </a:gsLst>
          <a:lin ang="5400000" scaled="0"/>
        </a:gradFill>
        <a:effectLst/>
      </p:bgPr>
    </p:bg>
    <p:spTree>
      <p:nvGrpSpPr>
        <p:cNvPr id="1" name=""/>
        <p:cNvGrpSpPr/>
        <p:nvPr/>
      </p:nvGrpSpPr>
      <p:grpSpPr>
        <a:xfrm>
          <a:off x="0" y="0"/>
          <a:ext cx="0" cy="0"/>
          <a:chOff x="0" y="0"/>
          <a:chExt cx="0" cy="0"/>
        </a:xfrm>
      </p:grpSpPr>
      <p:sp>
        <p:nvSpPr>
          <p:cNvPr id="175" name="Shape 175"/>
          <p:cNvSpPr>
            <a:spLocks noGrp="1"/>
          </p:cNvSpPr>
          <p:nvPr>
            <p:ph type="title"/>
          </p:nvPr>
        </p:nvSpPr>
        <p:spPr>
          <a:xfrm>
            <a:off x="827482" y="4071146"/>
            <a:ext cx="11386930" cy="1218032"/>
          </a:xfrm>
          <a:prstGeom prst="rect">
            <a:avLst/>
          </a:prstGeom>
        </p:spPr>
        <p:txBody>
          <a:bodyPr>
            <a:normAutofit/>
          </a:bodyPr>
          <a:lstStyle/>
          <a:p>
            <a:pPr algn="ctr"/>
            <a:r>
              <a:rPr lang="en-US" i="1" dirty="0"/>
              <a:t>Questions</a:t>
            </a:r>
            <a:endParaRPr i="1" dirty="0"/>
          </a:p>
        </p:txBody>
      </p:sp>
    </p:spTree>
    <p:extLst>
      <p:ext uri="{BB962C8B-B14F-4D97-AF65-F5344CB8AC3E}">
        <p14:creationId xmlns:p14="http://schemas.microsoft.com/office/powerpoint/2010/main" val="1270479078"/>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E232A"/>
            </a:gs>
            <a:gs pos="100000">
              <a:schemeClr val="accent1">
                <a:lumOff val="-15243"/>
              </a:schemeClr>
            </a:gs>
          </a:gsLst>
          <a:lin ang="5400000" scaled="0"/>
        </a:gradFill>
        <a:effectLst/>
      </p:bgPr>
    </p:bg>
    <p:spTree>
      <p:nvGrpSpPr>
        <p:cNvPr id="1" name=""/>
        <p:cNvGrpSpPr/>
        <p:nvPr/>
      </p:nvGrpSpPr>
      <p:grpSpPr>
        <a:xfrm>
          <a:off x="0" y="0"/>
          <a:ext cx="0" cy="0"/>
          <a:chOff x="0" y="0"/>
          <a:chExt cx="0" cy="0"/>
        </a:xfrm>
      </p:grpSpPr>
      <p:sp>
        <p:nvSpPr>
          <p:cNvPr id="175" name="Shape 175"/>
          <p:cNvSpPr>
            <a:spLocks noGrp="1"/>
          </p:cNvSpPr>
          <p:nvPr>
            <p:ph type="title"/>
          </p:nvPr>
        </p:nvSpPr>
        <p:spPr>
          <a:xfrm>
            <a:off x="457200" y="3677479"/>
            <a:ext cx="11386930" cy="1590262"/>
          </a:xfrm>
          <a:prstGeom prst="rect">
            <a:avLst/>
          </a:prstGeom>
        </p:spPr>
        <p:txBody>
          <a:bodyPr>
            <a:normAutofit/>
          </a:bodyPr>
          <a:lstStyle/>
          <a:p>
            <a:r>
              <a:rPr lang="en-US" sz="3600" b="1" i="1" dirty="0"/>
              <a:t>A recognized method of combatting illegal drug trafficking and curbing lewd and other wanton behavior. </a:t>
            </a:r>
            <a:endParaRPr sz="3600" b="1" i="1" dirty="0">
              <a:solidFill>
                <a:srgbClr val="FF0000"/>
              </a:solidFill>
            </a:endParaRPr>
          </a:p>
        </p:txBody>
      </p:sp>
      <p:sp>
        <p:nvSpPr>
          <p:cNvPr id="4" name="Rectangle 3"/>
          <p:cNvSpPr/>
          <p:nvPr/>
        </p:nvSpPr>
        <p:spPr>
          <a:xfrm>
            <a:off x="0" y="0"/>
            <a:ext cx="2683565" cy="1967948"/>
          </a:xfrm>
          <a:prstGeom prst="rect">
            <a:avLst/>
          </a:prstGeom>
          <a:blipFill>
            <a:blip r:embed="rId2"/>
            <a:stretch>
              <a:fillRect/>
            </a:stretch>
          </a:blipFill>
          <a:effectLst>
            <a:reflection stA="2800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Rectangle 4"/>
          <p:cNvSpPr/>
          <p:nvPr/>
        </p:nvSpPr>
        <p:spPr>
          <a:xfrm>
            <a:off x="2683565" y="-12527"/>
            <a:ext cx="2663687" cy="1980475"/>
          </a:xfrm>
          <a:prstGeom prst="rect">
            <a:avLst/>
          </a:prstGeom>
          <a:blipFill>
            <a:blip r:embed="rId3"/>
            <a:stretch>
              <a:fillRect/>
            </a:stretch>
          </a:blipFill>
          <a:effectLst>
            <a:reflection stA="2300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barn(inVertical)">
                                      <p:cBhvr>
                                        <p:cTn id="7"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E232A"/>
            </a:gs>
            <a:gs pos="100000">
              <a:schemeClr val="accent1">
                <a:lumOff val="-15243"/>
              </a:schemeClr>
            </a:gs>
          </a:gsLst>
          <a:lin ang="5400000" scaled="0"/>
        </a:gradFill>
        <a:effectLst/>
      </p:bgPr>
    </p:bg>
    <p:spTree>
      <p:nvGrpSpPr>
        <p:cNvPr id="1" name=""/>
        <p:cNvGrpSpPr/>
        <p:nvPr/>
      </p:nvGrpSpPr>
      <p:grpSpPr>
        <a:xfrm>
          <a:off x="0" y="0"/>
          <a:ext cx="0" cy="0"/>
          <a:chOff x="0" y="0"/>
          <a:chExt cx="0" cy="0"/>
        </a:xfrm>
      </p:grpSpPr>
      <p:sp>
        <p:nvSpPr>
          <p:cNvPr id="175" name="Shape 175"/>
          <p:cNvSpPr>
            <a:spLocks noGrp="1"/>
          </p:cNvSpPr>
          <p:nvPr>
            <p:ph type="title"/>
          </p:nvPr>
        </p:nvSpPr>
        <p:spPr>
          <a:xfrm>
            <a:off x="297214" y="162534"/>
            <a:ext cx="12221307" cy="1092525"/>
          </a:xfrm>
          <a:prstGeom prst="rect">
            <a:avLst/>
          </a:prstGeom>
        </p:spPr>
        <p:txBody>
          <a:bodyPr>
            <a:normAutofit fontScale="90000"/>
          </a:bodyPr>
          <a:lstStyle/>
          <a:p>
            <a:r>
              <a:rPr lang="en-US" sz="5400" b="1" dirty="0"/>
              <a:t>Introduction to </a:t>
            </a:r>
            <a:r>
              <a:rPr lang="en-US" sz="5400" b="1"/>
              <a:t>the Forfeiture Section</a:t>
            </a:r>
            <a:endParaRPr sz="5400" b="1" dirty="0"/>
          </a:p>
        </p:txBody>
      </p:sp>
      <p:sp>
        <p:nvSpPr>
          <p:cNvPr id="5" name="TextBox 4"/>
          <p:cNvSpPr txBox="1"/>
          <p:nvPr/>
        </p:nvSpPr>
        <p:spPr>
          <a:xfrm>
            <a:off x="5027005" y="6279752"/>
            <a:ext cx="2743200" cy="1446550"/>
          </a:xfrm>
          <a:prstGeom prst="rect">
            <a:avLst/>
          </a:prstGeom>
          <a:noFill/>
          <a:ln>
            <a:solidFill>
              <a:schemeClr val="accent2"/>
            </a:solidFill>
          </a:ln>
        </p:spPr>
        <p:txBody>
          <a:bodyPr wrap="square" rtlCol="0">
            <a:spAutoFit/>
          </a:bodyPr>
          <a:lstStyle/>
          <a:p>
            <a:r>
              <a:rPr lang="en-US" sz="2800" dirty="0">
                <a:solidFill>
                  <a:schemeClr val="bg1"/>
                </a:solidFill>
                <a:latin typeface="Times New Roman" charset="0"/>
                <a:ea typeface="Times New Roman" charset="0"/>
                <a:cs typeface="Times New Roman" charset="0"/>
              </a:rPr>
              <a:t>Management Services</a:t>
            </a:r>
          </a:p>
          <a:p>
            <a:endParaRPr lang="en-US" sz="1200" dirty="0">
              <a:solidFill>
                <a:schemeClr val="bg1"/>
              </a:solidFill>
              <a:latin typeface="Times New Roman" charset="0"/>
              <a:ea typeface="Times New Roman" charset="0"/>
              <a:cs typeface="Times New Roman" charset="0"/>
            </a:endParaRPr>
          </a:p>
          <a:p>
            <a:r>
              <a:rPr lang="en-US" sz="2000" dirty="0">
                <a:solidFill>
                  <a:schemeClr val="bg1"/>
                </a:solidFill>
                <a:latin typeface="Times New Roman" charset="0"/>
                <a:ea typeface="Times New Roman" charset="0"/>
                <a:cs typeface="Times New Roman" charset="0"/>
              </a:rPr>
              <a:t>Captain Michael Parish</a:t>
            </a:r>
          </a:p>
        </p:txBody>
      </p:sp>
      <p:sp>
        <p:nvSpPr>
          <p:cNvPr id="8" name="TextBox 7"/>
          <p:cNvSpPr txBox="1"/>
          <p:nvPr/>
        </p:nvSpPr>
        <p:spPr>
          <a:xfrm>
            <a:off x="5036267" y="8014529"/>
            <a:ext cx="2743200" cy="1015663"/>
          </a:xfrm>
          <a:prstGeom prst="rect">
            <a:avLst/>
          </a:prstGeom>
          <a:noFill/>
          <a:ln>
            <a:solidFill>
              <a:schemeClr val="accent2"/>
            </a:solidFill>
          </a:ln>
        </p:spPr>
        <p:txBody>
          <a:bodyPr wrap="square" rtlCol="0">
            <a:spAutoFit/>
          </a:bodyPr>
          <a:lstStyle/>
          <a:p>
            <a:r>
              <a:rPr lang="en-US" sz="2800" dirty="0">
                <a:solidFill>
                  <a:schemeClr val="bg1"/>
                </a:solidFill>
                <a:latin typeface="Times New Roman" charset="0"/>
                <a:ea typeface="Times New Roman" charset="0"/>
                <a:cs typeface="Times New Roman" charset="0"/>
              </a:rPr>
              <a:t>Forfeiture</a:t>
            </a:r>
          </a:p>
          <a:p>
            <a:endParaRPr lang="en-US" sz="1200" dirty="0">
              <a:solidFill>
                <a:schemeClr val="bg1"/>
              </a:solidFill>
              <a:latin typeface="Times New Roman" charset="0"/>
              <a:ea typeface="Times New Roman" charset="0"/>
              <a:cs typeface="Times New Roman" charset="0"/>
            </a:endParaRPr>
          </a:p>
          <a:p>
            <a:r>
              <a:rPr lang="en-US" sz="2000" dirty="0">
                <a:solidFill>
                  <a:schemeClr val="bg1"/>
                </a:solidFill>
                <a:latin typeface="Times New Roman" charset="0"/>
                <a:ea typeface="Times New Roman" charset="0"/>
                <a:cs typeface="Times New Roman" charset="0"/>
              </a:rPr>
              <a:t>Sgt. </a:t>
            </a:r>
            <a:r>
              <a:rPr lang="en-US" sz="2000" dirty="0" err="1">
                <a:solidFill>
                  <a:schemeClr val="bg1"/>
                </a:solidFill>
                <a:latin typeface="Times New Roman" charset="0"/>
                <a:ea typeface="Times New Roman" charset="0"/>
                <a:cs typeface="Times New Roman" charset="0"/>
              </a:rPr>
              <a:t>Darchell</a:t>
            </a:r>
            <a:r>
              <a:rPr lang="en-US" sz="2000" dirty="0">
                <a:solidFill>
                  <a:schemeClr val="bg1"/>
                </a:solidFill>
                <a:latin typeface="Times New Roman" charset="0"/>
                <a:ea typeface="Times New Roman" charset="0"/>
                <a:cs typeface="Times New Roman" charset="0"/>
              </a:rPr>
              <a:t> Brown</a:t>
            </a:r>
          </a:p>
        </p:txBody>
      </p:sp>
      <p:sp>
        <p:nvSpPr>
          <p:cNvPr id="13" name="TextBox 12"/>
          <p:cNvSpPr txBox="1"/>
          <p:nvPr/>
        </p:nvSpPr>
        <p:spPr>
          <a:xfrm>
            <a:off x="4277015" y="3250480"/>
            <a:ext cx="4374776" cy="1015663"/>
          </a:xfrm>
          <a:prstGeom prst="rect">
            <a:avLst/>
          </a:prstGeom>
          <a:noFill/>
          <a:ln>
            <a:solidFill>
              <a:schemeClr val="accent2"/>
            </a:solidFill>
          </a:ln>
        </p:spPr>
        <p:txBody>
          <a:bodyPr wrap="square" rtlCol="0">
            <a:spAutoFit/>
          </a:bodyPr>
          <a:lstStyle/>
          <a:p>
            <a:r>
              <a:rPr lang="en-US" sz="2800" dirty="0">
                <a:solidFill>
                  <a:schemeClr val="bg1"/>
                </a:solidFill>
                <a:latin typeface="Times New Roman" charset="0"/>
                <a:ea typeface="Times New Roman" charset="0"/>
                <a:cs typeface="Times New Roman" charset="0"/>
              </a:rPr>
              <a:t>Office of Support Operations</a:t>
            </a:r>
          </a:p>
          <a:p>
            <a:endParaRPr lang="en-US" sz="1200" dirty="0">
              <a:solidFill>
                <a:schemeClr val="bg1"/>
              </a:solidFill>
              <a:latin typeface="Times New Roman" charset="0"/>
              <a:ea typeface="Times New Roman" charset="0"/>
              <a:cs typeface="Times New Roman" charset="0"/>
            </a:endParaRPr>
          </a:p>
          <a:p>
            <a:r>
              <a:rPr lang="en-US" sz="2000" dirty="0">
                <a:solidFill>
                  <a:schemeClr val="bg1"/>
                </a:solidFill>
                <a:latin typeface="Times New Roman" charset="0"/>
                <a:ea typeface="Times New Roman" charset="0"/>
                <a:cs typeface="Times New Roman" charset="0"/>
              </a:rPr>
              <a:t>Assistant Chief David </a:t>
            </a:r>
            <a:r>
              <a:rPr lang="en-US" sz="2000" dirty="0" smtClean="0">
                <a:solidFill>
                  <a:schemeClr val="bg1"/>
                </a:solidFill>
                <a:latin typeface="Times New Roman" charset="0"/>
                <a:ea typeface="Times New Roman" charset="0"/>
                <a:cs typeface="Times New Roman" charset="0"/>
              </a:rPr>
              <a:t>M. </a:t>
            </a:r>
            <a:r>
              <a:rPr lang="en-US" sz="2000" dirty="0" err="1" smtClean="0">
                <a:solidFill>
                  <a:schemeClr val="bg1"/>
                </a:solidFill>
                <a:latin typeface="Times New Roman" charset="0"/>
                <a:ea typeface="Times New Roman" charset="0"/>
                <a:cs typeface="Times New Roman" charset="0"/>
              </a:rPr>
              <a:t>LeValley</a:t>
            </a:r>
            <a:endParaRPr lang="en-US" sz="2000" dirty="0">
              <a:solidFill>
                <a:schemeClr val="bg1"/>
              </a:solidFill>
              <a:latin typeface="Times New Roman" charset="0"/>
              <a:ea typeface="Times New Roman" charset="0"/>
              <a:cs typeface="Times New Roman" charset="0"/>
            </a:endParaRPr>
          </a:p>
        </p:txBody>
      </p:sp>
      <p:sp>
        <p:nvSpPr>
          <p:cNvPr id="14" name="TextBox 13"/>
          <p:cNvSpPr txBox="1"/>
          <p:nvPr/>
        </p:nvSpPr>
        <p:spPr>
          <a:xfrm>
            <a:off x="5036267" y="1819243"/>
            <a:ext cx="2743200" cy="1015663"/>
          </a:xfrm>
          <a:prstGeom prst="rect">
            <a:avLst/>
          </a:prstGeom>
          <a:noFill/>
          <a:ln>
            <a:solidFill>
              <a:schemeClr val="accent2"/>
            </a:solidFill>
          </a:ln>
        </p:spPr>
        <p:txBody>
          <a:bodyPr wrap="square" rtlCol="0">
            <a:spAutoFit/>
          </a:bodyPr>
          <a:lstStyle/>
          <a:p>
            <a:r>
              <a:rPr lang="en-US" sz="2800" dirty="0">
                <a:solidFill>
                  <a:schemeClr val="bg1"/>
                </a:solidFill>
                <a:latin typeface="Times New Roman" charset="0"/>
                <a:ea typeface="Times New Roman" charset="0"/>
                <a:cs typeface="Times New Roman" charset="0"/>
              </a:rPr>
              <a:t>Chief of Police</a:t>
            </a:r>
          </a:p>
          <a:p>
            <a:endParaRPr lang="en-US" sz="1200" dirty="0">
              <a:solidFill>
                <a:schemeClr val="bg1"/>
              </a:solidFill>
              <a:latin typeface="Times New Roman" charset="0"/>
              <a:ea typeface="Times New Roman" charset="0"/>
              <a:cs typeface="Times New Roman" charset="0"/>
            </a:endParaRPr>
          </a:p>
          <a:p>
            <a:r>
              <a:rPr lang="en-US" sz="2000" dirty="0">
                <a:solidFill>
                  <a:schemeClr val="bg1"/>
                </a:solidFill>
                <a:latin typeface="Times New Roman" charset="0"/>
                <a:ea typeface="Times New Roman" charset="0"/>
                <a:cs typeface="Times New Roman" charset="0"/>
              </a:rPr>
              <a:t>James E. Craig</a:t>
            </a:r>
          </a:p>
        </p:txBody>
      </p:sp>
      <p:sp>
        <p:nvSpPr>
          <p:cNvPr id="20" name="Rectangle 19"/>
          <p:cNvSpPr/>
          <p:nvPr/>
        </p:nvSpPr>
        <p:spPr>
          <a:xfrm>
            <a:off x="4771476" y="4716293"/>
            <a:ext cx="3272781" cy="111300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Special Services</a:t>
            </a:r>
          </a:p>
          <a:p>
            <a:pPr algn="ctr"/>
            <a:r>
              <a:rPr lang="en-US" sz="1800" dirty="0"/>
              <a:t>Commander Sonia J. Russell</a:t>
            </a:r>
          </a:p>
        </p:txBody>
      </p:sp>
      <p:cxnSp>
        <p:nvCxnSpPr>
          <p:cNvPr id="30" name="Straight Connector 29"/>
          <p:cNvCxnSpPr/>
          <p:nvPr/>
        </p:nvCxnSpPr>
        <p:spPr>
          <a:xfrm>
            <a:off x="6407867" y="2834906"/>
            <a:ext cx="0" cy="4155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p:cNvCxnSpPr>
            <a:stCxn id="13" idx="2"/>
          </p:cNvCxnSpPr>
          <p:nvPr/>
        </p:nvCxnSpPr>
        <p:spPr>
          <a:xfrm>
            <a:off x="6464403" y="4266143"/>
            <a:ext cx="0" cy="4501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Straight Connector 165"/>
          <p:cNvCxnSpPr>
            <a:stCxn id="20" idx="2"/>
            <a:endCxn id="5" idx="0"/>
          </p:cNvCxnSpPr>
          <p:nvPr/>
        </p:nvCxnSpPr>
        <p:spPr>
          <a:xfrm flipH="1">
            <a:off x="6398605" y="5829300"/>
            <a:ext cx="9262" cy="4504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8" idx="0"/>
          </p:cNvCxnSpPr>
          <p:nvPr/>
        </p:nvCxnSpPr>
        <p:spPr>
          <a:xfrm>
            <a:off x="6407867" y="7726302"/>
            <a:ext cx="0" cy="28822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814687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barn(inVertical)">
                                      <p:cBhvr>
                                        <p:cTn id="7" dur="500"/>
                                        <p:tgtEl>
                                          <p:spTgt spid="17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linds(horizont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animBg="1"/>
      <p:bldP spid="5" grpId="0" animBg="1"/>
      <p:bldP spid="8"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E232A"/>
            </a:gs>
            <a:gs pos="100000">
              <a:schemeClr val="accent1">
                <a:lumOff val="-15243"/>
              </a:schemeClr>
            </a:gs>
          </a:gsLst>
          <a:lin ang="5400000" scaled="0"/>
        </a:gradFill>
        <a:effectLst/>
      </p:bgPr>
    </p:bg>
    <p:spTree>
      <p:nvGrpSpPr>
        <p:cNvPr id="1" name=""/>
        <p:cNvGrpSpPr/>
        <p:nvPr/>
      </p:nvGrpSpPr>
      <p:grpSpPr>
        <a:xfrm>
          <a:off x="0" y="0"/>
          <a:ext cx="0" cy="0"/>
          <a:chOff x="0" y="0"/>
          <a:chExt cx="0" cy="0"/>
        </a:xfrm>
      </p:grpSpPr>
      <p:sp>
        <p:nvSpPr>
          <p:cNvPr id="175" name="Shape 175"/>
          <p:cNvSpPr>
            <a:spLocks noGrp="1"/>
          </p:cNvSpPr>
          <p:nvPr>
            <p:ph type="title"/>
          </p:nvPr>
        </p:nvSpPr>
        <p:spPr>
          <a:xfrm>
            <a:off x="576470" y="377687"/>
            <a:ext cx="11386930" cy="1092525"/>
          </a:xfrm>
          <a:prstGeom prst="rect">
            <a:avLst/>
          </a:prstGeom>
        </p:spPr>
        <p:txBody>
          <a:bodyPr>
            <a:normAutofit fontScale="90000"/>
          </a:bodyPr>
          <a:lstStyle/>
          <a:p>
            <a:r>
              <a:rPr lang="en-US" sz="5400" b="1" dirty="0"/>
              <a:t>The Role of the Forfeiture Section</a:t>
            </a:r>
            <a:endParaRPr sz="5400" b="1" dirty="0"/>
          </a:p>
        </p:txBody>
      </p:sp>
      <p:sp>
        <p:nvSpPr>
          <p:cNvPr id="176" name="Shape 176"/>
          <p:cNvSpPr>
            <a:spLocks noGrp="1"/>
          </p:cNvSpPr>
          <p:nvPr>
            <p:ph type="body" idx="1"/>
          </p:nvPr>
        </p:nvSpPr>
        <p:spPr>
          <a:xfrm>
            <a:off x="386861" y="2126973"/>
            <a:ext cx="12008339" cy="7116418"/>
          </a:xfrm>
          <a:prstGeom prst="rect">
            <a:avLst/>
          </a:prstGeom>
        </p:spPr>
        <p:txBody>
          <a:bodyPr anchor="t">
            <a:normAutofit/>
          </a:bodyPr>
          <a:lstStyle/>
          <a:p>
            <a:pPr marR="0" lvl="0" defTabSz="914400" eaLnBrk="1" fontAlgn="auto" latinLnBrk="0" hangingPunct="1">
              <a:lnSpc>
                <a:spcPct val="100000"/>
              </a:lnSpc>
              <a:spcBef>
                <a:spcPts val="0"/>
              </a:spcBef>
              <a:spcAft>
                <a:spcPts val="0"/>
              </a:spcAft>
              <a:buClrTx/>
              <a:buSzTx/>
              <a:buFont typeface="Arial" charset="0"/>
              <a:buChar char="•"/>
              <a:tabLst/>
              <a:defRPr/>
            </a:pPr>
            <a:r>
              <a:rPr lang="en-US" sz="3200" dirty="0">
                <a:solidFill>
                  <a:schemeClr val="accent3">
                    <a:lumMod val="60000"/>
                    <a:lumOff val="40000"/>
                  </a:schemeClr>
                </a:solidFill>
              </a:rPr>
              <a:t>The Forfeiture Section is responsible for—</a:t>
            </a:r>
          </a:p>
          <a:p>
            <a:pPr marR="0" lvl="0" algn="just" defTabSz="914400" eaLnBrk="1" fontAlgn="auto" latinLnBrk="0" hangingPunct="1">
              <a:lnSpc>
                <a:spcPct val="100000"/>
              </a:lnSpc>
              <a:spcBef>
                <a:spcPts val="0"/>
              </a:spcBef>
              <a:spcAft>
                <a:spcPts val="0"/>
              </a:spcAft>
              <a:buClrTx/>
              <a:buSzTx/>
              <a:buFont typeface="Arial" charset="0"/>
              <a:buChar char="•"/>
              <a:tabLst/>
              <a:defRPr/>
            </a:pPr>
            <a:endParaRPr lang="en-US" sz="3200" dirty="0">
              <a:solidFill>
                <a:schemeClr val="accent3">
                  <a:lumMod val="60000"/>
                  <a:lumOff val="40000"/>
                </a:schemeClr>
              </a:solidFill>
            </a:endParaRPr>
          </a:p>
          <a:p>
            <a:pPr lvl="2" algn="just" defTabSz="914400">
              <a:lnSpc>
                <a:spcPct val="100000"/>
              </a:lnSpc>
              <a:spcBef>
                <a:spcPts val="0"/>
              </a:spcBef>
              <a:spcAft>
                <a:spcPts val="0"/>
              </a:spcAft>
              <a:buClrTx/>
              <a:buFont typeface="Arial" charset="0"/>
              <a:buChar char="•"/>
              <a:defRPr/>
            </a:pPr>
            <a:r>
              <a:rPr lang="en-US" sz="2631" dirty="0">
                <a:solidFill>
                  <a:schemeClr val="accent3">
                    <a:lumMod val="60000"/>
                    <a:lumOff val="40000"/>
                  </a:schemeClr>
                </a:solidFill>
              </a:rPr>
              <a:t>Receiving and processing all forfeiture petitions; </a:t>
            </a:r>
          </a:p>
          <a:p>
            <a:pPr marL="780276" lvl="2" indent="0" algn="just" defTabSz="914400">
              <a:lnSpc>
                <a:spcPct val="100000"/>
              </a:lnSpc>
              <a:spcBef>
                <a:spcPts val="0"/>
              </a:spcBef>
              <a:spcAft>
                <a:spcPts val="0"/>
              </a:spcAft>
              <a:buClrTx/>
              <a:buNone/>
              <a:defRPr/>
            </a:pPr>
            <a:endParaRPr lang="en-US" sz="2631" dirty="0">
              <a:solidFill>
                <a:schemeClr val="accent3">
                  <a:lumMod val="60000"/>
                  <a:lumOff val="40000"/>
                </a:schemeClr>
              </a:solidFill>
            </a:endParaRPr>
          </a:p>
          <a:p>
            <a:pPr lvl="2" algn="just" defTabSz="914400">
              <a:lnSpc>
                <a:spcPct val="100000"/>
              </a:lnSpc>
              <a:spcBef>
                <a:spcPts val="0"/>
              </a:spcBef>
              <a:spcAft>
                <a:spcPts val="0"/>
              </a:spcAft>
              <a:buClrTx/>
              <a:buFont typeface="Arial" charset="0"/>
              <a:buChar char="•"/>
              <a:defRPr/>
            </a:pPr>
            <a:r>
              <a:rPr lang="en-US" sz="2631" dirty="0">
                <a:solidFill>
                  <a:schemeClr val="accent3">
                    <a:lumMod val="60000"/>
                    <a:lumOff val="40000"/>
                  </a:schemeClr>
                </a:solidFill>
              </a:rPr>
              <a:t>Serving as a liaison between the Detroit Police Department and the Wayne County Prosecutors Office or other prosecuting agency; </a:t>
            </a:r>
            <a:endParaRPr lang="en-US" sz="900" dirty="0">
              <a:solidFill>
                <a:srgbClr val="FF0000"/>
              </a:solidFill>
            </a:endParaRPr>
          </a:p>
          <a:p>
            <a:pPr lvl="2" algn="just" defTabSz="914400">
              <a:lnSpc>
                <a:spcPct val="100000"/>
              </a:lnSpc>
              <a:spcBef>
                <a:spcPts val="0"/>
              </a:spcBef>
              <a:spcAft>
                <a:spcPts val="0"/>
              </a:spcAft>
              <a:buClrTx/>
              <a:buFont typeface="Arial" charset="0"/>
              <a:buChar char="•"/>
              <a:defRPr/>
            </a:pPr>
            <a:endParaRPr lang="en-US" sz="900" dirty="0">
              <a:solidFill>
                <a:schemeClr val="accent3">
                  <a:lumMod val="60000"/>
                  <a:lumOff val="40000"/>
                </a:schemeClr>
              </a:solidFill>
            </a:endParaRPr>
          </a:p>
          <a:p>
            <a:pPr lvl="2" algn="just" defTabSz="914400">
              <a:lnSpc>
                <a:spcPct val="100000"/>
              </a:lnSpc>
              <a:spcBef>
                <a:spcPts val="0"/>
              </a:spcBef>
              <a:spcAft>
                <a:spcPts val="0"/>
              </a:spcAft>
              <a:buClrTx/>
              <a:buFont typeface="Arial" charset="0"/>
              <a:buChar char="•"/>
              <a:defRPr/>
            </a:pPr>
            <a:r>
              <a:rPr lang="en-US" sz="2631" dirty="0">
                <a:solidFill>
                  <a:schemeClr val="accent3">
                    <a:lumMod val="60000"/>
                    <a:lumOff val="40000"/>
                  </a:schemeClr>
                </a:solidFill>
              </a:rPr>
              <a:t>Tracking the status of forfeiture cases;</a:t>
            </a:r>
          </a:p>
          <a:p>
            <a:pPr lvl="2" algn="just" defTabSz="914400">
              <a:lnSpc>
                <a:spcPct val="100000"/>
              </a:lnSpc>
              <a:spcBef>
                <a:spcPts val="0"/>
              </a:spcBef>
              <a:spcAft>
                <a:spcPts val="0"/>
              </a:spcAft>
              <a:buClrTx/>
              <a:buFont typeface="Arial" charset="0"/>
              <a:buChar char="•"/>
              <a:defRPr/>
            </a:pPr>
            <a:endParaRPr lang="en-US" sz="2631" dirty="0">
              <a:solidFill>
                <a:schemeClr val="accent3">
                  <a:lumMod val="60000"/>
                  <a:lumOff val="40000"/>
                </a:schemeClr>
              </a:solidFill>
            </a:endParaRPr>
          </a:p>
          <a:p>
            <a:pPr lvl="2" algn="just" defTabSz="914400">
              <a:lnSpc>
                <a:spcPct val="100000"/>
              </a:lnSpc>
              <a:spcBef>
                <a:spcPts val="0"/>
              </a:spcBef>
              <a:spcAft>
                <a:spcPts val="0"/>
              </a:spcAft>
              <a:buClrTx/>
              <a:buFont typeface="Arial" charset="0"/>
              <a:buChar char="•"/>
              <a:defRPr/>
            </a:pPr>
            <a:r>
              <a:rPr lang="en-US" sz="2631" dirty="0">
                <a:solidFill>
                  <a:schemeClr val="accent3">
                    <a:lumMod val="60000"/>
                    <a:lumOff val="40000"/>
                  </a:schemeClr>
                </a:solidFill>
              </a:rPr>
              <a:t>Maintaining statistics as required by law or department policy; </a:t>
            </a:r>
          </a:p>
          <a:p>
            <a:pPr marL="780276" lvl="2" indent="0" algn="just" defTabSz="914400">
              <a:lnSpc>
                <a:spcPct val="100000"/>
              </a:lnSpc>
              <a:spcBef>
                <a:spcPts val="0"/>
              </a:spcBef>
              <a:spcAft>
                <a:spcPts val="0"/>
              </a:spcAft>
              <a:buClrTx/>
              <a:buNone/>
              <a:defRPr/>
            </a:pPr>
            <a:endParaRPr lang="en-US" sz="1000" dirty="0">
              <a:solidFill>
                <a:srgbClr val="FF0000"/>
              </a:solidFill>
            </a:endParaRPr>
          </a:p>
          <a:p>
            <a:pPr marL="780276" lvl="2" indent="0" algn="just" defTabSz="914400">
              <a:lnSpc>
                <a:spcPct val="100000"/>
              </a:lnSpc>
              <a:spcBef>
                <a:spcPts val="0"/>
              </a:spcBef>
              <a:spcAft>
                <a:spcPts val="0"/>
              </a:spcAft>
              <a:buClrTx/>
              <a:buNone/>
              <a:defRPr/>
            </a:pPr>
            <a:endParaRPr lang="en-US" sz="1000" dirty="0">
              <a:solidFill>
                <a:schemeClr val="accent3">
                  <a:lumMod val="60000"/>
                  <a:lumOff val="40000"/>
                </a:schemeClr>
              </a:solidFill>
            </a:endParaRPr>
          </a:p>
          <a:p>
            <a:pPr lvl="2" algn="just" defTabSz="914400">
              <a:lnSpc>
                <a:spcPct val="100000"/>
              </a:lnSpc>
              <a:spcBef>
                <a:spcPts val="0"/>
              </a:spcBef>
              <a:spcAft>
                <a:spcPts val="0"/>
              </a:spcAft>
              <a:buClrTx/>
              <a:buFont typeface="Arial" charset="0"/>
              <a:buChar char="•"/>
              <a:defRPr/>
            </a:pPr>
            <a:r>
              <a:rPr lang="en-US" sz="2631" dirty="0">
                <a:solidFill>
                  <a:schemeClr val="accent3">
                    <a:lumMod val="60000"/>
                    <a:lumOff val="40000"/>
                  </a:schemeClr>
                </a:solidFill>
              </a:rPr>
              <a:t>Serving as a final repository of all forfeiture case files; and</a:t>
            </a:r>
          </a:p>
          <a:p>
            <a:pPr lvl="2" algn="just" defTabSz="914400">
              <a:lnSpc>
                <a:spcPct val="100000"/>
              </a:lnSpc>
              <a:spcBef>
                <a:spcPts val="0"/>
              </a:spcBef>
              <a:spcAft>
                <a:spcPts val="0"/>
              </a:spcAft>
              <a:buClrTx/>
              <a:buFont typeface="Arial" charset="0"/>
              <a:buChar char="•"/>
              <a:defRPr/>
            </a:pPr>
            <a:endParaRPr lang="en-US" sz="2631" dirty="0">
              <a:solidFill>
                <a:schemeClr val="accent3">
                  <a:lumMod val="60000"/>
                  <a:lumOff val="40000"/>
                </a:schemeClr>
              </a:solidFill>
            </a:endParaRPr>
          </a:p>
          <a:p>
            <a:pPr lvl="2" algn="just" defTabSz="914400">
              <a:lnSpc>
                <a:spcPct val="100000"/>
              </a:lnSpc>
              <a:spcBef>
                <a:spcPts val="0"/>
              </a:spcBef>
              <a:spcAft>
                <a:spcPts val="0"/>
              </a:spcAft>
              <a:buClrTx/>
              <a:buFont typeface="Arial" charset="0"/>
              <a:buChar char="•"/>
              <a:defRPr/>
            </a:pPr>
            <a:r>
              <a:rPr lang="en-US" sz="2631" dirty="0">
                <a:solidFill>
                  <a:schemeClr val="accent3">
                    <a:lumMod val="60000"/>
                    <a:lumOff val="40000"/>
                  </a:schemeClr>
                </a:solidFill>
              </a:rPr>
              <a:t>Providing information, guidance, and training in matters pertaining to civil asset forfeiture.</a:t>
            </a:r>
          </a:p>
        </p:txBody>
      </p:sp>
    </p:spTree>
    <p:extLst>
      <p:ext uri="{BB962C8B-B14F-4D97-AF65-F5344CB8AC3E}">
        <p14:creationId xmlns:p14="http://schemas.microsoft.com/office/powerpoint/2010/main" val="209627136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barn(inVertical)">
                                      <p:cBhvr>
                                        <p:cTn id="7" dur="500"/>
                                        <p:tgtEl>
                                          <p:spTgt spid="17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76">
                                            <p:txEl>
                                              <p:pRg st="0" end="0"/>
                                            </p:txEl>
                                          </p:spTgt>
                                        </p:tgtEl>
                                        <p:attrNameLst>
                                          <p:attrName>style.visibility</p:attrName>
                                        </p:attrNameLst>
                                      </p:cBhvr>
                                      <p:to>
                                        <p:strVal val="visible"/>
                                      </p:to>
                                    </p:set>
                                    <p:animEffect transition="in" filter="fade">
                                      <p:cBhvr>
                                        <p:cTn id="12" dur="1000"/>
                                        <p:tgtEl>
                                          <p:spTgt spid="176">
                                            <p:txEl>
                                              <p:pRg st="0" end="0"/>
                                            </p:txEl>
                                          </p:spTgt>
                                        </p:tgtEl>
                                      </p:cBhvr>
                                    </p:animEffect>
                                    <p:anim calcmode="lin" valueType="num">
                                      <p:cBhvr>
                                        <p:cTn id="13" dur="1000" fill="hold"/>
                                        <p:tgtEl>
                                          <p:spTgt spid="17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7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76">
                                            <p:txEl>
                                              <p:pRg st="2" end="2"/>
                                            </p:txEl>
                                          </p:spTgt>
                                        </p:tgtEl>
                                        <p:attrNameLst>
                                          <p:attrName>style.visibility</p:attrName>
                                        </p:attrNameLst>
                                      </p:cBhvr>
                                      <p:to>
                                        <p:strVal val="visible"/>
                                      </p:to>
                                    </p:set>
                                    <p:animEffect transition="in" filter="fade">
                                      <p:cBhvr>
                                        <p:cTn id="19" dur="1000"/>
                                        <p:tgtEl>
                                          <p:spTgt spid="176">
                                            <p:txEl>
                                              <p:pRg st="2" end="2"/>
                                            </p:txEl>
                                          </p:spTgt>
                                        </p:tgtEl>
                                      </p:cBhvr>
                                    </p:animEffect>
                                    <p:anim calcmode="lin" valueType="num">
                                      <p:cBhvr>
                                        <p:cTn id="20" dur="1000" fill="hold"/>
                                        <p:tgtEl>
                                          <p:spTgt spid="17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7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76">
                                            <p:txEl>
                                              <p:pRg st="4" end="4"/>
                                            </p:txEl>
                                          </p:spTgt>
                                        </p:tgtEl>
                                        <p:attrNameLst>
                                          <p:attrName>style.visibility</p:attrName>
                                        </p:attrNameLst>
                                      </p:cBhvr>
                                      <p:to>
                                        <p:strVal val="visible"/>
                                      </p:to>
                                    </p:set>
                                    <p:animEffect transition="in" filter="fade">
                                      <p:cBhvr>
                                        <p:cTn id="26" dur="1000"/>
                                        <p:tgtEl>
                                          <p:spTgt spid="176">
                                            <p:txEl>
                                              <p:pRg st="4" end="4"/>
                                            </p:txEl>
                                          </p:spTgt>
                                        </p:tgtEl>
                                      </p:cBhvr>
                                    </p:animEffect>
                                    <p:anim calcmode="lin" valueType="num">
                                      <p:cBhvr>
                                        <p:cTn id="27" dur="1000" fill="hold"/>
                                        <p:tgtEl>
                                          <p:spTgt spid="176">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17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76">
                                            <p:txEl>
                                              <p:pRg st="6" end="6"/>
                                            </p:txEl>
                                          </p:spTgt>
                                        </p:tgtEl>
                                        <p:attrNameLst>
                                          <p:attrName>style.visibility</p:attrName>
                                        </p:attrNameLst>
                                      </p:cBhvr>
                                      <p:to>
                                        <p:strVal val="visible"/>
                                      </p:to>
                                    </p:set>
                                    <p:animEffect transition="in" filter="fade">
                                      <p:cBhvr>
                                        <p:cTn id="33" dur="1000"/>
                                        <p:tgtEl>
                                          <p:spTgt spid="176">
                                            <p:txEl>
                                              <p:pRg st="6" end="6"/>
                                            </p:txEl>
                                          </p:spTgt>
                                        </p:tgtEl>
                                      </p:cBhvr>
                                    </p:animEffect>
                                    <p:anim calcmode="lin" valueType="num">
                                      <p:cBhvr>
                                        <p:cTn id="34" dur="1000" fill="hold"/>
                                        <p:tgtEl>
                                          <p:spTgt spid="176">
                                            <p:txEl>
                                              <p:pRg st="6" end="6"/>
                                            </p:txEl>
                                          </p:spTgt>
                                        </p:tgtEl>
                                        <p:attrNameLst>
                                          <p:attrName>ppt_x</p:attrName>
                                        </p:attrNameLst>
                                      </p:cBhvr>
                                      <p:tavLst>
                                        <p:tav tm="0">
                                          <p:val>
                                            <p:strVal val="#ppt_x"/>
                                          </p:val>
                                        </p:tav>
                                        <p:tav tm="100000">
                                          <p:val>
                                            <p:strVal val="#ppt_x"/>
                                          </p:val>
                                        </p:tav>
                                      </p:tavLst>
                                    </p:anim>
                                    <p:anim calcmode="lin" valueType="num">
                                      <p:cBhvr>
                                        <p:cTn id="35" dur="1000" fill="hold"/>
                                        <p:tgtEl>
                                          <p:spTgt spid="17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76">
                                            <p:txEl>
                                              <p:pRg st="8" end="8"/>
                                            </p:txEl>
                                          </p:spTgt>
                                        </p:tgtEl>
                                        <p:attrNameLst>
                                          <p:attrName>style.visibility</p:attrName>
                                        </p:attrNameLst>
                                      </p:cBhvr>
                                      <p:to>
                                        <p:strVal val="visible"/>
                                      </p:to>
                                    </p:set>
                                    <p:animEffect transition="in" filter="fade">
                                      <p:cBhvr>
                                        <p:cTn id="40" dur="1000"/>
                                        <p:tgtEl>
                                          <p:spTgt spid="176">
                                            <p:txEl>
                                              <p:pRg st="8" end="8"/>
                                            </p:txEl>
                                          </p:spTgt>
                                        </p:tgtEl>
                                      </p:cBhvr>
                                    </p:animEffect>
                                    <p:anim calcmode="lin" valueType="num">
                                      <p:cBhvr>
                                        <p:cTn id="41" dur="1000" fill="hold"/>
                                        <p:tgtEl>
                                          <p:spTgt spid="176">
                                            <p:txEl>
                                              <p:pRg st="8" end="8"/>
                                            </p:txEl>
                                          </p:spTgt>
                                        </p:tgtEl>
                                        <p:attrNameLst>
                                          <p:attrName>ppt_x</p:attrName>
                                        </p:attrNameLst>
                                      </p:cBhvr>
                                      <p:tavLst>
                                        <p:tav tm="0">
                                          <p:val>
                                            <p:strVal val="#ppt_x"/>
                                          </p:val>
                                        </p:tav>
                                        <p:tav tm="100000">
                                          <p:val>
                                            <p:strVal val="#ppt_x"/>
                                          </p:val>
                                        </p:tav>
                                      </p:tavLst>
                                    </p:anim>
                                    <p:anim calcmode="lin" valueType="num">
                                      <p:cBhvr>
                                        <p:cTn id="42" dur="1000" fill="hold"/>
                                        <p:tgtEl>
                                          <p:spTgt spid="17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76">
                                            <p:txEl>
                                              <p:pRg st="11" end="11"/>
                                            </p:txEl>
                                          </p:spTgt>
                                        </p:tgtEl>
                                        <p:attrNameLst>
                                          <p:attrName>style.visibility</p:attrName>
                                        </p:attrNameLst>
                                      </p:cBhvr>
                                      <p:to>
                                        <p:strVal val="visible"/>
                                      </p:to>
                                    </p:set>
                                    <p:animEffect transition="in" filter="fade">
                                      <p:cBhvr>
                                        <p:cTn id="47" dur="1000"/>
                                        <p:tgtEl>
                                          <p:spTgt spid="176">
                                            <p:txEl>
                                              <p:pRg st="11" end="11"/>
                                            </p:txEl>
                                          </p:spTgt>
                                        </p:tgtEl>
                                      </p:cBhvr>
                                    </p:animEffect>
                                    <p:anim calcmode="lin" valueType="num">
                                      <p:cBhvr>
                                        <p:cTn id="48" dur="1000" fill="hold"/>
                                        <p:tgtEl>
                                          <p:spTgt spid="176">
                                            <p:txEl>
                                              <p:pRg st="11" end="11"/>
                                            </p:txEl>
                                          </p:spTgt>
                                        </p:tgtEl>
                                        <p:attrNameLst>
                                          <p:attrName>ppt_x</p:attrName>
                                        </p:attrNameLst>
                                      </p:cBhvr>
                                      <p:tavLst>
                                        <p:tav tm="0">
                                          <p:val>
                                            <p:strVal val="#ppt_x"/>
                                          </p:val>
                                        </p:tav>
                                        <p:tav tm="100000">
                                          <p:val>
                                            <p:strVal val="#ppt_x"/>
                                          </p:val>
                                        </p:tav>
                                      </p:tavLst>
                                    </p:anim>
                                    <p:anim calcmode="lin" valueType="num">
                                      <p:cBhvr>
                                        <p:cTn id="49" dur="1000" fill="hold"/>
                                        <p:tgtEl>
                                          <p:spTgt spid="176">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76">
                                            <p:txEl>
                                              <p:pRg st="13" end="13"/>
                                            </p:txEl>
                                          </p:spTgt>
                                        </p:tgtEl>
                                        <p:attrNameLst>
                                          <p:attrName>style.visibility</p:attrName>
                                        </p:attrNameLst>
                                      </p:cBhvr>
                                      <p:to>
                                        <p:strVal val="visible"/>
                                      </p:to>
                                    </p:set>
                                    <p:animEffect transition="in" filter="fade">
                                      <p:cBhvr>
                                        <p:cTn id="54" dur="1000"/>
                                        <p:tgtEl>
                                          <p:spTgt spid="176">
                                            <p:txEl>
                                              <p:pRg st="13" end="13"/>
                                            </p:txEl>
                                          </p:spTgt>
                                        </p:tgtEl>
                                      </p:cBhvr>
                                    </p:animEffect>
                                    <p:anim calcmode="lin" valueType="num">
                                      <p:cBhvr>
                                        <p:cTn id="55" dur="1000" fill="hold"/>
                                        <p:tgtEl>
                                          <p:spTgt spid="176">
                                            <p:txEl>
                                              <p:pRg st="13" end="13"/>
                                            </p:txEl>
                                          </p:spTgt>
                                        </p:tgtEl>
                                        <p:attrNameLst>
                                          <p:attrName>ppt_x</p:attrName>
                                        </p:attrNameLst>
                                      </p:cBhvr>
                                      <p:tavLst>
                                        <p:tav tm="0">
                                          <p:val>
                                            <p:strVal val="#ppt_x"/>
                                          </p:val>
                                        </p:tav>
                                        <p:tav tm="100000">
                                          <p:val>
                                            <p:strVal val="#ppt_x"/>
                                          </p:val>
                                        </p:tav>
                                      </p:tavLst>
                                    </p:anim>
                                    <p:anim calcmode="lin" valueType="num">
                                      <p:cBhvr>
                                        <p:cTn id="56" dur="1000" fill="hold"/>
                                        <p:tgtEl>
                                          <p:spTgt spid="176">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E232A"/>
            </a:gs>
            <a:gs pos="100000">
              <a:schemeClr val="accent1">
                <a:lumOff val="-15243"/>
              </a:schemeClr>
            </a:gs>
          </a:gsLst>
          <a:lin ang="5400000" scaled="0"/>
        </a:gradFill>
        <a:effectLst/>
      </p:bgPr>
    </p:bg>
    <p:spTree>
      <p:nvGrpSpPr>
        <p:cNvPr id="1" name=""/>
        <p:cNvGrpSpPr/>
        <p:nvPr/>
      </p:nvGrpSpPr>
      <p:grpSpPr>
        <a:xfrm>
          <a:off x="0" y="0"/>
          <a:ext cx="0" cy="0"/>
          <a:chOff x="0" y="0"/>
          <a:chExt cx="0" cy="0"/>
        </a:xfrm>
      </p:grpSpPr>
      <p:sp>
        <p:nvSpPr>
          <p:cNvPr id="175" name="Shape 175"/>
          <p:cNvSpPr>
            <a:spLocks noGrp="1"/>
          </p:cNvSpPr>
          <p:nvPr>
            <p:ph type="title"/>
          </p:nvPr>
        </p:nvSpPr>
        <p:spPr>
          <a:xfrm>
            <a:off x="576470" y="377687"/>
            <a:ext cx="11386930" cy="1092525"/>
          </a:xfrm>
          <a:prstGeom prst="rect">
            <a:avLst/>
          </a:prstGeom>
        </p:spPr>
        <p:txBody>
          <a:bodyPr>
            <a:normAutofit/>
          </a:bodyPr>
          <a:lstStyle/>
          <a:p>
            <a:r>
              <a:rPr lang="en-US" sz="5400" b="1" dirty="0"/>
              <a:t>What is Civil Asset Forfeiture?</a:t>
            </a:r>
            <a:endParaRPr sz="5400" b="1" dirty="0"/>
          </a:p>
        </p:txBody>
      </p:sp>
      <p:sp>
        <p:nvSpPr>
          <p:cNvPr id="176" name="Shape 176"/>
          <p:cNvSpPr>
            <a:spLocks noGrp="1"/>
          </p:cNvSpPr>
          <p:nvPr>
            <p:ph type="body" idx="1"/>
          </p:nvPr>
        </p:nvSpPr>
        <p:spPr>
          <a:xfrm>
            <a:off x="576470" y="2126973"/>
            <a:ext cx="11386930" cy="7116418"/>
          </a:xfrm>
          <a:prstGeom prst="rect">
            <a:avLst/>
          </a:prstGeom>
        </p:spPr>
        <p:txBody>
          <a:bodyPr anchor="t">
            <a:normAutofit/>
          </a:bodyPr>
          <a:lstStyle/>
          <a:p>
            <a:pPr marR="0" lvl="0" algn="just" defTabSz="914400" eaLnBrk="1" fontAlgn="auto" latinLnBrk="0" hangingPunct="1">
              <a:lnSpc>
                <a:spcPct val="100000"/>
              </a:lnSpc>
              <a:spcBef>
                <a:spcPts val="0"/>
              </a:spcBef>
              <a:spcAft>
                <a:spcPts val="0"/>
              </a:spcAft>
              <a:buClrTx/>
              <a:buSzTx/>
              <a:buFont typeface="Arial" charset="0"/>
              <a:buChar char="•"/>
              <a:tabLst/>
              <a:defRPr/>
            </a:pPr>
            <a:r>
              <a:rPr lang="en-US" sz="3200" dirty="0">
                <a:solidFill>
                  <a:schemeClr val="accent3">
                    <a:lumMod val="60000"/>
                    <a:lumOff val="40000"/>
                  </a:schemeClr>
                </a:solidFill>
              </a:rPr>
              <a:t>A legal process that involves a divestiture without compensation of property that was used in a manner contrary to local, state, or federal law. </a:t>
            </a:r>
            <a:endParaRPr lang="en-US" sz="1000" dirty="0">
              <a:solidFill>
                <a:srgbClr val="FF0000"/>
              </a:solidFill>
            </a:endParaRPr>
          </a:p>
          <a:p>
            <a:pPr marR="0" lvl="0" defTabSz="914400" eaLnBrk="1" fontAlgn="auto" latinLnBrk="0" hangingPunct="1">
              <a:lnSpc>
                <a:spcPct val="100000"/>
              </a:lnSpc>
              <a:spcBef>
                <a:spcPts val="0"/>
              </a:spcBef>
              <a:spcAft>
                <a:spcPts val="0"/>
              </a:spcAft>
              <a:buClrTx/>
              <a:buSzTx/>
              <a:buFont typeface="Arial" charset="0"/>
              <a:buChar char="•"/>
              <a:tabLst/>
              <a:defRPr/>
            </a:pPr>
            <a:endParaRPr lang="en-US" sz="3200" dirty="0">
              <a:solidFill>
                <a:schemeClr val="accent3">
                  <a:lumMod val="60000"/>
                  <a:lumOff val="40000"/>
                </a:schemeClr>
              </a:solidFill>
            </a:endParaRPr>
          </a:p>
          <a:p>
            <a:pPr marR="0" lvl="0" defTabSz="914400" eaLnBrk="1" fontAlgn="auto" latinLnBrk="0" hangingPunct="1">
              <a:lnSpc>
                <a:spcPct val="100000"/>
              </a:lnSpc>
              <a:spcBef>
                <a:spcPts val="0"/>
              </a:spcBef>
              <a:spcAft>
                <a:spcPts val="0"/>
              </a:spcAft>
              <a:buClrTx/>
              <a:buSzTx/>
              <a:buFont typeface="Arial" charset="0"/>
              <a:buChar char="•"/>
              <a:tabLst/>
              <a:defRPr/>
            </a:pPr>
            <a:r>
              <a:rPr lang="en-US" sz="3200" dirty="0">
                <a:solidFill>
                  <a:schemeClr val="accent3">
                    <a:lumMod val="60000"/>
                    <a:lumOff val="40000"/>
                  </a:schemeClr>
                </a:solidFill>
              </a:rPr>
              <a:t>Types of Civil Asset Forfeiture Actions:</a:t>
            </a:r>
          </a:p>
          <a:p>
            <a:pPr marR="0" lvl="0" defTabSz="914400" eaLnBrk="1" fontAlgn="auto" latinLnBrk="0" hangingPunct="1">
              <a:lnSpc>
                <a:spcPct val="100000"/>
              </a:lnSpc>
              <a:spcBef>
                <a:spcPts val="0"/>
              </a:spcBef>
              <a:spcAft>
                <a:spcPts val="0"/>
              </a:spcAft>
              <a:buClrTx/>
              <a:buSzTx/>
              <a:buFont typeface="Arial" charset="0"/>
              <a:buChar char="•"/>
              <a:tabLst/>
              <a:defRPr/>
            </a:pPr>
            <a:endParaRPr lang="en-US" sz="3200" dirty="0">
              <a:solidFill>
                <a:schemeClr val="accent3">
                  <a:lumMod val="60000"/>
                  <a:lumOff val="40000"/>
                </a:schemeClr>
              </a:solidFill>
            </a:endParaRPr>
          </a:p>
          <a:p>
            <a:pPr lvl="2" defTabSz="914400">
              <a:lnSpc>
                <a:spcPct val="100000"/>
              </a:lnSpc>
              <a:spcBef>
                <a:spcPts val="0"/>
              </a:spcBef>
              <a:spcAft>
                <a:spcPts val="0"/>
              </a:spcAft>
              <a:buClrTx/>
              <a:buFont typeface="Arial" charset="0"/>
              <a:buChar char="•"/>
              <a:defRPr/>
            </a:pPr>
            <a:r>
              <a:rPr lang="en-US" sz="2631" dirty="0">
                <a:solidFill>
                  <a:schemeClr val="accent3">
                    <a:lumMod val="60000"/>
                    <a:lumOff val="40000"/>
                  </a:schemeClr>
                </a:solidFill>
              </a:rPr>
              <a:t>Drug Asset Forfeiture 		(MCL 333.7521) </a:t>
            </a:r>
            <a:endParaRPr lang="en-US" sz="1000" dirty="0">
              <a:solidFill>
                <a:srgbClr val="FF0000"/>
              </a:solidFill>
            </a:endParaRPr>
          </a:p>
          <a:p>
            <a:pPr lvl="2" defTabSz="914400">
              <a:lnSpc>
                <a:spcPct val="100000"/>
              </a:lnSpc>
              <a:spcBef>
                <a:spcPts val="0"/>
              </a:spcBef>
              <a:spcAft>
                <a:spcPts val="0"/>
              </a:spcAft>
              <a:buClrTx/>
              <a:buFont typeface="Arial" charset="0"/>
              <a:buChar char="•"/>
              <a:defRPr/>
            </a:pPr>
            <a:r>
              <a:rPr lang="en-US" sz="2631" dirty="0">
                <a:solidFill>
                  <a:schemeClr val="accent3">
                    <a:lumMod val="60000"/>
                    <a:lumOff val="40000"/>
                  </a:schemeClr>
                </a:solidFill>
              </a:rPr>
              <a:t>Nuisance Abatement 		(MCL 600.3801) </a:t>
            </a:r>
            <a:endParaRPr lang="en-US" sz="1000" dirty="0">
              <a:solidFill>
                <a:srgbClr val="FF0000"/>
              </a:solidFill>
            </a:endParaRPr>
          </a:p>
          <a:p>
            <a:pPr lvl="2" defTabSz="914400">
              <a:lnSpc>
                <a:spcPct val="100000"/>
              </a:lnSpc>
              <a:spcBef>
                <a:spcPts val="0"/>
              </a:spcBef>
              <a:spcAft>
                <a:spcPts val="0"/>
              </a:spcAft>
              <a:buClrTx/>
              <a:buFont typeface="Arial" charset="0"/>
              <a:buChar char="•"/>
              <a:defRPr/>
            </a:pPr>
            <a:r>
              <a:rPr lang="en-US" sz="2631" dirty="0">
                <a:solidFill>
                  <a:schemeClr val="accent3">
                    <a:lumMod val="60000"/>
                    <a:lumOff val="40000"/>
                  </a:schemeClr>
                </a:solidFill>
              </a:rPr>
              <a:t>OWI “Repeat Offender” 	(MCL 257.625)</a:t>
            </a:r>
          </a:p>
          <a:p>
            <a:pPr lvl="2" defTabSz="914400">
              <a:lnSpc>
                <a:spcPct val="100000"/>
              </a:lnSpc>
              <a:spcBef>
                <a:spcPts val="0"/>
              </a:spcBef>
              <a:spcAft>
                <a:spcPts val="0"/>
              </a:spcAft>
              <a:buClrTx/>
              <a:buFont typeface="Arial" charset="0"/>
              <a:buChar char="•"/>
              <a:defRPr/>
            </a:pPr>
            <a:r>
              <a:rPr lang="en-US" sz="2631" dirty="0">
                <a:solidFill>
                  <a:schemeClr val="accent3">
                    <a:lumMod val="60000"/>
                    <a:lumOff val="40000"/>
                  </a:schemeClr>
                </a:solidFill>
              </a:rPr>
              <a:t>Drag Racing Forfeiture	(MCL 257.626) </a:t>
            </a:r>
            <a:endParaRPr lang="en-US" sz="1000" dirty="0">
              <a:solidFill>
                <a:srgbClr val="FF0000"/>
              </a:solidFill>
            </a:endParaRPr>
          </a:p>
          <a:p>
            <a:pPr lvl="2" defTabSz="914400">
              <a:lnSpc>
                <a:spcPct val="100000"/>
              </a:lnSpc>
              <a:spcBef>
                <a:spcPts val="0"/>
              </a:spcBef>
              <a:spcAft>
                <a:spcPts val="0"/>
              </a:spcAft>
              <a:buClrTx/>
              <a:buFont typeface="Arial" charset="0"/>
              <a:buChar char="•"/>
              <a:defRPr/>
            </a:pPr>
            <a:r>
              <a:rPr lang="en-US" sz="2631" dirty="0">
                <a:solidFill>
                  <a:schemeClr val="accent3">
                    <a:lumMod val="60000"/>
                    <a:lumOff val="40000"/>
                  </a:schemeClr>
                </a:solidFill>
              </a:rPr>
              <a:t>Felony Identity Theft		(MCL 445.79)</a:t>
            </a:r>
          </a:p>
          <a:p>
            <a:pPr lvl="2" defTabSz="914400">
              <a:lnSpc>
                <a:spcPct val="100000"/>
              </a:lnSpc>
              <a:spcBef>
                <a:spcPts val="0"/>
              </a:spcBef>
              <a:spcAft>
                <a:spcPts val="0"/>
              </a:spcAft>
              <a:buClrTx/>
              <a:buFont typeface="Arial" charset="0"/>
              <a:buChar char="•"/>
              <a:defRPr/>
            </a:pPr>
            <a:r>
              <a:rPr lang="en-US" sz="2631" dirty="0">
                <a:solidFill>
                  <a:schemeClr val="accent3">
                    <a:lumMod val="60000"/>
                    <a:lumOff val="40000"/>
                  </a:schemeClr>
                </a:solidFill>
              </a:rPr>
              <a:t>Omnibus Forfeiture		(MCL 600.4701) </a:t>
            </a:r>
            <a:endParaRPr lang="en-US" sz="1000" dirty="0">
              <a:solidFill>
                <a:srgbClr val="FF0000"/>
              </a:solidFill>
            </a:endParaRPr>
          </a:p>
          <a:p>
            <a:pPr lvl="2" defTabSz="914400">
              <a:lnSpc>
                <a:spcPct val="100000"/>
              </a:lnSpc>
              <a:spcBef>
                <a:spcPts val="0"/>
              </a:spcBef>
              <a:spcAft>
                <a:spcPts val="0"/>
              </a:spcAft>
              <a:buClrTx/>
              <a:buFont typeface="Arial" charset="0"/>
              <a:buChar char="•"/>
              <a:defRPr/>
            </a:pPr>
            <a:endParaRPr lang="en-US" sz="2631" dirty="0">
              <a:solidFill>
                <a:schemeClr val="accent3">
                  <a:lumMod val="60000"/>
                  <a:lumOff val="40000"/>
                </a:schemeClr>
              </a:solidFill>
            </a:endParaRPr>
          </a:p>
          <a:p>
            <a:pPr defTabSz="914400">
              <a:lnSpc>
                <a:spcPct val="100000"/>
              </a:lnSpc>
              <a:spcBef>
                <a:spcPts val="0"/>
              </a:spcBef>
              <a:spcAft>
                <a:spcPts val="0"/>
              </a:spcAft>
              <a:buClrTx/>
              <a:buFont typeface="Arial" charset="0"/>
              <a:buChar char="•"/>
              <a:defRPr/>
            </a:pPr>
            <a:r>
              <a:rPr lang="en-US" sz="3200" dirty="0">
                <a:solidFill>
                  <a:schemeClr val="accent3">
                    <a:lumMod val="60000"/>
                    <a:lumOff val="40000"/>
                  </a:schemeClr>
                </a:solidFill>
              </a:rPr>
              <a:t>Regardless of the action, the goal is </a:t>
            </a:r>
            <a:r>
              <a:rPr lang="en-US" sz="3200" i="1" dirty="0">
                <a:solidFill>
                  <a:schemeClr val="accent3">
                    <a:lumMod val="60000"/>
                    <a:lumOff val="40000"/>
                  </a:schemeClr>
                </a:solidFill>
              </a:rPr>
              <a:t>DETERRENCE</a:t>
            </a:r>
            <a:r>
              <a:rPr lang="en-US" sz="3200" dirty="0">
                <a:solidFill>
                  <a:schemeClr val="accent3">
                    <a:lumMod val="60000"/>
                    <a:lumOff val="40000"/>
                  </a:schemeClr>
                </a:solidFill>
              </a:rPr>
              <a:t>.</a:t>
            </a:r>
          </a:p>
          <a:p>
            <a:pPr marR="0" lvl="0" defTabSz="914400" eaLnBrk="1" fontAlgn="auto" latinLnBrk="0" hangingPunct="1">
              <a:lnSpc>
                <a:spcPct val="100000"/>
              </a:lnSpc>
              <a:spcBef>
                <a:spcPts val="0"/>
              </a:spcBef>
              <a:spcAft>
                <a:spcPts val="0"/>
              </a:spcAft>
              <a:buClrTx/>
              <a:buSzTx/>
              <a:buFont typeface="Arial" charset="0"/>
              <a:buChar char="•"/>
              <a:tabLst/>
              <a:defRPr/>
            </a:pPr>
            <a:endParaRPr lang="en-US" sz="3200" dirty="0">
              <a:solidFill>
                <a:schemeClr val="accent3">
                  <a:lumMod val="60000"/>
                  <a:lumOff val="40000"/>
                </a:schemeClr>
              </a:solidFill>
            </a:endParaRPr>
          </a:p>
        </p:txBody>
      </p:sp>
    </p:spTree>
    <p:extLst>
      <p:ext uri="{BB962C8B-B14F-4D97-AF65-F5344CB8AC3E}">
        <p14:creationId xmlns:p14="http://schemas.microsoft.com/office/powerpoint/2010/main" val="192307222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barn(inVertical)">
                                      <p:cBhvr>
                                        <p:cTn id="7" dur="500"/>
                                        <p:tgtEl>
                                          <p:spTgt spid="17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76">
                                            <p:txEl>
                                              <p:pRg st="0" end="0"/>
                                            </p:txEl>
                                          </p:spTgt>
                                        </p:tgtEl>
                                        <p:attrNameLst>
                                          <p:attrName>style.visibility</p:attrName>
                                        </p:attrNameLst>
                                      </p:cBhvr>
                                      <p:to>
                                        <p:strVal val="visible"/>
                                      </p:to>
                                    </p:set>
                                    <p:animEffect transition="in" filter="fade">
                                      <p:cBhvr>
                                        <p:cTn id="12" dur="1000"/>
                                        <p:tgtEl>
                                          <p:spTgt spid="176">
                                            <p:txEl>
                                              <p:pRg st="0" end="0"/>
                                            </p:txEl>
                                          </p:spTgt>
                                        </p:tgtEl>
                                      </p:cBhvr>
                                    </p:animEffect>
                                    <p:anim calcmode="lin" valueType="num">
                                      <p:cBhvr>
                                        <p:cTn id="13" dur="1000" fill="hold"/>
                                        <p:tgtEl>
                                          <p:spTgt spid="17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7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76">
                                            <p:txEl>
                                              <p:pRg st="2" end="2"/>
                                            </p:txEl>
                                          </p:spTgt>
                                        </p:tgtEl>
                                        <p:attrNameLst>
                                          <p:attrName>style.visibility</p:attrName>
                                        </p:attrNameLst>
                                      </p:cBhvr>
                                      <p:to>
                                        <p:strVal val="visible"/>
                                      </p:to>
                                    </p:set>
                                    <p:animEffect transition="in" filter="fade">
                                      <p:cBhvr>
                                        <p:cTn id="19" dur="1000"/>
                                        <p:tgtEl>
                                          <p:spTgt spid="176">
                                            <p:txEl>
                                              <p:pRg st="2" end="2"/>
                                            </p:txEl>
                                          </p:spTgt>
                                        </p:tgtEl>
                                      </p:cBhvr>
                                    </p:animEffect>
                                    <p:anim calcmode="lin" valueType="num">
                                      <p:cBhvr>
                                        <p:cTn id="20" dur="1000" fill="hold"/>
                                        <p:tgtEl>
                                          <p:spTgt spid="17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7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76">
                                            <p:txEl>
                                              <p:pRg st="4" end="4"/>
                                            </p:txEl>
                                          </p:spTgt>
                                        </p:tgtEl>
                                        <p:attrNameLst>
                                          <p:attrName>style.visibility</p:attrName>
                                        </p:attrNameLst>
                                      </p:cBhvr>
                                      <p:to>
                                        <p:strVal val="visible"/>
                                      </p:to>
                                    </p:set>
                                    <p:animEffect transition="in" filter="fade">
                                      <p:cBhvr>
                                        <p:cTn id="26" dur="1000"/>
                                        <p:tgtEl>
                                          <p:spTgt spid="176">
                                            <p:txEl>
                                              <p:pRg st="4" end="4"/>
                                            </p:txEl>
                                          </p:spTgt>
                                        </p:tgtEl>
                                      </p:cBhvr>
                                    </p:animEffect>
                                    <p:anim calcmode="lin" valueType="num">
                                      <p:cBhvr>
                                        <p:cTn id="27" dur="1000" fill="hold"/>
                                        <p:tgtEl>
                                          <p:spTgt spid="176">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17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76">
                                            <p:txEl>
                                              <p:pRg st="5" end="5"/>
                                            </p:txEl>
                                          </p:spTgt>
                                        </p:tgtEl>
                                        <p:attrNameLst>
                                          <p:attrName>style.visibility</p:attrName>
                                        </p:attrNameLst>
                                      </p:cBhvr>
                                      <p:to>
                                        <p:strVal val="visible"/>
                                      </p:to>
                                    </p:set>
                                    <p:animEffect transition="in" filter="fade">
                                      <p:cBhvr>
                                        <p:cTn id="33" dur="1000"/>
                                        <p:tgtEl>
                                          <p:spTgt spid="176">
                                            <p:txEl>
                                              <p:pRg st="5" end="5"/>
                                            </p:txEl>
                                          </p:spTgt>
                                        </p:tgtEl>
                                      </p:cBhvr>
                                    </p:animEffect>
                                    <p:anim calcmode="lin" valueType="num">
                                      <p:cBhvr>
                                        <p:cTn id="34" dur="1000" fill="hold"/>
                                        <p:tgtEl>
                                          <p:spTgt spid="176">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17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76">
                                            <p:txEl>
                                              <p:pRg st="6" end="6"/>
                                            </p:txEl>
                                          </p:spTgt>
                                        </p:tgtEl>
                                        <p:attrNameLst>
                                          <p:attrName>style.visibility</p:attrName>
                                        </p:attrNameLst>
                                      </p:cBhvr>
                                      <p:to>
                                        <p:strVal val="visible"/>
                                      </p:to>
                                    </p:set>
                                    <p:animEffect transition="in" filter="fade">
                                      <p:cBhvr>
                                        <p:cTn id="40" dur="1000"/>
                                        <p:tgtEl>
                                          <p:spTgt spid="176">
                                            <p:txEl>
                                              <p:pRg st="6" end="6"/>
                                            </p:txEl>
                                          </p:spTgt>
                                        </p:tgtEl>
                                      </p:cBhvr>
                                    </p:animEffect>
                                    <p:anim calcmode="lin" valueType="num">
                                      <p:cBhvr>
                                        <p:cTn id="41" dur="1000" fill="hold"/>
                                        <p:tgtEl>
                                          <p:spTgt spid="176">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17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76">
                                            <p:txEl>
                                              <p:pRg st="7" end="7"/>
                                            </p:txEl>
                                          </p:spTgt>
                                        </p:tgtEl>
                                        <p:attrNameLst>
                                          <p:attrName>style.visibility</p:attrName>
                                        </p:attrNameLst>
                                      </p:cBhvr>
                                      <p:to>
                                        <p:strVal val="visible"/>
                                      </p:to>
                                    </p:set>
                                    <p:animEffect transition="in" filter="fade">
                                      <p:cBhvr>
                                        <p:cTn id="47" dur="1000"/>
                                        <p:tgtEl>
                                          <p:spTgt spid="176">
                                            <p:txEl>
                                              <p:pRg st="7" end="7"/>
                                            </p:txEl>
                                          </p:spTgt>
                                        </p:tgtEl>
                                      </p:cBhvr>
                                    </p:animEffect>
                                    <p:anim calcmode="lin" valueType="num">
                                      <p:cBhvr>
                                        <p:cTn id="48" dur="1000" fill="hold"/>
                                        <p:tgtEl>
                                          <p:spTgt spid="17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7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76">
                                            <p:txEl>
                                              <p:pRg st="8" end="8"/>
                                            </p:txEl>
                                          </p:spTgt>
                                        </p:tgtEl>
                                        <p:attrNameLst>
                                          <p:attrName>style.visibility</p:attrName>
                                        </p:attrNameLst>
                                      </p:cBhvr>
                                      <p:to>
                                        <p:strVal val="visible"/>
                                      </p:to>
                                    </p:set>
                                    <p:animEffect transition="in" filter="fade">
                                      <p:cBhvr>
                                        <p:cTn id="54" dur="1000"/>
                                        <p:tgtEl>
                                          <p:spTgt spid="176">
                                            <p:txEl>
                                              <p:pRg st="8" end="8"/>
                                            </p:txEl>
                                          </p:spTgt>
                                        </p:tgtEl>
                                      </p:cBhvr>
                                    </p:animEffect>
                                    <p:anim calcmode="lin" valueType="num">
                                      <p:cBhvr>
                                        <p:cTn id="55" dur="1000" fill="hold"/>
                                        <p:tgtEl>
                                          <p:spTgt spid="176">
                                            <p:txEl>
                                              <p:pRg st="8" end="8"/>
                                            </p:txEl>
                                          </p:spTgt>
                                        </p:tgtEl>
                                        <p:attrNameLst>
                                          <p:attrName>ppt_x</p:attrName>
                                        </p:attrNameLst>
                                      </p:cBhvr>
                                      <p:tavLst>
                                        <p:tav tm="0">
                                          <p:val>
                                            <p:strVal val="#ppt_x"/>
                                          </p:val>
                                        </p:tav>
                                        <p:tav tm="100000">
                                          <p:val>
                                            <p:strVal val="#ppt_x"/>
                                          </p:val>
                                        </p:tav>
                                      </p:tavLst>
                                    </p:anim>
                                    <p:anim calcmode="lin" valueType="num">
                                      <p:cBhvr>
                                        <p:cTn id="56" dur="1000" fill="hold"/>
                                        <p:tgtEl>
                                          <p:spTgt spid="17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176">
                                            <p:txEl>
                                              <p:pRg st="9" end="9"/>
                                            </p:txEl>
                                          </p:spTgt>
                                        </p:tgtEl>
                                        <p:attrNameLst>
                                          <p:attrName>style.visibility</p:attrName>
                                        </p:attrNameLst>
                                      </p:cBhvr>
                                      <p:to>
                                        <p:strVal val="visible"/>
                                      </p:to>
                                    </p:set>
                                    <p:animEffect transition="in" filter="fade">
                                      <p:cBhvr>
                                        <p:cTn id="61" dur="1000"/>
                                        <p:tgtEl>
                                          <p:spTgt spid="176">
                                            <p:txEl>
                                              <p:pRg st="9" end="9"/>
                                            </p:txEl>
                                          </p:spTgt>
                                        </p:tgtEl>
                                      </p:cBhvr>
                                    </p:animEffect>
                                    <p:anim calcmode="lin" valueType="num">
                                      <p:cBhvr>
                                        <p:cTn id="62" dur="1000" fill="hold"/>
                                        <p:tgtEl>
                                          <p:spTgt spid="176">
                                            <p:txEl>
                                              <p:pRg st="9" end="9"/>
                                            </p:txEl>
                                          </p:spTgt>
                                        </p:tgtEl>
                                        <p:attrNameLst>
                                          <p:attrName>ppt_x</p:attrName>
                                        </p:attrNameLst>
                                      </p:cBhvr>
                                      <p:tavLst>
                                        <p:tav tm="0">
                                          <p:val>
                                            <p:strVal val="#ppt_x"/>
                                          </p:val>
                                        </p:tav>
                                        <p:tav tm="100000">
                                          <p:val>
                                            <p:strVal val="#ppt_x"/>
                                          </p:val>
                                        </p:tav>
                                      </p:tavLst>
                                    </p:anim>
                                    <p:anim calcmode="lin" valueType="num">
                                      <p:cBhvr>
                                        <p:cTn id="63" dur="1000" fill="hold"/>
                                        <p:tgtEl>
                                          <p:spTgt spid="17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176">
                                            <p:txEl>
                                              <p:pRg st="11" end="11"/>
                                            </p:txEl>
                                          </p:spTgt>
                                        </p:tgtEl>
                                        <p:attrNameLst>
                                          <p:attrName>style.visibility</p:attrName>
                                        </p:attrNameLst>
                                      </p:cBhvr>
                                      <p:to>
                                        <p:strVal val="visible"/>
                                      </p:to>
                                    </p:set>
                                    <p:animEffect transition="in" filter="fade">
                                      <p:cBhvr>
                                        <p:cTn id="68" dur="1000"/>
                                        <p:tgtEl>
                                          <p:spTgt spid="176">
                                            <p:txEl>
                                              <p:pRg st="11" end="11"/>
                                            </p:txEl>
                                          </p:spTgt>
                                        </p:tgtEl>
                                      </p:cBhvr>
                                    </p:animEffect>
                                    <p:anim calcmode="lin" valueType="num">
                                      <p:cBhvr>
                                        <p:cTn id="69" dur="1000" fill="hold"/>
                                        <p:tgtEl>
                                          <p:spTgt spid="176">
                                            <p:txEl>
                                              <p:pRg st="11" end="11"/>
                                            </p:txEl>
                                          </p:spTgt>
                                        </p:tgtEl>
                                        <p:attrNameLst>
                                          <p:attrName>ppt_x</p:attrName>
                                        </p:attrNameLst>
                                      </p:cBhvr>
                                      <p:tavLst>
                                        <p:tav tm="0">
                                          <p:val>
                                            <p:strVal val="#ppt_x"/>
                                          </p:val>
                                        </p:tav>
                                        <p:tav tm="100000">
                                          <p:val>
                                            <p:strVal val="#ppt_x"/>
                                          </p:val>
                                        </p:tav>
                                      </p:tavLst>
                                    </p:anim>
                                    <p:anim calcmode="lin" valueType="num">
                                      <p:cBhvr>
                                        <p:cTn id="70" dur="1000" fill="hold"/>
                                        <p:tgtEl>
                                          <p:spTgt spid="176">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E232A"/>
            </a:gs>
            <a:gs pos="100000">
              <a:schemeClr val="accent1">
                <a:lumOff val="-15243"/>
              </a:schemeClr>
            </a:gs>
          </a:gsLst>
          <a:lin ang="5400000" scaled="0"/>
        </a:gradFill>
        <a:effectLst/>
      </p:bgPr>
    </p:bg>
    <p:spTree>
      <p:nvGrpSpPr>
        <p:cNvPr id="1" name=""/>
        <p:cNvGrpSpPr/>
        <p:nvPr/>
      </p:nvGrpSpPr>
      <p:grpSpPr>
        <a:xfrm>
          <a:off x="0" y="0"/>
          <a:ext cx="0" cy="0"/>
          <a:chOff x="0" y="0"/>
          <a:chExt cx="0" cy="0"/>
        </a:xfrm>
      </p:grpSpPr>
      <p:sp>
        <p:nvSpPr>
          <p:cNvPr id="175" name="Shape 175"/>
          <p:cNvSpPr>
            <a:spLocks noGrp="1"/>
          </p:cNvSpPr>
          <p:nvPr>
            <p:ph type="title"/>
          </p:nvPr>
        </p:nvSpPr>
        <p:spPr>
          <a:xfrm>
            <a:off x="576470" y="347160"/>
            <a:ext cx="11386930" cy="1092525"/>
          </a:xfrm>
          <a:prstGeom prst="rect">
            <a:avLst/>
          </a:prstGeom>
        </p:spPr>
        <p:txBody>
          <a:bodyPr>
            <a:normAutofit/>
          </a:bodyPr>
          <a:lstStyle/>
          <a:p>
            <a:r>
              <a:rPr lang="en-US" sz="4400" dirty="0" smtClean="0"/>
              <a:t>AMENDED </a:t>
            </a:r>
            <a:r>
              <a:rPr lang="en-US" sz="4400" dirty="0"/>
              <a:t>COUNTY ORDINANCE</a:t>
            </a:r>
            <a:endParaRPr sz="4400" b="1" dirty="0"/>
          </a:p>
        </p:txBody>
      </p:sp>
      <p:sp>
        <p:nvSpPr>
          <p:cNvPr id="176" name="Shape 176"/>
          <p:cNvSpPr>
            <a:spLocks noGrp="1"/>
          </p:cNvSpPr>
          <p:nvPr>
            <p:ph type="body" idx="1"/>
          </p:nvPr>
        </p:nvSpPr>
        <p:spPr>
          <a:xfrm>
            <a:off x="386861" y="2126973"/>
            <a:ext cx="12046439" cy="6369327"/>
          </a:xfrm>
          <a:prstGeom prst="rect">
            <a:avLst/>
          </a:prstGeom>
        </p:spPr>
        <p:txBody>
          <a:bodyPr anchor="t">
            <a:normAutofit/>
          </a:bodyPr>
          <a:lstStyle/>
          <a:p>
            <a:pPr lvl="0" algn="just">
              <a:buClr>
                <a:srgbClr val="6F6F74"/>
              </a:buClr>
            </a:pPr>
            <a:r>
              <a:rPr lang="en-US" sz="2600" dirty="0">
                <a:solidFill>
                  <a:schemeClr val="accent4">
                    <a:lumMod val="60000"/>
                    <a:lumOff val="40000"/>
                  </a:schemeClr>
                </a:solidFill>
              </a:rPr>
              <a:t>In November 2020, Wayne County Ordinance No. 2000-328 Chapter 207 Sec.6, under Nuisance Abatement, was amended to include drifting</a:t>
            </a:r>
            <a:r>
              <a:rPr lang="en-US" sz="2600" dirty="0" smtClean="0">
                <a:solidFill>
                  <a:schemeClr val="accent4">
                    <a:lumMod val="60000"/>
                    <a:lumOff val="40000"/>
                  </a:schemeClr>
                </a:solidFill>
              </a:rPr>
              <a:t>.</a:t>
            </a:r>
            <a:endParaRPr lang="en-US" sz="2600" dirty="0">
              <a:solidFill>
                <a:schemeClr val="accent4">
                  <a:lumMod val="60000"/>
                  <a:lumOff val="40000"/>
                </a:schemeClr>
              </a:solidFill>
            </a:endParaRPr>
          </a:p>
          <a:p>
            <a:pPr lvl="0" algn="just">
              <a:buClr>
                <a:srgbClr val="6F6F74"/>
              </a:buClr>
            </a:pPr>
            <a:r>
              <a:rPr lang="en-US" sz="2600" i="1" dirty="0">
                <a:solidFill>
                  <a:schemeClr val="accent4">
                    <a:lumMod val="60000"/>
                    <a:lumOff val="40000"/>
                  </a:schemeClr>
                </a:solidFill>
              </a:rPr>
              <a:t>Racing</a:t>
            </a:r>
            <a:r>
              <a:rPr lang="en-US" sz="2600" dirty="0">
                <a:solidFill>
                  <a:schemeClr val="accent4">
                    <a:lumMod val="60000"/>
                    <a:lumOff val="40000"/>
                  </a:schemeClr>
                </a:solidFill>
              </a:rPr>
              <a:t> means to (1) race a vehicle either against another vehicle or against a time- or speed-measuring device, WHETHER OR NOT THERE IS AN AGREEMENT TO RACE; OR (2) DRIVE A VEHICLE AT EXCESSIVELY HIGH RATES OF SPEED OR ACCELERATION OR IN ANOTHER RECKLESSLY DANGEROUS MANNER IN AN EXHIBITION OR CONTEST OF DRIVING PROWESS, </a:t>
            </a:r>
            <a:r>
              <a:rPr lang="en-US" sz="2600" dirty="0">
                <a:solidFill>
                  <a:srgbClr val="FFFF00"/>
                </a:solidFill>
              </a:rPr>
              <a:t>SUCH AS DRIFTING, SLIDING, OR ‘DONUTS’ (INVOLVING LOSS OF TRACTION AND/OR REPEATEDLY DRIVING THE VEHICLE IN CIRCLES OR FIGURE EIGHTS OR IN A SIDEWAYS MOTION IN CIRCLES OR FIGURE EIGHTS) </a:t>
            </a:r>
            <a:r>
              <a:rPr lang="en-US" sz="2600" dirty="0">
                <a:solidFill>
                  <a:schemeClr val="accent4">
                    <a:lumMod val="60000"/>
                    <a:lumOff val="40000"/>
                  </a:schemeClr>
                </a:solidFill>
              </a:rPr>
              <a:t>THAT IS RECKLESSLY DANGEROUS AND COULD CAUSE SERIOUS INJURY OR DEATH AND/OR IS AN IMPEDIMENT TO TRAFFIC. </a:t>
            </a:r>
          </a:p>
          <a:p>
            <a:pPr marL="0" marR="0" lvl="0" indent="0" algn="just" defTabSz="914400" eaLnBrk="1" fontAlgn="auto" latinLnBrk="0" hangingPunct="1">
              <a:lnSpc>
                <a:spcPct val="100000"/>
              </a:lnSpc>
              <a:spcBef>
                <a:spcPts val="0"/>
              </a:spcBef>
              <a:spcAft>
                <a:spcPts val="0"/>
              </a:spcAft>
              <a:buClrTx/>
              <a:buSzTx/>
              <a:buNone/>
              <a:tabLst/>
              <a:defRPr/>
            </a:pPr>
            <a:endParaRPr lang="en-US" sz="3200" dirty="0">
              <a:solidFill>
                <a:schemeClr val="accent3">
                  <a:lumMod val="60000"/>
                  <a:lumOff val="40000"/>
                </a:schemeClr>
              </a:solidFill>
            </a:endParaRPr>
          </a:p>
        </p:txBody>
      </p:sp>
    </p:spTree>
    <p:extLst>
      <p:ext uri="{BB962C8B-B14F-4D97-AF65-F5344CB8AC3E}">
        <p14:creationId xmlns:p14="http://schemas.microsoft.com/office/powerpoint/2010/main" val="35441938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barn(inVertical)">
                                      <p:cBhvr>
                                        <p:cTn id="7" dur="500"/>
                                        <p:tgtEl>
                                          <p:spTgt spid="17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76">
                                            <p:txEl>
                                              <p:pRg st="0" end="0"/>
                                            </p:txEl>
                                          </p:spTgt>
                                        </p:tgtEl>
                                        <p:attrNameLst>
                                          <p:attrName>style.visibility</p:attrName>
                                        </p:attrNameLst>
                                      </p:cBhvr>
                                      <p:to>
                                        <p:strVal val="visible"/>
                                      </p:to>
                                    </p:set>
                                    <p:animEffect transition="in" filter="fade">
                                      <p:cBhvr>
                                        <p:cTn id="12" dur="1000"/>
                                        <p:tgtEl>
                                          <p:spTgt spid="176">
                                            <p:txEl>
                                              <p:pRg st="0" end="0"/>
                                            </p:txEl>
                                          </p:spTgt>
                                        </p:tgtEl>
                                      </p:cBhvr>
                                    </p:animEffect>
                                    <p:anim calcmode="lin" valueType="num">
                                      <p:cBhvr>
                                        <p:cTn id="13" dur="1000" fill="hold"/>
                                        <p:tgtEl>
                                          <p:spTgt spid="17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7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76">
                                            <p:txEl>
                                              <p:pRg st="1" end="1"/>
                                            </p:txEl>
                                          </p:spTgt>
                                        </p:tgtEl>
                                        <p:attrNameLst>
                                          <p:attrName>style.visibility</p:attrName>
                                        </p:attrNameLst>
                                      </p:cBhvr>
                                      <p:to>
                                        <p:strVal val="visible"/>
                                      </p:to>
                                    </p:set>
                                    <p:animEffect transition="in" filter="fade">
                                      <p:cBhvr>
                                        <p:cTn id="19" dur="1000"/>
                                        <p:tgtEl>
                                          <p:spTgt spid="176">
                                            <p:txEl>
                                              <p:pRg st="1" end="1"/>
                                            </p:txEl>
                                          </p:spTgt>
                                        </p:tgtEl>
                                      </p:cBhvr>
                                    </p:animEffect>
                                    <p:anim calcmode="lin" valueType="num">
                                      <p:cBhvr>
                                        <p:cTn id="20" dur="1000" fill="hold"/>
                                        <p:tgtEl>
                                          <p:spTgt spid="17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7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41400" y="259644"/>
            <a:ext cx="10922000" cy="1264356"/>
          </a:xfrm>
        </p:spPr>
        <p:txBody>
          <a:bodyPr>
            <a:normAutofit/>
          </a:bodyPr>
          <a:lstStyle/>
          <a:p>
            <a:r>
              <a:rPr lang="en-US" sz="5400" b="1" dirty="0"/>
              <a:t>Process in Forfeiting Property</a:t>
            </a:r>
          </a:p>
        </p:txBody>
      </p:sp>
      <p:sp>
        <p:nvSpPr>
          <p:cNvPr id="3" name="Text Placeholder 2"/>
          <p:cNvSpPr>
            <a:spLocks noGrp="1"/>
          </p:cNvSpPr>
          <p:nvPr>
            <p:ph type="body" idx="1"/>
          </p:nvPr>
        </p:nvSpPr>
        <p:spPr>
          <a:xfrm>
            <a:off x="546100" y="1727200"/>
            <a:ext cx="11912600" cy="6756400"/>
          </a:xfrm>
        </p:spPr>
        <p:txBody>
          <a:bodyPr>
            <a:normAutofit fontScale="92500"/>
          </a:bodyPr>
          <a:lstStyle/>
          <a:p>
            <a:pPr marL="0" indent="0">
              <a:buNone/>
            </a:pPr>
            <a:endParaRPr lang="en-US" dirty="0"/>
          </a:p>
          <a:p>
            <a:r>
              <a:rPr lang="en-US" dirty="0">
                <a:solidFill>
                  <a:schemeClr val="accent3">
                    <a:lumMod val="60000"/>
                    <a:lumOff val="40000"/>
                  </a:schemeClr>
                </a:solidFill>
              </a:rPr>
              <a:t>Investigation </a:t>
            </a:r>
            <a:endParaRPr lang="en-US" dirty="0">
              <a:solidFill>
                <a:srgbClr val="FF0000"/>
              </a:solidFill>
            </a:endParaRPr>
          </a:p>
          <a:p>
            <a:r>
              <a:rPr lang="en-US" dirty="0">
                <a:solidFill>
                  <a:schemeClr val="accent3">
                    <a:lumMod val="60000"/>
                    <a:lumOff val="40000"/>
                  </a:schemeClr>
                </a:solidFill>
              </a:rPr>
              <a:t>Probable Cause</a:t>
            </a:r>
          </a:p>
          <a:p>
            <a:r>
              <a:rPr lang="en-US" dirty="0">
                <a:solidFill>
                  <a:schemeClr val="accent3">
                    <a:lumMod val="60000"/>
                    <a:lumOff val="40000"/>
                  </a:schemeClr>
                </a:solidFill>
              </a:rPr>
              <a:t>Property seizure and Notice of Intent to Forfeit</a:t>
            </a:r>
          </a:p>
          <a:p>
            <a:pPr algn="just"/>
            <a:r>
              <a:rPr lang="en-US" dirty="0">
                <a:solidFill>
                  <a:schemeClr val="accent3">
                    <a:lumMod val="60000"/>
                    <a:lumOff val="40000"/>
                  </a:schemeClr>
                </a:solidFill>
              </a:rPr>
              <a:t>Once the forfeiture office has received all paperwork, the Department will petition the </a:t>
            </a:r>
            <a:r>
              <a:rPr lang="en-US" dirty="0" smtClean="0">
                <a:solidFill>
                  <a:schemeClr val="accent3">
                    <a:lumMod val="60000"/>
                    <a:lumOff val="40000"/>
                  </a:schemeClr>
                </a:solidFill>
              </a:rPr>
              <a:t>Wayne County Prosecutor Office (WCPO) </a:t>
            </a:r>
            <a:r>
              <a:rPr lang="en-US" dirty="0">
                <a:solidFill>
                  <a:schemeClr val="accent3">
                    <a:lumMod val="60000"/>
                    <a:lumOff val="40000"/>
                  </a:schemeClr>
                </a:solidFill>
              </a:rPr>
              <a:t>to bring the appropriate forfeiture action against the property.</a:t>
            </a:r>
          </a:p>
          <a:p>
            <a:pPr marL="0" indent="0" algn="just">
              <a:buNone/>
            </a:pPr>
            <a:r>
              <a:rPr lang="en-US" dirty="0" smtClean="0">
                <a:solidFill>
                  <a:schemeClr val="accent3">
                    <a:lumMod val="60000"/>
                    <a:lumOff val="40000"/>
                  </a:schemeClr>
                </a:solidFill>
              </a:rPr>
              <a:t>If </a:t>
            </a:r>
            <a:r>
              <a:rPr lang="en-US" dirty="0">
                <a:solidFill>
                  <a:schemeClr val="accent3">
                    <a:lumMod val="60000"/>
                    <a:lumOff val="40000"/>
                  </a:schemeClr>
                </a:solidFill>
              </a:rPr>
              <a:t>a person’s property is no longer subject to forfeiture the Department is put on notice and prompt action is taken to have the property released according to DPD protocols. </a:t>
            </a:r>
            <a:endParaRPr lang="en-US" dirty="0">
              <a:solidFill>
                <a:srgbClr val="FF0000"/>
              </a:solidFill>
            </a:endParaRPr>
          </a:p>
          <a:p>
            <a:pPr marL="0" indent="0" algn="just">
              <a:buNone/>
            </a:pPr>
            <a:r>
              <a:rPr lang="en-US" dirty="0">
                <a:solidFill>
                  <a:schemeClr val="accent3">
                    <a:lumMod val="60000"/>
                    <a:lumOff val="40000"/>
                  </a:schemeClr>
                </a:solidFill>
              </a:rPr>
              <a:t>Forfeited cash assets are deposited into the Department's forfeiture account. These accounts are managed by the Office of Departmental Financial Services (ODFS). Tangible property will be sold at auction. The funds received from the auction are subsequently deposited into the DPD's forfeiture account.</a:t>
            </a:r>
          </a:p>
          <a:p>
            <a:pPr marL="0" indent="0">
              <a:buNone/>
            </a:pPr>
            <a:endParaRPr lang="en-US" dirty="0">
              <a:solidFill>
                <a:schemeClr val="accent3">
                  <a:lumMod val="60000"/>
                  <a:lumOff val="40000"/>
                </a:schemeClr>
              </a:solidFill>
            </a:endParaRPr>
          </a:p>
          <a:p>
            <a:pPr marL="0" indent="0">
              <a:buNone/>
            </a:pPr>
            <a:endParaRPr lang="en-US" dirty="0">
              <a:solidFill>
                <a:schemeClr val="accent3">
                  <a:lumMod val="60000"/>
                  <a:lumOff val="40000"/>
                </a:schemeClr>
              </a:solidFill>
            </a:endParaRP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605912020"/>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E232A"/>
            </a:gs>
            <a:gs pos="100000">
              <a:schemeClr val="accent1">
                <a:lumOff val="-15243"/>
              </a:schemeClr>
            </a:gs>
          </a:gsLst>
          <a:lin ang="5400000" scaled="0"/>
        </a:gradFill>
        <a:effectLst/>
      </p:bgPr>
    </p:bg>
    <p:spTree>
      <p:nvGrpSpPr>
        <p:cNvPr id="1" name=""/>
        <p:cNvGrpSpPr/>
        <p:nvPr/>
      </p:nvGrpSpPr>
      <p:grpSpPr>
        <a:xfrm>
          <a:off x="0" y="0"/>
          <a:ext cx="0" cy="0"/>
          <a:chOff x="0" y="0"/>
          <a:chExt cx="0" cy="0"/>
        </a:xfrm>
      </p:grpSpPr>
      <p:sp>
        <p:nvSpPr>
          <p:cNvPr id="175" name="Shape 175"/>
          <p:cNvSpPr>
            <a:spLocks noGrp="1"/>
          </p:cNvSpPr>
          <p:nvPr>
            <p:ph type="title"/>
          </p:nvPr>
        </p:nvSpPr>
        <p:spPr>
          <a:xfrm>
            <a:off x="164093" y="323899"/>
            <a:ext cx="12243059" cy="1092525"/>
          </a:xfrm>
          <a:prstGeom prst="rect">
            <a:avLst/>
          </a:prstGeom>
        </p:spPr>
        <p:txBody>
          <a:bodyPr>
            <a:normAutofit fontScale="90000"/>
          </a:bodyPr>
          <a:lstStyle/>
          <a:p>
            <a:r>
              <a:rPr lang="en-US" sz="5400" b="1" dirty="0"/>
              <a:t>What are “</a:t>
            </a:r>
            <a:r>
              <a:rPr lang="en-US" sz="5400" b="1"/>
              <a:t>forfeiture dollars” used for?</a:t>
            </a:r>
            <a:endParaRPr sz="5400" b="1" dirty="0"/>
          </a:p>
        </p:txBody>
      </p:sp>
      <p:sp>
        <p:nvSpPr>
          <p:cNvPr id="176" name="Shape 176"/>
          <p:cNvSpPr>
            <a:spLocks noGrp="1"/>
          </p:cNvSpPr>
          <p:nvPr>
            <p:ph type="body" idx="1"/>
          </p:nvPr>
        </p:nvSpPr>
        <p:spPr>
          <a:xfrm>
            <a:off x="386861" y="2126973"/>
            <a:ext cx="12221307" cy="7116418"/>
          </a:xfrm>
          <a:prstGeom prst="rect">
            <a:avLst/>
          </a:prstGeom>
        </p:spPr>
        <p:txBody>
          <a:bodyPr anchor="t">
            <a:normAutofit/>
          </a:bodyPr>
          <a:lstStyle/>
          <a:p>
            <a:pPr marR="0" lvl="0" defTabSz="914400" eaLnBrk="1" fontAlgn="auto" latinLnBrk="0" hangingPunct="1">
              <a:lnSpc>
                <a:spcPct val="100000"/>
              </a:lnSpc>
              <a:spcBef>
                <a:spcPts val="0"/>
              </a:spcBef>
              <a:spcAft>
                <a:spcPts val="0"/>
              </a:spcAft>
              <a:buClrTx/>
              <a:buSzTx/>
              <a:buFont typeface="Arial" charset="0"/>
              <a:buChar char="•"/>
              <a:tabLst/>
              <a:defRPr/>
            </a:pPr>
            <a:r>
              <a:rPr lang="en-US" sz="3200" dirty="0">
                <a:solidFill>
                  <a:schemeClr val="accent3">
                    <a:lumMod val="60000"/>
                    <a:lumOff val="40000"/>
                  </a:schemeClr>
                </a:solidFill>
              </a:rPr>
              <a:t>As a general matter, forfeiture assets can be used for “any legitimate law enforcement purpose.”</a:t>
            </a:r>
          </a:p>
          <a:p>
            <a:pPr marR="0" lvl="0" defTabSz="914400" eaLnBrk="1" fontAlgn="auto" latinLnBrk="0" hangingPunct="1">
              <a:lnSpc>
                <a:spcPct val="100000"/>
              </a:lnSpc>
              <a:spcBef>
                <a:spcPts val="0"/>
              </a:spcBef>
              <a:spcAft>
                <a:spcPts val="0"/>
              </a:spcAft>
              <a:buClrTx/>
              <a:buSzTx/>
              <a:buFont typeface="Arial" charset="0"/>
              <a:buChar char="•"/>
              <a:tabLst/>
              <a:defRPr/>
            </a:pPr>
            <a:endParaRPr lang="en-US" sz="3200" dirty="0">
              <a:solidFill>
                <a:schemeClr val="accent3">
                  <a:lumMod val="60000"/>
                  <a:lumOff val="40000"/>
                </a:schemeClr>
              </a:solidFill>
            </a:endParaRPr>
          </a:p>
          <a:p>
            <a:pPr marR="0" lvl="0" defTabSz="914400" eaLnBrk="1" fontAlgn="auto" latinLnBrk="0" hangingPunct="1">
              <a:lnSpc>
                <a:spcPct val="100000"/>
              </a:lnSpc>
              <a:spcBef>
                <a:spcPts val="0"/>
              </a:spcBef>
              <a:spcAft>
                <a:spcPts val="0"/>
              </a:spcAft>
              <a:buClrTx/>
              <a:buSzTx/>
              <a:buFont typeface="Arial" charset="0"/>
              <a:buChar char="•"/>
              <a:tabLst/>
              <a:defRPr/>
            </a:pPr>
            <a:r>
              <a:rPr lang="en-US" sz="3200" dirty="0">
                <a:solidFill>
                  <a:schemeClr val="accent3">
                    <a:lumMod val="60000"/>
                    <a:lumOff val="40000"/>
                  </a:schemeClr>
                </a:solidFill>
              </a:rPr>
              <a:t>Examples include—</a:t>
            </a:r>
          </a:p>
          <a:p>
            <a:pPr lvl="4" defTabSz="914400">
              <a:lnSpc>
                <a:spcPct val="100000"/>
              </a:lnSpc>
              <a:spcBef>
                <a:spcPts val="0"/>
              </a:spcBef>
              <a:spcAft>
                <a:spcPts val="0"/>
              </a:spcAft>
              <a:buClrTx/>
              <a:buFont typeface="Arial" charset="0"/>
              <a:buChar char="•"/>
              <a:defRPr/>
            </a:pPr>
            <a:r>
              <a:rPr lang="en-US" sz="2400" dirty="0">
                <a:solidFill>
                  <a:schemeClr val="accent3">
                    <a:lumMod val="60000"/>
                    <a:lumOff val="40000"/>
                  </a:schemeClr>
                </a:solidFill>
              </a:rPr>
              <a:t>Training</a:t>
            </a:r>
          </a:p>
          <a:p>
            <a:pPr lvl="4" defTabSz="914400">
              <a:lnSpc>
                <a:spcPct val="100000"/>
              </a:lnSpc>
              <a:spcBef>
                <a:spcPts val="0"/>
              </a:spcBef>
              <a:spcAft>
                <a:spcPts val="0"/>
              </a:spcAft>
              <a:buClrTx/>
              <a:buFont typeface="Arial" charset="0"/>
              <a:buChar char="•"/>
              <a:defRPr/>
            </a:pPr>
            <a:r>
              <a:rPr lang="en-US" sz="2400" dirty="0">
                <a:solidFill>
                  <a:schemeClr val="accent3">
                    <a:lumMod val="60000"/>
                    <a:lumOff val="40000"/>
                  </a:schemeClr>
                </a:solidFill>
              </a:rPr>
              <a:t>Equipment</a:t>
            </a:r>
          </a:p>
          <a:p>
            <a:pPr lvl="4" defTabSz="914400">
              <a:lnSpc>
                <a:spcPct val="100000"/>
              </a:lnSpc>
              <a:spcBef>
                <a:spcPts val="0"/>
              </a:spcBef>
              <a:spcAft>
                <a:spcPts val="0"/>
              </a:spcAft>
              <a:buClrTx/>
              <a:buFont typeface="Arial" charset="0"/>
              <a:buChar char="•"/>
              <a:defRPr/>
            </a:pPr>
            <a:r>
              <a:rPr lang="en-US" sz="2400" dirty="0">
                <a:solidFill>
                  <a:schemeClr val="accent3">
                    <a:lumMod val="60000"/>
                    <a:lumOff val="40000"/>
                  </a:schemeClr>
                </a:solidFill>
              </a:rPr>
              <a:t>Facilities</a:t>
            </a:r>
          </a:p>
          <a:p>
            <a:pPr lvl="4" defTabSz="914400">
              <a:lnSpc>
                <a:spcPct val="100000"/>
              </a:lnSpc>
              <a:spcBef>
                <a:spcPts val="0"/>
              </a:spcBef>
              <a:spcAft>
                <a:spcPts val="0"/>
              </a:spcAft>
              <a:buClrTx/>
              <a:buFont typeface="Arial" charset="0"/>
              <a:buChar char="•"/>
              <a:defRPr/>
            </a:pPr>
            <a:r>
              <a:rPr lang="en-US" sz="2400" dirty="0">
                <a:solidFill>
                  <a:schemeClr val="accent3">
                    <a:lumMod val="60000"/>
                    <a:lumOff val="40000"/>
                  </a:schemeClr>
                </a:solidFill>
              </a:rPr>
              <a:t>Supplies</a:t>
            </a:r>
          </a:p>
          <a:p>
            <a:pPr lvl="4" defTabSz="914400">
              <a:lnSpc>
                <a:spcPct val="100000"/>
              </a:lnSpc>
              <a:spcBef>
                <a:spcPts val="0"/>
              </a:spcBef>
              <a:spcAft>
                <a:spcPts val="0"/>
              </a:spcAft>
              <a:buClrTx/>
              <a:buFont typeface="Arial" charset="0"/>
              <a:buChar char="•"/>
              <a:defRPr/>
            </a:pPr>
            <a:r>
              <a:rPr lang="en-US" sz="2400" dirty="0">
                <a:solidFill>
                  <a:schemeClr val="accent3">
                    <a:lumMod val="60000"/>
                    <a:lumOff val="40000"/>
                  </a:schemeClr>
                </a:solidFill>
              </a:rPr>
              <a:t>Other programs</a:t>
            </a:r>
          </a:p>
          <a:p>
            <a:pPr defTabSz="914400">
              <a:lnSpc>
                <a:spcPct val="100000"/>
              </a:lnSpc>
              <a:spcBef>
                <a:spcPts val="0"/>
              </a:spcBef>
              <a:spcAft>
                <a:spcPts val="0"/>
              </a:spcAft>
              <a:buClrTx/>
              <a:buFont typeface="Arial" charset="0"/>
              <a:buChar char="•"/>
              <a:defRPr/>
            </a:pPr>
            <a:r>
              <a:rPr lang="en-US" sz="3200" dirty="0">
                <a:solidFill>
                  <a:schemeClr val="accent3">
                    <a:lumMod val="60000"/>
                    <a:lumOff val="40000"/>
                  </a:schemeClr>
                </a:solidFill>
              </a:rPr>
              <a:t>Prohibited uses include—</a:t>
            </a:r>
          </a:p>
          <a:p>
            <a:pPr lvl="4" defTabSz="914400">
              <a:lnSpc>
                <a:spcPct val="100000"/>
              </a:lnSpc>
              <a:spcBef>
                <a:spcPts val="0"/>
              </a:spcBef>
              <a:spcAft>
                <a:spcPts val="0"/>
              </a:spcAft>
              <a:buClrTx/>
              <a:buFont typeface="Arial" charset="0"/>
              <a:buChar char="•"/>
              <a:defRPr/>
            </a:pPr>
            <a:r>
              <a:rPr lang="en-US" sz="2631" u="sng" dirty="0">
                <a:solidFill>
                  <a:schemeClr val="accent3">
                    <a:lumMod val="60000"/>
                    <a:lumOff val="40000"/>
                  </a:schemeClr>
                </a:solidFill>
              </a:rPr>
              <a:t>General </a:t>
            </a:r>
            <a:r>
              <a:rPr lang="en-US" sz="2631" dirty="0">
                <a:solidFill>
                  <a:schemeClr val="accent3">
                    <a:lumMod val="60000"/>
                    <a:lumOff val="40000"/>
                  </a:schemeClr>
                </a:solidFill>
              </a:rPr>
              <a:t>government use</a:t>
            </a:r>
          </a:p>
          <a:p>
            <a:pPr lvl="4" defTabSz="914400">
              <a:lnSpc>
                <a:spcPct val="100000"/>
              </a:lnSpc>
              <a:spcBef>
                <a:spcPts val="0"/>
              </a:spcBef>
              <a:spcAft>
                <a:spcPts val="0"/>
              </a:spcAft>
              <a:buClrTx/>
              <a:buFont typeface="Arial" charset="0"/>
              <a:buChar char="•"/>
              <a:defRPr/>
            </a:pPr>
            <a:r>
              <a:rPr lang="en-US" sz="2631" dirty="0">
                <a:solidFill>
                  <a:schemeClr val="accent3">
                    <a:lumMod val="60000"/>
                    <a:lumOff val="40000"/>
                  </a:schemeClr>
                </a:solidFill>
              </a:rPr>
              <a:t>Personal gain</a:t>
            </a:r>
          </a:p>
          <a:p>
            <a:pPr lvl="4" defTabSz="914400">
              <a:lnSpc>
                <a:spcPct val="100000"/>
              </a:lnSpc>
              <a:spcBef>
                <a:spcPts val="0"/>
              </a:spcBef>
              <a:spcAft>
                <a:spcPts val="0"/>
              </a:spcAft>
              <a:buClrTx/>
              <a:buFont typeface="Arial" charset="0"/>
              <a:buChar char="•"/>
              <a:defRPr/>
            </a:pPr>
            <a:r>
              <a:rPr lang="en-US" sz="2631" dirty="0">
                <a:solidFill>
                  <a:schemeClr val="accent3">
                    <a:lumMod val="60000"/>
                    <a:lumOff val="40000"/>
                  </a:schemeClr>
                </a:solidFill>
              </a:rPr>
              <a:t>To replace law enforcement budget allowances.</a:t>
            </a:r>
          </a:p>
          <a:p>
            <a:pPr marL="1560552" lvl="4" indent="0" defTabSz="914400">
              <a:lnSpc>
                <a:spcPct val="100000"/>
              </a:lnSpc>
              <a:spcBef>
                <a:spcPts val="0"/>
              </a:spcBef>
              <a:spcAft>
                <a:spcPts val="0"/>
              </a:spcAft>
              <a:buClrTx/>
              <a:buNone/>
              <a:defRPr/>
            </a:pPr>
            <a:endParaRPr lang="en-US" sz="2631" dirty="0">
              <a:solidFill>
                <a:schemeClr val="accent3">
                  <a:lumMod val="60000"/>
                  <a:lumOff val="40000"/>
                </a:schemeClr>
              </a:solidFill>
            </a:endParaRPr>
          </a:p>
          <a:p>
            <a:pPr lvl="4" defTabSz="914400">
              <a:lnSpc>
                <a:spcPct val="100000"/>
              </a:lnSpc>
              <a:spcBef>
                <a:spcPts val="0"/>
              </a:spcBef>
              <a:spcAft>
                <a:spcPts val="0"/>
              </a:spcAft>
              <a:buClrTx/>
              <a:buFont typeface="Arial" charset="0"/>
              <a:buChar char="•"/>
              <a:defRPr/>
            </a:pPr>
            <a:endParaRPr lang="en-US" sz="2631" dirty="0">
              <a:solidFill>
                <a:schemeClr val="accent3">
                  <a:lumMod val="60000"/>
                  <a:lumOff val="40000"/>
                </a:schemeClr>
              </a:solidFill>
            </a:endParaRPr>
          </a:p>
        </p:txBody>
      </p:sp>
    </p:spTree>
    <p:extLst>
      <p:ext uri="{BB962C8B-B14F-4D97-AF65-F5344CB8AC3E}">
        <p14:creationId xmlns:p14="http://schemas.microsoft.com/office/powerpoint/2010/main" val="74884218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barn(inVertical)">
                                      <p:cBhvr>
                                        <p:cTn id="7" dur="500"/>
                                        <p:tgtEl>
                                          <p:spTgt spid="17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76">
                                            <p:txEl>
                                              <p:pRg st="0" end="0"/>
                                            </p:txEl>
                                          </p:spTgt>
                                        </p:tgtEl>
                                        <p:attrNameLst>
                                          <p:attrName>style.visibility</p:attrName>
                                        </p:attrNameLst>
                                      </p:cBhvr>
                                      <p:to>
                                        <p:strVal val="visible"/>
                                      </p:to>
                                    </p:set>
                                    <p:animEffect transition="in" filter="fade">
                                      <p:cBhvr>
                                        <p:cTn id="12" dur="1000"/>
                                        <p:tgtEl>
                                          <p:spTgt spid="176">
                                            <p:txEl>
                                              <p:pRg st="0" end="0"/>
                                            </p:txEl>
                                          </p:spTgt>
                                        </p:tgtEl>
                                      </p:cBhvr>
                                    </p:animEffect>
                                    <p:anim calcmode="lin" valueType="num">
                                      <p:cBhvr>
                                        <p:cTn id="13" dur="1000" fill="hold"/>
                                        <p:tgtEl>
                                          <p:spTgt spid="17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7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76">
                                            <p:txEl>
                                              <p:pRg st="2" end="2"/>
                                            </p:txEl>
                                          </p:spTgt>
                                        </p:tgtEl>
                                        <p:attrNameLst>
                                          <p:attrName>style.visibility</p:attrName>
                                        </p:attrNameLst>
                                      </p:cBhvr>
                                      <p:to>
                                        <p:strVal val="visible"/>
                                      </p:to>
                                    </p:set>
                                    <p:animEffect transition="in" filter="fade">
                                      <p:cBhvr>
                                        <p:cTn id="19" dur="1000"/>
                                        <p:tgtEl>
                                          <p:spTgt spid="176">
                                            <p:txEl>
                                              <p:pRg st="2" end="2"/>
                                            </p:txEl>
                                          </p:spTgt>
                                        </p:tgtEl>
                                      </p:cBhvr>
                                    </p:animEffect>
                                    <p:anim calcmode="lin" valueType="num">
                                      <p:cBhvr>
                                        <p:cTn id="20" dur="1000" fill="hold"/>
                                        <p:tgtEl>
                                          <p:spTgt spid="17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7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76">
                                            <p:txEl>
                                              <p:pRg st="3" end="3"/>
                                            </p:txEl>
                                          </p:spTgt>
                                        </p:tgtEl>
                                        <p:attrNameLst>
                                          <p:attrName>style.visibility</p:attrName>
                                        </p:attrNameLst>
                                      </p:cBhvr>
                                      <p:to>
                                        <p:strVal val="visible"/>
                                      </p:to>
                                    </p:set>
                                    <p:animEffect transition="in" filter="fade">
                                      <p:cBhvr>
                                        <p:cTn id="26" dur="1000"/>
                                        <p:tgtEl>
                                          <p:spTgt spid="176">
                                            <p:txEl>
                                              <p:pRg st="3" end="3"/>
                                            </p:txEl>
                                          </p:spTgt>
                                        </p:tgtEl>
                                      </p:cBhvr>
                                    </p:animEffect>
                                    <p:anim calcmode="lin" valueType="num">
                                      <p:cBhvr>
                                        <p:cTn id="27" dur="1000" fill="hold"/>
                                        <p:tgtEl>
                                          <p:spTgt spid="176">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7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76">
                                            <p:txEl>
                                              <p:pRg st="4" end="4"/>
                                            </p:txEl>
                                          </p:spTgt>
                                        </p:tgtEl>
                                        <p:attrNameLst>
                                          <p:attrName>style.visibility</p:attrName>
                                        </p:attrNameLst>
                                      </p:cBhvr>
                                      <p:to>
                                        <p:strVal val="visible"/>
                                      </p:to>
                                    </p:set>
                                    <p:animEffect transition="in" filter="fade">
                                      <p:cBhvr>
                                        <p:cTn id="33" dur="1000"/>
                                        <p:tgtEl>
                                          <p:spTgt spid="176">
                                            <p:txEl>
                                              <p:pRg st="4" end="4"/>
                                            </p:txEl>
                                          </p:spTgt>
                                        </p:tgtEl>
                                      </p:cBhvr>
                                    </p:animEffect>
                                    <p:anim calcmode="lin" valueType="num">
                                      <p:cBhvr>
                                        <p:cTn id="34" dur="1000" fill="hold"/>
                                        <p:tgtEl>
                                          <p:spTgt spid="176">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17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76">
                                            <p:txEl>
                                              <p:pRg st="5" end="5"/>
                                            </p:txEl>
                                          </p:spTgt>
                                        </p:tgtEl>
                                        <p:attrNameLst>
                                          <p:attrName>style.visibility</p:attrName>
                                        </p:attrNameLst>
                                      </p:cBhvr>
                                      <p:to>
                                        <p:strVal val="visible"/>
                                      </p:to>
                                    </p:set>
                                    <p:animEffect transition="in" filter="fade">
                                      <p:cBhvr>
                                        <p:cTn id="40" dur="1000"/>
                                        <p:tgtEl>
                                          <p:spTgt spid="176">
                                            <p:txEl>
                                              <p:pRg st="5" end="5"/>
                                            </p:txEl>
                                          </p:spTgt>
                                        </p:tgtEl>
                                      </p:cBhvr>
                                    </p:animEffect>
                                    <p:anim calcmode="lin" valueType="num">
                                      <p:cBhvr>
                                        <p:cTn id="41" dur="1000" fill="hold"/>
                                        <p:tgtEl>
                                          <p:spTgt spid="176">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17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76">
                                            <p:txEl>
                                              <p:pRg st="6" end="6"/>
                                            </p:txEl>
                                          </p:spTgt>
                                        </p:tgtEl>
                                        <p:attrNameLst>
                                          <p:attrName>style.visibility</p:attrName>
                                        </p:attrNameLst>
                                      </p:cBhvr>
                                      <p:to>
                                        <p:strVal val="visible"/>
                                      </p:to>
                                    </p:set>
                                    <p:animEffect transition="in" filter="fade">
                                      <p:cBhvr>
                                        <p:cTn id="47" dur="1000"/>
                                        <p:tgtEl>
                                          <p:spTgt spid="176">
                                            <p:txEl>
                                              <p:pRg st="6" end="6"/>
                                            </p:txEl>
                                          </p:spTgt>
                                        </p:tgtEl>
                                      </p:cBhvr>
                                    </p:animEffect>
                                    <p:anim calcmode="lin" valueType="num">
                                      <p:cBhvr>
                                        <p:cTn id="48" dur="1000" fill="hold"/>
                                        <p:tgtEl>
                                          <p:spTgt spid="176">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17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76">
                                            <p:txEl>
                                              <p:pRg st="7" end="7"/>
                                            </p:txEl>
                                          </p:spTgt>
                                        </p:tgtEl>
                                        <p:attrNameLst>
                                          <p:attrName>style.visibility</p:attrName>
                                        </p:attrNameLst>
                                      </p:cBhvr>
                                      <p:to>
                                        <p:strVal val="visible"/>
                                      </p:to>
                                    </p:set>
                                    <p:animEffect transition="in" filter="fade">
                                      <p:cBhvr>
                                        <p:cTn id="54" dur="1000"/>
                                        <p:tgtEl>
                                          <p:spTgt spid="176">
                                            <p:txEl>
                                              <p:pRg st="7" end="7"/>
                                            </p:txEl>
                                          </p:spTgt>
                                        </p:tgtEl>
                                      </p:cBhvr>
                                    </p:animEffect>
                                    <p:anim calcmode="lin" valueType="num">
                                      <p:cBhvr>
                                        <p:cTn id="55" dur="1000" fill="hold"/>
                                        <p:tgtEl>
                                          <p:spTgt spid="176">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17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176">
                                            <p:txEl>
                                              <p:pRg st="8" end="8"/>
                                            </p:txEl>
                                          </p:spTgt>
                                        </p:tgtEl>
                                        <p:attrNameLst>
                                          <p:attrName>style.visibility</p:attrName>
                                        </p:attrNameLst>
                                      </p:cBhvr>
                                      <p:to>
                                        <p:strVal val="visible"/>
                                      </p:to>
                                    </p:set>
                                    <p:animEffect transition="in" filter="fade">
                                      <p:cBhvr>
                                        <p:cTn id="61" dur="1000"/>
                                        <p:tgtEl>
                                          <p:spTgt spid="176">
                                            <p:txEl>
                                              <p:pRg st="8" end="8"/>
                                            </p:txEl>
                                          </p:spTgt>
                                        </p:tgtEl>
                                      </p:cBhvr>
                                    </p:animEffect>
                                    <p:anim calcmode="lin" valueType="num">
                                      <p:cBhvr>
                                        <p:cTn id="62" dur="1000" fill="hold"/>
                                        <p:tgtEl>
                                          <p:spTgt spid="176">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17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176">
                                            <p:txEl>
                                              <p:pRg st="9" end="9"/>
                                            </p:txEl>
                                          </p:spTgt>
                                        </p:tgtEl>
                                        <p:attrNameLst>
                                          <p:attrName>style.visibility</p:attrName>
                                        </p:attrNameLst>
                                      </p:cBhvr>
                                      <p:to>
                                        <p:strVal val="visible"/>
                                      </p:to>
                                    </p:set>
                                    <p:animEffect transition="in" filter="fade">
                                      <p:cBhvr>
                                        <p:cTn id="68" dur="1000"/>
                                        <p:tgtEl>
                                          <p:spTgt spid="176">
                                            <p:txEl>
                                              <p:pRg st="9" end="9"/>
                                            </p:txEl>
                                          </p:spTgt>
                                        </p:tgtEl>
                                      </p:cBhvr>
                                    </p:animEffect>
                                    <p:anim calcmode="lin" valueType="num">
                                      <p:cBhvr>
                                        <p:cTn id="69" dur="1000" fill="hold"/>
                                        <p:tgtEl>
                                          <p:spTgt spid="176">
                                            <p:txEl>
                                              <p:pRg st="9" end="9"/>
                                            </p:txEl>
                                          </p:spTgt>
                                        </p:tgtEl>
                                        <p:attrNameLst>
                                          <p:attrName>ppt_x</p:attrName>
                                        </p:attrNameLst>
                                      </p:cBhvr>
                                      <p:tavLst>
                                        <p:tav tm="0">
                                          <p:val>
                                            <p:strVal val="#ppt_x"/>
                                          </p:val>
                                        </p:tav>
                                        <p:tav tm="100000">
                                          <p:val>
                                            <p:strVal val="#ppt_x"/>
                                          </p:val>
                                        </p:tav>
                                      </p:tavLst>
                                    </p:anim>
                                    <p:anim calcmode="lin" valueType="num">
                                      <p:cBhvr>
                                        <p:cTn id="70" dur="1000" fill="hold"/>
                                        <p:tgtEl>
                                          <p:spTgt spid="17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176">
                                            <p:txEl>
                                              <p:pRg st="10" end="10"/>
                                            </p:txEl>
                                          </p:spTgt>
                                        </p:tgtEl>
                                        <p:attrNameLst>
                                          <p:attrName>style.visibility</p:attrName>
                                        </p:attrNameLst>
                                      </p:cBhvr>
                                      <p:to>
                                        <p:strVal val="visible"/>
                                      </p:to>
                                    </p:set>
                                    <p:animEffect transition="in" filter="fade">
                                      <p:cBhvr>
                                        <p:cTn id="75" dur="1000"/>
                                        <p:tgtEl>
                                          <p:spTgt spid="176">
                                            <p:txEl>
                                              <p:pRg st="10" end="10"/>
                                            </p:txEl>
                                          </p:spTgt>
                                        </p:tgtEl>
                                      </p:cBhvr>
                                    </p:animEffect>
                                    <p:anim calcmode="lin" valueType="num">
                                      <p:cBhvr>
                                        <p:cTn id="76" dur="1000" fill="hold"/>
                                        <p:tgtEl>
                                          <p:spTgt spid="176">
                                            <p:txEl>
                                              <p:pRg st="10" end="10"/>
                                            </p:txEl>
                                          </p:spTgt>
                                        </p:tgtEl>
                                        <p:attrNameLst>
                                          <p:attrName>ppt_x</p:attrName>
                                        </p:attrNameLst>
                                      </p:cBhvr>
                                      <p:tavLst>
                                        <p:tav tm="0">
                                          <p:val>
                                            <p:strVal val="#ppt_x"/>
                                          </p:val>
                                        </p:tav>
                                        <p:tav tm="100000">
                                          <p:val>
                                            <p:strVal val="#ppt_x"/>
                                          </p:val>
                                        </p:tav>
                                      </p:tavLst>
                                    </p:anim>
                                    <p:anim calcmode="lin" valueType="num">
                                      <p:cBhvr>
                                        <p:cTn id="77" dur="1000" fill="hold"/>
                                        <p:tgtEl>
                                          <p:spTgt spid="176">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176">
                                            <p:txEl>
                                              <p:pRg st="11" end="11"/>
                                            </p:txEl>
                                          </p:spTgt>
                                        </p:tgtEl>
                                        <p:attrNameLst>
                                          <p:attrName>style.visibility</p:attrName>
                                        </p:attrNameLst>
                                      </p:cBhvr>
                                      <p:to>
                                        <p:strVal val="visible"/>
                                      </p:to>
                                    </p:set>
                                    <p:animEffect transition="in" filter="fade">
                                      <p:cBhvr>
                                        <p:cTn id="82" dur="1000"/>
                                        <p:tgtEl>
                                          <p:spTgt spid="176">
                                            <p:txEl>
                                              <p:pRg st="11" end="11"/>
                                            </p:txEl>
                                          </p:spTgt>
                                        </p:tgtEl>
                                      </p:cBhvr>
                                    </p:animEffect>
                                    <p:anim calcmode="lin" valueType="num">
                                      <p:cBhvr>
                                        <p:cTn id="83" dur="1000" fill="hold"/>
                                        <p:tgtEl>
                                          <p:spTgt spid="176">
                                            <p:txEl>
                                              <p:pRg st="11" end="11"/>
                                            </p:txEl>
                                          </p:spTgt>
                                        </p:tgtEl>
                                        <p:attrNameLst>
                                          <p:attrName>ppt_x</p:attrName>
                                        </p:attrNameLst>
                                      </p:cBhvr>
                                      <p:tavLst>
                                        <p:tav tm="0">
                                          <p:val>
                                            <p:strVal val="#ppt_x"/>
                                          </p:val>
                                        </p:tav>
                                        <p:tav tm="100000">
                                          <p:val>
                                            <p:strVal val="#ppt_x"/>
                                          </p:val>
                                        </p:tav>
                                      </p:tavLst>
                                    </p:anim>
                                    <p:anim calcmode="lin" valueType="num">
                                      <p:cBhvr>
                                        <p:cTn id="84" dur="1000" fill="hold"/>
                                        <p:tgtEl>
                                          <p:spTgt spid="176">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41400" y="266700"/>
            <a:ext cx="10922000" cy="1712412"/>
          </a:xfrm>
        </p:spPr>
        <p:txBody>
          <a:bodyPr/>
          <a:lstStyle/>
          <a:p>
            <a:r>
              <a:rPr lang="en-US" dirty="0" smtClean="0"/>
              <a:t>How does Civil Asset Forfeiture help the community?</a:t>
            </a:r>
            <a:endParaRPr lang="en-US" dirty="0"/>
          </a:p>
        </p:txBody>
      </p:sp>
      <p:sp>
        <p:nvSpPr>
          <p:cNvPr id="3" name="Text Placeholder 2"/>
          <p:cNvSpPr>
            <a:spLocks noGrp="1"/>
          </p:cNvSpPr>
          <p:nvPr>
            <p:ph type="body" idx="1"/>
          </p:nvPr>
        </p:nvSpPr>
        <p:spPr>
          <a:xfrm>
            <a:off x="800100" y="2238156"/>
            <a:ext cx="11404600" cy="6863915"/>
          </a:xfrm>
        </p:spPr>
        <p:txBody>
          <a:bodyPr>
            <a:normAutofit/>
          </a:bodyPr>
          <a:lstStyle/>
          <a:p>
            <a:endParaRPr lang="en-US" dirty="0">
              <a:solidFill>
                <a:schemeClr val="accent3">
                  <a:lumMod val="60000"/>
                  <a:lumOff val="40000"/>
                </a:schemeClr>
              </a:solidFill>
            </a:endParaRPr>
          </a:p>
          <a:p>
            <a:r>
              <a:rPr lang="en-US" sz="3600" dirty="0">
                <a:solidFill>
                  <a:schemeClr val="accent3">
                    <a:lumMod val="60000"/>
                    <a:lumOff val="40000"/>
                  </a:schemeClr>
                </a:solidFill>
              </a:rPr>
              <a:t>Civil Asset Forfeiture is a deterrence to criminals</a:t>
            </a:r>
            <a:r>
              <a:rPr lang="en-US" sz="3600" dirty="0" smtClean="0">
                <a:solidFill>
                  <a:schemeClr val="accent3">
                    <a:lumMod val="60000"/>
                    <a:lumOff val="40000"/>
                  </a:schemeClr>
                </a:solidFill>
              </a:rPr>
              <a:t>.</a:t>
            </a:r>
            <a:endParaRPr lang="en-US" sz="3031" dirty="0" smtClean="0">
              <a:solidFill>
                <a:schemeClr val="accent3">
                  <a:lumMod val="60000"/>
                  <a:lumOff val="40000"/>
                </a:schemeClr>
              </a:solidFill>
            </a:endParaRPr>
          </a:p>
          <a:p>
            <a:pPr lvl="1"/>
            <a:endParaRPr lang="en-US" sz="3316" dirty="0" smtClean="0">
              <a:solidFill>
                <a:schemeClr val="accent3">
                  <a:lumMod val="60000"/>
                  <a:lumOff val="40000"/>
                </a:schemeClr>
              </a:solidFill>
            </a:endParaRPr>
          </a:p>
          <a:p>
            <a:pPr algn="just"/>
            <a:r>
              <a:rPr lang="en-US" sz="3600" dirty="0" smtClean="0">
                <a:solidFill>
                  <a:schemeClr val="accent3">
                    <a:lumMod val="60000"/>
                    <a:lumOff val="40000"/>
                  </a:schemeClr>
                </a:solidFill>
              </a:rPr>
              <a:t> </a:t>
            </a:r>
            <a:r>
              <a:rPr lang="en-US" sz="3600" dirty="0">
                <a:solidFill>
                  <a:schemeClr val="accent3">
                    <a:lumMod val="60000"/>
                    <a:lumOff val="40000"/>
                  </a:schemeClr>
                </a:solidFill>
              </a:rPr>
              <a:t>Civil Asset Forfeiture is helpful by removing property used to facilitate illegal conduct and placing the property back into a legitimate stream of commerce. </a:t>
            </a:r>
            <a:endParaRPr lang="en-US" sz="3600" dirty="0">
              <a:solidFill>
                <a:srgbClr val="FF0000"/>
              </a:solidFill>
            </a:endParaRPr>
          </a:p>
        </p:txBody>
      </p:sp>
    </p:spTree>
    <p:extLst>
      <p:ext uri="{BB962C8B-B14F-4D97-AF65-F5344CB8AC3E}">
        <p14:creationId xmlns:p14="http://schemas.microsoft.com/office/powerpoint/2010/main" val="2696056530"/>
      </p:ext>
    </p:extLst>
  </p:cSld>
  <p:clrMapOvr>
    <a:masterClrMapping/>
  </p:clrMapOvr>
  <p:transition spd="med"/>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Blueprint">
  <a:themeElements>
    <a:clrScheme name="Blueprint">
      <a:dk1>
        <a:srgbClr val="000000"/>
      </a:dk1>
      <a:lt1>
        <a:srgbClr val="FFFFFF"/>
      </a:lt1>
      <a:dk2>
        <a:srgbClr val="53585F"/>
      </a:dk2>
      <a:lt2>
        <a:srgbClr val="DCDEE0"/>
      </a:lt2>
      <a:accent1>
        <a:srgbClr val="577198"/>
      </a:accent1>
      <a:accent2>
        <a:srgbClr val="59824B"/>
      </a:accent2>
      <a:accent3>
        <a:srgbClr val="B98F20"/>
      </a:accent3>
      <a:accent4>
        <a:srgbClr val="BF6322"/>
      </a:accent4>
      <a:accent5>
        <a:srgbClr val="902422"/>
      </a:accent5>
      <a:accent6>
        <a:srgbClr val="574170"/>
      </a:accent6>
      <a:hlink>
        <a:srgbClr val="0000FF"/>
      </a:hlink>
      <a:folHlink>
        <a:srgbClr val="FF00FF"/>
      </a:folHlink>
    </a:clrScheme>
    <a:fontScheme name="Blueprint">
      <a:majorFont>
        <a:latin typeface="Helvetica Neue Bold Condensed"/>
        <a:ea typeface="Helvetica Neue Bold Condensed"/>
        <a:cs typeface="Helvetica Neue Bold Condensed"/>
      </a:majorFont>
      <a:minorFont>
        <a:latin typeface="Helvetica Neue Light"/>
        <a:ea typeface="Helvetica Neue Light"/>
        <a:cs typeface="Helvetica Neue Light"/>
      </a:minorFont>
    </a:fontScheme>
    <a:fmtScheme name="Bluepri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DEDEDE"/>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58AAB"/>
            </a:solidFill>
            <a:effectLst/>
            <a:uFillTx/>
            <a:latin typeface="+mj-lt"/>
            <a:ea typeface="+mj-ea"/>
            <a:cs typeface="+mj-cs"/>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TM03457515[[fn=View]]</Template>
  <TotalTime>2893</TotalTime>
  <Words>788</Words>
  <Application>Microsoft Office PowerPoint</Application>
  <PresentationFormat>Custom</PresentationFormat>
  <Paragraphs>133</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Century Schoolbook</vt:lpstr>
      <vt:lpstr>Helvetica Neue</vt:lpstr>
      <vt:lpstr>Helvetica Neue Bold Condensed</vt:lpstr>
      <vt:lpstr>Times New Roman</vt:lpstr>
      <vt:lpstr>Wingdings 2</vt:lpstr>
      <vt:lpstr>View</vt:lpstr>
      <vt:lpstr>Detroit Police Department —Forfeiture Section</vt:lpstr>
      <vt:lpstr>A recognized method of combatting illegal drug trafficking and curbing lewd and other wanton behavior. </vt:lpstr>
      <vt:lpstr>Introduction to the Forfeiture Section</vt:lpstr>
      <vt:lpstr>The Role of the Forfeiture Section</vt:lpstr>
      <vt:lpstr>What is Civil Asset Forfeiture?</vt:lpstr>
      <vt:lpstr>AMENDED COUNTY ORDINANCE</vt:lpstr>
      <vt:lpstr>Process in Forfeiting Property</vt:lpstr>
      <vt:lpstr>What are “forfeiture dollars” used for?</vt:lpstr>
      <vt:lpstr>How does Civil Asset Forfeiture help the community?</vt:lpstr>
      <vt:lpstr>Significant Events</vt:lpstr>
      <vt:lpstr>Forfeiture Statistics</vt:lpstr>
      <vt:lpstr>Forfeiture Statistics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Electronic Control Weapons</dc:title>
  <dc:creator>MICHAEL PARISH</dc:creator>
  <cp:lastModifiedBy>Robert Brown</cp:lastModifiedBy>
  <cp:revision>110</cp:revision>
  <cp:lastPrinted>2021-04-21T20:19:30Z</cp:lastPrinted>
  <dcterms:modified xsi:type="dcterms:W3CDTF">2021-04-22T17:39:29Z</dcterms:modified>
</cp:coreProperties>
</file>