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7114" autoAdjust="0"/>
  </p:normalViewPr>
  <p:slideViewPr>
    <p:cSldViewPr snapToGrid="0">
      <p:cViewPr varScale="1">
        <p:scale>
          <a:sx n="62" d="100"/>
          <a:sy n="62" d="100"/>
        </p:scale>
        <p:origin x="792"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67712-25F9-4E70-BDBD-330DEC705A4C}"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B20F-AE45-4F32-AD61-2B11533C3BBB}" type="slidenum">
              <a:rPr lang="en-US" smtClean="0"/>
              <a:t>‹#›</a:t>
            </a:fld>
            <a:endParaRPr lang="en-US"/>
          </a:p>
        </p:txBody>
      </p:sp>
    </p:spTree>
    <p:extLst>
      <p:ext uri="{BB962C8B-B14F-4D97-AF65-F5344CB8AC3E}">
        <p14:creationId xmlns:p14="http://schemas.microsoft.com/office/powerpoint/2010/main" val="109109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Honorable</a:t>
            </a:r>
            <a:r>
              <a:rPr lang="en-US" baseline="0" dirty="0" smtClean="0"/>
              <a:t> Council.  I am George Etheridge of the City Planning Commission and Legislative Policy Division staff, joined by my colleague Kimani Jeffrey.  Today we are hear to present the recommended amendments to the Community Benefits Ordinance advanced to Your Honorable Body from the Governmental Working Work convened in October of 2018.</a:t>
            </a:r>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a:t>
            </a:fld>
            <a:endParaRPr lang="en-US"/>
          </a:p>
        </p:txBody>
      </p:sp>
    </p:spTree>
    <p:extLst>
      <p:ext uri="{BB962C8B-B14F-4D97-AF65-F5344CB8AC3E}">
        <p14:creationId xmlns:p14="http://schemas.microsoft.com/office/powerpoint/2010/main" val="98472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 14-12-3(b)(2) of the City of Detroit’s Community Benefits Ordinance states:</a:t>
            </a:r>
          </a:p>
          <a:p>
            <a:endParaRPr lang="en-US" dirty="0" smtClean="0"/>
          </a:p>
          <a:p>
            <a:r>
              <a:rPr lang="en-US" dirty="0" smtClean="0"/>
              <a:t>(2)	All residents over the age of 18 that reside in the Impact Area are eligible for nomination.	</a:t>
            </a: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17</a:t>
            </a:fld>
            <a:endParaRPr lang="en-US"/>
          </a:p>
        </p:txBody>
      </p:sp>
    </p:spTree>
    <p:extLst>
      <p:ext uri="{BB962C8B-B14F-4D97-AF65-F5344CB8AC3E}">
        <p14:creationId xmlns:p14="http://schemas.microsoft.com/office/powerpoint/2010/main" val="47442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14-12-3(b)(4)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(4)	If the Planning Director receives less than nine nominations, the Planning Director may seek out additional nominations from individuals that live outside the Impact Area but within the City Council district or districts where the Tier 1 Project is located.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19</a:t>
            </a:fld>
            <a:endParaRPr lang="en-US"/>
          </a:p>
        </p:txBody>
      </p:sp>
    </p:spTree>
    <p:extLst>
      <p:ext uri="{BB962C8B-B14F-4D97-AF65-F5344CB8AC3E}">
        <p14:creationId xmlns:p14="http://schemas.microsoft.com/office/powerpoint/2010/main" val="103938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14-12-3(c)(1)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	Engagement with Developer.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In addition to the meeting required in Subsection (a)(1) of this section, the Planning Director shall facilitate at least one meeting between the NAC and the Developer to allow the NAC to learn more details about the project and to provide an opportunity for the NAC to make Developer aware of concerns raised by the NAC.</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20</a:t>
            </a:fld>
            <a:endParaRPr lang="en-US"/>
          </a:p>
        </p:txBody>
      </p:sp>
    </p:spTree>
    <p:extLst>
      <p:ext uri="{BB962C8B-B14F-4D97-AF65-F5344CB8AC3E}">
        <p14:creationId xmlns:p14="http://schemas.microsoft.com/office/powerpoint/2010/main" val="422128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14-12-3(b)(5)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(5)	All actions of the NAC may be taken with the consent of a majority of NAC members serving.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21</a:t>
            </a:fld>
            <a:endParaRPr lang="en-US"/>
          </a:p>
        </p:txBody>
      </p:sp>
    </p:spTree>
    <p:extLst>
      <p:ext uri="{BB962C8B-B14F-4D97-AF65-F5344CB8AC3E}">
        <p14:creationId xmlns:p14="http://schemas.microsoft.com/office/powerpoint/2010/main" val="275184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14-12-3(c)(2)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	City Council by a 2/3 vote of members present or the Planning Director may facilitate additional meetings which the Developer, or the Developer’s designee, shall participate in as directed.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25</a:t>
            </a:fld>
            <a:endParaRPr lang="en-US"/>
          </a:p>
        </p:txBody>
      </p:sp>
    </p:spTree>
    <p:extLst>
      <p:ext uri="{BB962C8B-B14F-4D97-AF65-F5344CB8AC3E}">
        <p14:creationId xmlns:p14="http://schemas.microsoft.com/office/powerpoint/2010/main" val="282655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14-12-3(d)(2)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	The Community Benefits Report shall contain: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A detailed account of how notice was provided to organize the public meeting.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	A list of the NAC members, and how they were selected.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	An itemized list of the concerns raised by the NAC.</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	A method for addressing each of the concerns raised by the NAC, or why a particular concern will not be addressed.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26</a:t>
            </a:fld>
            <a:endParaRPr lang="en-US"/>
          </a:p>
        </p:txBody>
      </p:sp>
    </p:spTree>
    <p:extLst>
      <p:ext uri="{BB962C8B-B14F-4D97-AF65-F5344CB8AC3E}">
        <p14:creationId xmlns:p14="http://schemas.microsoft.com/office/powerpoint/2010/main" val="7207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14-12-3(d)(3)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(3)	The Planning Director, where possible, shall provide a copy of the Community Benefits Report to the NAC prior to submission to City Council.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29</a:t>
            </a:fld>
            <a:endParaRPr lang="en-US"/>
          </a:p>
        </p:txBody>
      </p:sp>
    </p:spTree>
    <p:extLst>
      <p:ext uri="{BB962C8B-B14F-4D97-AF65-F5344CB8AC3E}">
        <p14:creationId xmlns:p14="http://schemas.microsoft.com/office/powerpoint/2010/main" val="294392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14-12-3(e)(1)(a)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(e)	Development Agreement.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All development agreements made between the Developer and the City related to the land transfers or tax abatements associated with a Tier 1 Project shall include the Community Benefits Provision, which shall include: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Enforcement mechanisms for failure to adhere to Community Benefits Provision, that may include but are not limited to,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clawback</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of City-provided benefits, revocation of land transfers or land sales, debarment provisions and proportionate penalties and fees; and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31</a:t>
            </a:fld>
            <a:endParaRPr lang="en-US"/>
          </a:p>
        </p:txBody>
      </p:sp>
    </p:spTree>
    <p:extLst>
      <p:ext uri="{BB962C8B-B14F-4D97-AF65-F5344CB8AC3E}">
        <p14:creationId xmlns:p14="http://schemas.microsoft.com/office/powerpoint/2010/main" val="213268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14-12-3(f)(1)</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a.iv</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of the City of Detroit’s Community Benefits Ordinance states: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(1)	An Enforcement Committee shall be established to monitor Tier 1 Projects.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The Enforcement Committee shall be comprised of, at minimum, the following four individuals: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Corporation Counsel for the City of Detroit; or their designee.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ii.	a representative from the Planning and Development Department;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iii.	a representative from the Law Department;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iv.	a representative from the Human Rights Department.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33</a:t>
            </a:fld>
            <a:endParaRPr lang="en-US"/>
          </a:p>
        </p:txBody>
      </p:sp>
    </p:spTree>
    <p:extLst>
      <p:ext uri="{BB962C8B-B14F-4D97-AF65-F5344CB8AC3E}">
        <p14:creationId xmlns:p14="http://schemas.microsoft.com/office/powerpoint/2010/main" val="2518218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Sec. 14-12-4.  Tier 2 Projects.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	Developers shall: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Partner with the City, and when appropriate, a workforce development agency to promote the hiring, training and employability of Detroit residents consistent with State and Federal Law.</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	Partner with the Planning Director to address and mitigate negative impact that the Tier 2 Project may have on the community and local residents.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	The Developer’s commitment as identified in Subsection (a) of this section shall be included in the development agreements related to any land transfers or tax abatements associated with the Tier 2 Project for which the Developer seeks approval.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35</a:t>
            </a:fld>
            <a:endParaRPr lang="en-US"/>
          </a:p>
        </p:txBody>
      </p:sp>
    </p:spTree>
    <p:extLst>
      <p:ext uri="{BB962C8B-B14F-4D97-AF65-F5344CB8AC3E}">
        <p14:creationId xmlns:p14="http://schemas.microsoft.com/office/powerpoint/2010/main" val="225103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panose="02020603050405020304" pitchFamily="18" charset="0"/>
                <a:ea typeface="Calibri" panose="020F0502020204030204" pitchFamily="34" charset="0"/>
              </a:rPr>
              <a:t>For your benefit and the benefit</a:t>
            </a:r>
            <a:r>
              <a:rPr lang="en-US" sz="1200" baseline="0" dirty="0" smtClean="0">
                <a:effectLst/>
                <a:latin typeface="Times New Roman" panose="02020603050405020304" pitchFamily="18" charset="0"/>
                <a:ea typeface="Calibri" panose="020F0502020204030204" pitchFamily="34" charset="0"/>
              </a:rPr>
              <a:t> of the viewing and listening public we will provide you with a brief overview of the Community Benefits Ordinance and what has lead to the amendments before you for your consideration today. </a:t>
            </a:r>
          </a:p>
          <a:p>
            <a:endParaRPr lang="en-US" sz="1200" baseline="0" dirty="0" smtClean="0">
              <a:effectLst/>
              <a:latin typeface="Times New Roman" panose="02020603050405020304" pitchFamily="18" charset="0"/>
              <a:ea typeface="Calibri" panose="020F0502020204030204" pitchFamily="34" charset="0"/>
            </a:endParaRPr>
          </a:p>
          <a:p>
            <a:r>
              <a:rPr lang="en-US" sz="1200" dirty="0" smtClean="0">
                <a:effectLst/>
                <a:latin typeface="Times New Roman" panose="02020603050405020304" pitchFamily="18" charset="0"/>
                <a:ea typeface="Calibri" panose="020F0502020204030204" pitchFamily="34" charset="0"/>
              </a:rPr>
              <a:t>In November of 2016, the Proposal B ballot initiative , which</a:t>
            </a:r>
            <a:r>
              <a:rPr lang="en-US" sz="1200" baseline="0" dirty="0" smtClean="0">
                <a:effectLst/>
                <a:latin typeface="Times New Roman" panose="02020603050405020304" pitchFamily="18" charset="0"/>
                <a:ea typeface="Calibri" panose="020F0502020204030204" pitchFamily="34" charset="0"/>
              </a:rPr>
              <a:t> was an alternative to the Citizen initiated Proposal A ballot initiative, authored by the Equitable Detroit Collation and Detroit People’s Platform</a:t>
            </a:r>
            <a:r>
              <a:rPr lang="en-US" sz="1200" dirty="0" smtClean="0">
                <a:effectLst/>
                <a:latin typeface="Times New Roman" panose="02020603050405020304" pitchFamily="18" charset="0"/>
                <a:ea typeface="Calibri" panose="020F0502020204030204" pitchFamily="34" charset="0"/>
              </a:rPr>
              <a:t> passed with 53% of the vote, effectuating the enactment of the City of Detroit’s Community Benefits Ordinance (CBO) Ordinance that</a:t>
            </a:r>
            <a:r>
              <a:rPr lang="en-US" sz="1200" baseline="0" dirty="0" smtClean="0">
                <a:effectLst/>
                <a:latin typeface="Times New Roman" panose="02020603050405020304" pitchFamily="18" charset="0"/>
                <a:ea typeface="Calibri" panose="020F0502020204030204" pitchFamily="34" charset="0"/>
              </a:rPr>
              <a:t> being </a:t>
            </a:r>
            <a:r>
              <a:rPr lang="en-US" sz="1200" dirty="0" smtClean="0">
                <a:effectLst/>
                <a:latin typeface="Times New Roman" panose="02020603050405020304" pitchFamily="18" charset="0"/>
                <a:ea typeface="Calibri" panose="020F0502020204030204" pitchFamily="34" charset="0"/>
              </a:rPr>
              <a:t>No. 3516.  The expressed purpose of this ordinance is to garner “outreach and engagement that promotes transparency and accountability and ensures development projects in the City of Detroit benefit and promote economic growth and prosperity for all residents.” </a:t>
            </a:r>
          </a:p>
          <a:p>
            <a:endParaRPr lang="en-US" sz="1200" dirty="0" smtClean="0">
              <a:effectLst/>
              <a:latin typeface="Times New Roman" panose="02020603050405020304" pitchFamily="18" charset="0"/>
              <a:ea typeface="Calibri" panose="020F0502020204030204" pitchFamily="34" charset="0"/>
            </a:endParaRPr>
          </a:p>
          <a:p>
            <a:r>
              <a:rPr lang="en-US" sz="1200" dirty="0" smtClean="0">
                <a:effectLst/>
                <a:latin typeface="Times New Roman" panose="02020603050405020304" pitchFamily="18" charset="0"/>
                <a:ea typeface="Calibri" panose="020F0502020204030204" pitchFamily="34" charset="0"/>
              </a:rPr>
              <a:t>What</a:t>
            </a:r>
            <a:r>
              <a:rPr lang="en-US" sz="1200" baseline="0" dirty="0" smtClean="0">
                <a:effectLst/>
                <a:latin typeface="Times New Roman" panose="02020603050405020304" pitchFamily="18" charset="0"/>
                <a:ea typeface="Calibri" panose="020F0502020204030204" pitchFamily="34" charset="0"/>
              </a:rPr>
              <a:t> follows is a detailed timeline which states the steps undertaken by the Legislative Policy Division in reviewing a number of recommended amendments to the 2016 Community Benefits Ordinance, along with the 17 recommended revisions advanced by the governmental working group convened by the Legislative Policy Division. </a:t>
            </a:r>
            <a:endParaRPr lang="en-US" sz="1200" dirty="0" smtClean="0">
              <a:effectLst/>
              <a:latin typeface="Times New Roman" panose="02020603050405020304" pitchFamily="18" charset="0"/>
              <a:ea typeface="Calibri" panose="020F0502020204030204" pitchFamily="34" charset="0"/>
            </a:endParaRPr>
          </a:p>
          <a:p>
            <a:r>
              <a:rPr lang="en-US" sz="1200" dirty="0" smtClean="0">
                <a:effectLst/>
                <a:latin typeface="Times New Roman" panose="02020603050405020304" pitchFamily="18" charset="0"/>
                <a:ea typeface="Calibri" panose="020F0502020204030204" pitchFamily="34" charset="0"/>
              </a:rPr>
              <a:t> </a:t>
            </a:r>
          </a:p>
          <a:p>
            <a:r>
              <a:rPr lang="en-US" sz="1200" dirty="0" smtClean="0">
                <a:effectLst/>
                <a:latin typeface="Times New Roman" panose="02020603050405020304" pitchFamily="18" charset="0"/>
                <a:ea typeface="Calibri" panose="020F0502020204030204" pitchFamily="34" charset="0"/>
              </a:rPr>
              <a:t>Section 14-8-3, subsection (a)(5) of the enacted ordinance states that “the City Council shall appoint a liaison from the Legislative Policy Division to monitor the community engagement process and provide updates to the City Council.”   </a:t>
            </a:r>
          </a:p>
          <a:p>
            <a:r>
              <a:rPr lang="en-US" sz="1200" dirty="0" smtClean="0">
                <a:effectLst/>
                <a:latin typeface="Times New Roman" panose="02020603050405020304" pitchFamily="18" charset="0"/>
                <a:ea typeface="Calibri" panose="020F0502020204030204" pitchFamily="34" charset="0"/>
              </a:rPr>
              <a:t> </a:t>
            </a:r>
          </a:p>
          <a:p>
            <a:r>
              <a:rPr lang="en-US" sz="1200" dirty="0" smtClean="0">
                <a:effectLst/>
                <a:latin typeface="Times New Roman" panose="02020603050405020304" pitchFamily="18" charset="0"/>
                <a:ea typeface="Calibri" panose="020F0502020204030204" pitchFamily="34" charset="0"/>
              </a:rPr>
              <a:t>To date, there have been twelve development projects which have met the criteria for a Tier 1 Development Project1 as defined by the Community Benefits Ordinance.  Under the provisions of this  Section LPD has assigned several staff persons to serve as Council's liaison to ensure that the provisions of the ordinance are being carried out in accordance with the spirit and intent of the ordinance, inclusive of myself,</a:t>
            </a:r>
            <a:r>
              <a:rPr lang="en-US" sz="1200" baseline="0" dirty="0" smtClean="0">
                <a:effectLst/>
                <a:latin typeface="Times New Roman" panose="02020603050405020304" pitchFamily="18" charset="0"/>
                <a:ea typeface="Calibri" panose="020F0502020204030204" pitchFamily="34" charset="0"/>
              </a:rPr>
              <a:t> Mr. Jeffery, Ms. </a:t>
            </a:r>
            <a:r>
              <a:rPr lang="en-US" sz="1200" baseline="0" smtClean="0">
                <a:effectLst/>
                <a:latin typeface="Times New Roman" panose="02020603050405020304" pitchFamily="18" charset="0"/>
                <a:ea typeface="Calibri" panose="020F0502020204030204" pitchFamily="34" charset="0"/>
              </a:rPr>
              <a:t>Murphy, Ms</a:t>
            </a:r>
            <a:r>
              <a:rPr lang="en-US" sz="1200" baseline="0" dirty="0" smtClean="0">
                <a:effectLst/>
                <a:latin typeface="Times New Roman" panose="02020603050405020304" pitchFamily="18" charset="0"/>
                <a:ea typeface="Calibri" panose="020F0502020204030204" pitchFamily="34" charset="0"/>
              </a:rPr>
              <a:t>. Reinhardt, and Director Todd</a:t>
            </a:r>
            <a:r>
              <a:rPr lang="en-US" sz="1200" dirty="0" smtClean="0">
                <a:effectLst/>
                <a:latin typeface="Times New Roman" panose="02020603050405020304" pitchFamily="18" charset="0"/>
                <a:ea typeface="Calibri" panose="020F0502020204030204" pitchFamily="34" charset="0"/>
              </a:rPr>
              <a:t>.  At the conclusion of each Community Benefits process, LPD staff has provided a comprehensive report detailing the processes of the community engagement process along with recommendations of how the process can be improved to ensure maximum community participation. </a:t>
            </a:r>
          </a:p>
          <a:p>
            <a:r>
              <a:rPr lang="en-US" sz="1200" dirty="0" smtClean="0">
                <a:effectLst/>
                <a:latin typeface="Times New Roman" panose="02020603050405020304" pitchFamily="18" charset="0"/>
                <a:ea typeface="Calibri" panose="020F0502020204030204" pitchFamily="34" charset="0"/>
              </a:rPr>
              <a:t> </a:t>
            </a:r>
          </a:p>
          <a:p>
            <a:r>
              <a:rPr lang="en-US" sz="1200" dirty="0" smtClean="0">
                <a:effectLst/>
                <a:latin typeface="Times New Roman" panose="02020603050405020304" pitchFamily="18" charset="0"/>
                <a:ea typeface="Calibri" panose="020F0502020204030204" pitchFamily="34" charset="0"/>
              </a:rPr>
              <a:t>While LPD staff has the mandated responsibility to oversee the CBO process as Council’s liaison, several members of the general public have taken it upon themselves to engage in the ad hoc oversight of these proceedings as well.  Most notably among the groups formed are “Detroit People’s Platform,” and “Equitable Detroit Coalition.” </a:t>
            </a:r>
          </a:p>
          <a:p>
            <a:endParaRPr lang="en-US" sz="1200" dirty="0" smtClean="0">
              <a:effectLst/>
              <a:latin typeface="Times New Roman" panose="02020603050405020304" pitchFamily="18" charset="0"/>
            </a:endParaRPr>
          </a:p>
          <a:p>
            <a:r>
              <a:rPr lang="en-US" dirty="0" smtClean="0"/>
              <a:t>In January 2018 Equitable Detroit Coalition and Detroit People’s Platform submitted twelve recommended amendments to the Community Benefits Ordinance to the Detroit City Council for your consideration.</a:t>
            </a:r>
            <a:r>
              <a:rPr lang="en-US" baseline="0" dirty="0" smtClean="0"/>
              <a:t>  Those recommendations are </a:t>
            </a:r>
            <a:r>
              <a:rPr lang="en-US" dirty="0" smtClean="0"/>
              <a:t>attached</a:t>
            </a:r>
            <a:r>
              <a:rPr lang="en-US" baseline="0" dirty="0" smtClean="0"/>
              <a:t> to LPD’s October 12, 2020 report as attachment A</a:t>
            </a:r>
            <a:r>
              <a:rPr lang="en-US" dirty="0" smtClean="0"/>
              <a:t>.  </a:t>
            </a:r>
          </a:p>
          <a:p>
            <a:endParaRPr lang="en-US" dirty="0" smtClean="0"/>
          </a:p>
          <a:p>
            <a:r>
              <a:rPr lang="en-US" dirty="0" smtClean="0"/>
              <a:t>In a memorandum dated July 23, 2018, LPD staff submitted an additional nine recommended amendments to further strengthen the resolve and community engagement aspects of the Community Benefits Ordinance (attached). </a:t>
            </a:r>
          </a:p>
          <a:p>
            <a:r>
              <a:rPr lang="en-US" dirty="0" smtClean="0"/>
              <a:t> </a:t>
            </a:r>
          </a:p>
          <a:p>
            <a:r>
              <a:rPr lang="en-US" dirty="0" smtClean="0"/>
              <a:t>Subsequently, several memoranda from various Councilmember’s offices were submitted to the Planning and Economic Development Standing Committee for consideration and inclusion in a revisionary draft of the Community Benefits Ordinance.  In total sixty-four recommended revisions were submitted to Your Honorable Body for consideration. </a:t>
            </a:r>
          </a:p>
          <a:p>
            <a:endParaRPr lang="en-US" dirty="0" smtClean="0"/>
          </a:p>
          <a:p>
            <a:r>
              <a:rPr lang="en-US" dirty="0" smtClean="0"/>
              <a:t>The</a:t>
            </a:r>
            <a:r>
              <a:rPr lang="en-US" baseline="0" dirty="0" smtClean="0"/>
              <a:t> sheer volume of proposed revisions necessitated the need for a governmental working group to be formed upon the instruction of the Planning and Economic Development Standing Committee.</a:t>
            </a:r>
          </a:p>
          <a:p>
            <a:r>
              <a:rPr lang="en-US" baseline="0" dirty="0" smtClean="0"/>
              <a:t> </a:t>
            </a:r>
          </a:p>
          <a:p>
            <a:r>
              <a:rPr lang="en-US" b="0" i="0" baseline="0" dirty="0" smtClean="0"/>
              <a:t>The  governmental working group consisted of representatives from the Legislative Policy Division as well as all nine Council Members’ Offices. Additionally, when requested, opinions from the Law Department were issued regarding the legality and/or permissibility of several of the recommended revisions. </a:t>
            </a:r>
          </a:p>
          <a:p>
            <a:endParaRPr lang="en-US" b="0" i="0" baseline="0" dirty="0" smtClean="0"/>
          </a:p>
          <a:p>
            <a:r>
              <a:rPr lang="en-US" b="0" i="0" baseline="0" dirty="0" smtClean="0"/>
              <a:t>Ultimately each of the 64 recommended revisions were considered, debated, revised, and adopted by the governmental working group provided that it received an affirmative vote by a simple majority of each of the Council Offices’ represented. In ALL 17 recommended revisions have been advanced for your consideration.</a:t>
            </a:r>
          </a:p>
          <a:p>
            <a:endParaRPr lang="en-US" b="0" i="0" baseline="0" dirty="0" smtClean="0"/>
          </a:p>
          <a:p>
            <a:r>
              <a:rPr lang="en-US" b="0" i="0" baseline="0" dirty="0" smtClean="0"/>
              <a:t>In August 2019 upon the request of the Planning and Economic Development Standing Committee LPD in conjunction with </a:t>
            </a:r>
            <a:r>
              <a:rPr lang="en-US" b="0" i="0" baseline="0" dirty="0" err="1" smtClean="0"/>
              <a:t>DoIT</a:t>
            </a:r>
            <a:r>
              <a:rPr lang="en-US" b="0" i="0" baseline="0" dirty="0" smtClean="0"/>
              <a:t>, created an interactive online community survey.  This survey was sent out to approximately 1,500 residents, developers, and property owners within the City of Detroit. The list consisted of individuals who had signed in and provided email addresses at any of the previsions Community Benefits Neighborhood Advisory Council meetings, as well as the Legislative Policy Division’s and City Planning Commission’s community groups list.  A link to the online community survey was posted on the Legislative Policy Division’s and City Planning Commission’s website for a two month period from August through September 2019. Additionally, the link to the survey was shared with each of your Council offices for distribution through your respective networks. </a:t>
            </a:r>
            <a:endParaRPr lang="en-US" b="0" i="0" dirty="0" smtClean="0"/>
          </a:p>
          <a:p>
            <a:endParaRPr lang="en-US" dirty="0" smtClean="0"/>
          </a:p>
          <a:p>
            <a:r>
              <a:rPr lang="en-US" dirty="0" smtClean="0"/>
              <a:t>Of the 1,500 or so solicited responses, only 76 respondents participated in the survey.  That equates to a return rated of 5.06%. In statistical studies, a return rate of at least 60% would be needed to conduct a valid poll. </a:t>
            </a:r>
          </a:p>
          <a:p>
            <a:endParaRPr lang="en-US" dirty="0" smtClean="0"/>
          </a:p>
          <a:p>
            <a:r>
              <a:rPr lang="en-US" dirty="0" smtClean="0"/>
              <a:t>In</a:t>
            </a:r>
            <a:r>
              <a:rPr lang="en-US" baseline="0" dirty="0" smtClean="0"/>
              <a:t> January 2020 a City Wide Stakeholders meeting was held at IBEW Local 58, were over 300 persons were in attendance, approximately 40 of which spoke during public comment.</a:t>
            </a:r>
          </a:p>
          <a:p>
            <a:endParaRPr lang="en-US" baseline="0" dirty="0" smtClean="0"/>
          </a:p>
          <a:p>
            <a:r>
              <a:rPr lang="en-US" baseline="0" dirty="0" smtClean="0"/>
              <a:t>In July 2020 a City Wide Developer Stakeholders meeting was held virtually via Zoom in which approximately 20 representatives from the development community were in attendance to express their concerns and or support for the recommended revisions.  The concerns of the developers present are denoted in LPD’s August 26, 2020 supplemental report on the Community Benefits Ordinance, listed as Attachment I.</a:t>
            </a:r>
          </a:p>
          <a:p>
            <a:endParaRPr lang="en-US" baseline="0" dirty="0" smtClean="0"/>
          </a:p>
          <a:p>
            <a:r>
              <a:rPr lang="en-US" baseline="0" dirty="0" smtClean="0"/>
              <a:t>Staff’s final report in this regard was submitted to Your Honorable Body as a part of your October 24, 2020 Board Book.</a:t>
            </a:r>
          </a:p>
          <a:p>
            <a:endParaRPr lang="en-US" baseline="0" dirty="0" smtClean="0"/>
          </a:p>
          <a:p>
            <a:r>
              <a:rPr lang="en-US" baseline="0" dirty="0" smtClean="0"/>
              <a:t>Staff would also note that additional recommended revisions were submitted by Equitable Detroit Coalition and Detroit People’s Platform in January of 2020, along with their stance on the 17 recommended revisions advanced by the governmental working group.  However, their additional recommendations were submitted AFTER the work of the governmental working group had concluded, therefore was not considered within the scope of the 17 recommendation being considered by Your Honorable Body today.  </a:t>
            </a:r>
          </a:p>
          <a:p>
            <a:endParaRPr lang="en-US" baseline="0" dirty="0" smtClean="0"/>
          </a:p>
          <a:p>
            <a:r>
              <a:rPr lang="en-US" baseline="0" dirty="0" smtClean="0"/>
              <a:t>With that Madam President if it pleases Your Honorable Body, staff can go through the 17 recommended changes advanced by the governmental working group.  </a:t>
            </a:r>
          </a:p>
          <a:p>
            <a:endParaRPr lang="en-US" baseline="0" dirty="0" smtClean="0"/>
          </a:p>
          <a:p>
            <a:r>
              <a:rPr lang="en-US" baseline="0" dirty="0" smtClean="0"/>
              <a:t>At the appropriate time motions will be in order to included the various revisions in a revisionary draft ordinance which will be prepared by the Law Department in due course. </a:t>
            </a:r>
          </a:p>
        </p:txBody>
      </p:sp>
      <p:sp>
        <p:nvSpPr>
          <p:cNvPr id="4" name="Slide Number Placeholder 3"/>
          <p:cNvSpPr>
            <a:spLocks noGrp="1"/>
          </p:cNvSpPr>
          <p:nvPr>
            <p:ph type="sldNum" sz="quarter" idx="10"/>
          </p:nvPr>
        </p:nvSpPr>
        <p:spPr/>
        <p:txBody>
          <a:bodyPr/>
          <a:lstStyle/>
          <a:p>
            <a:fld id="{F010B20F-AE45-4F32-AD61-2B11533C3BBB}" type="slidenum">
              <a:rPr lang="en-US" smtClean="0"/>
              <a:t>2</a:t>
            </a:fld>
            <a:endParaRPr lang="en-US"/>
          </a:p>
        </p:txBody>
      </p:sp>
    </p:spTree>
    <p:extLst>
      <p:ext uri="{BB962C8B-B14F-4D97-AF65-F5344CB8AC3E}">
        <p14:creationId xmlns:p14="http://schemas.microsoft.com/office/powerpoint/2010/main" val="146883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14-12-2 of the City of Detroit Community Benefits Ordinance defines a “Tier 1 Development Project” as a development project in the City that is expected to incur the investment of Seventy-five Million Dollars ($75,000,000) or more during the construction of facilities, or to begin or expand operations or renovate structures, where the developer of the project is negotiating public support for investment in one or both of the following forms: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Any transfer to the developer of City-owned land parcels that have a cumulative market value of One Million Dollars ($1,000,000) or more (as determined by the City Assessor or independent appraisal), without open bidding and priced below market rates (where allowed by law); or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	Provision or approval by the City of tax abatements or other tax breaks that abate more than One Million Dollars ($1,000,000) of City taxes over the term of the abatement that inure directly to the Developer, but not including Neighborhood Enterprise Zone tax abatements.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010B20F-AE45-4F32-AD61-2B11533C3BBB}" type="slidenum">
              <a:rPr lang="en-US" smtClean="0"/>
              <a:t>3</a:t>
            </a:fld>
            <a:endParaRPr lang="en-US"/>
          </a:p>
        </p:txBody>
      </p:sp>
    </p:spTree>
    <p:extLst>
      <p:ext uri="{BB962C8B-B14F-4D97-AF65-F5344CB8AC3E}">
        <p14:creationId xmlns:p14="http://schemas.microsoft.com/office/powerpoint/2010/main" val="84339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anose="02020603050405020304" pitchFamily="18" charset="0"/>
                <a:ea typeface="Calibri" panose="020F0502020204030204" pitchFamily="34" charset="0"/>
              </a:rPr>
              <a:t>Sec. 14-12-2 of the City of Detroit’s Community Benefits Ordinance defines the “Enforcement Committee” as a committee led by the City's Corporation Counsel and composed of representatives from the Planning and Development Department, Law Department, Human Rights Department, and other relevant City departments as determined by the Planning Director.</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5</a:t>
            </a:fld>
            <a:endParaRPr lang="en-US"/>
          </a:p>
        </p:txBody>
      </p:sp>
    </p:spTree>
    <p:extLst>
      <p:ext uri="{BB962C8B-B14F-4D97-AF65-F5344CB8AC3E}">
        <p14:creationId xmlns:p14="http://schemas.microsoft.com/office/powerpoint/2010/main" val="177393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14-2-2 of the City of Detroit’s Community Benefits Ordinance defines a “Tier 2 Development Project” as a development project in the City that does not qualify as a Tier 1 Project and is expected to incur the investment of Three Million Dollars ($3,000,000) or more, during the construction of facilities, or to begin or expand operations or renovate structures, where the Developer is negotiating public support for investment in one or both of the following forms: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Land transfers that have a cumulative market value of Three Hundred Thousand Dollars ($300,000) or more (as determined by the City Assessor or independent appraisal), without open bidding and priced below market rates; or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 	Tax abatements that abate more than Three Hundred Thousand Dollars ($300,000) of City taxes over the term of the abatement that inure directly to the Developer, but not including Neighborhood Enterprise Zone tax abatements.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recommended amendment was submitted by Council</a:t>
            </a:r>
            <a:r>
              <a:rPr lang="en-US" baseline="0" dirty="0" smtClean="0"/>
              <a:t> Member </a:t>
            </a:r>
            <a:r>
              <a:rPr lang="en-US" baseline="0" dirty="0" err="1" smtClean="0"/>
              <a:t>McCalister</a:t>
            </a:r>
            <a:r>
              <a:rPr lang="en-US" baseline="0" dirty="0" smtClean="0"/>
              <a:t>.  The proposed amendment was adopted by the working group in a 5-4 vote.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7</a:t>
            </a:fld>
            <a:endParaRPr lang="en-US"/>
          </a:p>
        </p:txBody>
      </p:sp>
    </p:spTree>
    <p:extLst>
      <p:ext uri="{BB962C8B-B14F-4D97-AF65-F5344CB8AC3E}">
        <p14:creationId xmlns:p14="http://schemas.microsoft.com/office/powerpoint/2010/main" val="16378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4.	Sec. 14-12-3 of the City of Detroit’s Community Benefits Ordinance under Tier 1 Projects subsection (a)(1) states: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  Tier 1 Projects.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  	Community Engagement Process for Public Meeting.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(1)	Prior to submitting to City Council a request for approval of Land transfers or Tax abatements related to a Tier 1 Project, the Planning Director shall hold at least one public meeting in the Impact Area as defined in this Section.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9</a:t>
            </a:fld>
            <a:endParaRPr lang="en-US"/>
          </a:p>
        </p:txBody>
      </p:sp>
    </p:spTree>
    <p:extLst>
      <p:ext uri="{BB962C8B-B14F-4D97-AF65-F5344CB8AC3E}">
        <p14:creationId xmlns:p14="http://schemas.microsoft.com/office/powerpoint/2010/main" val="371937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 14-12-3(a)(2) of the City of Detroit’s Community Benefits Ordinance states:</a:t>
            </a:r>
          </a:p>
          <a:p>
            <a:r>
              <a:rPr lang="en-US" dirty="0" smtClean="0"/>
              <a:t>(2)	The City Clerk shall forward notice of the public meeting via First Class Mail no less than 10 days before such meeting to all City of Detroit residents within three hundred radial feet of the Tier 1 Project.  The notice shall include:</a:t>
            </a:r>
          </a:p>
          <a:p>
            <a:r>
              <a:rPr lang="en-US" dirty="0" smtClean="0"/>
              <a:t>	a.	The time, date and location of the public meeting;</a:t>
            </a:r>
          </a:p>
          <a:p>
            <a:r>
              <a:rPr lang="en-US" dirty="0" smtClean="0"/>
              <a:t>	b.	General information about the Tier 1 Project;</a:t>
            </a:r>
          </a:p>
          <a:p>
            <a:r>
              <a:rPr lang="en-US" dirty="0" smtClean="0"/>
              <a:t>	c.	A description of the Impact Area and the location of the Tier 1 Project;</a:t>
            </a:r>
          </a:p>
          <a:p>
            <a:r>
              <a:rPr lang="en-US" dirty="0" smtClean="0"/>
              <a:t>	d.	Information related to potential impacts of the Tier 1 Project and possible 	mitigation strategies; and </a:t>
            </a: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11</a:t>
            </a:fld>
            <a:endParaRPr lang="en-US"/>
          </a:p>
        </p:txBody>
      </p:sp>
    </p:spTree>
    <p:extLst>
      <p:ext uri="{BB962C8B-B14F-4D97-AF65-F5344CB8AC3E}">
        <p14:creationId xmlns:p14="http://schemas.microsoft.com/office/powerpoint/2010/main" val="393392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14-12-3(a)(4) of the City of Detroit’s Community Benefits Ordinance under “Engagement with Developer” states in part: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(4)  	At the public meeting, the Planning Director will present general information about the Tier 1 Project, discuss ways in which the Tier 1 Project is anticipated to impact the local community, and ways in which the Developer and the Planning Director plan to address or mitigate these impacts.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13</a:t>
            </a:fld>
            <a:endParaRPr lang="en-US"/>
          </a:p>
        </p:txBody>
      </p:sp>
    </p:spTree>
    <p:extLst>
      <p:ext uri="{BB962C8B-B14F-4D97-AF65-F5344CB8AC3E}">
        <p14:creationId xmlns:p14="http://schemas.microsoft.com/office/powerpoint/2010/main" val="150025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07000"/>
              </a:lnSpc>
              <a:spcBef>
                <a:spcPts val="0"/>
              </a:spcBef>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Sec. 14-12-3(b)(3)  of the City of Detroit’s Community Benefits Ordinance states: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(3)	The NAC shall consist of nine members, selected as follows: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marR="0" indent="-3429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Two Members selected by residents of the Impact Area chosen from the resident nominated candidates;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marR="0" indent="-3429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	Four Members selected by the Planning Director from the resident nominated candidates, with preference given to individuals the Planning Director expects to be directly impacted by the Tier 1 Project;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marR="0" indent="-3429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	One Member selected by the Council Member in whose district contains the largest portion of the Impact Area from the resident nominated candidates; and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marR="0" indent="-342900" algn="just">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	One Member selected by the At-Large Council Members from the resident nominated candidates.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10B20F-AE45-4F32-AD61-2B11533C3BBB}" type="slidenum">
              <a:rPr lang="en-US" smtClean="0"/>
              <a:t>15</a:t>
            </a:fld>
            <a:endParaRPr lang="en-US"/>
          </a:p>
        </p:txBody>
      </p:sp>
    </p:spTree>
    <p:extLst>
      <p:ext uri="{BB962C8B-B14F-4D97-AF65-F5344CB8AC3E}">
        <p14:creationId xmlns:p14="http://schemas.microsoft.com/office/powerpoint/2010/main" val="12951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887656-47B6-425F-916B-4102C6DC30E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273818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87656-47B6-425F-916B-4102C6DC30E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403012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87656-47B6-425F-916B-4102C6DC30E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89721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87656-47B6-425F-916B-4102C6DC30E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55566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87656-47B6-425F-916B-4102C6DC30EE}"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192142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887656-47B6-425F-916B-4102C6DC30EE}"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20887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887656-47B6-425F-916B-4102C6DC30EE}"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405853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887656-47B6-425F-916B-4102C6DC30EE}"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235683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7656-47B6-425F-916B-4102C6DC30EE}"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314246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87656-47B6-425F-916B-4102C6DC30EE}"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394993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87656-47B6-425F-916B-4102C6DC30EE}"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316DA-52E3-4989-95EF-8697EAF45DE8}" type="slidenum">
              <a:rPr lang="en-US" smtClean="0"/>
              <a:t>‹#›</a:t>
            </a:fld>
            <a:endParaRPr lang="en-US"/>
          </a:p>
        </p:txBody>
      </p:sp>
    </p:spTree>
    <p:extLst>
      <p:ext uri="{BB962C8B-B14F-4D97-AF65-F5344CB8AC3E}">
        <p14:creationId xmlns:p14="http://schemas.microsoft.com/office/powerpoint/2010/main" val="185899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7656-47B6-425F-916B-4102C6DC30EE}" type="datetimeFigureOut">
              <a:rPr lang="en-US" smtClean="0"/>
              <a:t>3/26/2021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316DA-52E3-4989-95EF-8697EAF45DE8}" type="slidenum">
              <a:rPr lang="en-US" smtClean="0"/>
              <a:t>‹#›</a:t>
            </a:fld>
            <a:endParaRPr lang="en-US"/>
          </a:p>
        </p:txBody>
      </p:sp>
    </p:spTree>
    <p:extLst>
      <p:ext uri="{BB962C8B-B14F-4D97-AF65-F5344CB8AC3E}">
        <p14:creationId xmlns:p14="http://schemas.microsoft.com/office/powerpoint/2010/main" val="3034513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8800" y="-615403"/>
            <a:ext cx="13365904" cy="7022240"/>
          </a:xfrm>
          <a:prstGeom prst="rect">
            <a:avLst/>
          </a:prstGeom>
          <a:effectLst>
            <a:softEdge rad="635000"/>
          </a:effectLst>
        </p:spPr>
      </p:pic>
      <p:sp>
        <p:nvSpPr>
          <p:cNvPr id="2" name="Title 1"/>
          <p:cNvSpPr>
            <a:spLocks noGrp="1"/>
          </p:cNvSpPr>
          <p:nvPr>
            <p:ph type="ctrTitle"/>
          </p:nvPr>
        </p:nvSpPr>
        <p:spPr>
          <a:xfrm>
            <a:off x="1066344" y="1243195"/>
            <a:ext cx="10034336" cy="2387600"/>
          </a:xfrm>
        </p:spPr>
        <p:txBody>
          <a:bodyPr/>
          <a:lstStyle/>
          <a:p>
            <a:r>
              <a:rPr lang="en-US" b="1" dirty="0" smtClean="0"/>
              <a:t>Community Benefits Ordinance Recommendations</a:t>
            </a:r>
            <a:endParaRPr lang="en-US" b="1" dirty="0"/>
          </a:p>
        </p:txBody>
      </p:sp>
      <p:sp>
        <p:nvSpPr>
          <p:cNvPr id="4" name="TextBox 3"/>
          <p:cNvSpPr txBox="1"/>
          <p:nvPr/>
        </p:nvSpPr>
        <p:spPr>
          <a:xfrm>
            <a:off x="2414338" y="5466922"/>
            <a:ext cx="5871411" cy="646331"/>
          </a:xfrm>
          <a:prstGeom prst="rect">
            <a:avLst/>
          </a:prstGeom>
          <a:noFill/>
        </p:spPr>
        <p:txBody>
          <a:bodyPr wrap="square" rtlCol="0">
            <a:spAutoFit/>
          </a:bodyPr>
          <a:lstStyle/>
          <a:p>
            <a:r>
              <a:rPr lang="en-US" dirty="0" smtClean="0"/>
              <a:t>Presented by </a:t>
            </a:r>
          </a:p>
          <a:p>
            <a:r>
              <a:rPr lang="en-US" dirty="0" smtClean="0"/>
              <a:t>Detroit City Council’s Legislative Policy Division</a:t>
            </a:r>
            <a:endParaRPr lang="en-US" dirty="0"/>
          </a:p>
        </p:txBody>
      </p:sp>
      <p:sp>
        <p:nvSpPr>
          <p:cNvPr id="3" name="Subtitle 2"/>
          <p:cNvSpPr>
            <a:spLocks noGrp="1"/>
          </p:cNvSpPr>
          <p:nvPr>
            <p:ph type="subTitle" idx="1"/>
          </p:nvPr>
        </p:nvSpPr>
        <p:spPr>
          <a:xfrm>
            <a:off x="1470872" y="4182268"/>
            <a:ext cx="9144000" cy="1655762"/>
          </a:xfrm>
        </p:spPr>
        <p:txBody>
          <a:bodyPr/>
          <a:lstStyle/>
          <a:p>
            <a:endParaRPr lang="en-US" dirty="0"/>
          </a:p>
        </p:txBody>
      </p:sp>
      <p:pic>
        <p:nvPicPr>
          <p:cNvPr id="1026" name="Picture 2" descr="Image result for detroit city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64" y="5010149"/>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3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018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5. Meeting Notice – Sec. 14-12-3(a)(2)</a:t>
            </a:r>
            <a:endParaRPr lang="en-US" b="1" u="sng" dirty="0"/>
          </a:p>
        </p:txBody>
      </p:sp>
      <p:pic>
        <p:nvPicPr>
          <p:cNvPr id="4" name="Content Placeholder 3"/>
          <p:cNvPicPr>
            <a:picLocks noGrp="1" noChangeAspect="1"/>
          </p:cNvPicPr>
          <p:nvPr>
            <p:ph idx="1"/>
          </p:nvPr>
        </p:nvPicPr>
        <p:blipFill>
          <a:blip r:embed="rId3"/>
          <a:stretch>
            <a:fillRect/>
          </a:stretch>
        </p:blipFill>
        <p:spPr>
          <a:xfrm>
            <a:off x="125506" y="1841156"/>
            <a:ext cx="11043436" cy="2607275"/>
          </a:xfrm>
          <a:prstGeom prst="rect">
            <a:avLst/>
          </a:prstGeom>
        </p:spPr>
      </p:pic>
    </p:spTree>
    <p:extLst>
      <p:ext uri="{BB962C8B-B14F-4D97-AF65-F5344CB8AC3E}">
        <p14:creationId xmlns:p14="http://schemas.microsoft.com/office/powerpoint/2010/main" val="169741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7966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6. Presentation of the CBO Process and NAC Roles – Sec. 14-12-3(a)(4)</a:t>
            </a:r>
            <a:endParaRPr lang="en-US" sz="4000" b="1" u="sng" dirty="0"/>
          </a:p>
        </p:txBody>
      </p:sp>
      <p:pic>
        <p:nvPicPr>
          <p:cNvPr id="4" name="Content Placeholder 3"/>
          <p:cNvPicPr>
            <a:picLocks noGrp="1" noChangeAspect="1"/>
          </p:cNvPicPr>
          <p:nvPr>
            <p:ph idx="1"/>
          </p:nvPr>
        </p:nvPicPr>
        <p:blipFill>
          <a:blip r:embed="rId3"/>
          <a:stretch>
            <a:fillRect/>
          </a:stretch>
        </p:blipFill>
        <p:spPr>
          <a:xfrm>
            <a:off x="12704" y="1690688"/>
            <a:ext cx="11045416" cy="3585647"/>
          </a:xfrm>
          <a:prstGeom prst="rect">
            <a:avLst/>
          </a:prstGeom>
        </p:spPr>
      </p:pic>
    </p:spTree>
    <p:extLst>
      <p:ext uri="{BB962C8B-B14F-4D97-AF65-F5344CB8AC3E}">
        <p14:creationId xmlns:p14="http://schemas.microsoft.com/office/powerpoint/2010/main" val="359015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10719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7. NAC Members – Sec. 14-12-3(b)(3) </a:t>
            </a:r>
            <a:endParaRPr lang="en-US" b="1" u="sng" dirty="0"/>
          </a:p>
        </p:txBody>
      </p:sp>
      <p:pic>
        <p:nvPicPr>
          <p:cNvPr id="4" name="Content Placeholder 3"/>
          <p:cNvPicPr>
            <a:picLocks noGrp="1" noChangeAspect="1"/>
          </p:cNvPicPr>
          <p:nvPr>
            <p:ph idx="1"/>
          </p:nvPr>
        </p:nvPicPr>
        <p:blipFill>
          <a:blip r:embed="rId3"/>
          <a:stretch>
            <a:fillRect/>
          </a:stretch>
        </p:blipFill>
        <p:spPr>
          <a:xfrm>
            <a:off x="610864" y="1492411"/>
            <a:ext cx="8224217" cy="5476799"/>
          </a:xfrm>
          <a:prstGeom prst="rect">
            <a:avLst/>
          </a:prstGeom>
        </p:spPr>
      </p:pic>
    </p:spTree>
    <p:extLst>
      <p:ext uri="{BB962C8B-B14F-4D97-AF65-F5344CB8AC3E}">
        <p14:creationId xmlns:p14="http://schemas.microsoft.com/office/powerpoint/2010/main" val="933666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739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NAC Impact Area – Sec. 14-12-3(b)(2)</a:t>
            </a:r>
            <a:endParaRPr lang="en-US" b="1" dirty="0"/>
          </a:p>
        </p:txBody>
      </p:sp>
      <p:pic>
        <p:nvPicPr>
          <p:cNvPr id="4" name="Content Placeholder 3"/>
          <p:cNvPicPr>
            <a:picLocks noGrp="1" noChangeAspect="1"/>
          </p:cNvPicPr>
          <p:nvPr>
            <p:ph idx="1"/>
          </p:nvPr>
        </p:nvPicPr>
        <p:blipFill>
          <a:blip r:embed="rId3"/>
          <a:stretch>
            <a:fillRect/>
          </a:stretch>
        </p:blipFill>
        <p:spPr>
          <a:xfrm>
            <a:off x="939029" y="2248930"/>
            <a:ext cx="10313941" cy="1090477"/>
          </a:xfrm>
          <a:prstGeom prst="rect">
            <a:avLst/>
          </a:prstGeom>
        </p:spPr>
      </p:pic>
    </p:spTree>
    <p:extLst>
      <p:ext uri="{BB962C8B-B14F-4D97-AF65-F5344CB8AC3E}">
        <p14:creationId xmlns:p14="http://schemas.microsoft.com/office/powerpoint/2010/main" val="639951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372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9. NAC Nominations – Sec. 14-12-3(b)(4)</a:t>
            </a:r>
            <a:endParaRPr lang="en-US" b="1" u="sng" dirty="0"/>
          </a:p>
        </p:txBody>
      </p:sp>
      <p:pic>
        <p:nvPicPr>
          <p:cNvPr id="4" name="Content Placeholder 3"/>
          <p:cNvPicPr>
            <a:picLocks noGrp="1" noChangeAspect="1"/>
          </p:cNvPicPr>
          <p:nvPr>
            <p:ph idx="1"/>
          </p:nvPr>
        </p:nvPicPr>
        <p:blipFill>
          <a:blip r:embed="rId3"/>
          <a:stretch>
            <a:fillRect/>
          </a:stretch>
        </p:blipFill>
        <p:spPr>
          <a:xfrm>
            <a:off x="0" y="2464131"/>
            <a:ext cx="11052259" cy="1304680"/>
          </a:xfrm>
          <a:prstGeom prst="rect">
            <a:avLst/>
          </a:prstGeom>
        </p:spPr>
      </p:pic>
    </p:spTree>
    <p:extLst>
      <p:ext uri="{BB962C8B-B14F-4D97-AF65-F5344CB8AC3E}">
        <p14:creationId xmlns:p14="http://schemas.microsoft.com/office/powerpoint/2010/main" val="237014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October 2018 – Working Group Convened </a:t>
            </a:r>
          </a:p>
          <a:p>
            <a:r>
              <a:rPr lang="en-US" dirty="0" smtClean="0"/>
              <a:t>April 2019 – Working Group Concluded</a:t>
            </a:r>
          </a:p>
          <a:p>
            <a:r>
              <a:rPr lang="en-US" dirty="0" smtClean="0"/>
              <a:t>August 2019 – Community Benefits Survey sent out to 1,500 interested parties and posted on the City of Detroit website</a:t>
            </a:r>
          </a:p>
          <a:p>
            <a:r>
              <a:rPr lang="en-US" dirty="0" smtClean="0"/>
              <a:t>September 2019 – CBO Survey closed</a:t>
            </a:r>
          </a:p>
          <a:p>
            <a:r>
              <a:rPr lang="en-US" dirty="0" smtClean="0"/>
              <a:t>January 2020 – City wide stakeholders meeting</a:t>
            </a:r>
          </a:p>
          <a:p>
            <a:r>
              <a:rPr lang="en-US" dirty="0" smtClean="0"/>
              <a:t>July 2020 – City wide Developer stakeholders meeting</a:t>
            </a:r>
          </a:p>
          <a:p>
            <a:r>
              <a:rPr lang="en-US" dirty="0" smtClean="0"/>
              <a:t>October 2020 – Final LPD report and recommendations submitted to Council </a:t>
            </a:r>
            <a:endParaRPr lang="en-US" dirty="0"/>
          </a:p>
        </p:txBody>
      </p:sp>
    </p:spTree>
    <p:extLst>
      <p:ext uri="{BB962C8B-B14F-4D97-AF65-F5344CB8AC3E}">
        <p14:creationId xmlns:p14="http://schemas.microsoft.com/office/powerpoint/2010/main" val="96691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7619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10. NAC Actions/Consent – Sec. 14-12-3(b)(5)</a:t>
            </a:r>
            <a:endParaRPr lang="en-US" b="1" u="sng" dirty="0"/>
          </a:p>
        </p:txBody>
      </p:sp>
      <p:pic>
        <p:nvPicPr>
          <p:cNvPr id="4" name="Content Placeholder 3"/>
          <p:cNvPicPr>
            <a:picLocks noGrp="1" noChangeAspect="1"/>
          </p:cNvPicPr>
          <p:nvPr>
            <p:ph idx="1"/>
          </p:nvPr>
        </p:nvPicPr>
        <p:blipFill>
          <a:blip r:embed="rId3"/>
          <a:stretch>
            <a:fillRect/>
          </a:stretch>
        </p:blipFill>
        <p:spPr>
          <a:xfrm>
            <a:off x="-46262" y="1867312"/>
            <a:ext cx="11178522" cy="2309272"/>
          </a:xfrm>
          <a:prstGeom prst="rect">
            <a:avLst/>
          </a:prstGeom>
        </p:spPr>
      </p:pic>
    </p:spTree>
    <p:extLst>
      <p:ext uri="{BB962C8B-B14F-4D97-AF65-F5344CB8AC3E}">
        <p14:creationId xmlns:p14="http://schemas.microsoft.com/office/powerpoint/2010/main" val="1664037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722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t>11. Meetings between the Developer and the NAC – Sec. 14-12-3(c)(1)</a:t>
            </a:r>
            <a:endParaRPr lang="en-US" sz="2800" b="1" u="sng" dirty="0"/>
          </a:p>
        </p:txBody>
      </p:sp>
      <p:pic>
        <p:nvPicPr>
          <p:cNvPr id="4" name="Content Placeholder 3"/>
          <p:cNvPicPr>
            <a:picLocks noGrp="1" noChangeAspect="1"/>
          </p:cNvPicPr>
          <p:nvPr>
            <p:ph idx="1"/>
          </p:nvPr>
        </p:nvPicPr>
        <p:blipFill>
          <a:blip r:embed="rId2"/>
          <a:stretch>
            <a:fillRect/>
          </a:stretch>
        </p:blipFill>
        <p:spPr>
          <a:xfrm>
            <a:off x="37015" y="1883264"/>
            <a:ext cx="11316785" cy="4393968"/>
          </a:xfrm>
          <a:prstGeom prst="rect">
            <a:avLst/>
          </a:prstGeom>
        </p:spPr>
      </p:pic>
    </p:spTree>
    <p:extLst>
      <p:ext uri="{BB962C8B-B14F-4D97-AF65-F5344CB8AC3E}">
        <p14:creationId xmlns:p14="http://schemas.microsoft.com/office/powerpoint/2010/main" val="3062204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211537" cy="6858001"/>
          </a:xfrm>
          <a:prstGeom prst="rect">
            <a:avLst/>
          </a:prstGeom>
        </p:spPr>
      </p:pic>
    </p:spTree>
    <p:extLst>
      <p:ext uri="{BB962C8B-B14F-4D97-AF65-F5344CB8AC3E}">
        <p14:creationId xmlns:p14="http://schemas.microsoft.com/office/powerpoint/2010/main" val="3864529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12. Additional Meetings by 2/3 vote – Sec. 14-12-3(c)(2)</a:t>
            </a:r>
            <a:endParaRPr lang="en-US" sz="3600" b="1" u="sng" dirty="0"/>
          </a:p>
        </p:txBody>
      </p:sp>
      <p:pic>
        <p:nvPicPr>
          <p:cNvPr id="4" name="Content Placeholder 3"/>
          <p:cNvPicPr>
            <a:picLocks noGrp="1" noChangeAspect="1"/>
          </p:cNvPicPr>
          <p:nvPr>
            <p:ph idx="1"/>
          </p:nvPr>
        </p:nvPicPr>
        <p:blipFill>
          <a:blip r:embed="rId3"/>
          <a:stretch>
            <a:fillRect/>
          </a:stretch>
        </p:blipFill>
        <p:spPr>
          <a:xfrm>
            <a:off x="41261" y="1690688"/>
            <a:ext cx="11312540" cy="3338512"/>
          </a:xfrm>
          <a:prstGeom prst="rect">
            <a:avLst/>
          </a:prstGeom>
        </p:spPr>
      </p:pic>
    </p:spTree>
    <p:extLst>
      <p:ext uri="{BB962C8B-B14F-4D97-AF65-F5344CB8AC3E}">
        <p14:creationId xmlns:p14="http://schemas.microsoft.com/office/powerpoint/2010/main" val="1154773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2790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13. CBO Report Content – Sec. 14-12-3(d)(2)</a:t>
            </a:r>
            <a:endParaRPr lang="en-US" b="1" u="sng"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16897" y="1825626"/>
            <a:ext cx="11051805" cy="3416934"/>
          </a:xfrm>
          <a:prstGeom prst="rect">
            <a:avLst/>
          </a:prstGeom>
        </p:spPr>
      </p:pic>
    </p:spTree>
    <p:extLst>
      <p:ext uri="{BB962C8B-B14F-4D97-AF65-F5344CB8AC3E}">
        <p14:creationId xmlns:p14="http://schemas.microsoft.com/office/powerpoint/2010/main" val="1645227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9901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14. CBO Report to NAC – Sec. 14-12-3(d)(3)</a:t>
            </a:r>
            <a:endParaRPr lang="en-US" b="1" u="sng" dirty="0"/>
          </a:p>
        </p:txBody>
      </p:sp>
      <p:pic>
        <p:nvPicPr>
          <p:cNvPr id="4" name="Content Placeholder 3"/>
          <p:cNvPicPr>
            <a:picLocks noGrp="1" noChangeAspect="1"/>
          </p:cNvPicPr>
          <p:nvPr>
            <p:ph idx="1"/>
          </p:nvPr>
        </p:nvPicPr>
        <p:blipFill>
          <a:blip r:embed="rId3"/>
          <a:stretch>
            <a:fillRect/>
          </a:stretch>
        </p:blipFill>
        <p:spPr>
          <a:xfrm>
            <a:off x="33847" y="1690688"/>
            <a:ext cx="11319954" cy="1670350"/>
          </a:xfrm>
          <a:prstGeom prst="rect">
            <a:avLst/>
          </a:prstGeom>
        </p:spPr>
      </p:pic>
    </p:spTree>
    <p:extLst>
      <p:ext uri="{BB962C8B-B14F-4D97-AF65-F5344CB8AC3E}">
        <p14:creationId xmlns:p14="http://schemas.microsoft.com/office/powerpoint/2010/main" val="55181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 Tier 1 Development Project – Sec. 14-12-2</a:t>
            </a:r>
            <a:endParaRPr lang="en-US" b="1" u="sng" dirty="0"/>
          </a:p>
        </p:txBody>
      </p:sp>
      <p:pic>
        <p:nvPicPr>
          <p:cNvPr id="4" name="Content Placeholder 3"/>
          <p:cNvPicPr>
            <a:picLocks noGrp="1" noChangeAspect="1"/>
          </p:cNvPicPr>
          <p:nvPr>
            <p:ph idx="1"/>
          </p:nvPr>
        </p:nvPicPr>
        <p:blipFill>
          <a:blip r:embed="rId3"/>
          <a:stretch>
            <a:fillRect/>
          </a:stretch>
        </p:blipFill>
        <p:spPr>
          <a:xfrm>
            <a:off x="0" y="1690688"/>
            <a:ext cx="11403347" cy="4957247"/>
          </a:xfrm>
          <a:prstGeom prst="rect">
            <a:avLst/>
          </a:prstGeom>
        </p:spPr>
      </p:pic>
    </p:spTree>
    <p:extLst>
      <p:ext uri="{BB962C8B-B14F-4D97-AF65-F5344CB8AC3E}">
        <p14:creationId xmlns:p14="http://schemas.microsoft.com/office/powerpoint/2010/main" val="789745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211537" cy="6858001"/>
          </a:xfrm>
          <a:prstGeom prst="rect">
            <a:avLst/>
          </a:prstGeom>
        </p:spPr>
      </p:pic>
    </p:spTree>
    <p:extLst>
      <p:ext uri="{BB962C8B-B14F-4D97-AF65-F5344CB8AC3E}">
        <p14:creationId xmlns:p14="http://schemas.microsoft.com/office/powerpoint/2010/main" val="1061588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15. Development Agreement – Sec. 14-12-3(e)(1)(a)</a:t>
            </a:r>
            <a:endParaRPr lang="en-US" sz="3600" b="1" u="sng" dirty="0"/>
          </a:p>
        </p:txBody>
      </p:sp>
      <p:pic>
        <p:nvPicPr>
          <p:cNvPr id="4" name="Content Placeholder 3"/>
          <p:cNvPicPr>
            <a:picLocks noGrp="1" noChangeAspect="1"/>
          </p:cNvPicPr>
          <p:nvPr>
            <p:ph idx="1"/>
          </p:nvPr>
        </p:nvPicPr>
        <p:blipFill>
          <a:blip r:embed="rId3"/>
          <a:stretch>
            <a:fillRect/>
          </a:stretch>
        </p:blipFill>
        <p:spPr>
          <a:xfrm>
            <a:off x="147454" y="1690688"/>
            <a:ext cx="11354628" cy="3350933"/>
          </a:xfrm>
          <a:prstGeom prst="rect">
            <a:avLst/>
          </a:prstGeom>
        </p:spPr>
      </p:pic>
    </p:spTree>
    <p:extLst>
      <p:ext uri="{BB962C8B-B14F-4D97-AF65-F5344CB8AC3E}">
        <p14:creationId xmlns:p14="http://schemas.microsoft.com/office/powerpoint/2010/main" val="709667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238615" cy="6858000"/>
          </a:xfrm>
          <a:prstGeom prst="rect">
            <a:avLst/>
          </a:prstGeom>
        </p:spPr>
      </p:pic>
    </p:spTree>
    <p:extLst>
      <p:ext uri="{BB962C8B-B14F-4D97-AF65-F5344CB8AC3E}">
        <p14:creationId xmlns:p14="http://schemas.microsoft.com/office/powerpoint/2010/main" val="723948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5" y="-345146"/>
            <a:ext cx="10515600" cy="1325563"/>
          </a:xfrm>
        </p:spPr>
        <p:txBody>
          <a:bodyPr>
            <a:normAutofit/>
          </a:bodyPr>
          <a:lstStyle/>
          <a:p>
            <a:r>
              <a:rPr lang="en-US" sz="2800" b="1" u="sng" dirty="0" smtClean="0"/>
              <a:t>16. Enforcement Committee Composition – Sec. 14-12-3(f)(1)</a:t>
            </a:r>
            <a:r>
              <a:rPr lang="en-US" sz="2800" b="1" u="sng" dirty="0" err="1" smtClean="0"/>
              <a:t>a.iv</a:t>
            </a:r>
            <a:r>
              <a:rPr lang="en-US" sz="2800" b="1" u="sng" dirty="0" smtClean="0"/>
              <a:t>.</a:t>
            </a:r>
            <a:endParaRPr lang="en-US" sz="2800" b="1" u="sng" dirty="0"/>
          </a:p>
        </p:txBody>
      </p:sp>
      <p:pic>
        <p:nvPicPr>
          <p:cNvPr id="4" name="Content Placeholder 3"/>
          <p:cNvPicPr>
            <a:picLocks noGrp="1" noChangeAspect="1"/>
          </p:cNvPicPr>
          <p:nvPr>
            <p:ph idx="1"/>
          </p:nvPr>
        </p:nvPicPr>
        <p:blipFill>
          <a:blip r:embed="rId3"/>
          <a:stretch>
            <a:fillRect/>
          </a:stretch>
        </p:blipFill>
        <p:spPr>
          <a:xfrm>
            <a:off x="-83712" y="632147"/>
            <a:ext cx="8828468" cy="2084337"/>
          </a:xfrm>
          <a:prstGeom prst="rect">
            <a:avLst/>
          </a:prstGeom>
        </p:spPr>
      </p:pic>
      <p:sp>
        <p:nvSpPr>
          <p:cNvPr id="3" name="TextBox 2"/>
          <p:cNvSpPr txBox="1"/>
          <p:nvPr/>
        </p:nvSpPr>
        <p:spPr>
          <a:xfrm>
            <a:off x="1815920" y="3070653"/>
            <a:ext cx="10470524" cy="3693319"/>
          </a:xfrm>
          <a:prstGeom prst="rect">
            <a:avLst/>
          </a:prstGeom>
          <a:noFill/>
        </p:spPr>
        <p:txBody>
          <a:bodyPr wrap="square" rtlCol="0">
            <a:spAutoFit/>
          </a:bodyPr>
          <a:lstStyle/>
          <a:p>
            <a:r>
              <a:rPr lang="en-US" dirty="0" smtClean="0"/>
              <a:t>If recommendations 2 and 16 is approved the text would read as:</a:t>
            </a:r>
          </a:p>
          <a:p>
            <a:endParaRPr lang="en-US" dirty="0"/>
          </a:p>
          <a:p>
            <a:r>
              <a:rPr lang="en-US" dirty="0" smtClean="0"/>
              <a:t> </a:t>
            </a:r>
            <a:r>
              <a:rPr lang="en-US" dirty="0"/>
              <a:t>(1)	An Enforcement Committee shall be established to monitor Tier 1 Projects.</a:t>
            </a:r>
          </a:p>
          <a:p>
            <a:r>
              <a:rPr lang="en-US" dirty="0" smtClean="0"/>
              <a:t>	a</a:t>
            </a:r>
            <a:r>
              <a:rPr lang="en-US" dirty="0"/>
              <a:t>.	The Enforcement Committee shall be comprised of, at minimum, the following </a:t>
            </a:r>
            <a:r>
              <a:rPr lang="en-US" b="1" u="sng" dirty="0" smtClean="0"/>
              <a:t>six</a:t>
            </a:r>
            <a:r>
              <a:rPr lang="en-US" dirty="0" smtClean="0"/>
              <a:t> 			individuals</a:t>
            </a:r>
            <a:r>
              <a:rPr lang="en-US" dirty="0"/>
              <a:t>:</a:t>
            </a:r>
          </a:p>
          <a:p>
            <a:r>
              <a:rPr lang="en-US" dirty="0"/>
              <a:t>			</a:t>
            </a:r>
            <a:r>
              <a:rPr lang="en-US" dirty="0" err="1"/>
              <a:t>i</a:t>
            </a:r>
            <a:r>
              <a:rPr lang="en-US" dirty="0"/>
              <a:t>.	Corporation Counsel for the City of Detroit; or their designee.</a:t>
            </a:r>
          </a:p>
          <a:p>
            <a:r>
              <a:rPr lang="en-US" dirty="0"/>
              <a:t>			ii.	a representative from the Planning and Development Department;</a:t>
            </a:r>
          </a:p>
          <a:p>
            <a:r>
              <a:rPr lang="en-US" dirty="0"/>
              <a:t>			iii.	a representative from the Law Department;</a:t>
            </a:r>
          </a:p>
          <a:p>
            <a:r>
              <a:rPr lang="en-US" dirty="0"/>
              <a:t>			</a:t>
            </a:r>
            <a:r>
              <a:rPr lang="en-US" b="1" u="sng" dirty="0"/>
              <a:t>iv.</a:t>
            </a:r>
            <a:r>
              <a:rPr lang="en-US" b="1" dirty="0"/>
              <a:t>	</a:t>
            </a:r>
            <a:r>
              <a:rPr lang="en-US" b="1" u="sng" dirty="0"/>
              <a:t>a representative from the </a:t>
            </a:r>
            <a:r>
              <a:rPr lang="en-US" b="1" u="sng" dirty="0" smtClean="0"/>
              <a:t>Department of Civil Rights, Inclusion and 	</a:t>
            </a:r>
            <a:r>
              <a:rPr lang="en-US" b="1" dirty="0" smtClean="0"/>
              <a:t>				</a:t>
            </a:r>
            <a:r>
              <a:rPr lang="en-US" b="1" u="sng" dirty="0" smtClean="0"/>
              <a:t>Opportunity;</a:t>
            </a:r>
          </a:p>
          <a:p>
            <a:r>
              <a:rPr lang="en-US" b="1" dirty="0" smtClean="0"/>
              <a:t>			</a:t>
            </a:r>
            <a:r>
              <a:rPr lang="en-US" b="1" u="sng" dirty="0" smtClean="0"/>
              <a:t>v.</a:t>
            </a:r>
            <a:r>
              <a:rPr lang="en-US" b="1" dirty="0" smtClean="0"/>
              <a:t>	</a:t>
            </a:r>
            <a:r>
              <a:rPr lang="en-US" b="1" u="sng" dirty="0" smtClean="0"/>
              <a:t>a representative from the Legislative Policy Davison;</a:t>
            </a:r>
          </a:p>
          <a:p>
            <a:r>
              <a:rPr lang="en-US" b="1" dirty="0"/>
              <a:t>	</a:t>
            </a:r>
            <a:r>
              <a:rPr lang="en-US" b="1" dirty="0" smtClean="0"/>
              <a:t>		</a:t>
            </a:r>
            <a:r>
              <a:rPr lang="en-US" b="1" u="sng" dirty="0" smtClean="0"/>
              <a:t>vi. </a:t>
            </a:r>
            <a:r>
              <a:rPr lang="en-US" b="1" dirty="0" smtClean="0"/>
              <a:t>	</a:t>
            </a:r>
            <a:r>
              <a:rPr lang="en-US" b="1" u="sng" dirty="0" smtClean="0"/>
              <a:t>the Neighborhood Advisory Council Chair of the respective Tier 1 	</a:t>
            </a:r>
            <a:r>
              <a:rPr lang="en-US" b="1" dirty="0" smtClean="0"/>
              <a:t>				</a:t>
            </a:r>
            <a:r>
              <a:rPr lang="en-US" b="1" u="sng" dirty="0" smtClean="0"/>
              <a:t>Development.</a:t>
            </a:r>
            <a:r>
              <a:rPr lang="en-US" dirty="0" smtClean="0"/>
              <a:t>	</a:t>
            </a:r>
            <a:endParaRPr lang="en-US" dirty="0"/>
          </a:p>
        </p:txBody>
      </p:sp>
    </p:spTree>
    <p:extLst>
      <p:ext uri="{BB962C8B-B14F-4D97-AF65-F5344CB8AC3E}">
        <p14:creationId xmlns:p14="http://schemas.microsoft.com/office/powerpoint/2010/main" val="1727246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6791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17. Division of Revenue for Tier 2 Developments – Sec. 14-12-4</a:t>
            </a:r>
            <a:endParaRPr lang="en-US" sz="3200" b="1" u="sng" dirty="0"/>
          </a:p>
        </p:txBody>
      </p:sp>
      <p:pic>
        <p:nvPicPr>
          <p:cNvPr id="5" name="Content Placeholder 4"/>
          <p:cNvPicPr>
            <a:picLocks noGrp="1" noChangeAspect="1"/>
          </p:cNvPicPr>
          <p:nvPr>
            <p:ph idx="1"/>
          </p:nvPr>
        </p:nvPicPr>
        <p:blipFill>
          <a:blip r:embed="rId3"/>
          <a:stretch>
            <a:fillRect/>
          </a:stretch>
        </p:blipFill>
        <p:spPr>
          <a:xfrm>
            <a:off x="559220" y="1535994"/>
            <a:ext cx="11073560" cy="4959807"/>
          </a:xfrm>
          <a:prstGeom prst="rect">
            <a:avLst/>
          </a:prstGeom>
        </p:spPr>
      </p:pic>
    </p:spTree>
    <p:extLst>
      <p:ext uri="{BB962C8B-B14F-4D97-AF65-F5344CB8AC3E}">
        <p14:creationId xmlns:p14="http://schemas.microsoft.com/office/powerpoint/2010/main" val="2232462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09239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808" y="0"/>
            <a:ext cx="12245808" cy="6858000"/>
          </a:xfrm>
          <a:prstGeom prst="rect">
            <a:avLst/>
          </a:prstGeom>
        </p:spPr>
      </p:pic>
    </p:spTree>
    <p:extLst>
      <p:ext uri="{BB962C8B-B14F-4D97-AF65-F5344CB8AC3E}">
        <p14:creationId xmlns:p14="http://schemas.microsoft.com/office/powerpoint/2010/main" val="93384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2. Enforcement Committee – Sec. 14-12-2</a:t>
            </a:r>
            <a:endParaRPr lang="en-US" b="1" u="sng" dirty="0"/>
          </a:p>
        </p:txBody>
      </p:sp>
      <p:pic>
        <p:nvPicPr>
          <p:cNvPr id="4" name="Content Placeholder 3"/>
          <p:cNvPicPr>
            <a:picLocks noGrp="1" noChangeAspect="1"/>
          </p:cNvPicPr>
          <p:nvPr>
            <p:ph idx="1"/>
          </p:nvPr>
        </p:nvPicPr>
        <p:blipFill>
          <a:blip r:embed="rId3"/>
          <a:stretch>
            <a:fillRect/>
          </a:stretch>
        </p:blipFill>
        <p:spPr>
          <a:xfrm>
            <a:off x="838200" y="1865870"/>
            <a:ext cx="10619125" cy="3052120"/>
          </a:xfrm>
          <a:prstGeom prst="rect">
            <a:avLst/>
          </a:prstGeom>
        </p:spPr>
      </p:pic>
    </p:spTree>
    <p:extLst>
      <p:ext uri="{BB962C8B-B14F-4D97-AF65-F5344CB8AC3E}">
        <p14:creationId xmlns:p14="http://schemas.microsoft.com/office/powerpoint/2010/main" val="372622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877818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3. Tier 2 Development Project – Sec. 14-12-2</a:t>
            </a:r>
            <a:endParaRPr lang="en-US" b="1" u="sng" dirty="0"/>
          </a:p>
        </p:txBody>
      </p:sp>
      <p:pic>
        <p:nvPicPr>
          <p:cNvPr id="4" name="Content Placeholder 3"/>
          <p:cNvPicPr>
            <a:picLocks noGrp="1" noChangeAspect="1"/>
          </p:cNvPicPr>
          <p:nvPr>
            <p:ph idx="1"/>
          </p:nvPr>
        </p:nvPicPr>
        <p:blipFill>
          <a:blip r:embed="rId3"/>
          <a:stretch>
            <a:fillRect/>
          </a:stretch>
        </p:blipFill>
        <p:spPr>
          <a:xfrm>
            <a:off x="976184" y="1775614"/>
            <a:ext cx="10412094" cy="4526331"/>
          </a:xfrm>
          <a:prstGeom prst="rect">
            <a:avLst/>
          </a:prstGeom>
        </p:spPr>
      </p:pic>
    </p:spTree>
    <p:extLst>
      <p:ext uri="{BB962C8B-B14F-4D97-AF65-F5344CB8AC3E}">
        <p14:creationId xmlns:p14="http://schemas.microsoft.com/office/powerpoint/2010/main" val="53918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5896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4. Community Engagement Process – Sec. 14-12-3</a:t>
            </a:r>
            <a:endParaRPr lang="en-US" sz="4000" b="1" u="sng" dirty="0"/>
          </a:p>
        </p:txBody>
      </p:sp>
      <p:pic>
        <p:nvPicPr>
          <p:cNvPr id="4" name="Content Placeholder 3"/>
          <p:cNvPicPr>
            <a:picLocks noGrp="1" noChangeAspect="1"/>
          </p:cNvPicPr>
          <p:nvPr>
            <p:ph idx="1"/>
          </p:nvPr>
        </p:nvPicPr>
        <p:blipFill>
          <a:blip r:embed="rId3"/>
          <a:stretch>
            <a:fillRect/>
          </a:stretch>
        </p:blipFill>
        <p:spPr>
          <a:xfrm>
            <a:off x="619377" y="2125885"/>
            <a:ext cx="10953246" cy="1939487"/>
          </a:xfrm>
          <a:prstGeom prst="rect">
            <a:avLst/>
          </a:prstGeom>
        </p:spPr>
      </p:pic>
    </p:spTree>
    <p:extLst>
      <p:ext uri="{BB962C8B-B14F-4D97-AF65-F5344CB8AC3E}">
        <p14:creationId xmlns:p14="http://schemas.microsoft.com/office/powerpoint/2010/main" val="90525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4645</TotalTime>
  <Words>3278</Words>
  <Application>Microsoft Office PowerPoint</Application>
  <PresentationFormat>Widescreen</PresentationFormat>
  <Paragraphs>164</Paragraphs>
  <Slides>36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Community Benefits Ordinance Recommendations</vt:lpstr>
      <vt:lpstr>Timeline</vt:lpstr>
      <vt:lpstr>1. Tier 1 Development Project – Sec. 14-12-2</vt:lpstr>
      <vt:lpstr>PowerPoint Presentation</vt:lpstr>
      <vt:lpstr>2. Enforcement Committee – Sec. 14-12-2</vt:lpstr>
      <vt:lpstr>PowerPoint Presentation</vt:lpstr>
      <vt:lpstr>3. Tier 2 Development Project – Sec. 14-12-2</vt:lpstr>
      <vt:lpstr>PowerPoint Presentation</vt:lpstr>
      <vt:lpstr>4. Community Engagement Process – Sec. 14-12-3</vt:lpstr>
      <vt:lpstr>PowerPoint Presentation</vt:lpstr>
      <vt:lpstr>5. Meeting Notice – Sec. 14-12-3(a)(2)</vt:lpstr>
      <vt:lpstr>PowerPoint Presentation</vt:lpstr>
      <vt:lpstr>6. Presentation of the CBO Process and NAC Roles – Sec. 14-12-3(a)(4)</vt:lpstr>
      <vt:lpstr>PowerPoint Presentation</vt:lpstr>
      <vt:lpstr>7. NAC Members – Sec. 14-12-3(b)(3) </vt:lpstr>
      <vt:lpstr>PowerPoint Presentation</vt:lpstr>
      <vt:lpstr>8. NAC Impact Area – Sec. 14-12-3(b)(2)</vt:lpstr>
      <vt:lpstr>PowerPoint Presentation</vt:lpstr>
      <vt:lpstr>9. NAC Nominations – Sec. 14-12-3(b)(4)</vt:lpstr>
      <vt:lpstr>PowerPoint Presentation</vt:lpstr>
      <vt:lpstr>10. NAC Actions/Consent – Sec. 14-12-3(b)(5)</vt:lpstr>
      <vt:lpstr>PowerPoint Presentation</vt:lpstr>
      <vt:lpstr>11. Meetings between the Developer and the NAC – Sec. 14-12-3(c)(1)</vt:lpstr>
      <vt:lpstr>PowerPoint Presentation</vt:lpstr>
      <vt:lpstr>12. Additional Meetings by 2/3 vote – Sec. 14-12-3(c)(2)</vt:lpstr>
      <vt:lpstr>PowerPoint Presentation</vt:lpstr>
      <vt:lpstr>13. CBO Report Content – Sec. 14-12-3(d)(2)</vt:lpstr>
      <vt:lpstr>PowerPoint Presentation</vt:lpstr>
      <vt:lpstr>14. CBO Report to NAC – Sec. 14-12-3(d)(3)</vt:lpstr>
      <vt:lpstr>PowerPoint Presentation</vt:lpstr>
      <vt:lpstr>15. Development Agreement – Sec. 14-12-3(e)(1)(a)</vt:lpstr>
      <vt:lpstr>PowerPoint Presentation</vt:lpstr>
      <vt:lpstr>16. Enforcement Committee Composition – Sec. 14-12-3(f)(1)a.iv.</vt:lpstr>
      <vt:lpstr>PowerPoint Presentation</vt:lpstr>
      <vt:lpstr>17. Division of Revenue for Tier 2 Developments – Sec. 14-12-4</vt:lpstr>
      <vt:lpstr>PowerPoint Presentation</vt:lpstr>
    </vt:vector>
  </TitlesOfParts>
  <Company>City of Detroit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Benefits Survey</dc:title>
  <dc:creator>George Etheridge</dc:creator>
  <cp:lastModifiedBy>George Etheridge</cp:lastModifiedBy>
  <cp:revision>39</cp:revision>
  <dcterms:created xsi:type="dcterms:W3CDTF">2019-09-13T13:42:08Z</dcterms:created>
  <dcterms:modified xsi:type="dcterms:W3CDTF">2021-03-26T13:55:14Z</dcterms:modified>
</cp:coreProperties>
</file>