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81" r:id="rId5"/>
    <p:sldId id="272" r:id="rId6"/>
    <p:sldId id="303" r:id="rId7"/>
    <p:sldId id="301" r:id="rId8"/>
    <p:sldId id="299" r:id="rId9"/>
    <p:sldId id="300" r:id="rId10"/>
    <p:sldId id="283" r:id="rId11"/>
    <p:sldId id="28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970612-6B81-1119-B45A-21CF6492BBCD}" name="Ilya Hardey" initials="" userId="S::ILya.Hardey@detroitmi.gov::16b6b364-6f85-45e5-93a4-c05428dad4e5" providerId="AD"/>
  <p188:author id="{23545D37-F02E-02E6-8C6B-587A2A167639}" name="Jamie Kaye Walters" initials="JW" userId="S::jamie.walters@detroitmi.gov::3b96e0f1-4401-4c77-b6fc-539d14cc650f" providerId="AD"/>
  <p188:author id="{9945354F-D41E-1838-C3D8-CEA0F3E5A81D}" name="Ilya Hardey" initials="IH" userId="S::ilya.hardey@detroitmi.gov::16b6b364-6f85-45e5-93a4-c05428dad4e5" providerId="AD"/>
  <p188:author id="{A9237C7A-6782-E049-F193-68D74DCCF1FC}" name="Ilya Hardey" initials="IH" userId="S::Ilya.Hardey@detroitmi.gov::16b6b364-6f85-45e5-93a4-c05428dad4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344"/>
    <a:srgbClr val="9FD6B3"/>
    <a:srgbClr val="FEB70D"/>
    <a:srgbClr val="767676"/>
    <a:srgbClr val="259989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BD744-62B3-3F6D-DBFB-345279D115FC}" v="16" dt="2026-07-31T14:48:16.669"/>
    <p1510:client id="{7FAEBDE6-6679-4A7B-E0A9-572704DA4760}" v="691" dt="2026-07-30T20:03:37.3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6"/>
    <p:restoredTop sz="94643"/>
  </p:normalViewPr>
  <p:slideViewPr>
    <p:cSldViewPr snapToGrid="0">
      <p:cViewPr varScale="1">
        <p:scale>
          <a:sx n="78" d="100"/>
          <a:sy n="78" d="100"/>
        </p:scale>
        <p:origin x="122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7-30T19:29:01.8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10719 13705 16383 0 0,'0'5'0'0'0,"0"7"0"0"0,0 11 0 0 0,0 17 0 0 0,0 16 0 0 0,0 4 0 0 0,0-3 0 0 0,0-2 0 0 0,0-4 0 0 0,0-7 0 0 0,0-5 0 0 0,0 0 0 0 0,0-1 0 0 0,0-2 0 0 0,-5 2 0 0 0,-2 1 0 0 0,1-2 0 0 0,1-3 0 0 0,1 9 0 0 0,2 7 0 0 0,0-1 0 0 0,2-3 0 0 0,0 1 0 0 0,0-3 0 0 0,1-4 0 0 0,-1-4 0 0 0,0 2 0 0 0,0 0 0 0 0,0-2 0 0 0,0 3 0 0 0,0 0 0 0 0,0-2 0 0 0,0-2 0 0 0,0-2 0 0 0,0 4 0 0 0,0 0 0 0 0,0-1 0 0 0,0-2 0 0 0,0 3 0 0 0,0 1 0 0 0,0-1 0 0 0,0-2 0 0 0,0 2 0 0 0,0 2 0 0 0,0-3 0 0 0,0-1 0 0 0,0 3 0 0 0,0 0 0 0 0,0-2 0 0 0,0-1 0 0 0,5 8 0 0 0,2 1 0 0 0,-1 4 0 0 0,4-6 0 0 0,6-6 0 0 0,-1-4 0 0 0,-2-2 0 0 0,-4-1 0 0 0,-3 4 0 0 0,-3 2 0 0 0,-2-1 0 0 0,0 5 0 0 0,-2 0 0 0 0,0-1 0 0 0,1 2 0 0 0,4 0 0 0 0,2-2 0 0 0,1-2 0 0 0,-2 2 0 0 0,-2 0 0 0 0,-1-1 0 0 0,0 2 0 0 0,-2 1 0 0 0,0-3 0 0 0,0-1 0 0 0,5-8 0 0 0,1-9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7-30T19:29:01.8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15901 13627 16383 0 0,'5'-5'0'0'0,"2"13"0"0"0,9 10 0 0 0,3 8 0 0 0,-3 9 0 0 0,-3 13 0 0 0,-5 4 0 0 0,2 3 0 0 0,-1-3 0 0 0,-2-5 0 0 0,-2-6 0 0 0,-2-5 0 0 0,-1 2 0 0 0,-2-1 0 0 0,0-1 0 0 0,5-3 0 0 0,1 4 0 0 0,0 0 0 0 0,-1 5 0 0 0,-2 4 0 0 0,4 4 0 0 0,6-5 0 0 0,0-1 0 0 0,-1-4 0 0 0,-4-2 0 0 0,-2-3 0 0 0,-3 2 0 0 0,-1 0 0 0 0,-2-2 0 0 0,0 0 0 0 0,4-8 0 0 0,2 2 0 0 0,0 2 0 0 0,-1-1 0 0 0,-2 1 0 0 0,-1 5 0 0 0,-1 0 0 0 0,0 0 0 0 0,4-6 0 0 0,1-3 0 0 0,0 3 0 0 0,-1 2 0 0 0,-1 1 0 0 0,-2-1 0 0 0,4 9 0 0 0,1 4 0 0 0,-1 3 0 0 0,-1-2 0 0 0,-1-3 0 0 0,-2 1 0 0 0,-2-2 0 0 0,1-3 0 0 0,-1-3 0 0 0,-1 2 0 0 0,1-1 0 0 0,0 0 0 0 0,0-3 0 0 0,0 3 0 0 0,-1 1 0 0 0,1-2 0 0 0,0 4 0 0 0,0-1 0 0 0,0-1 0 0 0,0-3 0 0 0,0-2 0 0 0,0-1 0 0 0,0-2 0 0 0,0 0 0 0 0,0-1 0 0 0,0 10 0 0 0,0 3 0 0 0,0 5 0 0 0,0-1 0 0 0,0-3 0 0 0,-5-4 0 0 0,-6-4 0 0 0,-7-7 0 0 0,-5-9 0 0 0,-9-8 0 0 0,-4-5 0 0 0,0-4 0 0 0,0-3 0 0 0,2 0 0 0 0,6-1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DDB58-6B85-4243-8170-8120417BE8D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BF109-9899-4D03-BF44-32E2C9B92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64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gradFill>
          <a:gsLst>
            <a:gs pos="0">
              <a:srgbClr val="30A88F"/>
            </a:gs>
            <a:gs pos="76000">
              <a:srgbClr val="1F336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4DDF8-A13F-D2E0-19A7-DE2BB5A9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254668"/>
            <a:ext cx="2295568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May 2026</a:t>
            </a:r>
            <a:endParaRPr lang="en-US" sz="14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BD2B15-F818-7271-D879-93EAF38EB495}"/>
              </a:ext>
            </a:extLst>
          </p:cNvPr>
          <p:cNvCxnSpPr>
            <a:cxnSpLocks/>
          </p:cNvCxnSpPr>
          <p:nvPr userDrawn="1"/>
        </p:nvCxnSpPr>
        <p:spPr>
          <a:xfrm>
            <a:off x="609600" y="510984"/>
            <a:ext cx="1129889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18FEC-304D-3990-3A2A-70AE105D6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79" y="254668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AB44CF-DA68-C85F-E09E-727E878AF9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171" y="2253323"/>
            <a:ext cx="10515600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6000" b="1" i="0" cap="all" spc="-15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095C65-450C-8F69-2160-9DC2EDA4A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3920303"/>
            <a:ext cx="8912225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buNone/>
              <a:defRPr sz="2400" spc="-12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488E14-BE61-948C-4EBF-6DC9C81C2F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9779" y="5421086"/>
            <a:ext cx="2420299" cy="12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04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Blank">
    <p:bg>
      <p:bgPr>
        <a:gradFill>
          <a:gsLst>
            <a:gs pos="0">
              <a:srgbClr val="30A88F"/>
            </a:gs>
            <a:gs pos="76000">
              <a:srgbClr val="1F336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AB44CF-DA68-C85F-E09E-727E878AF9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129015"/>
            <a:ext cx="10515600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6000" b="1" i="0" cap="all" spc="-15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3488E14-BE61-948C-4EBF-6DC9C81C2F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7" y="1893366"/>
            <a:ext cx="3681046" cy="188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8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C1D860C-9924-C746-D7FB-7FEC810C6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A4315-5FD3-0637-4A74-A4749570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EE8D7C-6EC7-6FBB-2E0B-E35236F07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7629" y="5957925"/>
            <a:ext cx="1583306" cy="759774"/>
          </a:xfrm>
          <a:prstGeom prst="rect">
            <a:avLst/>
          </a:prstGeom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4484989-F0CF-7BFD-42CB-2D9F171CB3C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91302" y="2021948"/>
            <a:ext cx="4610102" cy="131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4763" indent="-4763">
              <a:buNone/>
              <a:tabLst/>
              <a:defRPr sz="2400" b="1" i="0" spc="-100" baseline="0"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6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600" b="0" i="0" spc="0" baseline="0">
                <a:latin typeface="Montserrat" pitchFamily="2" charset="77"/>
              </a:defRPr>
            </a:lvl3pPr>
            <a:lvl4pPr marL="687388" indent="-228600">
              <a:buFont typeface="Courier New" panose="02070309020205020404" pitchFamily="49" charset="0"/>
              <a:buChar char="o"/>
              <a:tabLst/>
              <a:defRPr sz="14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  <a:p>
            <a:pPr lvl="1"/>
            <a:r>
              <a:rPr lang="en-US" dirty="0" err="1"/>
              <a:t>Alksjf</a:t>
            </a:r>
            <a:r>
              <a:rPr lang="en-US" dirty="0"/>
              <a:t> </a:t>
            </a:r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ljaslf</a:t>
            </a:r>
            <a:endParaRPr lang="en-US" dirty="0"/>
          </a:p>
          <a:p>
            <a:pPr lvl="2"/>
            <a:r>
              <a:rPr lang="en-US" dirty="0" err="1"/>
              <a:t>Lkaj</a:t>
            </a:r>
            <a:r>
              <a:rPr lang="en-US" dirty="0"/>
              <a:t> </a:t>
            </a:r>
            <a:r>
              <a:rPr lang="en-US" dirty="0" err="1"/>
              <a:t>flkajs</a:t>
            </a:r>
            <a:r>
              <a:rPr lang="en-US" dirty="0"/>
              <a:t> </a:t>
            </a:r>
            <a:r>
              <a:rPr lang="en-US" dirty="0" err="1"/>
              <a:t>dflkjasj</a:t>
            </a:r>
            <a:r>
              <a:rPr lang="en-US" dirty="0"/>
              <a:t> </a:t>
            </a:r>
            <a:r>
              <a:rPr lang="en-US" dirty="0" err="1"/>
              <a:t>flkasj</a:t>
            </a:r>
            <a:r>
              <a:rPr lang="en-US" dirty="0"/>
              <a:t> </a:t>
            </a:r>
            <a:r>
              <a:rPr lang="en-US" dirty="0" err="1"/>
              <a:t>flkajsf</a:t>
            </a:r>
            <a:endParaRPr lang="en-US" dirty="0"/>
          </a:p>
          <a:p>
            <a:pPr lvl="3"/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lkajf</a:t>
            </a:r>
            <a:r>
              <a:rPr lang="en-US" dirty="0"/>
              <a:t> </a:t>
            </a:r>
            <a:r>
              <a:rPr lang="en-US" dirty="0" err="1"/>
              <a:t>lkjaslkf</a:t>
            </a:r>
            <a:r>
              <a:rPr lang="en-US" dirty="0"/>
              <a:t> </a:t>
            </a:r>
            <a:r>
              <a:rPr lang="en-US" dirty="0" err="1"/>
              <a:t>lkajs</a:t>
            </a:r>
            <a:r>
              <a:rPr lang="en-US" dirty="0"/>
              <a:t> f</a:t>
            </a:r>
          </a:p>
        </p:txBody>
      </p:sp>
    </p:spTree>
    <p:extLst>
      <p:ext uri="{BB962C8B-B14F-4D97-AF65-F5344CB8AC3E}">
        <p14:creationId xmlns:p14="http://schemas.microsoft.com/office/powerpoint/2010/main" val="389087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C1D860C-9924-C746-D7FB-7FEC810C6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1300" y="-1"/>
            <a:ext cx="5600700" cy="685800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A4315-5FD3-0637-4A74-A4749570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rgbClr val="767676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E6C24A-BE83-294F-286C-4C5E0F9E008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90599" y="2021948"/>
            <a:ext cx="4610102" cy="131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4763" indent="-4763">
              <a:buNone/>
              <a:tabLst/>
              <a:defRPr sz="2400" b="1" i="0" spc="-100" baseline="0"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6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600" b="0" i="0" spc="0" baseline="0">
                <a:latin typeface="Montserrat" pitchFamily="2" charset="77"/>
              </a:defRPr>
            </a:lvl3pPr>
            <a:lvl4pPr marL="687388" indent="-228600">
              <a:buFont typeface="Courier New" panose="02070309020205020404" pitchFamily="49" charset="0"/>
              <a:buChar char="o"/>
              <a:tabLst/>
              <a:defRPr sz="14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  <a:p>
            <a:pPr lvl="1"/>
            <a:r>
              <a:rPr lang="en-US" dirty="0" err="1"/>
              <a:t>Alksjf</a:t>
            </a:r>
            <a:r>
              <a:rPr lang="en-US" dirty="0"/>
              <a:t> </a:t>
            </a:r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ljaslf</a:t>
            </a:r>
            <a:endParaRPr lang="en-US" dirty="0"/>
          </a:p>
          <a:p>
            <a:pPr lvl="2"/>
            <a:r>
              <a:rPr lang="en-US" dirty="0" err="1"/>
              <a:t>Lkaj</a:t>
            </a:r>
            <a:r>
              <a:rPr lang="en-US" dirty="0"/>
              <a:t> </a:t>
            </a:r>
            <a:r>
              <a:rPr lang="en-US" dirty="0" err="1"/>
              <a:t>flkajs</a:t>
            </a:r>
            <a:r>
              <a:rPr lang="en-US" dirty="0"/>
              <a:t> </a:t>
            </a:r>
            <a:r>
              <a:rPr lang="en-US" dirty="0" err="1"/>
              <a:t>dflkjasj</a:t>
            </a:r>
            <a:r>
              <a:rPr lang="en-US" dirty="0"/>
              <a:t> </a:t>
            </a:r>
            <a:r>
              <a:rPr lang="en-US" dirty="0" err="1"/>
              <a:t>flkasj</a:t>
            </a:r>
            <a:r>
              <a:rPr lang="en-US" dirty="0"/>
              <a:t> </a:t>
            </a:r>
            <a:r>
              <a:rPr lang="en-US" dirty="0" err="1"/>
              <a:t>flkajsf</a:t>
            </a:r>
            <a:endParaRPr lang="en-US" dirty="0"/>
          </a:p>
          <a:p>
            <a:pPr lvl="3"/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lkajf</a:t>
            </a:r>
            <a:r>
              <a:rPr lang="en-US" dirty="0"/>
              <a:t> </a:t>
            </a:r>
            <a:r>
              <a:rPr lang="en-US" dirty="0" err="1"/>
              <a:t>lkjaslkf</a:t>
            </a:r>
            <a:r>
              <a:rPr lang="en-US" dirty="0"/>
              <a:t> </a:t>
            </a:r>
            <a:r>
              <a:rPr lang="en-US" dirty="0" err="1"/>
              <a:t>lkajs</a:t>
            </a:r>
            <a:r>
              <a:rPr lang="en-US" dirty="0"/>
              <a:t> f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02E4FE-D6FC-5127-E113-6306485C11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9048" y="5957925"/>
            <a:ext cx="1583306" cy="7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214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C1D860C-9924-C746-D7FB-7FEC810C6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1300" y="-1"/>
            <a:ext cx="5600700" cy="228827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A4315-5FD3-0637-4A74-A4749570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rgbClr val="767676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2F3C08A1-8424-7DE7-F913-5CFED4319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1300" y="2288277"/>
            <a:ext cx="5600700" cy="228826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59268B-CAB0-BF7E-0345-A2EE42875C2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91300" y="4576545"/>
            <a:ext cx="5600700" cy="228825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3FCE3EA2-449D-E5E9-6377-43436D5F552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90599" y="2021948"/>
            <a:ext cx="4610102" cy="131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4763" indent="-4763">
              <a:buNone/>
              <a:tabLst/>
              <a:defRPr sz="2400" b="1" i="0" spc="-100" baseline="0"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6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600" b="0" i="0" spc="0" baseline="0">
                <a:latin typeface="Montserrat" pitchFamily="2" charset="77"/>
              </a:defRPr>
            </a:lvl3pPr>
            <a:lvl4pPr marL="687388" indent="-228600">
              <a:buFont typeface="Courier New" panose="02070309020205020404" pitchFamily="49" charset="0"/>
              <a:buChar char="o"/>
              <a:tabLst/>
              <a:defRPr sz="14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  <a:p>
            <a:pPr lvl="1"/>
            <a:r>
              <a:rPr lang="en-US" dirty="0" err="1"/>
              <a:t>Alksjf</a:t>
            </a:r>
            <a:r>
              <a:rPr lang="en-US" dirty="0"/>
              <a:t> </a:t>
            </a:r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ljaslf</a:t>
            </a:r>
            <a:endParaRPr lang="en-US" dirty="0"/>
          </a:p>
          <a:p>
            <a:pPr lvl="2"/>
            <a:r>
              <a:rPr lang="en-US" dirty="0" err="1"/>
              <a:t>Lkaj</a:t>
            </a:r>
            <a:r>
              <a:rPr lang="en-US" dirty="0"/>
              <a:t> </a:t>
            </a:r>
            <a:r>
              <a:rPr lang="en-US" dirty="0" err="1"/>
              <a:t>flkajs</a:t>
            </a:r>
            <a:r>
              <a:rPr lang="en-US" dirty="0"/>
              <a:t> </a:t>
            </a:r>
            <a:r>
              <a:rPr lang="en-US" dirty="0" err="1"/>
              <a:t>dflkjasj</a:t>
            </a:r>
            <a:r>
              <a:rPr lang="en-US" dirty="0"/>
              <a:t> </a:t>
            </a:r>
            <a:r>
              <a:rPr lang="en-US" dirty="0" err="1"/>
              <a:t>flkasj</a:t>
            </a:r>
            <a:r>
              <a:rPr lang="en-US" dirty="0"/>
              <a:t> </a:t>
            </a:r>
            <a:r>
              <a:rPr lang="en-US" dirty="0" err="1"/>
              <a:t>flkajsf</a:t>
            </a:r>
            <a:endParaRPr lang="en-US" dirty="0"/>
          </a:p>
          <a:p>
            <a:pPr lvl="3"/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lkajf</a:t>
            </a:r>
            <a:r>
              <a:rPr lang="en-US" dirty="0"/>
              <a:t> </a:t>
            </a:r>
            <a:r>
              <a:rPr lang="en-US" dirty="0" err="1"/>
              <a:t>lkjaslkf</a:t>
            </a:r>
            <a:r>
              <a:rPr lang="en-US" dirty="0"/>
              <a:t> </a:t>
            </a:r>
            <a:r>
              <a:rPr lang="en-US" dirty="0" err="1"/>
              <a:t>lkajs</a:t>
            </a:r>
            <a:r>
              <a:rPr lang="en-US" dirty="0"/>
              <a:t> 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4B0A31-C061-5BCA-0269-76C3FF9BC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09048" y="5957925"/>
            <a:ext cx="1583306" cy="7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52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A296F59-299C-C7AD-D130-977F1053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rgbClr val="767676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DBF5B76-69AB-5BEA-B156-F482F287FFF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69455" y="352174"/>
            <a:ext cx="11453090" cy="13157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4763" indent="-4763" algn="ctr">
              <a:buNone/>
              <a:tabLst/>
              <a:defRPr sz="2400" b="1" i="0" spc="-100" baseline="0">
                <a:latin typeface="Montserrat" pitchFamily="2" charset="77"/>
              </a:defRPr>
            </a:lvl1pPr>
            <a:lvl2pPr marL="6350" indent="0" algn="ctr">
              <a:spcAft>
                <a:spcPts val="600"/>
              </a:spcAft>
              <a:buNone/>
              <a:tabLst/>
              <a:defRPr sz="1600" b="0" i="0" spc="0" baseline="0">
                <a:latin typeface="Montserrat" pitchFamily="2" charset="77"/>
              </a:defRPr>
            </a:lvl2pPr>
            <a:lvl3pPr marL="287338" indent="-161925" algn="ctr">
              <a:spcAft>
                <a:spcPts val="600"/>
              </a:spcAft>
              <a:tabLst/>
              <a:defRPr sz="1600" b="0" i="0" spc="0" baseline="0">
                <a:latin typeface="Montserrat" pitchFamily="2" charset="77"/>
              </a:defRPr>
            </a:lvl3pPr>
            <a:lvl4pPr marL="687388" indent="-228600" algn="ctr">
              <a:buFont typeface="Courier New" panose="02070309020205020404" pitchFamily="49" charset="0"/>
              <a:buChar char="o"/>
              <a:tabLst/>
              <a:defRPr sz="14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  <a:p>
            <a:pPr lvl="1"/>
            <a:r>
              <a:rPr lang="en-US" dirty="0" err="1"/>
              <a:t>Alksjf</a:t>
            </a:r>
            <a:r>
              <a:rPr lang="en-US" dirty="0"/>
              <a:t> </a:t>
            </a:r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ljaslf</a:t>
            </a:r>
            <a:endParaRPr lang="en-US" dirty="0"/>
          </a:p>
          <a:p>
            <a:pPr lvl="2"/>
            <a:r>
              <a:rPr lang="en-US" dirty="0" err="1"/>
              <a:t>Lkaj</a:t>
            </a:r>
            <a:r>
              <a:rPr lang="en-US" dirty="0"/>
              <a:t> </a:t>
            </a:r>
            <a:r>
              <a:rPr lang="en-US" dirty="0" err="1"/>
              <a:t>flkajs</a:t>
            </a:r>
            <a:r>
              <a:rPr lang="en-US" dirty="0"/>
              <a:t> </a:t>
            </a:r>
            <a:r>
              <a:rPr lang="en-US" dirty="0" err="1"/>
              <a:t>dflkjasj</a:t>
            </a:r>
            <a:r>
              <a:rPr lang="en-US" dirty="0"/>
              <a:t> </a:t>
            </a:r>
            <a:r>
              <a:rPr lang="en-US" dirty="0" err="1"/>
              <a:t>flkasj</a:t>
            </a:r>
            <a:r>
              <a:rPr lang="en-US" dirty="0"/>
              <a:t> </a:t>
            </a:r>
            <a:r>
              <a:rPr lang="en-US" dirty="0" err="1"/>
              <a:t>flkajsf</a:t>
            </a:r>
            <a:endParaRPr lang="en-US" dirty="0"/>
          </a:p>
          <a:p>
            <a:pPr lvl="3"/>
            <a:r>
              <a:rPr lang="en-US" dirty="0" err="1"/>
              <a:t>Lakjf</a:t>
            </a:r>
            <a:r>
              <a:rPr lang="en-US" dirty="0"/>
              <a:t> </a:t>
            </a:r>
            <a:r>
              <a:rPr lang="en-US" dirty="0" err="1"/>
              <a:t>lkajf</a:t>
            </a:r>
            <a:r>
              <a:rPr lang="en-US" dirty="0"/>
              <a:t> </a:t>
            </a:r>
            <a:r>
              <a:rPr lang="en-US" dirty="0" err="1"/>
              <a:t>lkjaslkf</a:t>
            </a:r>
            <a:r>
              <a:rPr lang="en-US" dirty="0"/>
              <a:t> </a:t>
            </a:r>
            <a:r>
              <a:rPr lang="en-US" dirty="0" err="1"/>
              <a:t>lkajs</a:t>
            </a:r>
            <a:r>
              <a:rPr lang="en-US" dirty="0"/>
              <a:t> 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192AB9-FEEB-21B9-0A64-2605608915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17629" y="5957925"/>
            <a:ext cx="1583306" cy="75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02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A0D4C2CC-F243-346C-FBBA-24813B75E0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982A87D1-DC2C-1824-7B63-B4342768E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13500"/>
            <a:ext cx="10515600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6000" b="1" i="0" cap="all" spc="-15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48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575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C1D860C-9924-C746-D7FB-7FEC810C6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6007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A4315-5FD3-0637-4A74-A4749570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054680-F49B-F3A1-E406-14103E84430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91302" y="2021948"/>
            <a:ext cx="461010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2400" b="1" i="0" spc="-100" baseline="0"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8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800" b="0" i="0" spc="0" baseline="0">
                <a:latin typeface="Montserrat" pitchFamily="2" charset="77"/>
              </a:defRPr>
            </a:lvl3pPr>
            <a:lvl4pPr>
              <a:defRPr sz="18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</p:txBody>
      </p:sp>
      <p:pic>
        <p:nvPicPr>
          <p:cNvPr id="2" name="Picture 1" descr="A picture containing text, sign&#10;&#10;AI-generated content may be incorrect.">
            <a:extLst>
              <a:ext uri="{FF2B5EF4-FFF2-40B4-BE49-F238E27FC236}">
                <a16:creationId xmlns:a16="http://schemas.microsoft.com/office/drawing/2014/main" id="{51A6CCE0-2E82-4E12-DF2B-61D4BE5A5F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6"/>
          <a:stretch>
            <a:fillRect/>
          </a:stretch>
        </p:blipFill>
        <p:spPr>
          <a:xfrm>
            <a:off x="10802380" y="5621189"/>
            <a:ext cx="1218636" cy="106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87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C1D860C-9924-C746-D7FB-7FEC810C6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1300" y="-1"/>
            <a:ext cx="5600700" cy="6858001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A4315-5FD3-0637-4A74-A4749570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rgbClr val="767676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E6C24A-BE83-294F-286C-4C5E0F9E008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90599" y="2021948"/>
            <a:ext cx="461010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2400" b="1" i="0" spc="-100" baseline="0"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8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800" b="0" i="0" spc="0" baseline="0">
                <a:latin typeface="Montserrat" pitchFamily="2" charset="77"/>
              </a:defRPr>
            </a:lvl3pPr>
            <a:lvl4pPr>
              <a:defRPr sz="18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</p:txBody>
      </p:sp>
      <p:pic>
        <p:nvPicPr>
          <p:cNvPr id="2" name="Picture 1" descr="A picture containing text, sign&#10;&#10;AI-generated content may be incorrect.">
            <a:extLst>
              <a:ext uri="{FF2B5EF4-FFF2-40B4-BE49-F238E27FC236}">
                <a16:creationId xmlns:a16="http://schemas.microsoft.com/office/drawing/2014/main" id="{98434597-D2AB-97F0-E407-6A64E3D13C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87"/>
          <a:stretch>
            <a:fillRect/>
          </a:stretch>
        </p:blipFill>
        <p:spPr>
          <a:xfrm>
            <a:off x="5237494" y="5636157"/>
            <a:ext cx="1218636" cy="10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921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C1D860C-9924-C746-D7FB-7FEC810C65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91300" y="-1"/>
            <a:ext cx="5600700" cy="228827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A4315-5FD3-0637-4A74-A47495709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rgbClr val="767676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2F3C08A1-8424-7DE7-F913-5CFED43194D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91300" y="2288277"/>
            <a:ext cx="5600700" cy="228826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759268B-CAB0-BF7E-0345-A2EE42875C2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91300" y="4576545"/>
            <a:ext cx="5600700" cy="228825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5BD5C-0A37-54A0-CEAB-B9C1081A8DC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90599" y="2021948"/>
            <a:ext cx="4610102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2400" b="1" i="0" spc="-100" baseline="0"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8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800" b="0" i="0" spc="0" baseline="0">
                <a:latin typeface="Montserrat" pitchFamily="2" charset="77"/>
              </a:defRPr>
            </a:lvl3pPr>
            <a:lvl4pPr>
              <a:defRPr sz="18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</p:txBody>
      </p:sp>
      <p:pic>
        <p:nvPicPr>
          <p:cNvPr id="8" name="Picture 7" descr="A picture containing text, sign&#10;&#10;AI-generated content may be incorrect.">
            <a:extLst>
              <a:ext uri="{FF2B5EF4-FFF2-40B4-BE49-F238E27FC236}">
                <a16:creationId xmlns:a16="http://schemas.microsoft.com/office/drawing/2014/main" id="{F1426405-38B4-45C3-35B1-5F4527C630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87"/>
          <a:stretch>
            <a:fillRect/>
          </a:stretch>
        </p:blipFill>
        <p:spPr>
          <a:xfrm>
            <a:off x="5237494" y="5636157"/>
            <a:ext cx="1218636" cy="106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52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>
            <a:alpha val="2988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A296F59-299C-C7AD-D130-977F10536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1" i="0">
                <a:solidFill>
                  <a:srgbClr val="767676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2D8BEFA-C9DF-319A-A754-BB6062AFD64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455" y="285512"/>
            <a:ext cx="11453090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buNone/>
              <a:defRPr sz="2400" b="1" i="0" spc="-100" baseline="0">
                <a:latin typeface="Montserrat" pitchFamily="2" charset="77"/>
              </a:defRPr>
            </a:lvl1pPr>
            <a:lvl2pPr marL="6350" indent="0" algn="ctr">
              <a:spcAft>
                <a:spcPts val="600"/>
              </a:spcAft>
              <a:buNone/>
              <a:tabLst/>
              <a:defRPr sz="1800" b="0" i="0" spc="0" baseline="0"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800" b="0" i="0" spc="0" baseline="0">
                <a:latin typeface="Montserrat" pitchFamily="2" charset="77"/>
              </a:defRPr>
            </a:lvl3pPr>
            <a:lvl4pPr>
              <a:defRPr sz="18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</p:txBody>
      </p:sp>
      <p:pic>
        <p:nvPicPr>
          <p:cNvPr id="5" name="Picture 4" descr="A picture containing text, sign&#10;&#10;AI-generated content may be incorrect.">
            <a:extLst>
              <a:ext uri="{FF2B5EF4-FFF2-40B4-BE49-F238E27FC236}">
                <a16:creationId xmlns:a16="http://schemas.microsoft.com/office/drawing/2014/main" id="{2D9701CE-86B3-4748-D4BC-95FE72E6F5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706"/>
          <a:stretch>
            <a:fillRect/>
          </a:stretch>
        </p:blipFill>
        <p:spPr>
          <a:xfrm>
            <a:off x="10802380" y="5621189"/>
            <a:ext cx="1218636" cy="106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102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004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14DDF8-A13F-D2E0-19A7-DE2BB5A9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83509" y="254668"/>
            <a:ext cx="2295568" cy="365125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fld id="{D22D11DE-8926-9D41-9F66-875555C8B28D}" type="datetime4">
              <a:rPr lang="en-US" smtClean="0"/>
              <a:t>August 18, 2026</a:t>
            </a:fld>
            <a:endParaRPr lang="en-US" sz="14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BD2B15-F818-7271-D879-93EAF38EB495}"/>
              </a:ext>
            </a:extLst>
          </p:cNvPr>
          <p:cNvCxnSpPr>
            <a:cxnSpLocks/>
          </p:cNvCxnSpPr>
          <p:nvPr userDrawn="1"/>
        </p:nvCxnSpPr>
        <p:spPr>
          <a:xfrm>
            <a:off x="283509" y="510984"/>
            <a:ext cx="1162498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18FEC-304D-3990-3A2A-70AE105D6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79" y="254668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400" b="1" i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‹#›</a:t>
            </a:fld>
            <a:endParaRPr lang="en-US" sz="14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AB44CF-DA68-C85F-E09E-727E878AF9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171" y="2253323"/>
            <a:ext cx="10515600" cy="8309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6000" b="1" i="0" cap="all" spc="-150" baseline="0">
                <a:solidFill>
                  <a:schemeClr val="bg1"/>
                </a:solidFill>
                <a:latin typeface="Montserrat ExtraBold" pitchFamily="2" charset="77"/>
              </a:defRPr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095C65-450C-8F69-2160-9DC2EDA4A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5171" y="3109785"/>
            <a:ext cx="8912225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buNone/>
              <a:defRPr sz="2400" spc="-120" baseline="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Picture 13" descr="Logo&#10;&#10;AI-generated content may be incorrect.">
            <a:extLst>
              <a:ext uri="{FF2B5EF4-FFF2-40B4-BE49-F238E27FC236}">
                <a16:creationId xmlns:a16="http://schemas.microsoft.com/office/drawing/2014/main" id="{8E3F819C-6887-D450-DBE3-BBF699D5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0"/>
          <a:stretch>
            <a:fillRect/>
          </a:stretch>
        </p:blipFill>
        <p:spPr>
          <a:xfrm>
            <a:off x="10738769" y="5570970"/>
            <a:ext cx="1273041" cy="112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404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solidFill>
          <a:srgbClr val="2599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3CAED69D-6816-FA06-18CF-8DF16CA4829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146136" y="2271247"/>
            <a:ext cx="5899728" cy="23155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2400" b="1" i="0" spc="-100" baseline="0">
                <a:solidFill>
                  <a:schemeClr val="bg1"/>
                </a:solidFill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800" b="0" i="0" spc="0" baseline="0">
                <a:solidFill>
                  <a:schemeClr val="bg1"/>
                </a:solidFill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800" b="0" i="0" spc="0" baseline="0">
                <a:solidFill>
                  <a:schemeClr val="bg1"/>
                </a:solidFill>
                <a:latin typeface="Montserrat" pitchFamily="2" charset="77"/>
              </a:defRPr>
            </a:lvl3pPr>
            <a:lvl4pPr>
              <a:defRPr sz="18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  <a:p>
            <a:pPr lvl="1"/>
            <a:r>
              <a:rPr lang="en-US" dirty="0"/>
              <a:t>In order to get to this style of body copy you must click on the   indent more button.</a:t>
            </a:r>
          </a:p>
          <a:p>
            <a:pPr lvl="2"/>
            <a:r>
              <a:rPr lang="en-US" dirty="0"/>
              <a:t>Do the same to get this bullet</a:t>
            </a:r>
          </a:p>
          <a:p>
            <a:pPr lvl="2"/>
            <a:r>
              <a:rPr lang="en-US" dirty="0"/>
              <a:t>When you’ve completed the bullets you will need to select indent less</a:t>
            </a:r>
          </a:p>
          <a:p>
            <a:pPr lvl="1"/>
            <a:r>
              <a:rPr lang="en-US" dirty="0"/>
              <a:t>This will get you back to body copy format</a:t>
            </a:r>
          </a:p>
        </p:txBody>
      </p:sp>
      <p:pic>
        <p:nvPicPr>
          <p:cNvPr id="3" name="Picture 2" descr="Logo&#10;&#10;AI-generated content may be incorrect.">
            <a:extLst>
              <a:ext uri="{FF2B5EF4-FFF2-40B4-BE49-F238E27FC236}">
                <a16:creationId xmlns:a16="http://schemas.microsoft.com/office/drawing/2014/main" id="{D12A6F2C-53BD-3490-0C44-48471B8BEC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0"/>
          <a:stretch>
            <a:fillRect/>
          </a:stretch>
        </p:blipFill>
        <p:spPr>
          <a:xfrm>
            <a:off x="10738769" y="5570970"/>
            <a:ext cx="1273041" cy="112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204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rgbClr val="FEB7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0E312F3-8616-6321-7E95-270EDBF5B5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146136" y="2271247"/>
            <a:ext cx="5899728" cy="23155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2400" b="1" i="0" spc="-100" baseline="0">
                <a:solidFill>
                  <a:schemeClr val="tx1"/>
                </a:solidFill>
                <a:latin typeface="Montserrat" pitchFamily="2" charset="77"/>
              </a:defRPr>
            </a:lvl1pPr>
            <a:lvl2pPr marL="6350" indent="0">
              <a:spcAft>
                <a:spcPts val="600"/>
              </a:spcAft>
              <a:buNone/>
              <a:tabLst/>
              <a:defRPr sz="1800" b="0" i="0" spc="0" baseline="0">
                <a:solidFill>
                  <a:schemeClr val="tx1"/>
                </a:solidFill>
                <a:latin typeface="Montserrat" pitchFamily="2" charset="77"/>
              </a:defRPr>
            </a:lvl2pPr>
            <a:lvl3pPr marL="287338" indent="-161925">
              <a:spcAft>
                <a:spcPts val="600"/>
              </a:spcAft>
              <a:tabLst/>
              <a:defRPr sz="1800" b="0" i="0" spc="0" baseline="0">
                <a:solidFill>
                  <a:schemeClr val="tx1"/>
                </a:solidFill>
                <a:latin typeface="Montserrat" pitchFamily="2" charset="77"/>
              </a:defRPr>
            </a:lvl3pPr>
            <a:lvl4pPr>
              <a:defRPr sz="1800" b="0" i="0" spc="0" baseline="0">
                <a:latin typeface="Montserrat" pitchFamily="2" charset="77"/>
              </a:defRPr>
            </a:lvl4pPr>
            <a:lvl5pPr>
              <a:defRPr sz="1800" b="0" i="0" spc="0" baseline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Your headline goes here</a:t>
            </a:r>
          </a:p>
          <a:p>
            <a:pPr lvl="1"/>
            <a:r>
              <a:rPr lang="en-US" dirty="0"/>
              <a:t>In order to get to this style of body copy you must click on the   indent more button.</a:t>
            </a:r>
          </a:p>
          <a:p>
            <a:pPr lvl="2"/>
            <a:r>
              <a:rPr lang="en-US" dirty="0"/>
              <a:t>Do the same to get this bullet</a:t>
            </a:r>
          </a:p>
          <a:p>
            <a:pPr lvl="2"/>
            <a:r>
              <a:rPr lang="en-US" dirty="0"/>
              <a:t>When you’ve completed the bullets you will need to select indent less</a:t>
            </a:r>
          </a:p>
          <a:p>
            <a:pPr lvl="1"/>
            <a:r>
              <a:rPr lang="en-US" dirty="0"/>
              <a:t>This will get you back to body copy format</a:t>
            </a:r>
          </a:p>
        </p:txBody>
      </p:sp>
      <p:pic>
        <p:nvPicPr>
          <p:cNvPr id="5" name="Picture 4" descr="A picture containing text, sign&#10;&#10;AI-generated content may be incorrect.">
            <a:extLst>
              <a:ext uri="{FF2B5EF4-FFF2-40B4-BE49-F238E27FC236}">
                <a16:creationId xmlns:a16="http://schemas.microsoft.com/office/drawing/2014/main" id="{DC16A673-C0AF-87B0-868A-326DFAAC07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57"/>
          <a:stretch>
            <a:fillRect/>
          </a:stretch>
        </p:blipFill>
        <p:spPr>
          <a:xfrm>
            <a:off x="10742631" y="5565531"/>
            <a:ext cx="1271016" cy="110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65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bg>
      <p:bgPr>
        <a:solidFill>
          <a:srgbClr val="0043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F8D5D8D-DBE0-609A-DCE3-68108DD33AB3}"/>
              </a:ext>
            </a:extLst>
          </p:cNvPr>
          <p:cNvSpPr txBox="1"/>
          <p:nvPr userDrawn="1"/>
        </p:nvSpPr>
        <p:spPr>
          <a:xfrm>
            <a:off x="890026" y="3737747"/>
            <a:ext cx="10328459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600" b="1" i="0" spc="-100" dirty="0">
                <a:solidFill>
                  <a:schemeClr val="bg1"/>
                </a:solidFill>
                <a:latin typeface="Montserrat ExtraBold" pitchFamily="2" charset="77"/>
              </a:rPr>
              <a:t>THANK YOU</a:t>
            </a:r>
          </a:p>
        </p:txBody>
      </p:sp>
      <p:pic>
        <p:nvPicPr>
          <p:cNvPr id="5" name="Picture 4" descr="Logo&#10;&#10;AI-generated content may be incorrect.">
            <a:extLst>
              <a:ext uri="{FF2B5EF4-FFF2-40B4-BE49-F238E27FC236}">
                <a16:creationId xmlns:a16="http://schemas.microsoft.com/office/drawing/2014/main" id="{4BEDB7E6-75A3-F8E7-05B8-67D561CF7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83"/>
          <a:stretch>
            <a:fillRect/>
          </a:stretch>
        </p:blipFill>
        <p:spPr>
          <a:xfrm>
            <a:off x="4724400" y="676836"/>
            <a:ext cx="2743200" cy="23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81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4650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7" r:id="rId2"/>
    <p:sldLayoutId id="2147483671" r:id="rId3"/>
    <p:sldLayoutId id="2147483672" r:id="rId4"/>
    <p:sldLayoutId id="2147483673" r:id="rId5"/>
    <p:sldLayoutId id="2147483674" r:id="rId6"/>
    <p:sldLayoutId id="2147483668" r:id="rId7"/>
    <p:sldLayoutId id="2147483669" r:id="rId8"/>
    <p:sldLayoutId id="2147483661" r:id="rId9"/>
    <p:sldLayoutId id="2147483662" r:id="rId10"/>
    <p:sldLayoutId id="2147483665" r:id="rId11"/>
    <p:sldLayoutId id="2147483655" r:id="rId12"/>
    <p:sldLayoutId id="2147483660" r:id="rId13"/>
    <p:sldLayoutId id="2147483664" r:id="rId14"/>
    <p:sldLayoutId id="2147483663" r:id="rId15"/>
    <p:sldLayoutId id="2147483666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openxmlformats.org/officeDocument/2006/relationships/customXml" Target="../ink/ink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customXml" Target="../ink/ink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8873"/>
            </a:gs>
            <a:gs pos="76000">
              <a:srgbClr val="1F336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5CDE2-3ED9-1A43-D51C-F4E7CDCB2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May 2026</a:t>
            </a:r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674600-09A9-034F-9CBD-3D5F21B3A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171" y="2253323"/>
            <a:ext cx="10515600" cy="2492990"/>
          </a:xfrm>
        </p:spPr>
        <p:txBody>
          <a:bodyPr lIns="0" tIns="0" rIns="0" bIns="0" anchor="t">
            <a:spAutoFit/>
          </a:bodyPr>
          <a:lstStyle/>
          <a:p>
            <a:r>
              <a:rPr lang="en-US">
                <a:latin typeface="Montserrat"/>
              </a:rPr>
              <a:t>Virginia Park</a:t>
            </a:r>
            <a:br>
              <a:rPr lang="en-US" dirty="0">
                <a:latin typeface="Montserrat"/>
              </a:rPr>
            </a:br>
            <a:r>
              <a:rPr lang="en-US">
                <a:latin typeface="Montserrat"/>
              </a:rPr>
              <a:t>PRE-CONSTRUCTION </a:t>
            </a:r>
            <a:r>
              <a:rPr lang="en-US" dirty="0">
                <a:latin typeface="Montserrat"/>
              </a:rPr>
              <a:t>MEETING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51F643-209F-3C7C-B516-6C6A8F6C44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6683" y="5185284"/>
            <a:ext cx="8912225" cy="332399"/>
          </a:xfrm>
        </p:spPr>
        <p:txBody>
          <a:bodyPr lIns="0" tIns="0" rIns="0" bIns="0" anchor="t">
            <a:spAutoFit/>
          </a:bodyPr>
          <a:lstStyle/>
          <a:p>
            <a:r>
              <a:rPr lang="en-US">
                <a:latin typeface="Montserrat"/>
              </a:rPr>
              <a:t>Phase 1: Virginia Park (2nd Ave. to 3rd Ave.)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72570D-1533-54BE-9181-09862D2BF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91030"/>
            <a:ext cx="1371600" cy="295275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DB326806-E338-8448-E79C-5F57FD888596}"/>
              </a:ext>
            </a:extLst>
          </p:cNvPr>
          <p:cNvSpPr txBox="1">
            <a:spLocks/>
          </p:cNvSpPr>
          <p:nvPr/>
        </p:nvSpPr>
        <p:spPr>
          <a:xfrm>
            <a:off x="728738" y="267890"/>
            <a:ext cx="10515600" cy="221599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cap="all" spc="-150" baseline="0">
                <a:solidFill>
                  <a:schemeClr val="bg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1600">
                <a:latin typeface="Montserrat"/>
              </a:rPr>
              <a:t>JULY 30, 2026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759440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1">
            <a:extLst>
              <a:ext uri="{FF2B5EF4-FFF2-40B4-BE49-F238E27FC236}">
                <a16:creationId xmlns:a16="http://schemas.microsoft.com/office/drawing/2014/main" id="{47DFE2DC-7145-9716-1AB2-827CE5CC7B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1552" t="-309" r="22845" b="154"/>
          <a:stretch>
            <a:fillRect/>
          </a:stretch>
        </p:blipFill>
        <p:spPr>
          <a:xfrm>
            <a:off x="0" y="0"/>
            <a:ext cx="5603237" cy="6868625"/>
          </a:xfrm>
          <a:prstGeom prst="rect">
            <a:avLst/>
          </a:prstGeom>
          <a:solidFill>
            <a:srgbClr val="E8E8E8"/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A2962-0FBA-D3D5-C19D-ED4D97EE0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</p:spPr>
        <p:txBody>
          <a:bodyPr/>
          <a:lstStyle/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FC7F2A-C6EA-A446-BEEB-DC694E2B474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10302" y="1577448"/>
            <a:ext cx="5022851" cy="4613058"/>
          </a:xfrm>
        </p:spPr>
        <p:txBody>
          <a:bodyPr wrap="square" lIns="0" tIns="0" rIns="0" bIns="0" anchor="t">
            <a:spAutoFit/>
          </a:bodyPr>
          <a:lstStyle/>
          <a:p>
            <a:pPr marL="0" indent="0"/>
            <a:r>
              <a:rPr lang="en-US" sz="2200" b="0">
                <a:solidFill>
                  <a:srgbClr val="004344"/>
                </a:solidFill>
                <a:latin typeface="Montserrat"/>
              </a:rPr>
              <a:t>The anticipated start date for the Streetscape will begin: </a:t>
            </a:r>
            <a:r>
              <a:rPr lang="en-US" sz="2200">
                <a:solidFill>
                  <a:srgbClr val="004344"/>
                </a:solidFill>
                <a:highlight>
                  <a:srgbClr val="C0C0C0"/>
                </a:highlight>
                <a:latin typeface="Montserrat"/>
              </a:rPr>
              <a:t>08/03/2026</a:t>
            </a:r>
            <a:r>
              <a:rPr lang="en-US" sz="2200" b="0">
                <a:solidFill>
                  <a:srgbClr val="004344"/>
                </a:solidFill>
                <a:highlight>
                  <a:srgbClr val="C0C0C0"/>
                </a:highlight>
                <a:latin typeface="Montserrat"/>
              </a:rPr>
              <a:t>,</a:t>
            </a:r>
            <a:r>
              <a:rPr lang="en-US" sz="2200" b="0">
                <a:solidFill>
                  <a:srgbClr val="004344"/>
                </a:solidFill>
                <a:latin typeface="Montserrat"/>
              </a:rPr>
              <a:t> and the anticipated completion for all 3 blocks will be </a:t>
            </a:r>
            <a:r>
              <a:rPr lang="en-US" sz="2200">
                <a:solidFill>
                  <a:srgbClr val="004344"/>
                </a:solidFill>
                <a:highlight>
                  <a:srgbClr val="C0C0C0"/>
                </a:highlight>
                <a:latin typeface="Montserrat"/>
              </a:rPr>
              <a:t>11/01/2027</a:t>
            </a:r>
            <a:r>
              <a:rPr lang="en-US" sz="2200" b="0">
                <a:solidFill>
                  <a:srgbClr val="004344"/>
                </a:solidFill>
                <a:highlight>
                  <a:srgbClr val="C0C0C0"/>
                </a:highlight>
                <a:latin typeface="Montserrat"/>
              </a:rPr>
              <a:t>.</a:t>
            </a:r>
            <a:r>
              <a:rPr lang="en-US" sz="2200" b="0" dirty="0">
                <a:solidFill>
                  <a:srgbClr val="004344"/>
                </a:solidFill>
                <a:latin typeface="Montserrat"/>
              </a:rPr>
              <a:t>  </a:t>
            </a:r>
            <a:endParaRPr lang="en-US" b="0"/>
          </a:p>
          <a:p>
            <a:pPr marL="0" indent="0"/>
            <a:endParaRPr lang="en-US" dirty="0"/>
          </a:p>
          <a:p>
            <a:pPr marL="0" indent="0"/>
            <a:r>
              <a:rPr lang="en-US" sz="1800">
                <a:solidFill>
                  <a:srgbClr val="004344"/>
                </a:solidFill>
                <a:latin typeface="Montserrat"/>
              </a:rPr>
              <a:t>Prime Construction Contractor</a:t>
            </a:r>
            <a:endParaRPr lang="en-US" sz="1800" b="0">
              <a:solidFill>
                <a:srgbClr val="004344"/>
              </a:solidFill>
            </a:endParaRPr>
          </a:p>
          <a:p>
            <a:pPr marL="285750" indent="-285750">
              <a:buChar char="•"/>
            </a:pPr>
            <a:r>
              <a:rPr lang="en-US" sz="1800" b="0">
                <a:solidFill>
                  <a:srgbClr val="004344"/>
                </a:solidFill>
                <a:latin typeface="Montserrat"/>
              </a:rPr>
              <a:t>Century Cement</a:t>
            </a:r>
            <a:endParaRPr lang="en-US" sz="1800" b="0">
              <a:solidFill>
                <a:srgbClr val="004344"/>
              </a:solidFill>
            </a:endParaRPr>
          </a:p>
          <a:p>
            <a:pPr marL="457200" indent="-457200">
              <a:buAutoNum type="arabicPeriod"/>
            </a:pPr>
            <a:endParaRPr lang="en-US" sz="1800" dirty="0">
              <a:solidFill>
                <a:srgbClr val="004344"/>
              </a:solidFill>
              <a:latin typeface="Montserrat"/>
            </a:endParaRPr>
          </a:p>
          <a:p>
            <a:pPr marL="0" indent="0"/>
            <a:r>
              <a:rPr lang="en-US" sz="1800">
                <a:solidFill>
                  <a:srgbClr val="004344"/>
                </a:solidFill>
                <a:latin typeface="Montserrat"/>
              </a:rPr>
              <a:t>The anticipated working hours are as follows: </a:t>
            </a:r>
            <a:endParaRPr lang="en-US" sz="1800" dirty="0">
              <a:solidFill>
                <a:srgbClr val="004344"/>
              </a:solidFill>
              <a:latin typeface="Montserrat"/>
            </a:endParaRPr>
          </a:p>
          <a:p>
            <a:pPr marL="342900" indent="-342900">
              <a:buChar char="•"/>
            </a:pPr>
            <a:r>
              <a:rPr lang="en-US" sz="1800" b="0">
                <a:solidFill>
                  <a:srgbClr val="004344"/>
                </a:solidFill>
                <a:latin typeface="Montserrat"/>
              </a:rPr>
              <a:t>(M-F: 7am to 5:30),(Sat:7am to 3:30pm)</a:t>
            </a:r>
            <a:r>
              <a:rPr lang="en-US" sz="1800" b="0" dirty="0">
                <a:solidFill>
                  <a:srgbClr val="004344"/>
                </a:solidFill>
                <a:latin typeface="Montserrat"/>
              </a:rPr>
              <a:t> </a:t>
            </a:r>
            <a:endParaRPr lang="en-US" sz="1800" b="0" dirty="0">
              <a:solidFill>
                <a:srgbClr val="004344"/>
              </a:solidFill>
            </a:endParaRPr>
          </a:p>
          <a:p>
            <a:endParaRPr lang="en-US" sz="2200" dirty="0">
              <a:solidFill>
                <a:srgbClr val="004344"/>
              </a:solidFill>
            </a:endParaRPr>
          </a:p>
          <a:p>
            <a:r>
              <a:rPr lang="en-US" sz="1300" b="0">
                <a:solidFill>
                  <a:srgbClr val="004344"/>
                </a:solidFill>
                <a:latin typeface="Montserrat"/>
              </a:rPr>
              <a:t>*Due to noise ordinance, work cannot be done before 7am. </a:t>
            </a:r>
            <a:endParaRPr lang="en-US" b="0">
              <a:solidFill>
                <a:srgbClr val="004344"/>
              </a:solidFill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04056343-84B6-5F56-0592-4A2678D00DB6}"/>
              </a:ext>
            </a:extLst>
          </p:cNvPr>
          <p:cNvSpPr txBox="1">
            <a:spLocks/>
          </p:cNvSpPr>
          <p:nvPr/>
        </p:nvSpPr>
        <p:spPr>
          <a:xfrm>
            <a:off x="6206671" y="866907"/>
            <a:ext cx="10515600" cy="3877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1"/>
                </a:solidFill>
                <a:latin typeface="Montserrat"/>
              </a:rPr>
              <a:t>Construction Overview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B8C675-7A6F-3009-7BFF-44AC633A7098}"/>
              </a:ext>
            </a:extLst>
          </p:cNvPr>
          <p:cNvSpPr/>
          <p:nvPr/>
        </p:nvSpPr>
        <p:spPr>
          <a:xfrm>
            <a:off x="6201833" y="1333500"/>
            <a:ext cx="6106582" cy="740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66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1FCCDB-D173-78AA-0819-49EF4F760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834" y="1459971"/>
            <a:ext cx="9144000" cy="3705225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66A739E-09C1-7598-3EAE-662D2EB21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31677"/>
              </p:ext>
            </p:extLst>
          </p:nvPr>
        </p:nvGraphicFramePr>
        <p:xfrm>
          <a:off x="486833" y="5281083"/>
          <a:ext cx="8815842" cy="128016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3397575">
                  <a:extLst>
                    <a:ext uri="{9D8B030D-6E8A-4147-A177-3AD203B41FA5}">
                      <a16:colId xmlns:a16="http://schemas.microsoft.com/office/drawing/2014/main" val="1713587490"/>
                    </a:ext>
                  </a:extLst>
                </a:gridCol>
                <a:gridCol w="2479653">
                  <a:extLst>
                    <a:ext uri="{9D8B030D-6E8A-4147-A177-3AD203B41FA5}">
                      <a16:colId xmlns:a16="http://schemas.microsoft.com/office/drawing/2014/main" val="1724680928"/>
                    </a:ext>
                  </a:extLst>
                </a:gridCol>
                <a:gridCol w="2938614">
                  <a:extLst>
                    <a:ext uri="{9D8B030D-6E8A-4147-A177-3AD203B41FA5}">
                      <a16:colId xmlns:a16="http://schemas.microsoft.com/office/drawing/2014/main" val="737214097"/>
                    </a:ext>
                  </a:extLst>
                </a:gridCol>
              </a:tblGrid>
              <a:tr h="29739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Phase</a:t>
                      </a:r>
                    </a:p>
                  </a:txBody>
                  <a:tcPr anchor="ctr">
                    <a:solidFill>
                      <a:srgbClr val="004344"/>
                    </a:solidFill>
                  </a:tcPr>
                </a:tc>
                <a:tc gridSpan="2"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Estimated Timeline</a:t>
                      </a:r>
                    </a:p>
                  </a:txBody>
                  <a:tcPr anchor="ctr">
                    <a:solidFill>
                      <a:srgbClr val="00434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187500"/>
                  </a:ext>
                </a:extLst>
              </a:tr>
              <a:tr h="27190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Phase 1 </a:t>
                      </a:r>
                      <a:r>
                        <a:rPr lang="en-US" sz="1600"/>
                        <a:t>(2nd Ave. – 3rd Ave.)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Aug. 3, 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Nov. 15,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6502802"/>
                  </a:ext>
                </a:extLst>
              </a:tr>
              <a:tr h="47583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/>
                        <a:t>Phase 2 </a:t>
                      </a:r>
                      <a:r>
                        <a:rPr lang="en-US" sz="1600" dirty="0"/>
                        <a:t>(Lodge – 3rd Ave. &amp; 2nd Ave. – M-1), </a:t>
                      </a:r>
                      <a:r>
                        <a:rPr lang="en-US" sz="1600" b="1"/>
                        <a:t>and tree planting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Apr. 15, 2027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Sept. 3, 2027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696873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E33CCF0-64DB-4865-C978-C4F12040A8E8}"/>
              </a:ext>
            </a:extLst>
          </p:cNvPr>
          <p:cNvSpPr txBox="1"/>
          <p:nvPr/>
        </p:nvSpPr>
        <p:spPr>
          <a:xfrm>
            <a:off x="3862916" y="2423583"/>
            <a:ext cx="1820333" cy="369332"/>
          </a:xfrm>
          <a:prstGeom prst="rect">
            <a:avLst/>
          </a:prstGeom>
          <a:solidFill>
            <a:srgbClr val="9FD6B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Phase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03AAB0-D59D-7120-3787-1133C1D3B5F6}"/>
              </a:ext>
            </a:extLst>
          </p:cNvPr>
          <p:cNvSpPr txBox="1"/>
          <p:nvPr/>
        </p:nvSpPr>
        <p:spPr>
          <a:xfrm>
            <a:off x="1174749" y="2423582"/>
            <a:ext cx="1820333" cy="369332"/>
          </a:xfrm>
          <a:prstGeom prst="rect">
            <a:avLst/>
          </a:prstGeom>
          <a:solidFill>
            <a:srgbClr val="9FD6B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Phase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6170D3-3C23-ACAA-932F-DFA7552CD9B8}"/>
              </a:ext>
            </a:extLst>
          </p:cNvPr>
          <p:cNvSpPr txBox="1"/>
          <p:nvPr/>
        </p:nvSpPr>
        <p:spPr>
          <a:xfrm>
            <a:off x="6593415" y="2423581"/>
            <a:ext cx="1820333" cy="369332"/>
          </a:xfrm>
          <a:prstGeom prst="rect">
            <a:avLst/>
          </a:prstGeom>
          <a:solidFill>
            <a:srgbClr val="9FD6B3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Phase 2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988D053-A4FB-CD50-84F8-CCB5780816E0}"/>
              </a:ext>
            </a:extLst>
          </p:cNvPr>
          <p:cNvSpPr txBox="1">
            <a:spLocks/>
          </p:cNvSpPr>
          <p:nvPr/>
        </p:nvSpPr>
        <p:spPr>
          <a:xfrm>
            <a:off x="565754" y="761074"/>
            <a:ext cx="10515600" cy="3877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1"/>
                </a:solidFill>
                <a:latin typeface="Montserrat"/>
              </a:rPr>
              <a:t>Project Timeline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E0F224-4D5B-B758-410A-F63248D232B4}"/>
              </a:ext>
            </a:extLst>
          </p:cNvPr>
          <p:cNvSpPr/>
          <p:nvPr/>
        </p:nvSpPr>
        <p:spPr>
          <a:xfrm>
            <a:off x="560916" y="1227667"/>
            <a:ext cx="8741832" cy="846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19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25D57-2326-ADB1-E3FA-78AAB43D3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B9A05C-25FA-29B7-1F10-10800DDE3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</p:spPr>
        <p:txBody>
          <a:bodyPr/>
          <a:lstStyle/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24240C9-36A8-51DB-57C0-77765D075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893527"/>
              </p:ext>
            </p:extLst>
          </p:nvPr>
        </p:nvGraphicFramePr>
        <p:xfrm>
          <a:off x="560917" y="2139950"/>
          <a:ext cx="8942916" cy="3291840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471458">
                  <a:extLst>
                    <a:ext uri="{9D8B030D-6E8A-4147-A177-3AD203B41FA5}">
                      <a16:colId xmlns:a16="http://schemas.microsoft.com/office/drawing/2014/main" val="690854915"/>
                    </a:ext>
                  </a:extLst>
                </a:gridCol>
                <a:gridCol w="4471458">
                  <a:extLst>
                    <a:ext uri="{9D8B030D-6E8A-4147-A177-3AD203B41FA5}">
                      <a16:colId xmlns:a16="http://schemas.microsoft.com/office/drawing/2014/main" val="9292085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Activity</a:t>
                      </a:r>
                    </a:p>
                  </a:txBody>
                  <a:tcPr anchor="ctr">
                    <a:solidFill>
                      <a:srgbClr val="00434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chemeClr val="bg1"/>
                          </a:solidFill>
                        </a:rPr>
                        <a:t>Approx. Date</a:t>
                      </a:r>
                    </a:p>
                  </a:txBody>
                  <a:tcPr anchor="ctr">
                    <a:solidFill>
                      <a:srgbClr val="0043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4919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Sidewalk Removal/Replacement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Early Aug. 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1389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Road Closure Begins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Mid Aug.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9387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Brick Removal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Mid–Late Aug.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61753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Concrete Paving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Sept.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570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Stage Switch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/>
                        <a:t>Early Oct.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485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South Side Brick Removal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Early Oct.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9694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South Side Concrete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Mid Oct.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3927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Brick Installation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Late Oct to Mid November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5529239"/>
                  </a:ext>
                </a:extLst>
              </a:tr>
            </a:tbl>
          </a:graphicData>
        </a:graphic>
      </p:graphicFrame>
      <p:sp>
        <p:nvSpPr>
          <p:cNvPr id="10" name="Title 3">
            <a:extLst>
              <a:ext uri="{FF2B5EF4-FFF2-40B4-BE49-F238E27FC236}">
                <a16:creationId xmlns:a16="http://schemas.microsoft.com/office/drawing/2014/main" id="{50515C76-31BB-26B2-151F-C1CD46E005D7}"/>
              </a:ext>
            </a:extLst>
          </p:cNvPr>
          <p:cNvSpPr txBox="1">
            <a:spLocks/>
          </p:cNvSpPr>
          <p:nvPr/>
        </p:nvSpPr>
        <p:spPr>
          <a:xfrm>
            <a:off x="565754" y="761074"/>
            <a:ext cx="10515600" cy="387798"/>
          </a:xfrm>
          <a:prstGeom prst="rect">
            <a:avLst/>
          </a:prstGeom>
        </p:spPr>
        <p:txBody>
          <a:bodyPr lIns="0" tIns="0" rIns="0" bIns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>
                <a:solidFill>
                  <a:schemeClr val="accent1"/>
                </a:solidFill>
                <a:latin typeface="Montserrat"/>
              </a:rPr>
              <a:t>PHASE 1: </a:t>
            </a:r>
            <a:r>
              <a:rPr lang="en-US" sz="2800">
                <a:solidFill>
                  <a:schemeClr val="accent1"/>
                </a:solidFill>
                <a:latin typeface="Montserrat"/>
              </a:rPr>
              <a:t>Timeline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61F162-EDFB-CE35-6762-6C7C78E71D69}"/>
              </a:ext>
            </a:extLst>
          </p:cNvPr>
          <p:cNvSpPr/>
          <p:nvPr/>
        </p:nvSpPr>
        <p:spPr>
          <a:xfrm>
            <a:off x="560916" y="1227667"/>
            <a:ext cx="6106582" cy="740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9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C6EBF-09BC-4A2B-1FED-4738E0076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E83144-25F0-A143-36B4-492C8C71D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</p:spPr>
        <p:txBody>
          <a:bodyPr/>
          <a:lstStyle/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1069C5F-60B0-71DF-27C0-A01938E843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10302" y="1577448"/>
            <a:ext cx="4917018" cy="3833870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200">
                <a:solidFill>
                  <a:srgbClr val="004344"/>
                </a:solidFill>
                <a:latin typeface="Montserrat"/>
              </a:rPr>
              <a:t>Starting Aug. 19:</a:t>
            </a:r>
          </a:p>
          <a:p>
            <a:endParaRPr lang="en-US" sz="2200" dirty="0">
              <a:solidFill>
                <a:srgbClr val="004344"/>
              </a:solidFill>
              <a:latin typeface="Montserrat"/>
            </a:endParaRPr>
          </a:p>
          <a:p>
            <a:r>
              <a:rPr lang="en-US" sz="2200" b="0">
                <a:solidFill>
                  <a:srgbClr val="004344"/>
                </a:solidFill>
                <a:latin typeface="Montserrat"/>
              </a:rPr>
              <a:t>Residents’ "last" chance for scheduled </a:t>
            </a:r>
            <a:r>
              <a:rPr lang="en-US" sz="2200" b="0" dirty="0">
                <a:solidFill>
                  <a:srgbClr val="004344"/>
                </a:solidFill>
                <a:latin typeface="Montserrat"/>
              </a:rPr>
              <a:t>bulk waste pickup </a:t>
            </a:r>
            <a:endParaRPr lang="en-US" dirty="0"/>
          </a:p>
          <a:p>
            <a:endParaRPr lang="en-US" sz="2200" b="0" dirty="0">
              <a:solidFill>
                <a:srgbClr val="004344"/>
              </a:solidFill>
            </a:endParaRPr>
          </a:p>
          <a:p>
            <a:r>
              <a:rPr lang="en-US" sz="2200" b="0">
                <a:solidFill>
                  <a:srgbClr val="004344"/>
                </a:solidFill>
                <a:latin typeface="Montserrat"/>
              </a:rPr>
              <a:t>"Last" normal waste collection</a:t>
            </a:r>
            <a:endParaRPr lang="en-US" sz="2200" b="0" dirty="0">
              <a:solidFill>
                <a:srgbClr val="004344"/>
              </a:solidFill>
              <a:latin typeface="Montserrat"/>
            </a:endParaRPr>
          </a:p>
          <a:p>
            <a:endParaRPr lang="en-US" sz="2200" b="0" dirty="0">
              <a:solidFill>
                <a:srgbClr val="004344"/>
              </a:solidFill>
            </a:endParaRPr>
          </a:p>
          <a:p>
            <a:r>
              <a:rPr lang="en-US" sz="1200" b="0" dirty="0">
                <a:solidFill>
                  <a:srgbClr val="004344"/>
                </a:solidFill>
                <a:latin typeface="Montserrat"/>
              </a:rPr>
              <a:t>*Bulk Waste will continue to be scheduled after the completion of the </a:t>
            </a:r>
            <a:r>
              <a:rPr lang="en-US" sz="1200" b="0">
                <a:solidFill>
                  <a:srgbClr val="004344"/>
                </a:solidFill>
                <a:latin typeface="Montserrat"/>
              </a:rPr>
              <a:t>block.</a:t>
            </a:r>
            <a:r>
              <a:rPr lang="en-US" sz="1200" dirty="0">
                <a:solidFill>
                  <a:srgbClr val="004344"/>
                </a:solidFill>
                <a:latin typeface="Montserrat"/>
              </a:rPr>
              <a:t> </a:t>
            </a:r>
            <a:r>
              <a:rPr lang="en-US" sz="1200" b="0">
                <a:solidFill>
                  <a:srgbClr val="004344"/>
                </a:solidFill>
                <a:latin typeface="Montserrat"/>
              </a:rPr>
              <a:t>Once the project is finished, regular collection schedules will return to normal.</a:t>
            </a:r>
            <a:endParaRPr lang="en-US">
              <a:solidFill>
                <a:srgbClr val="000000"/>
              </a:solidFill>
            </a:endParaRPr>
          </a:p>
          <a:p>
            <a:endParaRPr lang="en-US" sz="2200" b="0" dirty="0">
              <a:solidFill>
                <a:srgbClr val="004344"/>
              </a:solidFill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F4A83F0-61AE-B572-3A05-4751EAC1609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498" r="21498"/>
          <a:stretch/>
        </p:blipFill>
        <p:spPr>
          <a:prstGeom prst="rect">
            <a:avLst/>
          </a:prstGeom>
          <a:solidFill>
            <a:srgbClr val="E8E8E8"/>
          </a:solidFill>
        </p:spPr>
      </p:pic>
    </p:spTree>
    <p:extLst>
      <p:ext uri="{BB962C8B-B14F-4D97-AF65-F5344CB8AC3E}">
        <p14:creationId xmlns:p14="http://schemas.microsoft.com/office/powerpoint/2010/main" val="156402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AA9A3-EE7D-18D1-A7F0-35EBC569B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3D86A9-C4D8-117D-0E29-0BC783CC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</p:spPr>
        <p:txBody>
          <a:bodyPr/>
          <a:lstStyle/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4260B76-7669-54F6-E898-BA2A8385A7F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10302" y="1577448"/>
            <a:ext cx="4917018" cy="3982629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200">
                <a:solidFill>
                  <a:srgbClr val="004344"/>
                </a:solidFill>
                <a:latin typeface="Montserrat"/>
              </a:rPr>
              <a:t>Starting Aug. 20:</a:t>
            </a:r>
          </a:p>
          <a:p>
            <a:endParaRPr lang="en-US" sz="2200" dirty="0">
              <a:solidFill>
                <a:srgbClr val="004344"/>
              </a:solidFill>
              <a:latin typeface="Montserrat"/>
            </a:endParaRPr>
          </a:p>
          <a:p>
            <a:r>
              <a:rPr lang="en-US" sz="2200">
                <a:solidFill>
                  <a:srgbClr val="004344"/>
                </a:solidFill>
                <a:latin typeface="Montserrat"/>
              </a:rPr>
              <a:t>Full road closures </a:t>
            </a:r>
            <a:r>
              <a:rPr lang="en-US" sz="2200" b="0">
                <a:solidFill>
                  <a:srgbClr val="004344"/>
                </a:solidFill>
                <a:latin typeface="Montserrat"/>
              </a:rPr>
              <a:t>to vehicle traffic (emergency vehicles only)</a:t>
            </a:r>
            <a:endParaRPr lang="en-US">
              <a:latin typeface="Montserrat"/>
            </a:endParaRPr>
          </a:p>
          <a:p>
            <a:pPr marL="342900" indent="-342900">
              <a:buChar char="•"/>
            </a:pPr>
            <a:r>
              <a:rPr lang="en-US" sz="1800" b="0">
                <a:solidFill>
                  <a:srgbClr val="004344"/>
                </a:solidFill>
                <a:latin typeface="Montserrat"/>
              </a:rPr>
              <a:t>Heavy equipment removing existing bricks and concrete base</a:t>
            </a:r>
            <a:endParaRPr lang="en-US" sz="1800">
              <a:latin typeface="Montserrat"/>
            </a:endParaRPr>
          </a:p>
          <a:p>
            <a:pPr marL="342900" indent="-342900">
              <a:buChar char="•"/>
            </a:pPr>
            <a:r>
              <a:rPr lang="en-US" sz="1800" b="0">
                <a:solidFill>
                  <a:srgbClr val="004344"/>
                </a:solidFill>
                <a:latin typeface="Montserrat"/>
              </a:rPr>
              <a:t>Installation of a new concrete roadway base and subsurface drainage</a:t>
            </a:r>
            <a:endParaRPr lang="en-US" sz="1800">
              <a:latin typeface="Montserrat"/>
            </a:endParaRPr>
          </a:p>
          <a:p>
            <a:pPr marL="342900" indent="-342900">
              <a:buChar char="•"/>
            </a:pPr>
            <a:r>
              <a:rPr lang="en-US" sz="1800" b="0">
                <a:solidFill>
                  <a:srgbClr val="004344"/>
                </a:solidFill>
                <a:latin typeface="Montserrat"/>
              </a:rPr>
              <a:t>Salvaging and reinstalling historic brick pavement</a:t>
            </a:r>
            <a:endParaRPr lang="en-US" sz="1800">
              <a:latin typeface="Montserrat"/>
            </a:endParaRPr>
          </a:p>
          <a:p>
            <a:pPr marL="342900" indent="-342900">
              <a:buChar char="•"/>
            </a:pPr>
            <a:r>
              <a:rPr lang="en-US" sz="1800" b="0" dirty="0">
                <a:solidFill>
                  <a:srgbClr val="004344"/>
                </a:solidFill>
                <a:latin typeface="Montserrat"/>
              </a:rPr>
              <a:t>Construction crews and equipment </a:t>
            </a:r>
            <a:r>
              <a:rPr lang="en-US" sz="1800" b="0">
                <a:solidFill>
                  <a:srgbClr val="004344"/>
                </a:solidFill>
                <a:latin typeface="Montserrat"/>
              </a:rPr>
              <a:t>throughout the work zone</a:t>
            </a:r>
            <a:endParaRPr lang="en-US" sz="1800">
              <a:solidFill>
                <a:srgbClr val="004344"/>
              </a:solidFill>
            </a:endParaRPr>
          </a:p>
        </p:txBody>
      </p:sp>
      <p:pic>
        <p:nvPicPr>
          <p:cNvPr id="6" name="Picture Placeholder 1">
            <a:extLst>
              <a:ext uri="{FF2B5EF4-FFF2-40B4-BE49-F238E27FC236}">
                <a16:creationId xmlns:a16="http://schemas.microsoft.com/office/drawing/2014/main" id="{79F0D3D7-A1F6-1C43-2112-0AC2D0A481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38763" t="-154" r="6701" b="154"/>
          <a:stretch>
            <a:fillRect/>
          </a:stretch>
        </p:blipFill>
        <p:spPr>
          <a:xfrm>
            <a:off x="0" y="0"/>
            <a:ext cx="5604971" cy="6858019"/>
          </a:xfrm>
          <a:prstGeom prst="rect">
            <a:avLst/>
          </a:prstGeom>
          <a:solidFill>
            <a:srgbClr val="E8E8E8"/>
          </a:solidFill>
        </p:spPr>
      </p:pic>
    </p:spTree>
    <p:extLst>
      <p:ext uri="{BB962C8B-B14F-4D97-AF65-F5344CB8AC3E}">
        <p14:creationId xmlns:p14="http://schemas.microsoft.com/office/powerpoint/2010/main" val="1144981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BD92-3010-B03E-2144-6FDA85F77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45CB97-D501-E89F-BA5C-4A63D970D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83509" y="6492875"/>
            <a:ext cx="2743200" cy="365125"/>
          </a:xfrm>
        </p:spPr>
        <p:txBody>
          <a:bodyPr/>
          <a:lstStyle/>
          <a:p>
            <a:r>
              <a:rPr lang="en-US"/>
              <a:t>PG. </a:t>
            </a:r>
            <a:fld id="{88123130-BC46-4ED0-9F30-11F0FAAC06E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63E03B-31AF-72B4-3E55-F8FD7E20F55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3885" y="1312865"/>
            <a:ext cx="5403852" cy="5167056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200">
                <a:solidFill>
                  <a:srgbClr val="004344"/>
                </a:solidFill>
                <a:latin typeface="Montserrat"/>
              </a:rPr>
              <a:t>Starting Aug. 26:</a:t>
            </a:r>
          </a:p>
          <a:p>
            <a:endParaRPr lang="en-US" sz="2200" dirty="0">
              <a:solidFill>
                <a:srgbClr val="004344"/>
              </a:solidFill>
              <a:latin typeface="Montserrat"/>
            </a:endParaRPr>
          </a:p>
          <a:p>
            <a:r>
              <a:rPr lang="en-US" sz="2000" b="0" dirty="0">
                <a:solidFill>
                  <a:srgbClr val="004344"/>
                </a:solidFill>
                <a:latin typeface="Montserrat"/>
              </a:rPr>
              <a:t>Residents must move trash bins and recycling bins to the nearest intersection for pickup in collection zone. Items to be placed out by 7:00 </a:t>
            </a:r>
            <a:r>
              <a:rPr lang="en-US" sz="2000" b="0" dirty="0" err="1">
                <a:solidFill>
                  <a:srgbClr val="004344"/>
                </a:solidFill>
                <a:latin typeface="Montserrat"/>
              </a:rPr>
              <a:t>a.m</a:t>
            </a:r>
            <a:r>
              <a:rPr lang="en-US" sz="2000" b="0" dirty="0">
                <a:solidFill>
                  <a:srgbClr val="004344"/>
                </a:solidFill>
                <a:latin typeface="Montserrat"/>
              </a:rPr>
              <a:t> or risk of not being picked up. </a:t>
            </a:r>
            <a:endParaRPr lang="en-US" sz="2000" b="0" dirty="0">
              <a:solidFill>
                <a:srgbClr val="004344"/>
              </a:solidFill>
            </a:endParaRPr>
          </a:p>
          <a:p>
            <a:endParaRPr lang="en-US" sz="2000" b="0" dirty="0">
              <a:solidFill>
                <a:srgbClr val="004344"/>
              </a:solidFill>
              <a:latin typeface="Montserrat"/>
            </a:endParaRPr>
          </a:p>
          <a:p>
            <a:r>
              <a:rPr lang="en-US" sz="2000" b="0" dirty="0">
                <a:solidFill>
                  <a:srgbClr val="004344"/>
                </a:solidFill>
                <a:latin typeface="Montserrat"/>
              </a:rPr>
              <a:t>Residents may continue to place bundled or bagged yard waste on the front curb by berm by 7:00 </a:t>
            </a:r>
            <a:r>
              <a:rPr lang="en-US" sz="2000" b="0" dirty="0" err="1">
                <a:solidFill>
                  <a:srgbClr val="004344"/>
                </a:solidFill>
                <a:latin typeface="Montserrat"/>
              </a:rPr>
              <a:t>a.m</a:t>
            </a:r>
            <a:endParaRPr lang="en-US" sz="2000" dirty="0"/>
          </a:p>
          <a:p>
            <a:endParaRPr lang="en-US" sz="2000" b="0" dirty="0">
              <a:solidFill>
                <a:srgbClr val="004344"/>
              </a:solidFill>
            </a:endParaRPr>
          </a:p>
          <a:p>
            <a:r>
              <a:rPr lang="en-US" sz="2000" b="0" dirty="0">
                <a:solidFill>
                  <a:srgbClr val="004344"/>
                </a:solidFill>
                <a:latin typeface="Montserrat"/>
              </a:rPr>
              <a:t>Collection Zone: will be identified </a:t>
            </a:r>
            <a:r>
              <a:rPr lang="en-US" sz="2000" b="0">
                <a:solidFill>
                  <a:srgbClr val="004344"/>
                </a:solidFill>
                <a:latin typeface="Montserrat"/>
              </a:rPr>
              <a:t>by construction barrels and signage.</a:t>
            </a:r>
            <a:endParaRPr lang="en-US" sz="2000" b="0" dirty="0">
              <a:solidFill>
                <a:srgbClr val="004344"/>
              </a:solidFill>
            </a:endParaRPr>
          </a:p>
          <a:p>
            <a:endParaRPr lang="en-US" sz="2200" dirty="0">
              <a:solidFill>
                <a:srgbClr val="004344"/>
              </a:solidFill>
            </a:endParaRPr>
          </a:p>
          <a:p>
            <a:r>
              <a:rPr lang="en-US" sz="1300">
                <a:solidFill>
                  <a:srgbClr val="004344"/>
                </a:solidFill>
                <a:latin typeface="Montserrat"/>
              </a:rPr>
              <a:t>*Yard</a:t>
            </a:r>
            <a:r>
              <a:rPr lang="en-US" sz="1300" dirty="0">
                <a:solidFill>
                  <a:srgbClr val="004344"/>
                </a:solidFill>
                <a:latin typeface="Montserrat"/>
              </a:rPr>
              <a:t> Waste to be moved by Contractor.</a:t>
            </a:r>
            <a:endParaRPr lang="en-US" dirty="0">
              <a:solidFill>
                <a:srgbClr val="00434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9AFA5D-5E03-B32B-84A5-43F3877393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50" t="40061" r="12294" b="92"/>
          <a:stretch>
            <a:fillRect/>
          </a:stretch>
        </p:blipFill>
        <p:spPr>
          <a:xfrm>
            <a:off x="529" y="-32808"/>
            <a:ext cx="5599387" cy="4160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E4EBFF-C931-7CD8-6ACD-662832576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602" t="-269" r="8382" b="1143"/>
          <a:stretch>
            <a:fillRect/>
          </a:stretch>
        </p:blipFill>
        <p:spPr>
          <a:xfrm>
            <a:off x="0" y="4413250"/>
            <a:ext cx="5596197" cy="2337351"/>
          </a:xfrm>
          <a:prstGeom prst="rect">
            <a:avLst/>
          </a:prstGeom>
        </p:spPr>
      </p:pic>
      <p:sp>
        <p:nvSpPr>
          <p:cNvPr id="14" name="Arrow: Left 13">
            <a:extLst>
              <a:ext uri="{FF2B5EF4-FFF2-40B4-BE49-F238E27FC236}">
                <a16:creationId xmlns:a16="http://schemas.microsoft.com/office/drawing/2014/main" id="{2990B1D9-8304-DE23-653B-3968F248E6C8}"/>
              </a:ext>
            </a:extLst>
          </p:cNvPr>
          <p:cNvSpPr/>
          <p:nvPr/>
        </p:nvSpPr>
        <p:spPr>
          <a:xfrm>
            <a:off x="1280583" y="2148416"/>
            <a:ext cx="2137832" cy="1195916"/>
          </a:xfrm>
          <a:prstGeom prst="leftArrow">
            <a:avLst/>
          </a:prstGeom>
          <a:solidFill>
            <a:srgbClr val="9FD6B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srgbClr val="004344"/>
                </a:solidFill>
              </a:rPr>
              <a:t>Suggestion</a:t>
            </a:r>
            <a:r>
              <a:rPr lang="en-US" sz="1200">
                <a:solidFill>
                  <a:srgbClr val="004344"/>
                </a:solidFill>
              </a:rPr>
              <a:t>: Add something to identify your trash/recycling bin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2DA8E4-264A-40B6-325F-F0E4FA954E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185583" y="4921250"/>
            <a:ext cx="952500" cy="9207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00C0AF-F208-9B9B-19E8-F5D48CC74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280582" y="4921249"/>
            <a:ext cx="952500" cy="92075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B6CB7A38-A907-CAE9-A06C-FF7DB326BD12}"/>
                  </a:ext>
                </a:extLst>
              </p14:cNvPr>
              <p14:cNvContentPartPr/>
              <p14:nvPr/>
            </p14:nvContentPartPr>
            <p14:xfrm>
              <a:off x="1629372" y="4900083"/>
              <a:ext cx="47168" cy="1053355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B6CB7A38-A907-CAE9-A06C-FF7DB326BD1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1505" y="4882089"/>
                <a:ext cx="82544" cy="10889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C919898C-7F05-5583-755C-C794CD22E8F9}"/>
                  </a:ext>
                </a:extLst>
              </p14:cNvPr>
              <p14:cNvContentPartPr/>
              <p14:nvPr/>
            </p14:nvContentPartPr>
            <p14:xfrm>
              <a:off x="3714749" y="4866534"/>
              <a:ext cx="106327" cy="1031098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C919898C-7F05-5583-755C-C794CD22E8F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96788" y="4848899"/>
                <a:ext cx="141889" cy="106672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3352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5102E-60D0-6BE2-D121-704B9EC31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9015"/>
            <a:ext cx="10515600" cy="830997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622912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D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4344"/>
      </a:accent1>
      <a:accent2>
        <a:srgbClr val="259988"/>
      </a:accent2>
      <a:accent3>
        <a:srgbClr val="9FD5B3"/>
      </a:accent3>
      <a:accent4>
        <a:srgbClr val="FEB60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C6BCFA8F2FB542A702854E2DEE59D0" ma:contentTypeVersion="19" ma:contentTypeDescription="Create a new document." ma:contentTypeScope="" ma:versionID="ddbb0016af9a937830b1d291c71909c2">
  <xsd:schema xmlns:xsd="http://www.w3.org/2001/XMLSchema" xmlns:xs="http://www.w3.org/2001/XMLSchema" xmlns:p="http://schemas.microsoft.com/office/2006/metadata/properties" xmlns:ns1="http://schemas.microsoft.com/sharepoint/v3" xmlns:ns2="7f6af1fa-26a0-4cf7-b096-9b39487e3ef1" xmlns:ns3="35e0c38a-9beb-4e48-bc47-db36060c0c82" targetNamespace="http://schemas.microsoft.com/office/2006/metadata/properties" ma:root="true" ma:fieldsID="fa0aac6f39caab5e1752f7fdf2193633" ns1:_="" ns2:_="" ns3:_="">
    <xsd:import namespace="http://schemas.microsoft.com/sharepoint/v3"/>
    <xsd:import namespace="7f6af1fa-26a0-4cf7-b096-9b39487e3ef1"/>
    <xsd:import namespace="35e0c38a-9beb-4e48-bc47-db36060c0c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af1fa-26a0-4cf7-b096-9b39487e3e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042f1e1-721c-4f15-8265-f5fffa71f7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0c38a-9beb-4e48-bc47-db36060c0c82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7bc7b45-dec2-45df-9492-c706d41b5029}" ma:internalName="TaxCatchAll" ma:showField="CatchAllData" ma:web="35e0c38a-9beb-4e48-bc47-db36060c0c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7f6af1fa-26a0-4cf7-b096-9b39487e3ef1">
      <Terms xmlns="http://schemas.microsoft.com/office/infopath/2007/PartnerControls"/>
    </lcf76f155ced4ddcb4097134ff3c332f>
    <TaxCatchAll xmlns="35e0c38a-9beb-4e48-bc47-db36060c0c82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0FCA5D0-2A33-4709-9693-AA844E7AB3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f6af1fa-26a0-4cf7-b096-9b39487e3ef1"/>
    <ds:schemaRef ds:uri="35e0c38a-9beb-4e48-bc47-db36060c0c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6389B2-E98A-4386-9702-2C0DF45B58B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22E39-4682-4BBF-AD68-091D30ECCF09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f6af1fa-26a0-4cf7-b096-9b39487e3ef1"/>
    <ds:schemaRef ds:uri="35e0c38a-9beb-4e48-bc47-db36060c0c8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380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Virginia Park PRE-CONSTRUCTION MEETING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Jamie Kaye Walters</dc:creator>
  <cp:lastModifiedBy>Georgette Johnson</cp:lastModifiedBy>
  <cp:revision>426</cp:revision>
  <dcterms:created xsi:type="dcterms:W3CDTF">2026-02-02T17:34:32Z</dcterms:created>
  <dcterms:modified xsi:type="dcterms:W3CDTF">2026-08-18T16:12:16Z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0x01010001C6BCFA8F2FB542A702854E2DEE59D0</vt:lpwstr>
  </property>
  <property fmtid="{D5CDD505-2E9C-101B-9397-08002B2CF9AE}" pid="3" name="MediaServiceImageTags">
    <vt:lpwstr/>
  </property>
</Properties>
</file>