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2" r:id="rId2"/>
    <p:sldId id="304" r:id="rId3"/>
    <p:sldId id="305" r:id="rId4"/>
    <p:sldId id="306" r:id="rId5"/>
    <p:sldId id="307" r:id="rId6"/>
    <p:sldId id="273" r:id="rId7"/>
    <p:sldId id="281" r:id="rId8"/>
    <p:sldId id="284" r:id="rId9"/>
    <p:sldId id="283" r:id="rId10"/>
    <p:sldId id="285" r:id="rId11"/>
    <p:sldId id="303" r:id="rId12"/>
    <p:sldId id="289" r:id="rId13"/>
    <p:sldId id="299" r:id="rId14"/>
    <p:sldId id="295" r:id="rId15"/>
    <p:sldId id="298"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4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970612-6B81-1119-B45A-21CF6492BBCD}" name="Ilya Hardey" initials="" userId="S::ILya.Hardey@detroitmi.gov::16b6b364-6f85-45e5-93a4-c05428dad4e5" providerId="AD"/>
  <p188:author id="{23545D37-F02E-02E6-8C6B-587A2A167639}" name="Jamie Kaye Walters" initials="JW" userId="S::jamie.walters@detroitmi.gov::3b96e0f1-4401-4c77-b6fc-539d14cc650f" providerId="AD"/>
  <p188:author id="{9945354F-D41E-1838-C3D8-CEA0F3E5A81D}" name="Ilya Hardey" initials="IH" userId="S::ilya.hardey@detroitmi.gov::16b6b364-6f85-45e5-93a4-c05428dad4e5" providerId="AD"/>
  <p188:author id="{A9237C7A-6782-E049-F193-68D74DCCF1FC}" name="Ilya Hardey" initials="IH" userId="S::Ilya.Hardey@detroitmi.gov::16b6b364-6f85-45e5-93a4-c05428dad4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8873"/>
    <a:srgbClr val="FEA725"/>
    <a:srgbClr val="1F3369"/>
    <a:srgbClr val="259989"/>
    <a:srgbClr val="FEB70D"/>
    <a:srgbClr val="9FD6B3"/>
    <a:srgbClr val="004344"/>
    <a:srgbClr val="30A88F"/>
    <a:srgbClr val="767676"/>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p:restoredTop sz="94671"/>
  </p:normalViewPr>
  <p:slideViewPr>
    <p:cSldViewPr snapToGrid="0">
      <p:cViewPr varScale="1">
        <p:scale>
          <a:sx n="155" d="100"/>
          <a:sy n="155" d="100"/>
        </p:scale>
        <p:origin x="456" y="200"/>
      </p:cViewPr>
      <p:guideLst>
        <p:guide orient="horz" pos="2160"/>
        <p:guide pos="3840"/>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DDB58-6B85-4243-8170-8120417BE8D4}" type="datetimeFigureOut">
              <a:rPr lang="en-US" smtClean="0"/>
              <a:t>5/28/26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BF109-9899-4D03-BF44-32E2C9B92778}" type="slidenum">
              <a:rPr lang="en-US" smtClean="0"/>
              <a:t>‹#›</a:t>
            </a:fld>
            <a:endParaRPr lang="en-US"/>
          </a:p>
        </p:txBody>
      </p:sp>
    </p:spTree>
    <p:extLst>
      <p:ext uri="{BB962C8B-B14F-4D97-AF65-F5344CB8AC3E}">
        <p14:creationId xmlns:p14="http://schemas.microsoft.com/office/powerpoint/2010/main" val="318936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BF109-9899-4D03-BF44-32E2C9B92778}" type="slidenum">
              <a:rPr lang="en-US" smtClean="0"/>
              <a:t>6</a:t>
            </a:fld>
            <a:endParaRPr lang="en-US"/>
          </a:p>
        </p:txBody>
      </p:sp>
    </p:spTree>
    <p:extLst>
      <p:ext uri="{BB962C8B-B14F-4D97-AF65-F5344CB8AC3E}">
        <p14:creationId xmlns:p14="http://schemas.microsoft.com/office/powerpoint/2010/main" val="10601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0">
              <a:srgbClr val="30A88F"/>
            </a:gs>
            <a:gs pos="76000">
              <a:srgbClr val="1F3369"/>
            </a:gs>
          </a:gsLst>
          <a:lin ang="5400000" scaled="0"/>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4DDF8-A13F-D2E0-19A7-DE2BB5A9C6C5}"/>
              </a:ext>
            </a:extLst>
          </p:cNvPr>
          <p:cNvSpPr>
            <a:spLocks noGrp="1"/>
          </p:cNvSpPr>
          <p:nvPr>
            <p:ph type="dt" sz="half" idx="10"/>
          </p:nvPr>
        </p:nvSpPr>
        <p:spPr>
          <a:xfrm>
            <a:off x="609600" y="254668"/>
            <a:ext cx="2295568" cy="365125"/>
          </a:xfrm>
          <a:prstGeom prst="rect">
            <a:avLst/>
          </a:prstGeom>
        </p:spPr>
        <p:txBody>
          <a:bodyPr lIns="0" tIns="0" rIns="0" bIns="0"/>
          <a:lstStyle>
            <a:lvl1pPr>
              <a:defRPr sz="1400" b="1" i="0">
                <a:solidFill>
                  <a:schemeClr val="bg1"/>
                </a:solidFill>
                <a:latin typeface="Montserrat" pitchFamily="2" charset="77"/>
              </a:defRPr>
            </a:lvl1pPr>
          </a:lstStyle>
          <a:p>
            <a:r>
              <a:rPr lang="en-US"/>
              <a:t>May 2026</a:t>
            </a:r>
            <a:endParaRPr lang="en-US" sz="1400" dirty="0"/>
          </a:p>
        </p:txBody>
      </p:sp>
      <p:cxnSp>
        <p:nvCxnSpPr>
          <p:cNvPr id="5" name="Straight Connector 4">
            <a:extLst>
              <a:ext uri="{FF2B5EF4-FFF2-40B4-BE49-F238E27FC236}">
                <a16:creationId xmlns:a16="http://schemas.microsoft.com/office/drawing/2014/main" id="{CFBD2B15-F818-7271-D879-93EAF38EB495}"/>
              </a:ext>
            </a:extLst>
          </p:cNvPr>
          <p:cNvCxnSpPr>
            <a:cxnSpLocks/>
          </p:cNvCxnSpPr>
          <p:nvPr userDrawn="1"/>
        </p:nvCxnSpPr>
        <p:spPr>
          <a:xfrm>
            <a:off x="609600" y="510984"/>
            <a:ext cx="11298891"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30B18FEC-304D-3990-3A2A-70AE105D6A3C}"/>
              </a:ext>
            </a:extLst>
          </p:cNvPr>
          <p:cNvSpPr>
            <a:spLocks noGrp="1"/>
          </p:cNvSpPr>
          <p:nvPr>
            <p:ph type="sldNum" sz="quarter" idx="12"/>
          </p:nvPr>
        </p:nvSpPr>
        <p:spPr>
          <a:xfrm>
            <a:off x="9156879" y="254668"/>
            <a:ext cx="2743200" cy="365125"/>
          </a:xfrm>
          <a:prstGeom prst="rect">
            <a:avLst/>
          </a:prstGeom>
        </p:spPr>
        <p:txBody>
          <a:bodyPr lIns="0" tIns="0" rIns="0" bIns="0"/>
          <a:lstStyle>
            <a:lvl1pPr algn="r">
              <a:defRPr sz="1400" b="1" i="0">
                <a:solidFill>
                  <a:schemeClr val="bg1"/>
                </a:solidFill>
                <a:latin typeface="Montserrat" pitchFamily="2" charset="77"/>
              </a:defRPr>
            </a:lvl1pPr>
          </a:lstStyle>
          <a:p>
            <a:r>
              <a:rPr lang="en-US"/>
              <a:t>PG. </a:t>
            </a:r>
            <a:fld id="{88123130-BC46-4ED0-9F30-11F0FAAC06EE}" type="slidenum">
              <a:rPr lang="en-US" smtClean="0"/>
              <a:pPr/>
              <a:t>‹#›</a:t>
            </a:fld>
            <a:endParaRPr lang="en-US" sz="1400"/>
          </a:p>
        </p:txBody>
      </p:sp>
      <p:sp>
        <p:nvSpPr>
          <p:cNvPr id="3" name="Title 2">
            <a:extLst>
              <a:ext uri="{FF2B5EF4-FFF2-40B4-BE49-F238E27FC236}">
                <a16:creationId xmlns:a16="http://schemas.microsoft.com/office/drawing/2014/main" id="{A1AB44CF-DA68-C85F-E09E-727E878AF97B}"/>
              </a:ext>
            </a:extLst>
          </p:cNvPr>
          <p:cNvSpPr>
            <a:spLocks noGrp="1"/>
          </p:cNvSpPr>
          <p:nvPr>
            <p:ph type="title" hasCustomPrompt="1"/>
          </p:nvPr>
        </p:nvSpPr>
        <p:spPr>
          <a:xfrm>
            <a:off x="555171" y="2253323"/>
            <a:ext cx="10515600" cy="830997"/>
          </a:xfrm>
          <a:prstGeom prst="rect">
            <a:avLst/>
          </a:prstGeom>
        </p:spPr>
        <p:txBody>
          <a:bodyPr lIns="0" tIns="0" rIns="0" bIns="0">
            <a:spAutoFit/>
          </a:bodyPr>
          <a:lstStyle>
            <a:lvl1pPr>
              <a:defRPr sz="6000" b="1" i="0" cap="all" spc="-150" baseline="0">
                <a:solidFill>
                  <a:schemeClr val="bg1"/>
                </a:solidFill>
                <a:latin typeface="Montserrat" pitchFamily="2" charset="77"/>
              </a:defRPr>
            </a:lvl1pPr>
          </a:lstStyle>
          <a:p>
            <a:r>
              <a:rPr lang="en-US" dirty="0"/>
              <a:t>Headline goes here</a:t>
            </a:r>
          </a:p>
        </p:txBody>
      </p:sp>
      <p:sp>
        <p:nvSpPr>
          <p:cNvPr id="7" name="Text Placeholder 6">
            <a:extLst>
              <a:ext uri="{FF2B5EF4-FFF2-40B4-BE49-F238E27FC236}">
                <a16:creationId xmlns:a16="http://schemas.microsoft.com/office/drawing/2014/main" id="{A6095C65-450C-8F69-2160-9DC2EDA4A1D6}"/>
              </a:ext>
            </a:extLst>
          </p:cNvPr>
          <p:cNvSpPr>
            <a:spLocks noGrp="1"/>
          </p:cNvSpPr>
          <p:nvPr>
            <p:ph type="body" sz="quarter" idx="13"/>
          </p:nvPr>
        </p:nvSpPr>
        <p:spPr>
          <a:xfrm>
            <a:off x="609600" y="3920303"/>
            <a:ext cx="8912225" cy="332399"/>
          </a:xfrm>
          <a:prstGeom prst="rect">
            <a:avLst/>
          </a:prstGeom>
        </p:spPr>
        <p:txBody>
          <a:bodyPr lIns="0" tIns="0" rIns="0" bIns="0">
            <a:spAutoFit/>
          </a:bodyPr>
          <a:lstStyle>
            <a:lvl1pPr>
              <a:buNone/>
              <a:defRPr sz="2400" spc="-120" baseline="0">
                <a:solidFill>
                  <a:schemeClr val="bg1"/>
                </a:solidFill>
                <a:latin typeface="Montserrat" pitchFamily="2" charset="77"/>
              </a:defRPr>
            </a:lvl1pPr>
          </a:lstStyle>
          <a:p>
            <a:pPr lvl="0"/>
            <a:r>
              <a:rPr lang="en-US" dirty="0"/>
              <a:t>Click to edit Master text styles</a:t>
            </a:r>
          </a:p>
        </p:txBody>
      </p:sp>
      <p:pic>
        <p:nvPicPr>
          <p:cNvPr id="12" name="Picture 11">
            <a:extLst>
              <a:ext uri="{FF2B5EF4-FFF2-40B4-BE49-F238E27FC236}">
                <a16:creationId xmlns:a16="http://schemas.microsoft.com/office/drawing/2014/main" id="{03488E14-BE61-948C-4EBF-6DC9C81C2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79779" y="5421086"/>
            <a:ext cx="2420299" cy="1240864"/>
          </a:xfrm>
          <a:prstGeom prst="rect">
            <a:avLst/>
          </a:prstGeom>
        </p:spPr>
      </p:pic>
    </p:spTree>
    <p:extLst>
      <p:ext uri="{BB962C8B-B14F-4D97-AF65-F5344CB8AC3E}">
        <p14:creationId xmlns:p14="http://schemas.microsoft.com/office/powerpoint/2010/main" val="501404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Blank">
    <p:bg>
      <p:bgPr>
        <a:gradFill>
          <a:gsLst>
            <a:gs pos="0">
              <a:srgbClr val="30A88F"/>
            </a:gs>
            <a:gs pos="76000">
              <a:srgbClr val="1F3369"/>
            </a:gs>
          </a:gsLst>
          <a:lin ang="5400000" scaled="0"/>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AB44CF-DA68-C85F-E09E-727E878AF97B}"/>
              </a:ext>
            </a:extLst>
          </p:cNvPr>
          <p:cNvSpPr>
            <a:spLocks noGrp="1"/>
          </p:cNvSpPr>
          <p:nvPr>
            <p:ph type="title" hasCustomPrompt="1"/>
          </p:nvPr>
        </p:nvSpPr>
        <p:spPr>
          <a:xfrm>
            <a:off x="838200" y="4129015"/>
            <a:ext cx="10515600" cy="830997"/>
          </a:xfrm>
          <a:prstGeom prst="rect">
            <a:avLst/>
          </a:prstGeom>
        </p:spPr>
        <p:txBody>
          <a:bodyPr lIns="0" tIns="0" rIns="0" bIns="0">
            <a:spAutoFit/>
          </a:bodyPr>
          <a:lstStyle>
            <a:lvl1pPr algn="ctr">
              <a:defRPr sz="6000" b="1" i="0" cap="all" spc="-150" baseline="0">
                <a:solidFill>
                  <a:schemeClr val="bg1"/>
                </a:solidFill>
                <a:latin typeface="Montserrat" pitchFamily="2" charset="77"/>
              </a:defRPr>
            </a:lvl1pPr>
          </a:lstStyle>
          <a:p>
            <a:r>
              <a:rPr lang="en-US" dirty="0"/>
              <a:t>THANK YOU</a:t>
            </a:r>
          </a:p>
        </p:txBody>
      </p:sp>
      <p:pic>
        <p:nvPicPr>
          <p:cNvPr id="12" name="Picture 11">
            <a:extLst>
              <a:ext uri="{FF2B5EF4-FFF2-40B4-BE49-F238E27FC236}">
                <a16:creationId xmlns:a16="http://schemas.microsoft.com/office/drawing/2014/main" id="{03488E14-BE61-948C-4EBF-6DC9C81C2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597" y="1893366"/>
            <a:ext cx="3681046" cy="1887236"/>
          </a:xfrm>
          <a:prstGeom prst="rect">
            <a:avLst/>
          </a:prstGeom>
        </p:spPr>
      </p:pic>
    </p:spTree>
    <p:extLst>
      <p:ext uri="{BB962C8B-B14F-4D97-AF65-F5344CB8AC3E}">
        <p14:creationId xmlns:p14="http://schemas.microsoft.com/office/powerpoint/2010/main" val="1951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0" fill="hold"/>
                                        <p:tgtEl>
                                          <p:spTgt spid="12"/>
                                        </p:tgtEl>
                                        <p:attrNameLst>
                                          <p:attrName>ppt_w</p:attrName>
                                        </p:attrNameLst>
                                      </p:cBhvr>
                                      <p:tavLst>
                                        <p:tav tm="0">
                                          <p:val>
                                            <p:fltVal val="0"/>
                                          </p:val>
                                        </p:tav>
                                        <p:tav tm="100000">
                                          <p:val>
                                            <p:strVal val="#ppt_w"/>
                                          </p:val>
                                        </p:tav>
                                      </p:tavLst>
                                    </p:anim>
                                    <p:anim calcmode="lin" valueType="num">
                                      <p:cBhvr>
                                        <p:cTn id="8" dur="20000" fill="hold"/>
                                        <p:tgtEl>
                                          <p:spTgt spid="12"/>
                                        </p:tgtEl>
                                        <p:attrNameLst>
                                          <p:attrName>ppt_h</p:attrName>
                                        </p:attrNameLst>
                                      </p:cBhvr>
                                      <p:tavLst>
                                        <p:tav tm="0">
                                          <p:val>
                                            <p:fltVal val="0"/>
                                          </p:val>
                                        </p:tav>
                                        <p:tav tm="100000">
                                          <p:val>
                                            <p:strVal val="#ppt_h"/>
                                          </p:val>
                                        </p:tav>
                                      </p:tavLst>
                                    </p:anim>
                                    <p:animEffect transition="in" filter="fade">
                                      <p:cBhvr>
                                        <p:cTn id="9" dur="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alpha val="29889"/>
          </a:schemeClr>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C1D860C-9924-C746-D7FB-7FEC810C65AD}"/>
              </a:ext>
            </a:extLst>
          </p:cNvPr>
          <p:cNvSpPr>
            <a:spLocks noGrp="1"/>
          </p:cNvSpPr>
          <p:nvPr>
            <p:ph type="pic" sz="quarter" idx="13"/>
          </p:nvPr>
        </p:nvSpPr>
        <p:spPr>
          <a:xfrm>
            <a:off x="0" y="0"/>
            <a:ext cx="5600700" cy="6858000"/>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3BA4315-5FD3-0637-4A74-A47495709362}"/>
              </a:ext>
            </a:extLst>
          </p:cNvPr>
          <p:cNvSpPr>
            <a:spLocks noGrp="1"/>
          </p:cNvSpPr>
          <p:nvPr>
            <p:ph type="sldNum" sz="quarter" idx="12"/>
          </p:nvPr>
        </p:nvSpPr>
        <p:spPr>
          <a:xfrm>
            <a:off x="283509" y="6492875"/>
            <a:ext cx="2743200" cy="365125"/>
          </a:xfrm>
          <a:prstGeom prst="rect">
            <a:avLst/>
          </a:prstGeom>
        </p:spPr>
        <p:txBody>
          <a:bodyPr lIns="0" tIns="0" rIns="0" bIns="0"/>
          <a:lstStyle>
            <a:lvl1pPr algn="l">
              <a:defRPr sz="1400" b="1" i="0">
                <a:solidFill>
                  <a:schemeClr val="bg1"/>
                </a:solidFill>
                <a:latin typeface="Montserrat" pitchFamily="2" charset="77"/>
              </a:defRPr>
            </a:lvl1pPr>
          </a:lstStyle>
          <a:p>
            <a:r>
              <a:rPr lang="en-US"/>
              <a:t>PG. </a:t>
            </a:r>
            <a:fld id="{88123130-BC46-4ED0-9F30-11F0FAAC06EE}" type="slidenum">
              <a:rPr lang="en-US" smtClean="0"/>
              <a:pPr/>
              <a:t>‹#›</a:t>
            </a:fld>
            <a:endParaRPr lang="en-US" sz="1400"/>
          </a:p>
        </p:txBody>
      </p:sp>
      <p:pic>
        <p:nvPicPr>
          <p:cNvPr id="5" name="Picture 4">
            <a:extLst>
              <a:ext uri="{FF2B5EF4-FFF2-40B4-BE49-F238E27FC236}">
                <a16:creationId xmlns:a16="http://schemas.microsoft.com/office/drawing/2014/main" id="{7EEE8D7C-6EC7-6FBB-2E0B-E35236F07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17629" y="5957925"/>
            <a:ext cx="1583306" cy="759774"/>
          </a:xfrm>
          <a:prstGeom prst="rect">
            <a:avLst/>
          </a:prstGeom>
        </p:spPr>
      </p:pic>
      <p:sp>
        <p:nvSpPr>
          <p:cNvPr id="7" name="Content Placeholder 5">
            <a:extLst>
              <a:ext uri="{FF2B5EF4-FFF2-40B4-BE49-F238E27FC236}">
                <a16:creationId xmlns:a16="http://schemas.microsoft.com/office/drawing/2014/main" id="{54484989-F0CF-7BFD-42CB-2D9F171CB3CF}"/>
              </a:ext>
            </a:extLst>
          </p:cNvPr>
          <p:cNvSpPr>
            <a:spLocks noGrp="1"/>
          </p:cNvSpPr>
          <p:nvPr>
            <p:ph sz="quarter" idx="16" hasCustomPrompt="1"/>
          </p:nvPr>
        </p:nvSpPr>
        <p:spPr>
          <a:xfrm>
            <a:off x="6591302" y="2021948"/>
            <a:ext cx="4610102" cy="1315745"/>
          </a:xfrm>
          <a:prstGeom prst="rect">
            <a:avLst/>
          </a:prstGeom>
        </p:spPr>
        <p:txBody>
          <a:bodyPr wrap="square" lIns="0" tIns="0" rIns="0" bIns="0">
            <a:spAutoFit/>
          </a:bodyPr>
          <a:lstStyle>
            <a:lvl1pPr marL="4763" indent="-4763">
              <a:buNone/>
              <a:tabLst/>
              <a:defRPr sz="2400" b="1" i="0" spc="-100" baseline="0">
                <a:latin typeface="Montserrat" pitchFamily="2" charset="77"/>
              </a:defRPr>
            </a:lvl1pPr>
            <a:lvl2pPr marL="6350" indent="0">
              <a:spcAft>
                <a:spcPts val="600"/>
              </a:spcAft>
              <a:buNone/>
              <a:tabLst/>
              <a:defRPr sz="1600" b="0" i="0" spc="0" baseline="0">
                <a:latin typeface="Montserrat" pitchFamily="2" charset="77"/>
              </a:defRPr>
            </a:lvl2pPr>
            <a:lvl3pPr marL="287338" indent="-161925">
              <a:spcAft>
                <a:spcPts val="600"/>
              </a:spcAft>
              <a:tabLst/>
              <a:defRPr sz="1600" b="0" i="0" spc="0" baseline="0">
                <a:latin typeface="Montserrat" pitchFamily="2" charset="77"/>
              </a:defRPr>
            </a:lvl3pPr>
            <a:lvl4pPr marL="687388" indent="-228600">
              <a:buFont typeface="Courier New" panose="02070309020205020404" pitchFamily="49" charset="0"/>
              <a:buChar char="o"/>
              <a:tabLst/>
              <a:defRPr sz="1400" b="0" i="0" spc="0" baseline="0">
                <a:latin typeface="Montserrat" pitchFamily="2" charset="77"/>
              </a:defRPr>
            </a:lvl4pPr>
            <a:lvl5pPr>
              <a:defRPr sz="1800" b="0" i="0" spc="0" baseline="0">
                <a:latin typeface="Montserrat" pitchFamily="2" charset="77"/>
              </a:defRPr>
            </a:lvl5pPr>
          </a:lstStyle>
          <a:p>
            <a:pPr lvl="0"/>
            <a:r>
              <a:rPr lang="en-US" dirty="0"/>
              <a:t>Your headline goes here</a:t>
            </a:r>
          </a:p>
          <a:p>
            <a:pPr lvl="1"/>
            <a:r>
              <a:rPr lang="en-US" dirty="0" err="1"/>
              <a:t>Alksjf</a:t>
            </a:r>
            <a:r>
              <a:rPr lang="en-US" dirty="0"/>
              <a:t> </a:t>
            </a:r>
            <a:r>
              <a:rPr lang="en-US" dirty="0" err="1"/>
              <a:t>lakjf</a:t>
            </a:r>
            <a:r>
              <a:rPr lang="en-US" dirty="0"/>
              <a:t> </a:t>
            </a:r>
            <a:r>
              <a:rPr lang="en-US" dirty="0" err="1"/>
              <a:t>ljaslf</a:t>
            </a:r>
            <a:endParaRPr lang="en-US" dirty="0"/>
          </a:p>
          <a:p>
            <a:pPr lvl="2"/>
            <a:r>
              <a:rPr lang="en-US" dirty="0" err="1"/>
              <a:t>Lkaj</a:t>
            </a:r>
            <a:r>
              <a:rPr lang="en-US" dirty="0"/>
              <a:t> </a:t>
            </a:r>
            <a:r>
              <a:rPr lang="en-US" dirty="0" err="1"/>
              <a:t>flkajs</a:t>
            </a:r>
            <a:r>
              <a:rPr lang="en-US" dirty="0"/>
              <a:t> </a:t>
            </a:r>
            <a:r>
              <a:rPr lang="en-US" dirty="0" err="1"/>
              <a:t>dflkjasj</a:t>
            </a:r>
            <a:r>
              <a:rPr lang="en-US" dirty="0"/>
              <a:t> </a:t>
            </a:r>
            <a:r>
              <a:rPr lang="en-US" dirty="0" err="1"/>
              <a:t>flkasj</a:t>
            </a:r>
            <a:r>
              <a:rPr lang="en-US" dirty="0"/>
              <a:t> </a:t>
            </a:r>
            <a:r>
              <a:rPr lang="en-US" dirty="0" err="1"/>
              <a:t>flkajsf</a:t>
            </a:r>
            <a:endParaRPr lang="en-US" dirty="0"/>
          </a:p>
          <a:p>
            <a:pPr lvl="3"/>
            <a:r>
              <a:rPr lang="en-US" dirty="0" err="1"/>
              <a:t>Lakjf</a:t>
            </a:r>
            <a:r>
              <a:rPr lang="en-US" dirty="0"/>
              <a:t> </a:t>
            </a:r>
            <a:r>
              <a:rPr lang="en-US" dirty="0" err="1"/>
              <a:t>lkajf</a:t>
            </a:r>
            <a:r>
              <a:rPr lang="en-US" dirty="0"/>
              <a:t> </a:t>
            </a:r>
            <a:r>
              <a:rPr lang="en-US" dirty="0" err="1"/>
              <a:t>lkjaslkf</a:t>
            </a:r>
            <a:r>
              <a:rPr lang="en-US" dirty="0"/>
              <a:t> </a:t>
            </a:r>
            <a:r>
              <a:rPr lang="en-US" dirty="0" err="1"/>
              <a:t>lkajs</a:t>
            </a:r>
            <a:r>
              <a:rPr lang="en-US" dirty="0"/>
              <a:t> f</a:t>
            </a:r>
          </a:p>
        </p:txBody>
      </p:sp>
    </p:spTree>
    <p:extLst>
      <p:ext uri="{BB962C8B-B14F-4D97-AF65-F5344CB8AC3E}">
        <p14:creationId xmlns:p14="http://schemas.microsoft.com/office/powerpoint/2010/main" val="38908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alpha val="29889"/>
          </a:schemeClr>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C1D860C-9924-C746-D7FB-7FEC810C65AD}"/>
              </a:ext>
            </a:extLst>
          </p:cNvPr>
          <p:cNvSpPr>
            <a:spLocks noGrp="1"/>
          </p:cNvSpPr>
          <p:nvPr>
            <p:ph type="pic" sz="quarter" idx="13"/>
          </p:nvPr>
        </p:nvSpPr>
        <p:spPr>
          <a:xfrm>
            <a:off x="6591300" y="-1"/>
            <a:ext cx="5600700" cy="6858001"/>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3BA4315-5FD3-0637-4A74-A47495709362}"/>
              </a:ext>
            </a:extLst>
          </p:cNvPr>
          <p:cNvSpPr>
            <a:spLocks noGrp="1"/>
          </p:cNvSpPr>
          <p:nvPr>
            <p:ph type="sldNum" sz="quarter" idx="12"/>
          </p:nvPr>
        </p:nvSpPr>
        <p:spPr>
          <a:xfrm>
            <a:off x="283509" y="6492875"/>
            <a:ext cx="2743200" cy="365125"/>
          </a:xfrm>
          <a:prstGeom prst="rect">
            <a:avLst/>
          </a:prstGeom>
        </p:spPr>
        <p:txBody>
          <a:bodyPr lIns="0" tIns="0" rIns="0" bIns="0"/>
          <a:lstStyle>
            <a:lvl1pPr algn="l">
              <a:defRPr sz="1400" b="1" i="0">
                <a:solidFill>
                  <a:srgbClr val="767676"/>
                </a:solidFill>
                <a:latin typeface="Montserrat" pitchFamily="2" charset="77"/>
              </a:defRPr>
            </a:lvl1pPr>
          </a:lstStyle>
          <a:p>
            <a:r>
              <a:rPr lang="en-US"/>
              <a:t>PG. </a:t>
            </a:r>
            <a:fld id="{88123130-BC46-4ED0-9F30-11F0FAAC06EE}" type="slidenum">
              <a:rPr lang="en-US" smtClean="0"/>
              <a:pPr/>
              <a:t>‹#›</a:t>
            </a:fld>
            <a:endParaRPr lang="en-US" sz="1400"/>
          </a:p>
        </p:txBody>
      </p:sp>
      <p:sp>
        <p:nvSpPr>
          <p:cNvPr id="6" name="Content Placeholder 5">
            <a:extLst>
              <a:ext uri="{FF2B5EF4-FFF2-40B4-BE49-F238E27FC236}">
                <a16:creationId xmlns:a16="http://schemas.microsoft.com/office/drawing/2014/main" id="{1CE6C24A-BE83-294F-286C-4C5E0F9E0082}"/>
              </a:ext>
            </a:extLst>
          </p:cNvPr>
          <p:cNvSpPr>
            <a:spLocks noGrp="1"/>
          </p:cNvSpPr>
          <p:nvPr>
            <p:ph sz="quarter" idx="16" hasCustomPrompt="1"/>
          </p:nvPr>
        </p:nvSpPr>
        <p:spPr>
          <a:xfrm>
            <a:off x="990599" y="2021948"/>
            <a:ext cx="4610102" cy="1315745"/>
          </a:xfrm>
          <a:prstGeom prst="rect">
            <a:avLst/>
          </a:prstGeom>
        </p:spPr>
        <p:txBody>
          <a:bodyPr wrap="square" lIns="0" tIns="0" rIns="0" bIns="0">
            <a:spAutoFit/>
          </a:bodyPr>
          <a:lstStyle>
            <a:lvl1pPr marL="4763" indent="-4763">
              <a:buNone/>
              <a:tabLst/>
              <a:defRPr sz="2400" b="1" i="0" spc="-100" baseline="0">
                <a:latin typeface="Montserrat" pitchFamily="2" charset="77"/>
              </a:defRPr>
            </a:lvl1pPr>
            <a:lvl2pPr marL="6350" indent="0">
              <a:spcAft>
                <a:spcPts val="600"/>
              </a:spcAft>
              <a:buNone/>
              <a:tabLst/>
              <a:defRPr sz="1600" b="0" i="0" spc="0" baseline="0">
                <a:latin typeface="Montserrat" pitchFamily="2" charset="77"/>
              </a:defRPr>
            </a:lvl2pPr>
            <a:lvl3pPr marL="287338" indent="-161925">
              <a:spcAft>
                <a:spcPts val="600"/>
              </a:spcAft>
              <a:tabLst/>
              <a:defRPr sz="1600" b="0" i="0" spc="0" baseline="0">
                <a:latin typeface="Montserrat" pitchFamily="2" charset="77"/>
              </a:defRPr>
            </a:lvl3pPr>
            <a:lvl4pPr marL="687388" indent="-228600">
              <a:buFont typeface="Courier New" panose="02070309020205020404" pitchFamily="49" charset="0"/>
              <a:buChar char="o"/>
              <a:tabLst/>
              <a:defRPr sz="1400" b="0" i="0" spc="0" baseline="0">
                <a:latin typeface="Montserrat" pitchFamily="2" charset="77"/>
              </a:defRPr>
            </a:lvl4pPr>
            <a:lvl5pPr>
              <a:defRPr sz="1800" b="0" i="0" spc="0" baseline="0">
                <a:latin typeface="Montserrat" pitchFamily="2" charset="77"/>
              </a:defRPr>
            </a:lvl5pPr>
          </a:lstStyle>
          <a:p>
            <a:pPr lvl="0"/>
            <a:r>
              <a:rPr lang="en-US" dirty="0"/>
              <a:t>Your headline goes here</a:t>
            </a:r>
          </a:p>
          <a:p>
            <a:pPr lvl="1"/>
            <a:r>
              <a:rPr lang="en-US" dirty="0" err="1"/>
              <a:t>Alksjf</a:t>
            </a:r>
            <a:r>
              <a:rPr lang="en-US" dirty="0"/>
              <a:t> </a:t>
            </a:r>
            <a:r>
              <a:rPr lang="en-US" dirty="0" err="1"/>
              <a:t>lakjf</a:t>
            </a:r>
            <a:r>
              <a:rPr lang="en-US" dirty="0"/>
              <a:t> </a:t>
            </a:r>
            <a:r>
              <a:rPr lang="en-US" dirty="0" err="1"/>
              <a:t>ljaslf</a:t>
            </a:r>
            <a:endParaRPr lang="en-US" dirty="0"/>
          </a:p>
          <a:p>
            <a:pPr lvl="2"/>
            <a:r>
              <a:rPr lang="en-US" dirty="0" err="1"/>
              <a:t>Lkaj</a:t>
            </a:r>
            <a:r>
              <a:rPr lang="en-US" dirty="0"/>
              <a:t> </a:t>
            </a:r>
            <a:r>
              <a:rPr lang="en-US" dirty="0" err="1"/>
              <a:t>flkajs</a:t>
            </a:r>
            <a:r>
              <a:rPr lang="en-US" dirty="0"/>
              <a:t> </a:t>
            </a:r>
            <a:r>
              <a:rPr lang="en-US" dirty="0" err="1"/>
              <a:t>dflkjasj</a:t>
            </a:r>
            <a:r>
              <a:rPr lang="en-US" dirty="0"/>
              <a:t> </a:t>
            </a:r>
            <a:r>
              <a:rPr lang="en-US" dirty="0" err="1"/>
              <a:t>flkasj</a:t>
            </a:r>
            <a:r>
              <a:rPr lang="en-US" dirty="0"/>
              <a:t> </a:t>
            </a:r>
            <a:r>
              <a:rPr lang="en-US" dirty="0" err="1"/>
              <a:t>flkajsf</a:t>
            </a:r>
            <a:endParaRPr lang="en-US" dirty="0"/>
          </a:p>
          <a:p>
            <a:pPr lvl="3"/>
            <a:r>
              <a:rPr lang="en-US" dirty="0" err="1"/>
              <a:t>Lakjf</a:t>
            </a:r>
            <a:r>
              <a:rPr lang="en-US" dirty="0"/>
              <a:t> </a:t>
            </a:r>
            <a:r>
              <a:rPr lang="en-US" dirty="0" err="1"/>
              <a:t>lkajf</a:t>
            </a:r>
            <a:r>
              <a:rPr lang="en-US" dirty="0"/>
              <a:t> </a:t>
            </a:r>
            <a:r>
              <a:rPr lang="en-US" dirty="0" err="1"/>
              <a:t>lkjaslkf</a:t>
            </a:r>
            <a:r>
              <a:rPr lang="en-US" dirty="0"/>
              <a:t> </a:t>
            </a:r>
            <a:r>
              <a:rPr lang="en-US" dirty="0" err="1"/>
              <a:t>lkajs</a:t>
            </a:r>
            <a:r>
              <a:rPr lang="en-US" dirty="0"/>
              <a:t> f</a:t>
            </a:r>
          </a:p>
        </p:txBody>
      </p:sp>
      <p:pic>
        <p:nvPicPr>
          <p:cNvPr id="2" name="Picture 1">
            <a:extLst>
              <a:ext uri="{FF2B5EF4-FFF2-40B4-BE49-F238E27FC236}">
                <a16:creationId xmlns:a16="http://schemas.microsoft.com/office/drawing/2014/main" id="{A402E4FE-D6FC-5127-E113-6306485C11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09048" y="5957925"/>
            <a:ext cx="1583306" cy="759774"/>
          </a:xfrm>
          <a:prstGeom prst="rect">
            <a:avLst/>
          </a:prstGeom>
        </p:spPr>
      </p:pic>
    </p:spTree>
    <p:extLst>
      <p:ext uri="{BB962C8B-B14F-4D97-AF65-F5344CB8AC3E}">
        <p14:creationId xmlns:p14="http://schemas.microsoft.com/office/powerpoint/2010/main" val="4206921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bg1">
            <a:alpha val="29889"/>
          </a:schemeClr>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C1D860C-9924-C746-D7FB-7FEC810C65AD}"/>
              </a:ext>
            </a:extLst>
          </p:cNvPr>
          <p:cNvSpPr>
            <a:spLocks noGrp="1"/>
          </p:cNvSpPr>
          <p:nvPr>
            <p:ph type="pic" sz="quarter" idx="13"/>
          </p:nvPr>
        </p:nvSpPr>
        <p:spPr>
          <a:xfrm>
            <a:off x="6591300" y="-1"/>
            <a:ext cx="5600700" cy="2288279"/>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4" name="Slide Number Placeholder 3">
            <a:extLst>
              <a:ext uri="{FF2B5EF4-FFF2-40B4-BE49-F238E27FC236}">
                <a16:creationId xmlns:a16="http://schemas.microsoft.com/office/drawing/2014/main" id="{F3BA4315-5FD3-0637-4A74-A47495709362}"/>
              </a:ext>
            </a:extLst>
          </p:cNvPr>
          <p:cNvSpPr>
            <a:spLocks noGrp="1"/>
          </p:cNvSpPr>
          <p:nvPr>
            <p:ph type="sldNum" sz="quarter" idx="12"/>
          </p:nvPr>
        </p:nvSpPr>
        <p:spPr>
          <a:xfrm>
            <a:off x="283509" y="6492875"/>
            <a:ext cx="2743200" cy="365125"/>
          </a:xfrm>
          <a:prstGeom prst="rect">
            <a:avLst/>
          </a:prstGeom>
        </p:spPr>
        <p:txBody>
          <a:bodyPr lIns="0" tIns="0" rIns="0" bIns="0"/>
          <a:lstStyle>
            <a:lvl1pPr algn="l">
              <a:defRPr sz="1400" b="1" i="0">
                <a:solidFill>
                  <a:srgbClr val="767676"/>
                </a:solidFill>
                <a:latin typeface="Montserrat" pitchFamily="2" charset="77"/>
              </a:defRPr>
            </a:lvl1pPr>
          </a:lstStyle>
          <a:p>
            <a:r>
              <a:rPr lang="en-US"/>
              <a:t>PG. </a:t>
            </a:r>
            <a:fld id="{88123130-BC46-4ED0-9F30-11F0FAAC06EE}" type="slidenum">
              <a:rPr lang="en-US" smtClean="0"/>
              <a:pPr/>
              <a:t>‹#›</a:t>
            </a:fld>
            <a:endParaRPr lang="en-US" sz="1400"/>
          </a:p>
        </p:txBody>
      </p:sp>
      <p:sp>
        <p:nvSpPr>
          <p:cNvPr id="2" name="Picture Placeholder 4">
            <a:extLst>
              <a:ext uri="{FF2B5EF4-FFF2-40B4-BE49-F238E27FC236}">
                <a16:creationId xmlns:a16="http://schemas.microsoft.com/office/drawing/2014/main" id="{2F3C08A1-8424-7DE7-F913-5CFED43194D4}"/>
              </a:ext>
            </a:extLst>
          </p:cNvPr>
          <p:cNvSpPr>
            <a:spLocks noGrp="1"/>
          </p:cNvSpPr>
          <p:nvPr>
            <p:ph type="pic" sz="quarter" idx="14"/>
          </p:nvPr>
        </p:nvSpPr>
        <p:spPr>
          <a:xfrm>
            <a:off x="6591300" y="2288277"/>
            <a:ext cx="5600700" cy="2288269"/>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5" name="Picture Placeholder 4">
            <a:extLst>
              <a:ext uri="{FF2B5EF4-FFF2-40B4-BE49-F238E27FC236}">
                <a16:creationId xmlns:a16="http://schemas.microsoft.com/office/drawing/2014/main" id="{4759268B-CAB0-BF7E-0345-A2EE42875C28}"/>
              </a:ext>
            </a:extLst>
          </p:cNvPr>
          <p:cNvSpPr>
            <a:spLocks noGrp="1"/>
          </p:cNvSpPr>
          <p:nvPr>
            <p:ph type="pic" sz="quarter" idx="15"/>
          </p:nvPr>
        </p:nvSpPr>
        <p:spPr>
          <a:xfrm>
            <a:off x="6591300" y="4576545"/>
            <a:ext cx="5600700" cy="2288259"/>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9" name="Content Placeholder 5">
            <a:extLst>
              <a:ext uri="{FF2B5EF4-FFF2-40B4-BE49-F238E27FC236}">
                <a16:creationId xmlns:a16="http://schemas.microsoft.com/office/drawing/2014/main" id="{3FCE3EA2-449D-E5E9-6377-43436D5F5528}"/>
              </a:ext>
            </a:extLst>
          </p:cNvPr>
          <p:cNvSpPr>
            <a:spLocks noGrp="1"/>
          </p:cNvSpPr>
          <p:nvPr>
            <p:ph sz="quarter" idx="16" hasCustomPrompt="1"/>
          </p:nvPr>
        </p:nvSpPr>
        <p:spPr>
          <a:xfrm>
            <a:off x="990599" y="2021948"/>
            <a:ext cx="4610102" cy="1315745"/>
          </a:xfrm>
          <a:prstGeom prst="rect">
            <a:avLst/>
          </a:prstGeom>
        </p:spPr>
        <p:txBody>
          <a:bodyPr wrap="square" lIns="0" tIns="0" rIns="0" bIns="0">
            <a:spAutoFit/>
          </a:bodyPr>
          <a:lstStyle>
            <a:lvl1pPr marL="4763" indent="-4763">
              <a:buNone/>
              <a:tabLst/>
              <a:defRPr sz="2400" b="1" i="0" spc="-100" baseline="0">
                <a:latin typeface="Montserrat" pitchFamily="2" charset="77"/>
              </a:defRPr>
            </a:lvl1pPr>
            <a:lvl2pPr marL="6350" indent="0">
              <a:spcAft>
                <a:spcPts val="600"/>
              </a:spcAft>
              <a:buNone/>
              <a:tabLst/>
              <a:defRPr sz="1600" b="0" i="0" spc="0" baseline="0">
                <a:latin typeface="Montserrat" pitchFamily="2" charset="77"/>
              </a:defRPr>
            </a:lvl2pPr>
            <a:lvl3pPr marL="287338" indent="-161925">
              <a:spcAft>
                <a:spcPts val="600"/>
              </a:spcAft>
              <a:tabLst/>
              <a:defRPr sz="1600" b="0" i="0" spc="0" baseline="0">
                <a:latin typeface="Montserrat" pitchFamily="2" charset="77"/>
              </a:defRPr>
            </a:lvl3pPr>
            <a:lvl4pPr marL="687388" indent="-228600">
              <a:buFont typeface="Courier New" panose="02070309020205020404" pitchFamily="49" charset="0"/>
              <a:buChar char="o"/>
              <a:tabLst/>
              <a:defRPr sz="1400" b="0" i="0" spc="0" baseline="0">
                <a:latin typeface="Montserrat" pitchFamily="2" charset="77"/>
              </a:defRPr>
            </a:lvl4pPr>
            <a:lvl5pPr>
              <a:defRPr sz="1800" b="0" i="0" spc="0" baseline="0">
                <a:latin typeface="Montserrat" pitchFamily="2" charset="77"/>
              </a:defRPr>
            </a:lvl5pPr>
          </a:lstStyle>
          <a:p>
            <a:pPr lvl="0"/>
            <a:r>
              <a:rPr lang="en-US" dirty="0"/>
              <a:t>Your headline goes here</a:t>
            </a:r>
          </a:p>
          <a:p>
            <a:pPr lvl="1"/>
            <a:r>
              <a:rPr lang="en-US" dirty="0" err="1"/>
              <a:t>Alksjf</a:t>
            </a:r>
            <a:r>
              <a:rPr lang="en-US" dirty="0"/>
              <a:t> </a:t>
            </a:r>
            <a:r>
              <a:rPr lang="en-US" dirty="0" err="1"/>
              <a:t>lakjf</a:t>
            </a:r>
            <a:r>
              <a:rPr lang="en-US" dirty="0"/>
              <a:t> </a:t>
            </a:r>
            <a:r>
              <a:rPr lang="en-US" dirty="0" err="1"/>
              <a:t>ljaslf</a:t>
            </a:r>
            <a:endParaRPr lang="en-US" dirty="0"/>
          </a:p>
          <a:p>
            <a:pPr lvl="2"/>
            <a:r>
              <a:rPr lang="en-US" dirty="0" err="1"/>
              <a:t>Lkaj</a:t>
            </a:r>
            <a:r>
              <a:rPr lang="en-US" dirty="0"/>
              <a:t> </a:t>
            </a:r>
            <a:r>
              <a:rPr lang="en-US" dirty="0" err="1"/>
              <a:t>flkajs</a:t>
            </a:r>
            <a:r>
              <a:rPr lang="en-US" dirty="0"/>
              <a:t> </a:t>
            </a:r>
            <a:r>
              <a:rPr lang="en-US" dirty="0" err="1"/>
              <a:t>dflkjasj</a:t>
            </a:r>
            <a:r>
              <a:rPr lang="en-US" dirty="0"/>
              <a:t> </a:t>
            </a:r>
            <a:r>
              <a:rPr lang="en-US" dirty="0" err="1"/>
              <a:t>flkasj</a:t>
            </a:r>
            <a:r>
              <a:rPr lang="en-US" dirty="0"/>
              <a:t> </a:t>
            </a:r>
            <a:r>
              <a:rPr lang="en-US" dirty="0" err="1"/>
              <a:t>flkajsf</a:t>
            </a:r>
            <a:endParaRPr lang="en-US" dirty="0"/>
          </a:p>
          <a:p>
            <a:pPr lvl="3"/>
            <a:r>
              <a:rPr lang="en-US" dirty="0" err="1"/>
              <a:t>Lakjf</a:t>
            </a:r>
            <a:r>
              <a:rPr lang="en-US" dirty="0"/>
              <a:t> </a:t>
            </a:r>
            <a:r>
              <a:rPr lang="en-US" dirty="0" err="1"/>
              <a:t>lkajf</a:t>
            </a:r>
            <a:r>
              <a:rPr lang="en-US" dirty="0"/>
              <a:t> </a:t>
            </a:r>
            <a:r>
              <a:rPr lang="en-US" dirty="0" err="1"/>
              <a:t>lkjaslkf</a:t>
            </a:r>
            <a:r>
              <a:rPr lang="en-US" dirty="0"/>
              <a:t> </a:t>
            </a:r>
            <a:r>
              <a:rPr lang="en-US" dirty="0" err="1"/>
              <a:t>lkajs</a:t>
            </a:r>
            <a:r>
              <a:rPr lang="en-US" dirty="0"/>
              <a:t> f</a:t>
            </a:r>
          </a:p>
        </p:txBody>
      </p:sp>
      <p:pic>
        <p:nvPicPr>
          <p:cNvPr id="6" name="Picture 5">
            <a:extLst>
              <a:ext uri="{FF2B5EF4-FFF2-40B4-BE49-F238E27FC236}">
                <a16:creationId xmlns:a16="http://schemas.microsoft.com/office/drawing/2014/main" id="{DA4B0A31-C061-5BCA-0269-76C3FF9BCA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09048" y="5957925"/>
            <a:ext cx="1583306" cy="759774"/>
          </a:xfrm>
          <a:prstGeom prst="rect">
            <a:avLst/>
          </a:prstGeom>
        </p:spPr>
      </p:pic>
    </p:spTree>
    <p:extLst>
      <p:ext uri="{BB962C8B-B14F-4D97-AF65-F5344CB8AC3E}">
        <p14:creationId xmlns:p14="http://schemas.microsoft.com/office/powerpoint/2010/main" val="44045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alpha val="29889"/>
          </a:schemeClr>
        </a:soli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0A296F59-299C-C7AD-D130-977F105369A9}"/>
              </a:ext>
            </a:extLst>
          </p:cNvPr>
          <p:cNvSpPr>
            <a:spLocks noGrp="1"/>
          </p:cNvSpPr>
          <p:nvPr>
            <p:ph type="sldNum" sz="quarter" idx="12"/>
          </p:nvPr>
        </p:nvSpPr>
        <p:spPr>
          <a:xfrm>
            <a:off x="283509" y="6492875"/>
            <a:ext cx="2743200" cy="365125"/>
          </a:xfrm>
          <a:prstGeom prst="rect">
            <a:avLst/>
          </a:prstGeom>
        </p:spPr>
        <p:txBody>
          <a:bodyPr lIns="0" tIns="0" rIns="0" bIns="0"/>
          <a:lstStyle>
            <a:lvl1pPr algn="l">
              <a:defRPr sz="1400" b="1" i="0">
                <a:solidFill>
                  <a:srgbClr val="767676"/>
                </a:solidFill>
                <a:latin typeface="Montserrat" pitchFamily="2" charset="77"/>
              </a:defRPr>
            </a:lvl1pPr>
          </a:lstStyle>
          <a:p>
            <a:r>
              <a:rPr lang="en-US"/>
              <a:t>PG. </a:t>
            </a:r>
            <a:fld id="{88123130-BC46-4ED0-9F30-11F0FAAC06EE}" type="slidenum">
              <a:rPr lang="en-US" smtClean="0"/>
              <a:pPr/>
              <a:t>‹#›</a:t>
            </a:fld>
            <a:endParaRPr lang="en-US" sz="1400"/>
          </a:p>
        </p:txBody>
      </p:sp>
      <p:sp>
        <p:nvSpPr>
          <p:cNvPr id="3" name="Content Placeholder 5">
            <a:extLst>
              <a:ext uri="{FF2B5EF4-FFF2-40B4-BE49-F238E27FC236}">
                <a16:creationId xmlns:a16="http://schemas.microsoft.com/office/drawing/2014/main" id="{ADBF5B76-69AB-5BEA-B156-F482F287FFF7}"/>
              </a:ext>
            </a:extLst>
          </p:cNvPr>
          <p:cNvSpPr>
            <a:spLocks noGrp="1"/>
          </p:cNvSpPr>
          <p:nvPr>
            <p:ph sz="quarter" idx="17" hasCustomPrompt="1"/>
          </p:nvPr>
        </p:nvSpPr>
        <p:spPr>
          <a:xfrm>
            <a:off x="369455" y="352174"/>
            <a:ext cx="11453090" cy="1315745"/>
          </a:xfrm>
          <a:prstGeom prst="rect">
            <a:avLst/>
          </a:prstGeom>
        </p:spPr>
        <p:txBody>
          <a:bodyPr wrap="square" lIns="0" tIns="0" rIns="0" bIns="0">
            <a:spAutoFit/>
          </a:bodyPr>
          <a:lstStyle>
            <a:lvl1pPr marL="4763" indent="-4763" algn="ctr">
              <a:buNone/>
              <a:tabLst/>
              <a:defRPr sz="2400" b="1" i="0" spc="-100" baseline="0">
                <a:latin typeface="Montserrat" pitchFamily="2" charset="77"/>
              </a:defRPr>
            </a:lvl1pPr>
            <a:lvl2pPr marL="6350" indent="0" algn="ctr">
              <a:spcAft>
                <a:spcPts val="600"/>
              </a:spcAft>
              <a:buNone/>
              <a:tabLst/>
              <a:defRPr sz="1600" b="0" i="0" spc="0" baseline="0">
                <a:latin typeface="Montserrat" pitchFamily="2" charset="77"/>
              </a:defRPr>
            </a:lvl2pPr>
            <a:lvl3pPr marL="287338" indent="-161925" algn="ctr">
              <a:spcAft>
                <a:spcPts val="600"/>
              </a:spcAft>
              <a:tabLst/>
              <a:defRPr sz="1600" b="0" i="0" spc="0" baseline="0">
                <a:latin typeface="Montserrat" pitchFamily="2" charset="77"/>
              </a:defRPr>
            </a:lvl3pPr>
            <a:lvl4pPr marL="687388" indent="-228600" algn="ctr">
              <a:buFont typeface="Courier New" panose="02070309020205020404" pitchFamily="49" charset="0"/>
              <a:buChar char="o"/>
              <a:tabLst/>
              <a:defRPr sz="1400" b="0" i="0" spc="0" baseline="0">
                <a:latin typeface="Montserrat" pitchFamily="2" charset="77"/>
              </a:defRPr>
            </a:lvl4pPr>
            <a:lvl5pPr>
              <a:defRPr sz="1800" b="0" i="0" spc="0" baseline="0">
                <a:latin typeface="Montserrat" pitchFamily="2" charset="77"/>
              </a:defRPr>
            </a:lvl5pPr>
          </a:lstStyle>
          <a:p>
            <a:pPr lvl="0"/>
            <a:r>
              <a:rPr lang="en-US" dirty="0"/>
              <a:t>Your headline goes here</a:t>
            </a:r>
          </a:p>
          <a:p>
            <a:pPr lvl="1"/>
            <a:r>
              <a:rPr lang="en-US" dirty="0" err="1"/>
              <a:t>Alksjf</a:t>
            </a:r>
            <a:r>
              <a:rPr lang="en-US" dirty="0"/>
              <a:t> </a:t>
            </a:r>
            <a:r>
              <a:rPr lang="en-US" dirty="0" err="1"/>
              <a:t>lakjf</a:t>
            </a:r>
            <a:r>
              <a:rPr lang="en-US" dirty="0"/>
              <a:t> </a:t>
            </a:r>
            <a:r>
              <a:rPr lang="en-US" dirty="0" err="1"/>
              <a:t>ljaslf</a:t>
            </a:r>
            <a:endParaRPr lang="en-US" dirty="0"/>
          </a:p>
          <a:p>
            <a:pPr lvl="2"/>
            <a:r>
              <a:rPr lang="en-US" dirty="0" err="1"/>
              <a:t>Lkaj</a:t>
            </a:r>
            <a:r>
              <a:rPr lang="en-US" dirty="0"/>
              <a:t> </a:t>
            </a:r>
            <a:r>
              <a:rPr lang="en-US" dirty="0" err="1"/>
              <a:t>flkajs</a:t>
            </a:r>
            <a:r>
              <a:rPr lang="en-US" dirty="0"/>
              <a:t> </a:t>
            </a:r>
            <a:r>
              <a:rPr lang="en-US" dirty="0" err="1"/>
              <a:t>dflkjasj</a:t>
            </a:r>
            <a:r>
              <a:rPr lang="en-US" dirty="0"/>
              <a:t> </a:t>
            </a:r>
            <a:r>
              <a:rPr lang="en-US" dirty="0" err="1"/>
              <a:t>flkasj</a:t>
            </a:r>
            <a:r>
              <a:rPr lang="en-US" dirty="0"/>
              <a:t> </a:t>
            </a:r>
            <a:r>
              <a:rPr lang="en-US" dirty="0" err="1"/>
              <a:t>flkajsf</a:t>
            </a:r>
            <a:endParaRPr lang="en-US" dirty="0"/>
          </a:p>
          <a:p>
            <a:pPr lvl="3"/>
            <a:r>
              <a:rPr lang="en-US" dirty="0" err="1"/>
              <a:t>Lakjf</a:t>
            </a:r>
            <a:r>
              <a:rPr lang="en-US" dirty="0"/>
              <a:t> </a:t>
            </a:r>
            <a:r>
              <a:rPr lang="en-US" dirty="0" err="1"/>
              <a:t>lkajf</a:t>
            </a:r>
            <a:r>
              <a:rPr lang="en-US" dirty="0"/>
              <a:t> </a:t>
            </a:r>
            <a:r>
              <a:rPr lang="en-US" dirty="0" err="1"/>
              <a:t>lkjaslkf</a:t>
            </a:r>
            <a:r>
              <a:rPr lang="en-US" dirty="0"/>
              <a:t> </a:t>
            </a:r>
            <a:r>
              <a:rPr lang="en-US" dirty="0" err="1"/>
              <a:t>lkajs</a:t>
            </a:r>
            <a:r>
              <a:rPr lang="en-US" dirty="0"/>
              <a:t> f</a:t>
            </a:r>
          </a:p>
        </p:txBody>
      </p:sp>
      <p:pic>
        <p:nvPicPr>
          <p:cNvPr id="4" name="Picture 3">
            <a:extLst>
              <a:ext uri="{FF2B5EF4-FFF2-40B4-BE49-F238E27FC236}">
                <a16:creationId xmlns:a16="http://schemas.microsoft.com/office/drawing/2014/main" id="{05192AB9-FEEB-21B9-0A64-260560891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17629" y="5957925"/>
            <a:ext cx="1583306" cy="759774"/>
          </a:xfrm>
          <a:prstGeom prst="rect">
            <a:avLst/>
          </a:prstGeom>
        </p:spPr>
      </p:pic>
    </p:spTree>
    <p:extLst>
      <p:ext uri="{BB962C8B-B14F-4D97-AF65-F5344CB8AC3E}">
        <p14:creationId xmlns:p14="http://schemas.microsoft.com/office/powerpoint/2010/main" val="1234102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A0D4C2CC-F243-346C-FBBA-24813B75E07A}"/>
              </a:ext>
            </a:extLst>
          </p:cNvPr>
          <p:cNvSpPr>
            <a:spLocks noGrp="1"/>
          </p:cNvSpPr>
          <p:nvPr>
            <p:ph type="pic" sz="quarter" idx="13"/>
          </p:nvPr>
        </p:nvSpPr>
        <p:spPr>
          <a:xfrm>
            <a:off x="0" y="-1"/>
            <a:ext cx="12192000" cy="6858001"/>
          </a:xfrm>
          <a:prstGeom prst="rect">
            <a:avLst/>
          </a:prstGeom>
          <a:solidFill>
            <a:schemeClr val="bg2"/>
          </a:solidFill>
        </p:spPr>
        <p:txBody>
          <a:bodyPr/>
          <a:lstStyle>
            <a:lvl1pPr marL="0" indent="0">
              <a:buNone/>
              <a:defRPr sz="800">
                <a:solidFill>
                  <a:schemeClr val="bg1"/>
                </a:solidFill>
              </a:defRPr>
            </a:lvl1pPr>
          </a:lstStyle>
          <a:p>
            <a:endParaRPr lang="en-US"/>
          </a:p>
        </p:txBody>
      </p:sp>
      <p:sp>
        <p:nvSpPr>
          <p:cNvPr id="5" name="Title 2">
            <a:extLst>
              <a:ext uri="{FF2B5EF4-FFF2-40B4-BE49-F238E27FC236}">
                <a16:creationId xmlns:a16="http://schemas.microsoft.com/office/drawing/2014/main" id="{982A87D1-DC2C-1824-7B63-B4342768E5EF}"/>
              </a:ext>
            </a:extLst>
          </p:cNvPr>
          <p:cNvSpPr>
            <a:spLocks noGrp="1"/>
          </p:cNvSpPr>
          <p:nvPr>
            <p:ph type="title"/>
          </p:nvPr>
        </p:nvSpPr>
        <p:spPr>
          <a:xfrm>
            <a:off x="838200" y="3013500"/>
            <a:ext cx="10515600" cy="830997"/>
          </a:xfrm>
          <a:prstGeom prst="rect">
            <a:avLst/>
          </a:prstGeom>
        </p:spPr>
        <p:txBody>
          <a:bodyPr lIns="0" tIns="0" rIns="0" bIns="0">
            <a:spAutoFit/>
          </a:bodyPr>
          <a:lstStyle>
            <a:lvl1pPr algn="ctr">
              <a:defRPr sz="6000" b="1" i="0" cap="all" spc="-150" baseline="0">
                <a:solidFill>
                  <a:schemeClr val="bg1"/>
                </a:solidFill>
                <a:latin typeface="Montserrat" pitchFamily="2" charset="77"/>
              </a:defRPr>
            </a:lvl1pPr>
          </a:lstStyle>
          <a:p>
            <a:endParaRPr lang="en-US" dirty="0"/>
          </a:p>
        </p:txBody>
      </p:sp>
    </p:spTree>
    <p:extLst>
      <p:ext uri="{BB962C8B-B14F-4D97-AF65-F5344CB8AC3E}">
        <p14:creationId xmlns:p14="http://schemas.microsoft.com/office/powerpoint/2010/main" val="365648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75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50100"/>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61" r:id="rId3"/>
    <p:sldLayoutId id="2147483662" r:id="rId4"/>
    <p:sldLayoutId id="2147483665" r:id="rId5"/>
    <p:sldLayoutId id="2147483655" r:id="rId6"/>
    <p:sldLayoutId id="2147483668" r:id="rId7"/>
    <p:sldLayoutId id="2147483669"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81593F-A944-2BBF-0A8A-8ECF86608EBE}"/>
              </a:ext>
            </a:extLst>
          </p:cNvPr>
          <p:cNvSpPr txBox="1"/>
          <p:nvPr/>
        </p:nvSpPr>
        <p:spPr>
          <a:xfrm>
            <a:off x="1104900" y="2875002"/>
            <a:ext cx="9982200" cy="1107996"/>
          </a:xfrm>
          <a:prstGeom prst="rect">
            <a:avLst/>
          </a:prstGeom>
          <a:noFill/>
        </p:spPr>
        <p:txBody>
          <a:bodyPr wrap="square" rtlCol="0">
            <a:spAutoFit/>
          </a:bodyPr>
          <a:lstStyle/>
          <a:p>
            <a:pPr algn="ctr"/>
            <a:r>
              <a:rPr lang="en-US" sz="6600" b="1" spc="-150" dirty="0"/>
              <a:t>HOW TO USE THE SLIDES</a:t>
            </a:r>
          </a:p>
        </p:txBody>
      </p:sp>
    </p:spTree>
    <p:extLst>
      <p:ext uri="{BB962C8B-B14F-4D97-AF65-F5344CB8AC3E}">
        <p14:creationId xmlns:p14="http://schemas.microsoft.com/office/powerpoint/2010/main" val="320183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4DC5A5-45E5-5F22-C471-237734F3B5BD}"/>
              </a:ext>
            </a:extLst>
          </p:cNvPr>
          <p:cNvSpPr>
            <a:spLocks noGrp="1"/>
          </p:cNvSpPr>
          <p:nvPr>
            <p:ph type="sldNum" sz="quarter" idx="12"/>
          </p:nvPr>
        </p:nvSpPr>
        <p:spPr/>
        <p:txBody>
          <a:bodyPr/>
          <a:lstStyle/>
          <a:p>
            <a:r>
              <a:rPr lang="en-US"/>
              <a:t>PG. </a:t>
            </a:r>
            <a:fld id="{88123130-BC46-4ED0-9F30-11F0FAAC06EE}" type="slidenum">
              <a:rPr lang="en-US" smtClean="0"/>
              <a:pPr/>
              <a:t>10</a:t>
            </a:fld>
            <a:endParaRPr lang="en-US"/>
          </a:p>
        </p:txBody>
      </p:sp>
      <p:sp>
        <p:nvSpPr>
          <p:cNvPr id="4" name="Content Placeholder 3">
            <a:extLst>
              <a:ext uri="{FF2B5EF4-FFF2-40B4-BE49-F238E27FC236}">
                <a16:creationId xmlns:a16="http://schemas.microsoft.com/office/drawing/2014/main" id="{2BAECD35-91A5-13D5-C437-2A0CD4FBE457}"/>
              </a:ext>
            </a:extLst>
          </p:cNvPr>
          <p:cNvSpPr>
            <a:spLocks noGrp="1"/>
          </p:cNvSpPr>
          <p:nvPr>
            <p:ph sz="quarter" idx="16"/>
          </p:nvPr>
        </p:nvSpPr>
        <p:spPr>
          <a:xfrm>
            <a:off x="1388165" y="1714684"/>
            <a:ext cx="3780183" cy="3428631"/>
          </a:xfrm>
        </p:spPr>
        <p:txBody>
          <a:bodyPr/>
          <a:lstStyle/>
          <a:p>
            <a:r>
              <a:rPr lang="en-US" dirty="0"/>
              <a:t>The Rise Higher Agenda: </a:t>
            </a:r>
            <a:r>
              <a:rPr lang="en-US" dirty="0">
                <a:solidFill>
                  <a:srgbClr val="30A88F"/>
                </a:solidFill>
              </a:rPr>
              <a:t>Centering Growth</a:t>
            </a:r>
          </a:p>
          <a:p>
            <a:pPr lvl="1"/>
            <a:r>
              <a:rPr lang="en-US" b="1" dirty="0"/>
              <a:t>Investments in People: </a:t>
            </a:r>
          </a:p>
          <a:p>
            <a:pPr lvl="2"/>
            <a:r>
              <a:rPr lang="en-US" dirty="0"/>
              <a:t>Growing Detroit by Growing Detroiters first. </a:t>
            </a:r>
          </a:p>
          <a:p>
            <a:pPr lvl="1"/>
            <a:r>
              <a:rPr lang="en-US" b="1" dirty="0"/>
              <a:t>Investments in Places: </a:t>
            </a:r>
          </a:p>
          <a:p>
            <a:pPr lvl="2"/>
            <a:r>
              <a:rPr lang="en-US" dirty="0"/>
              <a:t>Growing Detroit by Growing Detroit's Neighborhoods. </a:t>
            </a:r>
          </a:p>
          <a:p>
            <a:pPr lvl="1"/>
            <a:r>
              <a:rPr lang="en-US" b="1" dirty="0"/>
              <a:t>Investments in Infrastructure: </a:t>
            </a:r>
          </a:p>
          <a:p>
            <a:pPr lvl="2"/>
            <a:r>
              <a:rPr lang="en-US" dirty="0"/>
              <a:t>Growing Detroit by Investing in Systems and Policies.</a:t>
            </a:r>
          </a:p>
        </p:txBody>
      </p:sp>
      <p:sp>
        <p:nvSpPr>
          <p:cNvPr id="5" name="Picture Placeholder 4">
            <a:extLst>
              <a:ext uri="{FF2B5EF4-FFF2-40B4-BE49-F238E27FC236}">
                <a16:creationId xmlns:a16="http://schemas.microsoft.com/office/drawing/2014/main" id="{64EB08E0-59C8-CC08-E730-012B106D09B7}"/>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FDB6FD67-19DF-D50E-58DB-FFBA0C1A3994}"/>
              </a:ext>
            </a:extLst>
          </p:cNvPr>
          <p:cNvSpPr>
            <a:spLocks noGrp="1"/>
          </p:cNvSpPr>
          <p:nvPr>
            <p:ph type="pic" sz="quarter" idx="13"/>
          </p:nvPr>
        </p:nvSpPr>
        <p:spPr/>
        <p:txBody>
          <a:bodyPr/>
          <a:lstStyle/>
          <a:p>
            <a:endParaRPr lang="en-US"/>
          </a:p>
        </p:txBody>
      </p:sp>
      <p:sp>
        <p:nvSpPr>
          <p:cNvPr id="9" name="Picture Placeholder 8">
            <a:extLst>
              <a:ext uri="{FF2B5EF4-FFF2-40B4-BE49-F238E27FC236}">
                <a16:creationId xmlns:a16="http://schemas.microsoft.com/office/drawing/2014/main" id="{513D1EFE-2D5B-5E8E-5B0C-CBC5D625C141}"/>
              </a:ext>
            </a:extLst>
          </p:cNvPr>
          <p:cNvSpPr>
            <a:spLocks noGrp="1"/>
          </p:cNvSpPr>
          <p:nvPr>
            <p:ph type="pic" sz="quarter" idx="15"/>
          </p:nvPr>
        </p:nvSpPr>
        <p:spPr/>
        <p:txBody>
          <a:bodyPr/>
          <a:lstStyle/>
          <a:p>
            <a:endParaRPr lang="en-US"/>
          </a:p>
        </p:txBody>
      </p:sp>
    </p:spTree>
    <p:extLst>
      <p:ext uri="{BB962C8B-B14F-4D97-AF65-F5344CB8AC3E}">
        <p14:creationId xmlns:p14="http://schemas.microsoft.com/office/powerpoint/2010/main" val="180337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DC3249-2554-F055-6567-2BE6EC225EEF}"/>
              </a:ext>
            </a:extLst>
          </p:cNvPr>
          <p:cNvSpPr txBox="1"/>
          <p:nvPr/>
        </p:nvSpPr>
        <p:spPr>
          <a:xfrm>
            <a:off x="2188028" y="2367171"/>
            <a:ext cx="7815943" cy="2123658"/>
          </a:xfrm>
          <a:prstGeom prst="rect">
            <a:avLst/>
          </a:prstGeom>
          <a:noFill/>
        </p:spPr>
        <p:txBody>
          <a:bodyPr wrap="square" rtlCol="0">
            <a:spAutoFit/>
          </a:bodyPr>
          <a:lstStyle/>
          <a:p>
            <a:pPr algn="ctr"/>
            <a:r>
              <a:rPr lang="en-US" sz="6600" b="1" spc="-150" dirty="0"/>
              <a:t>INFO GRAPHIC, CHART EXAMPLES</a:t>
            </a:r>
          </a:p>
        </p:txBody>
      </p:sp>
    </p:spTree>
    <p:extLst>
      <p:ext uri="{BB962C8B-B14F-4D97-AF65-F5344CB8AC3E}">
        <p14:creationId xmlns:p14="http://schemas.microsoft.com/office/powerpoint/2010/main" val="243263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13718-2538-888D-F2F8-72B7EEB2A7B0}"/>
              </a:ext>
            </a:extLst>
          </p:cNvPr>
          <p:cNvPicPr>
            <a:picLocks noChangeAspect="1"/>
          </p:cNvPicPr>
          <p:nvPr/>
        </p:nvPicPr>
        <p:blipFill>
          <a:blip r:embed="rId2">
            <a:extLst>
              <a:ext uri="{28A0092B-C50C-407E-A947-70E740481C1C}">
                <a14:useLocalDpi xmlns:a14="http://schemas.microsoft.com/office/drawing/2010/main" val="0"/>
              </a:ext>
            </a:extLst>
          </a:blip>
          <a:srcRect l="579" r="579"/>
          <a:stretch>
            <a:fillRect/>
          </a:stretch>
        </p:blipFill>
        <p:spPr>
          <a:xfrm>
            <a:off x="607151" y="3125266"/>
            <a:ext cx="10977698" cy="2457724"/>
          </a:xfrm>
          <a:prstGeom prst="rect">
            <a:avLst/>
          </a:prstGeom>
        </p:spPr>
      </p:pic>
      <p:sp>
        <p:nvSpPr>
          <p:cNvPr id="23" name="Rounded Rectangle 22">
            <a:extLst>
              <a:ext uri="{FF2B5EF4-FFF2-40B4-BE49-F238E27FC236}">
                <a16:creationId xmlns:a16="http://schemas.microsoft.com/office/drawing/2014/main" id="{540ECFCB-528E-D7E1-6A60-5427B515A32A}"/>
              </a:ext>
            </a:extLst>
          </p:cNvPr>
          <p:cNvSpPr/>
          <p:nvPr/>
        </p:nvSpPr>
        <p:spPr>
          <a:xfrm>
            <a:off x="4286685" y="2259255"/>
            <a:ext cx="3611880" cy="3395395"/>
          </a:xfrm>
          <a:prstGeom prst="roundRect">
            <a:avLst>
              <a:gd name="adj" fmla="val 8096"/>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E282F62-BE1E-22A2-63CE-06CEC2416319}"/>
              </a:ext>
            </a:extLst>
          </p:cNvPr>
          <p:cNvSpPr/>
          <p:nvPr/>
        </p:nvSpPr>
        <p:spPr>
          <a:xfrm>
            <a:off x="595548" y="2259255"/>
            <a:ext cx="3611880" cy="3395395"/>
          </a:xfrm>
          <a:prstGeom prst="roundRect">
            <a:avLst>
              <a:gd name="adj" fmla="val 8096"/>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63BA6FA5-7303-EE04-C8EF-B1823808527D}"/>
              </a:ext>
            </a:extLst>
          </p:cNvPr>
          <p:cNvSpPr/>
          <p:nvPr/>
        </p:nvSpPr>
        <p:spPr>
          <a:xfrm>
            <a:off x="7977822" y="2259255"/>
            <a:ext cx="3611880" cy="3395395"/>
          </a:xfrm>
          <a:prstGeom prst="roundRect">
            <a:avLst>
              <a:gd name="adj" fmla="val 8096"/>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262CA31-E8E8-FA36-6CC9-24268075CC64}"/>
              </a:ext>
            </a:extLst>
          </p:cNvPr>
          <p:cNvSpPr>
            <a:spLocks noGrp="1"/>
          </p:cNvSpPr>
          <p:nvPr>
            <p:ph type="sldNum" sz="quarter" idx="12"/>
          </p:nvPr>
        </p:nvSpPr>
        <p:spPr/>
        <p:txBody>
          <a:bodyPr/>
          <a:lstStyle/>
          <a:p>
            <a:r>
              <a:rPr lang="en-US"/>
              <a:t>PG. </a:t>
            </a:r>
            <a:fld id="{88123130-BC46-4ED0-9F30-11F0FAAC06EE}" type="slidenum">
              <a:rPr lang="en-US" smtClean="0"/>
              <a:pPr/>
              <a:t>12</a:t>
            </a:fld>
            <a:endParaRPr lang="en-US" sz="1400"/>
          </a:p>
        </p:txBody>
      </p:sp>
      <p:sp>
        <p:nvSpPr>
          <p:cNvPr id="3" name="Content Placeholder 2">
            <a:extLst>
              <a:ext uri="{FF2B5EF4-FFF2-40B4-BE49-F238E27FC236}">
                <a16:creationId xmlns:a16="http://schemas.microsoft.com/office/drawing/2014/main" id="{BBA4C5E2-15C1-30D8-EDAA-3D05C87CE873}"/>
              </a:ext>
            </a:extLst>
          </p:cNvPr>
          <p:cNvSpPr>
            <a:spLocks noGrp="1"/>
          </p:cNvSpPr>
          <p:nvPr>
            <p:ph sz="quarter" idx="17"/>
          </p:nvPr>
        </p:nvSpPr>
        <p:spPr>
          <a:xfrm>
            <a:off x="369455" y="352174"/>
            <a:ext cx="11453090" cy="997196"/>
          </a:xfrm>
        </p:spPr>
        <p:txBody>
          <a:bodyPr/>
          <a:lstStyle/>
          <a:p>
            <a:r>
              <a:rPr lang="en-US" dirty="0"/>
              <a:t>The Rise Higher Agenda: </a:t>
            </a:r>
            <a:br>
              <a:rPr lang="en-US" dirty="0"/>
            </a:br>
            <a:r>
              <a:rPr lang="en-US" sz="4800" dirty="0">
                <a:solidFill>
                  <a:srgbClr val="30A88F"/>
                </a:solidFill>
              </a:rPr>
              <a:t>Centering Growth</a:t>
            </a:r>
            <a:endParaRPr lang="en-US" dirty="0">
              <a:solidFill>
                <a:srgbClr val="30A88F"/>
              </a:solidFill>
            </a:endParaRPr>
          </a:p>
        </p:txBody>
      </p:sp>
      <p:sp>
        <p:nvSpPr>
          <p:cNvPr id="8" name="Oval 7">
            <a:extLst>
              <a:ext uri="{FF2B5EF4-FFF2-40B4-BE49-F238E27FC236}">
                <a16:creationId xmlns:a16="http://schemas.microsoft.com/office/drawing/2014/main" id="{385F8AE8-8A20-A41C-08DF-3ECB47357DA4}"/>
              </a:ext>
            </a:extLst>
          </p:cNvPr>
          <p:cNvSpPr/>
          <p:nvPr/>
        </p:nvSpPr>
        <p:spPr>
          <a:xfrm>
            <a:off x="1156584" y="2443366"/>
            <a:ext cx="497434" cy="497434"/>
          </a:xfrm>
          <a:prstGeom prst="ellipse">
            <a:avLst/>
          </a:prstGeom>
          <a:solidFill>
            <a:srgbClr val="30A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Condensed Condensed Extr" panose="02000000000000000000" pitchFamily="2" charset="0"/>
                <a:ea typeface="Roboto Condensed Condensed Extr" panose="02000000000000000000" pitchFamily="2" charset="0"/>
              </a:rPr>
              <a:t>1</a:t>
            </a:r>
          </a:p>
        </p:txBody>
      </p:sp>
      <p:sp>
        <p:nvSpPr>
          <p:cNvPr id="9" name="TextBox 8">
            <a:extLst>
              <a:ext uri="{FF2B5EF4-FFF2-40B4-BE49-F238E27FC236}">
                <a16:creationId xmlns:a16="http://schemas.microsoft.com/office/drawing/2014/main" id="{33F45408-DFFD-BE9A-03C6-A75CDE8A8F8E}"/>
              </a:ext>
            </a:extLst>
          </p:cNvPr>
          <p:cNvSpPr txBox="1"/>
          <p:nvPr/>
        </p:nvSpPr>
        <p:spPr>
          <a:xfrm>
            <a:off x="1771061" y="2509713"/>
            <a:ext cx="1723148" cy="410369"/>
          </a:xfrm>
          <a:prstGeom prst="rect">
            <a:avLst/>
          </a:prstGeom>
          <a:noFill/>
        </p:spPr>
        <p:txBody>
          <a:bodyPr wrap="square" lIns="0" tIns="0" rIns="0" bIns="0" rtlCol="0">
            <a:spAutoFit/>
          </a:bodyPr>
          <a:lstStyle/>
          <a:p>
            <a:pPr>
              <a:lnSpc>
                <a:spcPts val="1600"/>
              </a:lnSpc>
            </a:pPr>
            <a:r>
              <a:rPr lang="en-US" b="1" spc="-100" dirty="0">
                <a:solidFill>
                  <a:srgbClr val="30A88F"/>
                </a:solidFill>
                <a:latin typeface="Montserrat" pitchFamily="2" charset="77"/>
              </a:rPr>
              <a:t>PEOPLE</a:t>
            </a:r>
          </a:p>
          <a:p>
            <a:pPr>
              <a:lnSpc>
                <a:spcPts val="1600"/>
              </a:lnSpc>
            </a:pPr>
            <a:r>
              <a:rPr lang="en-US" sz="1400" spc="-50" dirty="0">
                <a:latin typeface="Montserrat" pitchFamily="2" charset="77"/>
              </a:rPr>
              <a:t>Growing Detroiters</a:t>
            </a:r>
          </a:p>
        </p:txBody>
      </p:sp>
      <p:sp>
        <p:nvSpPr>
          <p:cNvPr id="10" name="Oval 9">
            <a:extLst>
              <a:ext uri="{FF2B5EF4-FFF2-40B4-BE49-F238E27FC236}">
                <a16:creationId xmlns:a16="http://schemas.microsoft.com/office/drawing/2014/main" id="{2FCD4A33-CE48-518F-BD89-0A2438DC5E41}"/>
              </a:ext>
            </a:extLst>
          </p:cNvPr>
          <p:cNvSpPr/>
          <p:nvPr/>
        </p:nvSpPr>
        <p:spPr>
          <a:xfrm>
            <a:off x="4721543" y="2443366"/>
            <a:ext cx="497434" cy="497434"/>
          </a:xfrm>
          <a:prstGeom prst="ellipse">
            <a:avLst/>
          </a:prstGeom>
          <a:solidFill>
            <a:srgbClr val="0043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Condensed Condensed Extr" panose="02000000000000000000" pitchFamily="2" charset="0"/>
                <a:ea typeface="Roboto Condensed Condensed Extr" panose="02000000000000000000" pitchFamily="2" charset="0"/>
              </a:rPr>
              <a:t>2</a:t>
            </a:r>
          </a:p>
        </p:txBody>
      </p:sp>
      <p:sp>
        <p:nvSpPr>
          <p:cNvPr id="11" name="TextBox 10">
            <a:extLst>
              <a:ext uri="{FF2B5EF4-FFF2-40B4-BE49-F238E27FC236}">
                <a16:creationId xmlns:a16="http://schemas.microsoft.com/office/drawing/2014/main" id="{4D742A17-A412-3AE9-C8B3-F05140FE4735}"/>
              </a:ext>
            </a:extLst>
          </p:cNvPr>
          <p:cNvSpPr txBox="1"/>
          <p:nvPr/>
        </p:nvSpPr>
        <p:spPr>
          <a:xfrm>
            <a:off x="5336020" y="2509713"/>
            <a:ext cx="2213266" cy="410369"/>
          </a:xfrm>
          <a:prstGeom prst="rect">
            <a:avLst/>
          </a:prstGeom>
          <a:noFill/>
        </p:spPr>
        <p:txBody>
          <a:bodyPr wrap="square" lIns="0" tIns="0" rIns="0" bIns="0" rtlCol="0">
            <a:spAutoFit/>
          </a:bodyPr>
          <a:lstStyle/>
          <a:p>
            <a:pPr>
              <a:lnSpc>
                <a:spcPts val="1600"/>
              </a:lnSpc>
            </a:pPr>
            <a:r>
              <a:rPr lang="en-US" b="1" spc="-100" dirty="0">
                <a:solidFill>
                  <a:srgbClr val="004344"/>
                </a:solidFill>
                <a:latin typeface="Montserrat" pitchFamily="2" charset="77"/>
              </a:rPr>
              <a:t>PLACES</a:t>
            </a:r>
          </a:p>
          <a:p>
            <a:pPr>
              <a:lnSpc>
                <a:spcPts val="1600"/>
              </a:lnSpc>
            </a:pPr>
            <a:r>
              <a:rPr lang="en-US" sz="1400" spc="-50" dirty="0">
                <a:latin typeface="Montserrat" pitchFamily="2" charset="77"/>
              </a:rPr>
              <a:t>Growing Neighborhoods</a:t>
            </a:r>
          </a:p>
        </p:txBody>
      </p:sp>
      <p:sp>
        <p:nvSpPr>
          <p:cNvPr id="12" name="Oval 11">
            <a:extLst>
              <a:ext uri="{FF2B5EF4-FFF2-40B4-BE49-F238E27FC236}">
                <a16:creationId xmlns:a16="http://schemas.microsoft.com/office/drawing/2014/main" id="{DF6E7874-D6A8-F248-8F0C-305769B26A8E}"/>
              </a:ext>
            </a:extLst>
          </p:cNvPr>
          <p:cNvSpPr/>
          <p:nvPr/>
        </p:nvSpPr>
        <p:spPr>
          <a:xfrm>
            <a:off x="8286502" y="2443366"/>
            <a:ext cx="497434" cy="497434"/>
          </a:xfrm>
          <a:prstGeom prst="ellipse">
            <a:avLst/>
          </a:prstGeom>
          <a:solidFill>
            <a:srgbClr val="1F33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oboto Condensed Condensed Extr" panose="02000000000000000000" pitchFamily="2" charset="0"/>
                <a:ea typeface="Roboto Condensed Condensed Extr" panose="02000000000000000000" pitchFamily="2" charset="0"/>
              </a:rPr>
              <a:t>2</a:t>
            </a:r>
          </a:p>
        </p:txBody>
      </p:sp>
      <p:sp>
        <p:nvSpPr>
          <p:cNvPr id="13" name="TextBox 12">
            <a:extLst>
              <a:ext uri="{FF2B5EF4-FFF2-40B4-BE49-F238E27FC236}">
                <a16:creationId xmlns:a16="http://schemas.microsoft.com/office/drawing/2014/main" id="{20460448-148D-6F37-6648-FC774EF8B691}"/>
              </a:ext>
            </a:extLst>
          </p:cNvPr>
          <p:cNvSpPr txBox="1"/>
          <p:nvPr/>
        </p:nvSpPr>
        <p:spPr>
          <a:xfrm>
            <a:off x="8900979" y="2509713"/>
            <a:ext cx="2213266" cy="615553"/>
          </a:xfrm>
          <a:prstGeom prst="rect">
            <a:avLst/>
          </a:prstGeom>
          <a:noFill/>
        </p:spPr>
        <p:txBody>
          <a:bodyPr wrap="square" lIns="0" tIns="0" rIns="0" bIns="0" rtlCol="0">
            <a:spAutoFit/>
          </a:bodyPr>
          <a:lstStyle/>
          <a:p>
            <a:pPr>
              <a:lnSpc>
                <a:spcPts val="1600"/>
              </a:lnSpc>
            </a:pPr>
            <a:r>
              <a:rPr lang="en-US" b="1" spc="-100" dirty="0">
                <a:solidFill>
                  <a:srgbClr val="1F3369"/>
                </a:solidFill>
                <a:latin typeface="Montserrat" pitchFamily="2" charset="77"/>
              </a:rPr>
              <a:t>SYSTEMS</a:t>
            </a:r>
          </a:p>
          <a:p>
            <a:pPr>
              <a:lnSpc>
                <a:spcPts val="1600"/>
              </a:lnSpc>
            </a:pPr>
            <a:r>
              <a:rPr lang="en-US" sz="1400" spc="-50" dirty="0">
                <a:latin typeface="Montserrat" pitchFamily="2" charset="77"/>
              </a:rPr>
              <a:t>Growing Infrastructure and Policies</a:t>
            </a:r>
          </a:p>
        </p:txBody>
      </p:sp>
      <p:sp>
        <p:nvSpPr>
          <p:cNvPr id="16" name="Circular Arrow 15">
            <a:extLst>
              <a:ext uri="{FF2B5EF4-FFF2-40B4-BE49-F238E27FC236}">
                <a16:creationId xmlns:a16="http://schemas.microsoft.com/office/drawing/2014/main" id="{424B39D8-7F01-A750-B19A-19F6A330402A}"/>
              </a:ext>
            </a:extLst>
          </p:cNvPr>
          <p:cNvSpPr/>
          <p:nvPr/>
        </p:nvSpPr>
        <p:spPr>
          <a:xfrm rot="16363850">
            <a:off x="3678574" y="1466694"/>
            <a:ext cx="4802430" cy="4802430"/>
          </a:xfrm>
          <a:prstGeom prst="circularArrow">
            <a:avLst>
              <a:gd name="adj1" fmla="val 6365"/>
              <a:gd name="adj2" fmla="val 704092"/>
              <a:gd name="adj3" fmla="val 20761952"/>
              <a:gd name="adj4" fmla="val 16300645"/>
              <a:gd name="adj5" fmla="val 6971"/>
            </a:avLst>
          </a:prstGeom>
          <a:gradFill>
            <a:gsLst>
              <a:gs pos="0">
                <a:srgbClr val="30A88F">
                  <a:alpha val="0"/>
                </a:srgbClr>
              </a:gs>
              <a:gs pos="76000">
                <a:srgbClr val="30A88F">
                  <a:alpha val="43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a:extLst>
              <a:ext uri="{FF2B5EF4-FFF2-40B4-BE49-F238E27FC236}">
                <a16:creationId xmlns:a16="http://schemas.microsoft.com/office/drawing/2014/main" id="{320D9EA3-3E07-5A8E-0900-FCE0D0ADB0B5}"/>
              </a:ext>
            </a:extLst>
          </p:cNvPr>
          <p:cNvSpPr/>
          <p:nvPr/>
        </p:nvSpPr>
        <p:spPr>
          <a:xfrm rot="9873801">
            <a:off x="3694785" y="1466694"/>
            <a:ext cx="4802430" cy="4802430"/>
          </a:xfrm>
          <a:prstGeom prst="circularArrow">
            <a:avLst>
              <a:gd name="adj1" fmla="val 6365"/>
              <a:gd name="adj2" fmla="val 704092"/>
              <a:gd name="adj3" fmla="val 20761952"/>
              <a:gd name="adj4" fmla="val 15962228"/>
              <a:gd name="adj5" fmla="val 6971"/>
            </a:avLst>
          </a:prstGeom>
          <a:gradFill>
            <a:gsLst>
              <a:gs pos="0">
                <a:srgbClr val="30A88F">
                  <a:alpha val="0"/>
                </a:srgbClr>
              </a:gs>
              <a:gs pos="76000">
                <a:srgbClr val="1F3369">
                  <a:alpha val="34877"/>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ular Arrow 17">
            <a:extLst>
              <a:ext uri="{FF2B5EF4-FFF2-40B4-BE49-F238E27FC236}">
                <a16:creationId xmlns:a16="http://schemas.microsoft.com/office/drawing/2014/main" id="{2A548AD5-0161-5F67-B6AC-ABCF3ABB1E7F}"/>
              </a:ext>
            </a:extLst>
          </p:cNvPr>
          <p:cNvSpPr/>
          <p:nvPr/>
        </p:nvSpPr>
        <p:spPr>
          <a:xfrm rot="1467238">
            <a:off x="3694785" y="1466694"/>
            <a:ext cx="4802430" cy="4802430"/>
          </a:xfrm>
          <a:prstGeom prst="circularArrow">
            <a:avLst>
              <a:gd name="adj1" fmla="val 6365"/>
              <a:gd name="adj2" fmla="val 704092"/>
              <a:gd name="adj3" fmla="val 20761952"/>
              <a:gd name="adj4" fmla="val 15938868"/>
              <a:gd name="adj5" fmla="val 6971"/>
            </a:avLst>
          </a:prstGeom>
          <a:gradFill>
            <a:gsLst>
              <a:gs pos="0">
                <a:srgbClr val="30A88F">
                  <a:alpha val="0"/>
                </a:srgbClr>
              </a:gs>
              <a:gs pos="80000">
                <a:srgbClr val="004344">
                  <a:alpha val="41000"/>
                </a:srgbClr>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739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D83E-FF42-F6CA-CB23-96482CE13A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C7F65-F74B-DD50-3B1A-93641628B9DB}"/>
              </a:ext>
            </a:extLst>
          </p:cNvPr>
          <p:cNvSpPr>
            <a:spLocks noGrp="1"/>
          </p:cNvSpPr>
          <p:nvPr>
            <p:ph type="sldNum" sz="quarter" idx="12"/>
          </p:nvPr>
        </p:nvSpPr>
        <p:spPr/>
        <p:txBody>
          <a:bodyPr/>
          <a:lstStyle/>
          <a:p>
            <a:r>
              <a:rPr lang="en-US"/>
              <a:t>PG. </a:t>
            </a:r>
            <a:fld id="{88123130-BC46-4ED0-9F30-11F0FAAC06EE}" type="slidenum">
              <a:rPr lang="en-US" smtClean="0"/>
              <a:pPr/>
              <a:t>13</a:t>
            </a:fld>
            <a:endParaRPr lang="en-US" sz="1400"/>
          </a:p>
        </p:txBody>
      </p:sp>
      <p:sp>
        <p:nvSpPr>
          <p:cNvPr id="3" name="Content Placeholder 2">
            <a:extLst>
              <a:ext uri="{FF2B5EF4-FFF2-40B4-BE49-F238E27FC236}">
                <a16:creationId xmlns:a16="http://schemas.microsoft.com/office/drawing/2014/main" id="{1541A2E6-8ABE-1FDB-C847-F80325B3E8E6}"/>
              </a:ext>
            </a:extLst>
          </p:cNvPr>
          <p:cNvSpPr>
            <a:spLocks noGrp="1"/>
          </p:cNvSpPr>
          <p:nvPr>
            <p:ph sz="quarter" idx="17"/>
          </p:nvPr>
        </p:nvSpPr>
        <p:spPr>
          <a:xfrm>
            <a:off x="369455" y="352174"/>
            <a:ext cx="11453090" cy="997196"/>
          </a:xfrm>
        </p:spPr>
        <p:txBody>
          <a:bodyPr/>
          <a:lstStyle/>
          <a:p>
            <a:r>
              <a:rPr lang="en-US" dirty="0"/>
              <a:t>The Rise Higher Agenda: </a:t>
            </a:r>
            <a:br>
              <a:rPr lang="en-US" dirty="0"/>
            </a:br>
            <a:r>
              <a:rPr lang="en-US" sz="4800" dirty="0">
                <a:solidFill>
                  <a:srgbClr val="30A88F"/>
                </a:solidFill>
              </a:rPr>
              <a:t>A Business Case</a:t>
            </a:r>
            <a:endParaRPr lang="en-US" dirty="0">
              <a:solidFill>
                <a:srgbClr val="30A88F"/>
              </a:solidFill>
            </a:endParaRPr>
          </a:p>
        </p:txBody>
      </p:sp>
      <p:cxnSp>
        <p:nvCxnSpPr>
          <p:cNvPr id="30" name="Straight Connector 29">
            <a:extLst>
              <a:ext uri="{FF2B5EF4-FFF2-40B4-BE49-F238E27FC236}">
                <a16:creationId xmlns:a16="http://schemas.microsoft.com/office/drawing/2014/main" id="{2CF7D1B2-6AE4-4D31-36DC-A4F012D58039}"/>
              </a:ext>
            </a:extLst>
          </p:cNvPr>
          <p:cNvCxnSpPr>
            <a:cxnSpLocks/>
          </p:cNvCxnSpPr>
          <p:nvPr/>
        </p:nvCxnSpPr>
        <p:spPr>
          <a:xfrm>
            <a:off x="579125" y="4892013"/>
            <a:ext cx="1553349" cy="0"/>
          </a:xfrm>
          <a:prstGeom prst="line">
            <a:avLst/>
          </a:prstGeom>
          <a:ln w="28575">
            <a:solidFill>
              <a:srgbClr val="9FD6B3"/>
            </a:solidFill>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81EF034F-AFCC-25AD-10F9-0274D824B4AC}"/>
              </a:ext>
            </a:extLst>
          </p:cNvPr>
          <p:cNvSpPr txBox="1"/>
          <p:nvPr/>
        </p:nvSpPr>
        <p:spPr>
          <a:xfrm>
            <a:off x="3983445" y="5526801"/>
            <a:ext cx="4217095" cy="205184"/>
          </a:xfrm>
          <a:prstGeom prst="rect">
            <a:avLst/>
          </a:prstGeom>
          <a:noFill/>
        </p:spPr>
        <p:txBody>
          <a:bodyPr wrap="square" lIns="0" tIns="0" rIns="0" bIns="0" rtlCol="0">
            <a:spAutoFit/>
          </a:bodyPr>
          <a:lstStyle/>
          <a:p>
            <a:pPr algn="ctr">
              <a:lnSpc>
                <a:spcPts val="1600"/>
              </a:lnSpc>
            </a:pPr>
            <a:r>
              <a:rPr lang="en-US" sz="1600" b="1" cap="all" spc="-30" dirty="0">
                <a:solidFill>
                  <a:srgbClr val="259989"/>
                </a:solidFill>
                <a:latin typeface="Montserrat" pitchFamily="2" charset="77"/>
              </a:rPr>
              <a:t>The Rise Higher Virtuous Cycle</a:t>
            </a:r>
          </a:p>
        </p:txBody>
      </p:sp>
      <p:sp>
        <p:nvSpPr>
          <p:cNvPr id="4" name="Rounded Rectangle 3">
            <a:extLst>
              <a:ext uri="{FF2B5EF4-FFF2-40B4-BE49-F238E27FC236}">
                <a16:creationId xmlns:a16="http://schemas.microsoft.com/office/drawing/2014/main" id="{EF1D38CA-E4E5-3A68-80C3-3E80D5C90C36}"/>
              </a:ext>
            </a:extLst>
          </p:cNvPr>
          <p:cNvSpPr/>
          <p:nvPr/>
        </p:nvSpPr>
        <p:spPr>
          <a:xfrm>
            <a:off x="279863" y="1868045"/>
            <a:ext cx="11632274" cy="3352800"/>
          </a:xfrm>
          <a:prstGeom prst="roundRect">
            <a:avLst>
              <a:gd name="adj" fmla="val 7205"/>
            </a:avLst>
          </a:prstGeom>
          <a:noFill/>
          <a:ln w="88900">
            <a:gradFill>
              <a:gsLst>
                <a:gs pos="0">
                  <a:srgbClr val="259989"/>
                </a:gs>
                <a:gs pos="98000">
                  <a:srgbClr val="FEB70D"/>
                </a:gs>
                <a:gs pos="60000">
                  <a:srgbClr val="1F3369"/>
                </a:gs>
              </a:gsLst>
              <a:lin ang="0" scaled="0"/>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2D512C9-CAFF-C134-A3F9-8B38918353FB}"/>
              </a:ext>
            </a:extLst>
          </p:cNvPr>
          <p:cNvGrpSpPr/>
          <p:nvPr/>
        </p:nvGrpSpPr>
        <p:grpSpPr>
          <a:xfrm rot="5400000">
            <a:off x="5931254" y="5136233"/>
            <a:ext cx="311497" cy="272490"/>
            <a:chOff x="11191448" y="1010509"/>
            <a:chExt cx="311497" cy="272490"/>
          </a:xfrm>
          <a:solidFill>
            <a:srgbClr val="1F3369"/>
          </a:solidFill>
        </p:grpSpPr>
        <p:sp>
          <p:nvSpPr>
            <p:cNvPr id="17" name="Rectangle 16">
              <a:extLst>
                <a:ext uri="{FF2B5EF4-FFF2-40B4-BE49-F238E27FC236}">
                  <a16:creationId xmlns:a16="http://schemas.microsoft.com/office/drawing/2014/main" id="{6EFFE72A-9248-9EA2-9F0C-25508F2D8E8A}"/>
                </a:ext>
              </a:extLst>
            </p:cNvPr>
            <p:cNvSpPr/>
            <p:nvPr/>
          </p:nvSpPr>
          <p:spPr>
            <a:xfrm rot="8100000">
              <a:off x="11191448"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BE5BFD-4EFA-4F68-F69B-90138E6698C8}"/>
                </a:ext>
              </a:extLst>
            </p:cNvPr>
            <p:cNvSpPr/>
            <p:nvPr/>
          </p:nvSpPr>
          <p:spPr>
            <a:xfrm rot="2700000">
              <a:off x="11320474"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DF3ED53-C9C0-85CD-5719-6316517BC54A}"/>
              </a:ext>
            </a:extLst>
          </p:cNvPr>
          <p:cNvGrpSpPr/>
          <p:nvPr/>
        </p:nvGrpSpPr>
        <p:grpSpPr>
          <a:xfrm>
            <a:off x="11810322" y="4250056"/>
            <a:ext cx="311497" cy="272490"/>
            <a:chOff x="11191448" y="1010509"/>
            <a:chExt cx="311497" cy="272490"/>
          </a:xfrm>
          <a:solidFill>
            <a:srgbClr val="FEB70D"/>
          </a:solidFill>
        </p:grpSpPr>
        <p:sp>
          <p:nvSpPr>
            <p:cNvPr id="26" name="Rectangle 25">
              <a:extLst>
                <a:ext uri="{FF2B5EF4-FFF2-40B4-BE49-F238E27FC236}">
                  <a16:creationId xmlns:a16="http://schemas.microsoft.com/office/drawing/2014/main" id="{EB4F1EBA-F23F-010F-16D9-E5FC5B1DA979}"/>
                </a:ext>
              </a:extLst>
            </p:cNvPr>
            <p:cNvSpPr/>
            <p:nvPr/>
          </p:nvSpPr>
          <p:spPr>
            <a:xfrm rot="8100000">
              <a:off x="11191448"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0472DAE-E35F-93A5-5EA6-96AAC8788FB9}"/>
                </a:ext>
              </a:extLst>
            </p:cNvPr>
            <p:cNvSpPr/>
            <p:nvPr/>
          </p:nvSpPr>
          <p:spPr>
            <a:xfrm rot="2700000">
              <a:off x="11320474"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E3E41A63-7B31-063E-5540-4F3DEF573A27}"/>
              </a:ext>
            </a:extLst>
          </p:cNvPr>
          <p:cNvGrpSpPr/>
          <p:nvPr/>
        </p:nvGrpSpPr>
        <p:grpSpPr>
          <a:xfrm rot="16200000">
            <a:off x="5946164" y="1693607"/>
            <a:ext cx="311497" cy="272490"/>
            <a:chOff x="11191448" y="1010509"/>
            <a:chExt cx="311497" cy="272490"/>
          </a:xfrm>
          <a:solidFill>
            <a:srgbClr val="1F3369"/>
          </a:solidFill>
        </p:grpSpPr>
        <p:sp>
          <p:nvSpPr>
            <p:cNvPr id="37" name="Rectangle 36">
              <a:extLst>
                <a:ext uri="{FF2B5EF4-FFF2-40B4-BE49-F238E27FC236}">
                  <a16:creationId xmlns:a16="http://schemas.microsoft.com/office/drawing/2014/main" id="{34F28837-C7DC-8325-86C1-700F9328B3ED}"/>
                </a:ext>
              </a:extLst>
            </p:cNvPr>
            <p:cNvSpPr/>
            <p:nvPr/>
          </p:nvSpPr>
          <p:spPr>
            <a:xfrm rot="8100000">
              <a:off x="11191448"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F328D-31BA-F280-C851-0E114A894F00}"/>
                </a:ext>
              </a:extLst>
            </p:cNvPr>
            <p:cNvSpPr/>
            <p:nvPr/>
          </p:nvSpPr>
          <p:spPr>
            <a:xfrm rot="2700000">
              <a:off x="11320474"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A0DA3A49-D77C-7A3E-8768-2BDCD2315791}"/>
              </a:ext>
            </a:extLst>
          </p:cNvPr>
          <p:cNvGrpSpPr/>
          <p:nvPr/>
        </p:nvGrpSpPr>
        <p:grpSpPr>
          <a:xfrm>
            <a:off x="605413" y="3068651"/>
            <a:ext cx="11064506" cy="1772086"/>
            <a:chOff x="518054" y="-3836887"/>
            <a:chExt cx="13667734" cy="2189018"/>
          </a:xfrm>
        </p:grpSpPr>
        <p:pic>
          <p:nvPicPr>
            <p:cNvPr id="14" name="Picture 13">
              <a:extLst>
                <a:ext uri="{FF2B5EF4-FFF2-40B4-BE49-F238E27FC236}">
                  <a16:creationId xmlns:a16="http://schemas.microsoft.com/office/drawing/2014/main" id="{DDB645AB-DB89-9943-6A7F-96C01A1A5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126" y="-3836887"/>
              <a:ext cx="11490662" cy="2189018"/>
            </a:xfrm>
            <a:prstGeom prst="rect">
              <a:avLst/>
            </a:prstGeom>
          </p:spPr>
        </p:pic>
        <p:pic>
          <p:nvPicPr>
            <p:cNvPr id="28" name="Picture 27">
              <a:extLst>
                <a:ext uri="{FF2B5EF4-FFF2-40B4-BE49-F238E27FC236}">
                  <a16:creationId xmlns:a16="http://schemas.microsoft.com/office/drawing/2014/main" id="{172C5D28-CEC3-F40F-7CAB-12D93B2DA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054" y="-3649478"/>
              <a:ext cx="1897592" cy="1860238"/>
            </a:xfrm>
            <a:prstGeom prst="rect">
              <a:avLst/>
            </a:prstGeom>
          </p:spPr>
        </p:pic>
      </p:grpSp>
      <p:grpSp>
        <p:nvGrpSpPr>
          <p:cNvPr id="44" name="Group 43">
            <a:extLst>
              <a:ext uri="{FF2B5EF4-FFF2-40B4-BE49-F238E27FC236}">
                <a16:creationId xmlns:a16="http://schemas.microsoft.com/office/drawing/2014/main" id="{48B3DEC1-7CE6-60DF-E880-7A41C422B59D}"/>
              </a:ext>
            </a:extLst>
          </p:cNvPr>
          <p:cNvGrpSpPr/>
          <p:nvPr/>
        </p:nvGrpSpPr>
        <p:grpSpPr>
          <a:xfrm>
            <a:off x="2088982" y="3365482"/>
            <a:ext cx="365760" cy="365760"/>
            <a:chOff x="2461231" y="3699208"/>
            <a:chExt cx="365760" cy="365760"/>
          </a:xfrm>
        </p:grpSpPr>
        <p:sp>
          <p:nvSpPr>
            <p:cNvPr id="35" name="Oval 34">
              <a:extLst>
                <a:ext uri="{FF2B5EF4-FFF2-40B4-BE49-F238E27FC236}">
                  <a16:creationId xmlns:a16="http://schemas.microsoft.com/office/drawing/2014/main" id="{F232B61E-995A-DC05-7A4E-97321422BC57}"/>
                </a:ext>
              </a:extLst>
            </p:cNvPr>
            <p:cNvSpPr>
              <a:spLocks noChangeAspect="1"/>
            </p:cNvSpPr>
            <p:nvPr/>
          </p:nvSpPr>
          <p:spPr>
            <a:xfrm>
              <a:off x="2461231" y="3699208"/>
              <a:ext cx="365760" cy="365760"/>
            </a:xfrm>
            <a:prstGeom prst="ellipse">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latin typeface="Roboto Condensed Condensed Extr" panose="02000000000000000000" pitchFamily="2" charset="0"/>
                <a:ea typeface="Roboto Condensed Condensed Extr" panose="02000000000000000000" pitchFamily="2" charset="0"/>
              </a:endParaRPr>
            </a:p>
          </p:txBody>
        </p:sp>
        <p:sp>
          <p:nvSpPr>
            <p:cNvPr id="43" name="Freeform 96">
              <a:extLst>
                <a:ext uri="{FF2B5EF4-FFF2-40B4-BE49-F238E27FC236}">
                  <a16:creationId xmlns:a16="http://schemas.microsoft.com/office/drawing/2014/main" id="{9302DA0B-0FBB-35CC-D8AB-A784F27A59F9}"/>
                </a:ext>
              </a:extLst>
            </p:cNvPr>
            <p:cNvSpPr>
              <a:spLocks/>
            </p:cNvSpPr>
            <p:nvPr/>
          </p:nvSpPr>
          <p:spPr bwMode="auto">
            <a:xfrm>
              <a:off x="2569870" y="3802198"/>
              <a:ext cx="148482" cy="15977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5" name="Group 44">
            <a:extLst>
              <a:ext uri="{FF2B5EF4-FFF2-40B4-BE49-F238E27FC236}">
                <a16:creationId xmlns:a16="http://schemas.microsoft.com/office/drawing/2014/main" id="{E206B80F-0FA0-727F-B0C4-5F6C3BAEE9A2}"/>
              </a:ext>
            </a:extLst>
          </p:cNvPr>
          <p:cNvGrpSpPr/>
          <p:nvPr/>
        </p:nvGrpSpPr>
        <p:grpSpPr>
          <a:xfrm>
            <a:off x="4076631" y="3365482"/>
            <a:ext cx="365760" cy="365760"/>
            <a:chOff x="2461231" y="3699208"/>
            <a:chExt cx="365760" cy="365760"/>
          </a:xfrm>
        </p:grpSpPr>
        <p:sp>
          <p:nvSpPr>
            <p:cNvPr id="46" name="Oval 45">
              <a:extLst>
                <a:ext uri="{FF2B5EF4-FFF2-40B4-BE49-F238E27FC236}">
                  <a16:creationId xmlns:a16="http://schemas.microsoft.com/office/drawing/2014/main" id="{6C4602DE-EA30-1056-B975-D6B2DA4F06F8}"/>
                </a:ext>
              </a:extLst>
            </p:cNvPr>
            <p:cNvSpPr>
              <a:spLocks noChangeAspect="1"/>
            </p:cNvSpPr>
            <p:nvPr/>
          </p:nvSpPr>
          <p:spPr>
            <a:xfrm>
              <a:off x="2461231" y="3699208"/>
              <a:ext cx="365760" cy="365760"/>
            </a:xfrm>
            <a:prstGeom prst="ellipse">
              <a:avLst/>
            </a:prstGeom>
            <a:solidFill>
              <a:srgbClr val="1F33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latin typeface="Roboto Condensed Condensed Extr" panose="02000000000000000000" pitchFamily="2" charset="0"/>
                <a:ea typeface="Roboto Condensed Condensed Extr" panose="02000000000000000000" pitchFamily="2" charset="0"/>
              </a:endParaRPr>
            </a:p>
          </p:txBody>
        </p:sp>
        <p:sp>
          <p:nvSpPr>
            <p:cNvPr id="47" name="Freeform 96">
              <a:extLst>
                <a:ext uri="{FF2B5EF4-FFF2-40B4-BE49-F238E27FC236}">
                  <a16:creationId xmlns:a16="http://schemas.microsoft.com/office/drawing/2014/main" id="{50CBFF3D-72D7-C050-D2EF-22FCEEA069FD}"/>
                </a:ext>
              </a:extLst>
            </p:cNvPr>
            <p:cNvSpPr>
              <a:spLocks/>
            </p:cNvSpPr>
            <p:nvPr/>
          </p:nvSpPr>
          <p:spPr bwMode="auto">
            <a:xfrm>
              <a:off x="2569870" y="3802198"/>
              <a:ext cx="148482" cy="15977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8" name="Group 47">
            <a:extLst>
              <a:ext uri="{FF2B5EF4-FFF2-40B4-BE49-F238E27FC236}">
                <a16:creationId xmlns:a16="http://schemas.microsoft.com/office/drawing/2014/main" id="{EE2B93AA-B9A5-0713-F9FA-8F4A7C7AA155}"/>
              </a:ext>
            </a:extLst>
          </p:cNvPr>
          <p:cNvGrpSpPr/>
          <p:nvPr/>
        </p:nvGrpSpPr>
        <p:grpSpPr>
          <a:xfrm>
            <a:off x="5981036" y="3365482"/>
            <a:ext cx="365760" cy="365760"/>
            <a:chOff x="2461231" y="3699208"/>
            <a:chExt cx="365760" cy="365760"/>
          </a:xfrm>
        </p:grpSpPr>
        <p:sp>
          <p:nvSpPr>
            <p:cNvPr id="49" name="Oval 48">
              <a:extLst>
                <a:ext uri="{FF2B5EF4-FFF2-40B4-BE49-F238E27FC236}">
                  <a16:creationId xmlns:a16="http://schemas.microsoft.com/office/drawing/2014/main" id="{32D1E5CC-47E1-93D1-84C0-63186CE35978}"/>
                </a:ext>
              </a:extLst>
            </p:cNvPr>
            <p:cNvSpPr>
              <a:spLocks noChangeAspect="1"/>
            </p:cNvSpPr>
            <p:nvPr/>
          </p:nvSpPr>
          <p:spPr>
            <a:xfrm>
              <a:off x="2461231" y="3699208"/>
              <a:ext cx="365760" cy="36576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latin typeface="Roboto Condensed Condensed Extr" panose="02000000000000000000" pitchFamily="2" charset="0"/>
                <a:ea typeface="Roboto Condensed Condensed Extr" panose="02000000000000000000" pitchFamily="2" charset="0"/>
              </a:endParaRPr>
            </a:p>
          </p:txBody>
        </p:sp>
        <p:sp>
          <p:nvSpPr>
            <p:cNvPr id="50" name="Freeform 96">
              <a:extLst>
                <a:ext uri="{FF2B5EF4-FFF2-40B4-BE49-F238E27FC236}">
                  <a16:creationId xmlns:a16="http://schemas.microsoft.com/office/drawing/2014/main" id="{1B05527C-A72E-53D6-05C0-CEFBDC399D64}"/>
                </a:ext>
              </a:extLst>
            </p:cNvPr>
            <p:cNvSpPr>
              <a:spLocks/>
            </p:cNvSpPr>
            <p:nvPr/>
          </p:nvSpPr>
          <p:spPr bwMode="auto">
            <a:xfrm>
              <a:off x="2569870" y="3802198"/>
              <a:ext cx="148482" cy="15977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1" name="Group 50">
            <a:extLst>
              <a:ext uri="{FF2B5EF4-FFF2-40B4-BE49-F238E27FC236}">
                <a16:creationId xmlns:a16="http://schemas.microsoft.com/office/drawing/2014/main" id="{ACFB24DE-A707-9F2F-0E98-AB81FBC2579F}"/>
              </a:ext>
            </a:extLst>
          </p:cNvPr>
          <p:cNvGrpSpPr/>
          <p:nvPr/>
        </p:nvGrpSpPr>
        <p:grpSpPr>
          <a:xfrm>
            <a:off x="7911079" y="3365482"/>
            <a:ext cx="365760" cy="365760"/>
            <a:chOff x="2461231" y="3699208"/>
            <a:chExt cx="365760" cy="365760"/>
          </a:xfrm>
        </p:grpSpPr>
        <p:sp>
          <p:nvSpPr>
            <p:cNvPr id="52" name="Oval 51">
              <a:extLst>
                <a:ext uri="{FF2B5EF4-FFF2-40B4-BE49-F238E27FC236}">
                  <a16:creationId xmlns:a16="http://schemas.microsoft.com/office/drawing/2014/main" id="{B1AEDEB0-DF17-EBA5-F1C4-B48FCD92A02C}"/>
                </a:ext>
              </a:extLst>
            </p:cNvPr>
            <p:cNvSpPr>
              <a:spLocks noChangeAspect="1"/>
            </p:cNvSpPr>
            <p:nvPr/>
          </p:nvSpPr>
          <p:spPr>
            <a:xfrm>
              <a:off x="2461231" y="3699208"/>
              <a:ext cx="365760" cy="36576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latin typeface="Roboto Condensed Condensed Extr" panose="02000000000000000000" pitchFamily="2" charset="0"/>
                <a:ea typeface="Roboto Condensed Condensed Extr" panose="02000000000000000000" pitchFamily="2" charset="0"/>
              </a:endParaRPr>
            </a:p>
          </p:txBody>
        </p:sp>
        <p:sp>
          <p:nvSpPr>
            <p:cNvPr id="53" name="Freeform 96">
              <a:extLst>
                <a:ext uri="{FF2B5EF4-FFF2-40B4-BE49-F238E27FC236}">
                  <a16:creationId xmlns:a16="http://schemas.microsoft.com/office/drawing/2014/main" id="{5ECBAA0D-AD8D-01F3-2EAB-809ED59ED0F2}"/>
                </a:ext>
              </a:extLst>
            </p:cNvPr>
            <p:cNvSpPr>
              <a:spLocks/>
            </p:cNvSpPr>
            <p:nvPr/>
          </p:nvSpPr>
          <p:spPr bwMode="auto">
            <a:xfrm>
              <a:off x="2569870" y="3802198"/>
              <a:ext cx="148482" cy="15977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0" name="Group 39">
            <a:extLst>
              <a:ext uri="{FF2B5EF4-FFF2-40B4-BE49-F238E27FC236}">
                <a16:creationId xmlns:a16="http://schemas.microsoft.com/office/drawing/2014/main" id="{D86166CD-CE08-3ED5-2A59-58C45357F370}"/>
              </a:ext>
            </a:extLst>
          </p:cNvPr>
          <p:cNvGrpSpPr/>
          <p:nvPr/>
        </p:nvGrpSpPr>
        <p:grpSpPr>
          <a:xfrm>
            <a:off x="9756971" y="3365482"/>
            <a:ext cx="365760" cy="365760"/>
            <a:chOff x="2461231" y="3699208"/>
            <a:chExt cx="365760" cy="365760"/>
          </a:xfrm>
        </p:grpSpPr>
        <p:sp>
          <p:nvSpPr>
            <p:cNvPr id="41" name="Oval 40">
              <a:extLst>
                <a:ext uri="{FF2B5EF4-FFF2-40B4-BE49-F238E27FC236}">
                  <a16:creationId xmlns:a16="http://schemas.microsoft.com/office/drawing/2014/main" id="{5F71906F-0065-C96A-E9EF-24BD0C858569}"/>
                </a:ext>
              </a:extLst>
            </p:cNvPr>
            <p:cNvSpPr>
              <a:spLocks noChangeAspect="1"/>
            </p:cNvSpPr>
            <p:nvPr/>
          </p:nvSpPr>
          <p:spPr>
            <a:xfrm>
              <a:off x="2461231" y="3699208"/>
              <a:ext cx="365760" cy="365760"/>
            </a:xfrm>
            <a:prstGeom prst="ellipse">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bg1"/>
                </a:solidFill>
                <a:latin typeface="Roboto Condensed Condensed Extr" panose="02000000000000000000" pitchFamily="2" charset="0"/>
                <a:ea typeface="Roboto Condensed Condensed Extr" panose="02000000000000000000" pitchFamily="2" charset="0"/>
              </a:endParaRPr>
            </a:p>
          </p:txBody>
        </p:sp>
        <p:sp>
          <p:nvSpPr>
            <p:cNvPr id="42" name="Freeform 96">
              <a:extLst>
                <a:ext uri="{FF2B5EF4-FFF2-40B4-BE49-F238E27FC236}">
                  <a16:creationId xmlns:a16="http://schemas.microsoft.com/office/drawing/2014/main" id="{0BF895BB-CED8-AC5D-E608-C96C3C22C394}"/>
                </a:ext>
              </a:extLst>
            </p:cNvPr>
            <p:cNvSpPr>
              <a:spLocks/>
            </p:cNvSpPr>
            <p:nvPr/>
          </p:nvSpPr>
          <p:spPr bwMode="auto">
            <a:xfrm>
              <a:off x="2569870" y="3802198"/>
              <a:ext cx="148482" cy="15977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56" name="Straight Connector 55">
            <a:extLst>
              <a:ext uri="{FF2B5EF4-FFF2-40B4-BE49-F238E27FC236}">
                <a16:creationId xmlns:a16="http://schemas.microsoft.com/office/drawing/2014/main" id="{2463B824-7013-20C8-63E8-7AE56D7458A0}"/>
              </a:ext>
            </a:extLst>
          </p:cNvPr>
          <p:cNvCxnSpPr>
            <a:cxnSpLocks/>
          </p:cNvCxnSpPr>
          <p:nvPr/>
        </p:nvCxnSpPr>
        <p:spPr>
          <a:xfrm>
            <a:off x="2459199" y="4892013"/>
            <a:ext cx="1553349" cy="0"/>
          </a:xfrm>
          <a:prstGeom prst="line">
            <a:avLst/>
          </a:prstGeom>
          <a:ln w="28575">
            <a:solidFill>
              <a:srgbClr val="259989"/>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4A6C8C-516B-6EE9-2C8A-BDBAB4796681}"/>
              </a:ext>
            </a:extLst>
          </p:cNvPr>
          <p:cNvCxnSpPr>
            <a:cxnSpLocks/>
          </p:cNvCxnSpPr>
          <p:nvPr/>
        </p:nvCxnSpPr>
        <p:spPr>
          <a:xfrm>
            <a:off x="4364911" y="4892013"/>
            <a:ext cx="1553349" cy="0"/>
          </a:xfrm>
          <a:prstGeom prst="line">
            <a:avLst/>
          </a:prstGeom>
          <a:ln w="28575">
            <a:solidFill>
              <a:srgbClr val="1F3369"/>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DF4C72D-136A-75A1-F2D6-25BEC9490498}"/>
              </a:ext>
            </a:extLst>
          </p:cNvPr>
          <p:cNvCxnSpPr>
            <a:cxnSpLocks/>
          </p:cNvCxnSpPr>
          <p:nvPr/>
        </p:nvCxnSpPr>
        <p:spPr>
          <a:xfrm>
            <a:off x="6338989" y="4892013"/>
            <a:ext cx="1553349" cy="0"/>
          </a:xfrm>
          <a:prstGeom prst="line">
            <a:avLst/>
          </a:prstGeom>
          <a:ln w="2857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23540AE-EEDA-ABAB-16F8-E4E7517CBA6D}"/>
              </a:ext>
            </a:extLst>
          </p:cNvPr>
          <p:cNvCxnSpPr>
            <a:cxnSpLocks/>
          </p:cNvCxnSpPr>
          <p:nvPr/>
        </p:nvCxnSpPr>
        <p:spPr>
          <a:xfrm>
            <a:off x="8150697" y="4892013"/>
            <a:ext cx="1553349" cy="0"/>
          </a:xfrm>
          <a:prstGeom prst="line">
            <a:avLst/>
          </a:prstGeom>
          <a:ln w="28575">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308A8E00-4BE9-A477-AEFD-F29932FC57B5}"/>
              </a:ext>
            </a:extLst>
          </p:cNvPr>
          <p:cNvCxnSpPr>
            <a:cxnSpLocks/>
          </p:cNvCxnSpPr>
          <p:nvPr/>
        </p:nvCxnSpPr>
        <p:spPr>
          <a:xfrm>
            <a:off x="10047865" y="4892013"/>
            <a:ext cx="1553349" cy="0"/>
          </a:xfrm>
          <a:prstGeom prst="line">
            <a:avLst/>
          </a:prstGeom>
          <a:ln w="28575">
            <a:solidFill>
              <a:srgbClr val="FEA725"/>
            </a:solidFill>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33CAC660-2FC5-4BB4-6550-73C2EE30FB6F}"/>
              </a:ext>
            </a:extLst>
          </p:cNvPr>
          <p:cNvSpPr>
            <a:spLocks noChangeAspect="1"/>
          </p:cNvSpPr>
          <p:nvPr/>
        </p:nvSpPr>
        <p:spPr>
          <a:xfrm>
            <a:off x="579125" y="2512448"/>
            <a:ext cx="365760" cy="365760"/>
          </a:xfrm>
          <a:prstGeom prst="ellipse">
            <a:avLst/>
          </a:prstGeom>
          <a:solidFill>
            <a:srgbClr val="9FD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1</a:t>
            </a:r>
          </a:p>
        </p:txBody>
      </p:sp>
      <p:sp>
        <p:nvSpPr>
          <p:cNvPr id="9" name="TextBox 8">
            <a:extLst>
              <a:ext uri="{FF2B5EF4-FFF2-40B4-BE49-F238E27FC236}">
                <a16:creationId xmlns:a16="http://schemas.microsoft.com/office/drawing/2014/main" id="{0B0B3431-4C02-AFE4-BE8A-7A84E7DFA7EF}"/>
              </a:ext>
            </a:extLst>
          </p:cNvPr>
          <p:cNvSpPr txBox="1"/>
          <p:nvPr/>
        </p:nvSpPr>
        <p:spPr>
          <a:xfrm>
            <a:off x="2797930" y="2527003"/>
            <a:ext cx="1275660" cy="397096"/>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A More Capable Workforce</a:t>
            </a:r>
          </a:p>
        </p:txBody>
      </p:sp>
      <p:sp>
        <p:nvSpPr>
          <p:cNvPr id="10" name="Oval 9">
            <a:extLst>
              <a:ext uri="{FF2B5EF4-FFF2-40B4-BE49-F238E27FC236}">
                <a16:creationId xmlns:a16="http://schemas.microsoft.com/office/drawing/2014/main" id="{CE183AC7-A986-815D-7614-1EE1369477D2}"/>
              </a:ext>
            </a:extLst>
          </p:cNvPr>
          <p:cNvSpPr>
            <a:spLocks noChangeAspect="1"/>
          </p:cNvSpPr>
          <p:nvPr/>
        </p:nvSpPr>
        <p:spPr>
          <a:xfrm>
            <a:off x="2440873" y="2512448"/>
            <a:ext cx="354053" cy="365760"/>
          </a:xfrm>
          <a:prstGeom prst="ellipse">
            <a:avLst/>
          </a:prstGeom>
          <a:solidFill>
            <a:srgbClr val="30A8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2</a:t>
            </a:r>
          </a:p>
        </p:txBody>
      </p:sp>
      <p:sp>
        <p:nvSpPr>
          <p:cNvPr id="12" name="Oval 11">
            <a:extLst>
              <a:ext uri="{FF2B5EF4-FFF2-40B4-BE49-F238E27FC236}">
                <a16:creationId xmlns:a16="http://schemas.microsoft.com/office/drawing/2014/main" id="{575B20BE-12C1-8900-3AE1-A6F4866E0EF1}"/>
              </a:ext>
            </a:extLst>
          </p:cNvPr>
          <p:cNvSpPr>
            <a:spLocks noChangeAspect="1"/>
          </p:cNvSpPr>
          <p:nvPr/>
        </p:nvSpPr>
        <p:spPr>
          <a:xfrm>
            <a:off x="4181537" y="2512448"/>
            <a:ext cx="365760" cy="365760"/>
          </a:xfrm>
          <a:prstGeom prst="ellipse">
            <a:avLst/>
          </a:prstGeom>
          <a:solidFill>
            <a:srgbClr val="1F33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3</a:t>
            </a:r>
          </a:p>
        </p:txBody>
      </p:sp>
      <p:sp>
        <p:nvSpPr>
          <p:cNvPr id="13" name="TextBox 12">
            <a:extLst>
              <a:ext uri="{FF2B5EF4-FFF2-40B4-BE49-F238E27FC236}">
                <a16:creationId xmlns:a16="http://schemas.microsoft.com/office/drawing/2014/main" id="{C113BEBF-A8D4-5479-21FC-B5CA829C56AB}"/>
              </a:ext>
            </a:extLst>
          </p:cNvPr>
          <p:cNvSpPr txBox="1"/>
          <p:nvPr/>
        </p:nvSpPr>
        <p:spPr>
          <a:xfrm>
            <a:off x="6665172" y="2505939"/>
            <a:ext cx="1298629" cy="397096"/>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Attraction of Jobs and Retail</a:t>
            </a:r>
          </a:p>
        </p:txBody>
      </p:sp>
      <p:sp>
        <p:nvSpPr>
          <p:cNvPr id="15" name="Oval 14">
            <a:extLst>
              <a:ext uri="{FF2B5EF4-FFF2-40B4-BE49-F238E27FC236}">
                <a16:creationId xmlns:a16="http://schemas.microsoft.com/office/drawing/2014/main" id="{ACA8D3DB-C8C0-6D15-A61C-A63279296DBB}"/>
              </a:ext>
            </a:extLst>
          </p:cNvPr>
          <p:cNvSpPr>
            <a:spLocks noChangeAspect="1"/>
          </p:cNvSpPr>
          <p:nvPr/>
        </p:nvSpPr>
        <p:spPr>
          <a:xfrm>
            <a:off x="6331027" y="2512448"/>
            <a:ext cx="365760" cy="365760"/>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4</a:t>
            </a:r>
          </a:p>
        </p:txBody>
      </p:sp>
      <p:sp>
        <p:nvSpPr>
          <p:cNvPr id="19" name="TextBox 18">
            <a:extLst>
              <a:ext uri="{FF2B5EF4-FFF2-40B4-BE49-F238E27FC236}">
                <a16:creationId xmlns:a16="http://schemas.microsoft.com/office/drawing/2014/main" id="{0FA734C3-A69D-7B3C-4C03-4CEB579E93D1}"/>
              </a:ext>
            </a:extLst>
          </p:cNvPr>
          <p:cNvSpPr txBox="1"/>
          <p:nvPr/>
        </p:nvSpPr>
        <p:spPr>
          <a:xfrm>
            <a:off x="8510799" y="2496780"/>
            <a:ext cx="1366542" cy="397095"/>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More Economic Mobility</a:t>
            </a:r>
          </a:p>
        </p:txBody>
      </p:sp>
      <p:sp>
        <p:nvSpPr>
          <p:cNvPr id="20" name="Oval 19">
            <a:extLst>
              <a:ext uri="{FF2B5EF4-FFF2-40B4-BE49-F238E27FC236}">
                <a16:creationId xmlns:a16="http://schemas.microsoft.com/office/drawing/2014/main" id="{5394E689-D245-561D-905E-D7B1E6380AA2}"/>
              </a:ext>
            </a:extLst>
          </p:cNvPr>
          <p:cNvSpPr>
            <a:spLocks noChangeAspect="1"/>
          </p:cNvSpPr>
          <p:nvPr/>
        </p:nvSpPr>
        <p:spPr>
          <a:xfrm>
            <a:off x="8158869" y="2496780"/>
            <a:ext cx="365760" cy="36576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5</a:t>
            </a:r>
          </a:p>
        </p:txBody>
      </p:sp>
      <p:grpSp>
        <p:nvGrpSpPr>
          <p:cNvPr id="5" name="Group 4">
            <a:extLst>
              <a:ext uri="{FF2B5EF4-FFF2-40B4-BE49-F238E27FC236}">
                <a16:creationId xmlns:a16="http://schemas.microsoft.com/office/drawing/2014/main" id="{70B4ED03-0AB9-D5C4-482A-40043BADFE3C}"/>
              </a:ext>
            </a:extLst>
          </p:cNvPr>
          <p:cNvGrpSpPr/>
          <p:nvPr/>
        </p:nvGrpSpPr>
        <p:grpSpPr>
          <a:xfrm rot="10800000">
            <a:off x="76590" y="2714429"/>
            <a:ext cx="311497" cy="272490"/>
            <a:chOff x="11191448" y="1010509"/>
            <a:chExt cx="311497" cy="272490"/>
          </a:xfrm>
        </p:grpSpPr>
        <p:sp>
          <p:nvSpPr>
            <p:cNvPr id="6" name="Rectangle 5">
              <a:extLst>
                <a:ext uri="{FF2B5EF4-FFF2-40B4-BE49-F238E27FC236}">
                  <a16:creationId xmlns:a16="http://schemas.microsoft.com/office/drawing/2014/main" id="{079F709C-9A56-44FA-5552-CBDADCE44A54}"/>
                </a:ext>
              </a:extLst>
            </p:cNvPr>
            <p:cNvSpPr/>
            <p:nvPr/>
          </p:nvSpPr>
          <p:spPr>
            <a:xfrm rot="8100000">
              <a:off x="11191448" y="1010509"/>
              <a:ext cx="92452" cy="272490"/>
            </a:xfrm>
            <a:prstGeom prst="rect">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DE9DD-B503-F722-4F9D-22F1BA3D5892}"/>
                </a:ext>
              </a:extLst>
            </p:cNvPr>
            <p:cNvSpPr/>
            <p:nvPr/>
          </p:nvSpPr>
          <p:spPr>
            <a:xfrm rot="2700000">
              <a:off x="11320474" y="1010509"/>
              <a:ext cx="92452" cy="272490"/>
            </a:xfrm>
            <a:prstGeom prst="rect">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D30D0EE9-12B8-5230-D2AF-59AFF9F2508F}"/>
              </a:ext>
            </a:extLst>
          </p:cNvPr>
          <p:cNvSpPr>
            <a:spLocks noChangeAspect="1"/>
          </p:cNvSpPr>
          <p:nvPr/>
        </p:nvSpPr>
        <p:spPr>
          <a:xfrm>
            <a:off x="10120963" y="2496780"/>
            <a:ext cx="365760" cy="365760"/>
          </a:xfrm>
          <a:prstGeom prst="ellipse">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6</a:t>
            </a:r>
          </a:p>
        </p:txBody>
      </p:sp>
      <p:sp>
        <p:nvSpPr>
          <p:cNvPr id="24" name="TextBox 23">
            <a:extLst>
              <a:ext uri="{FF2B5EF4-FFF2-40B4-BE49-F238E27FC236}">
                <a16:creationId xmlns:a16="http://schemas.microsoft.com/office/drawing/2014/main" id="{CE0B1CB3-0A65-397F-174D-B90C8E630CD1}"/>
              </a:ext>
            </a:extLst>
          </p:cNvPr>
          <p:cNvSpPr txBox="1"/>
          <p:nvPr/>
        </p:nvSpPr>
        <p:spPr>
          <a:xfrm>
            <a:off x="10486722" y="2503415"/>
            <a:ext cx="1223707" cy="397096"/>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More Investment</a:t>
            </a:r>
          </a:p>
        </p:txBody>
      </p:sp>
      <p:sp>
        <p:nvSpPr>
          <p:cNvPr id="25" name="TextBox 24">
            <a:extLst>
              <a:ext uri="{FF2B5EF4-FFF2-40B4-BE49-F238E27FC236}">
                <a16:creationId xmlns:a16="http://schemas.microsoft.com/office/drawing/2014/main" id="{91622DE0-38B9-A77F-B0F7-29E3DF1661B3}"/>
              </a:ext>
            </a:extLst>
          </p:cNvPr>
          <p:cNvSpPr txBox="1"/>
          <p:nvPr/>
        </p:nvSpPr>
        <p:spPr>
          <a:xfrm>
            <a:off x="944885" y="2527003"/>
            <a:ext cx="1275660" cy="602281"/>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Supported and Empowered Detroiters</a:t>
            </a:r>
          </a:p>
        </p:txBody>
      </p:sp>
      <p:sp>
        <p:nvSpPr>
          <p:cNvPr id="11" name="TextBox 10">
            <a:extLst>
              <a:ext uri="{FF2B5EF4-FFF2-40B4-BE49-F238E27FC236}">
                <a16:creationId xmlns:a16="http://schemas.microsoft.com/office/drawing/2014/main" id="{9D457FCF-96F4-4CB3-0A3D-02CA94C8CD91}"/>
              </a:ext>
            </a:extLst>
          </p:cNvPr>
          <p:cNvSpPr txBox="1"/>
          <p:nvPr/>
        </p:nvSpPr>
        <p:spPr>
          <a:xfrm>
            <a:off x="4550429" y="2499709"/>
            <a:ext cx="1755844" cy="807465"/>
          </a:xfrm>
          <a:prstGeom prst="rect">
            <a:avLst/>
          </a:prstGeom>
          <a:noFill/>
        </p:spPr>
        <p:txBody>
          <a:bodyPr wrap="square" lIns="91440" tIns="0" rIns="0" bIns="0" rtlCol="0">
            <a:spAutoFit/>
          </a:bodyPr>
          <a:lstStyle/>
          <a:p>
            <a:pPr>
              <a:lnSpc>
                <a:spcPts val="1600"/>
              </a:lnSpc>
            </a:pPr>
            <a:r>
              <a:rPr lang="en-US" sz="1200" spc="-30" dirty="0">
                <a:latin typeface="Montserrat" pitchFamily="2" charset="77"/>
              </a:rPr>
              <a:t>Higher AMI's and Better Neighborhood Conditions for Development</a:t>
            </a:r>
          </a:p>
        </p:txBody>
      </p:sp>
    </p:spTree>
    <p:extLst>
      <p:ext uri="{BB962C8B-B14F-4D97-AF65-F5344CB8AC3E}">
        <p14:creationId xmlns:p14="http://schemas.microsoft.com/office/powerpoint/2010/main" val="329582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0713-9D2F-B8FA-8908-BB0242FABB5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EF3D9F-BE81-C147-5854-DFA2A683EE09}"/>
              </a:ext>
            </a:extLst>
          </p:cNvPr>
          <p:cNvSpPr>
            <a:spLocks noGrp="1"/>
          </p:cNvSpPr>
          <p:nvPr>
            <p:ph type="sldNum" sz="quarter" idx="12"/>
          </p:nvPr>
        </p:nvSpPr>
        <p:spPr/>
        <p:txBody>
          <a:bodyPr/>
          <a:lstStyle/>
          <a:p>
            <a:r>
              <a:rPr lang="en-US"/>
              <a:t>PG. </a:t>
            </a:r>
            <a:fld id="{88123130-BC46-4ED0-9F30-11F0FAAC06EE}" type="slidenum">
              <a:rPr lang="en-US" smtClean="0"/>
              <a:pPr/>
              <a:t>14</a:t>
            </a:fld>
            <a:endParaRPr lang="en-US" sz="1400"/>
          </a:p>
        </p:txBody>
      </p:sp>
      <p:sp>
        <p:nvSpPr>
          <p:cNvPr id="3" name="Content Placeholder 2">
            <a:extLst>
              <a:ext uri="{FF2B5EF4-FFF2-40B4-BE49-F238E27FC236}">
                <a16:creationId xmlns:a16="http://schemas.microsoft.com/office/drawing/2014/main" id="{FED21189-DF28-3446-5B79-D0F5A7AD5884}"/>
              </a:ext>
            </a:extLst>
          </p:cNvPr>
          <p:cNvSpPr>
            <a:spLocks noGrp="1"/>
          </p:cNvSpPr>
          <p:nvPr>
            <p:ph sz="quarter" idx="17"/>
          </p:nvPr>
        </p:nvSpPr>
        <p:spPr>
          <a:xfrm>
            <a:off x="369455" y="352174"/>
            <a:ext cx="11453090" cy="997196"/>
          </a:xfrm>
        </p:spPr>
        <p:txBody>
          <a:bodyPr/>
          <a:lstStyle/>
          <a:p>
            <a:r>
              <a:rPr lang="en-US" dirty="0"/>
              <a:t>A Successful Strategy Leads to</a:t>
            </a:r>
            <a:br>
              <a:rPr lang="en-US" dirty="0"/>
            </a:br>
            <a:r>
              <a:rPr lang="en-US" sz="4800" dirty="0">
                <a:solidFill>
                  <a:srgbClr val="30A88F"/>
                </a:solidFill>
              </a:rPr>
              <a:t>Three Outcomes:</a:t>
            </a:r>
            <a:endParaRPr lang="en-US" dirty="0">
              <a:solidFill>
                <a:srgbClr val="30A88F"/>
              </a:solidFill>
            </a:endParaRPr>
          </a:p>
        </p:txBody>
      </p:sp>
      <p:pic>
        <p:nvPicPr>
          <p:cNvPr id="17" name="Picture 16">
            <a:extLst>
              <a:ext uri="{FF2B5EF4-FFF2-40B4-BE49-F238E27FC236}">
                <a16:creationId xmlns:a16="http://schemas.microsoft.com/office/drawing/2014/main" id="{0626068B-19DC-6B8C-25D4-6811F4C7DEA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07762" y="2431576"/>
            <a:ext cx="3362833" cy="1817223"/>
          </a:xfrm>
          <a:prstGeom prst="rect">
            <a:avLst/>
          </a:prstGeom>
        </p:spPr>
      </p:pic>
      <p:pic>
        <p:nvPicPr>
          <p:cNvPr id="23" name="Picture 22">
            <a:extLst>
              <a:ext uri="{FF2B5EF4-FFF2-40B4-BE49-F238E27FC236}">
                <a16:creationId xmlns:a16="http://schemas.microsoft.com/office/drawing/2014/main" id="{2A034481-B003-923F-5ABD-36A68C517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858" y="2438559"/>
            <a:ext cx="3265413" cy="1980882"/>
          </a:xfrm>
          <a:prstGeom prst="rect">
            <a:avLst/>
          </a:prstGeom>
        </p:spPr>
      </p:pic>
      <p:pic>
        <p:nvPicPr>
          <p:cNvPr id="29" name="Picture 28">
            <a:extLst>
              <a:ext uri="{FF2B5EF4-FFF2-40B4-BE49-F238E27FC236}">
                <a16:creationId xmlns:a16="http://schemas.microsoft.com/office/drawing/2014/main" id="{9A70E20C-C8C2-ED25-17D0-A2D541D9C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5217" y="4925375"/>
            <a:ext cx="2598246" cy="1646482"/>
          </a:xfrm>
          <a:prstGeom prst="rect">
            <a:avLst/>
          </a:prstGeom>
        </p:spPr>
      </p:pic>
      <p:sp>
        <p:nvSpPr>
          <p:cNvPr id="8" name="Oval 7">
            <a:extLst>
              <a:ext uri="{FF2B5EF4-FFF2-40B4-BE49-F238E27FC236}">
                <a16:creationId xmlns:a16="http://schemas.microsoft.com/office/drawing/2014/main" id="{2B59EF9C-F84B-17ED-F30E-DE1326B0D3BD}"/>
              </a:ext>
            </a:extLst>
          </p:cNvPr>
          <p:cNvSpPr>
            <a:spLocks noChangeAspect="1"/>
          </p:cNvSpPr>
          <p:nvPr/>
        </p:nvSpPr>
        <p:spPr>
          <a:xfrm>
            <a:off x="1987774" y="1950448"/>
            <a:ext cx="365760" cy="365760"/>
          </a:xfrm>
          <a:prstGeom prst="ellipse">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1</a:t>
            </a:r>
          </a:p>
        </p:txBody>
      </p:sp>
      <p:sp>
        <p:nvSpPr>
          <p:cNvPr id="10" name="Oval 9">
            <a:extLst>
              <a:ext uri="{FF2B5EF4-FFF2-40B4-BE49-F238E27FC236}">
                <a16:creationId xmlns:a16="http://schemas.microsoft.com/office/drawing/2014/main" id="{1D59B107-2D3F-CE3D-A0AC-CBA5C4E41F32}"/>
              </a:ext>
            </a:extLst>
          </p:cNvPr>
          <p:cNvSpPr>
            <a:spLocks noChangeAspect="1"/>
          </p:cNvSpPr>
          <p:nvPr/>
        </p:nvSpPr>
        <p:spPr>
          <a:xfrm>
            <a:off x="8281456" y="1950448"/>
            <a:ext cx="354053" cy="365760"/>
          </a:xfrm>
          <a:prstGeom prst="ellipse">
            <a:avLst/>
          </a:prstGeom>
          <a:solidFill>
            <a:srgbClr val="1F33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2</a:t>
            </a:r>
          </a:p>
        </p:txBody>
      </p:sp>
      <p:sp>
        <p:nvSpPr>
          <p:cNvPr id="12" name="Oval 11">
            <a:extLst>
              <a:ext uri="{FF2B5EF4-FFF2-40B4-BE49-F238E27FC236}">
                <a16:creationId xmlns:a16="http://schemas.microsoft.com/office/drawing/2014/main" id="{CA5430E5-A62E-5C6B-42AC-59096102CA86}"/>
              </a:ext>
            </a:extLst>
          </p:cNvPr>
          <p:cNvSpPr>
            <a:spLocks noChangeAspect="1"/>
          </p:cNvSpPr>
          <p:nvPr/>
        </p:nvSpPr>
        <p:spPr>
          <a:xfrm>
            <a:off x="4503107" y="5600999"/>
            <a:ext cx="365760" cy="365760"/>
          </a:xfrm>
          <a:prstGeom prst="ellipse">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Roboto Condensed Condensed Extr" panose="02000000000000000000" pitchFamily="2" charset="0"/>
                <a:ea typeface="Roboto Condensed Condensed Extr" panose="02000000000000000000" pitchFamily="2" charset="0"/>
              </a:rPr>
              <a:t>3</a:t>
            </a:r>
          </a:p>
        </p:txBody>
      </p:sp>
      <p:sp>
        <p:nvSpPr>
          <p:cNvPr id="59" name="TextBox 58">
            <a:extLst>
              <a:ext uri="{FF2B5EF4-FFF2-40B4-BE49-F238E27FC236}">
                <a16:creationId xmlns:a16="http://schemas.microsoft.com/office/drawing/2014/main" id="{3832F9DB-92A3-0566-B9CC-ECEE4DF898A5}"/>
              </a:ext>
            </a:extLst>
          </p:cNvPr>
          <p:cNvSpPr txBox="1"/>
          <p:nvPr/>
        </p:nvSpPr>
        <p:spPr>
          <a:xfrm>
            <a:off x="2446350" y="1979280"/>
            <a:ext cx="1723148" cy="615553"/>
          </a:xfrm>
          <a:prstGeom prst="rect">
            <a:avLst/>
          </a:prstGeom>
          <a:noFill/>
        </p:spPr>
        <p:txBody>
          <a:bodyPr wrap="square" lIns="0" tIns="0" rIns="0" bIns="0" rtlCol="0">
            <a:spAutoFit/>
          </a:bodyPr>
          <a:lstStyle/>
          <a:p>
            <a:pPr>
              <a:lnSpc>
                <a:spcPts val="1600"/>
              </a:lnSpc>
            </a:pPr>
            <a:r>
              <a:rPr lang="en-US" b="1" spc="-100" dirty="0">
                <a:solidFill>
                  <a:srgbClr val="30A88F"/>
                </a:solidFill>
                <a:latin typeface="Montserrat" pitchFamily="2" charset="77"/>
              </a:rPr>
              <a:t>STAY</a:t>
            </a:r>
          </a:p>
          <a:p>
            <a:pPr>
              <a:lnSpc>
                <a:spcPts val="1600"/>
              </a:lnSpc>
            </a:pPr>
            <a:r>
              <a:rPr lang="en-US" sz="1400" spc="-50" dirty="0">
                <a:latin typeface="Montserrat" pitchFamily="2" charset="77"/>
              </a:rPr>
              <a:t>Detroiters Staying and Thriving</a:t>
            </a:r>
          </a:p>
        </p:txBody>
      </p:sp>
      <p:sp>
        <p:nvSpPr>
          <p:cNvPr id="60" name="TextBox 59">
            <a:extLst>
              <a:ext uri="{FF2B5EF4-FFF2-40B4-BE49-F238E27FC236}">
                <a16:creationId xmlns:a16="http://schemas.microsoft.com/office/drawing/2014/main" id="{65673F53-E9D1-8CEB-5173-4C00A80D905B}"/>
              </a:ext>
            </a:extLst>
          </p:cNvPr>
          <p:cNvSpPr txBox="1"/>
          <p:nvPr/>
        </p:nvSpPr>
        <p:spPr>
          <a:xfrm>
            <a:off x="8735179" y="1979280"/>
            <a:ext cx="1723148" cy="615553"/>
          </a:xfrm>
          <a:prstGeom prst="rect">
            <a:avLst/>
          </a:prstGeom>
          <a:noFill/>
        </p:spPr>
        <p:txBody>
          <a:bodyPr wrap="square" lIns="0" tIns="0" rIns="0" bIns="0" rtlCol="0">
            <a:spAutoFit/>
          </a:bodyPr>
          <a:lstStyle/>
          <a:p>
            <a:pPr>
              <a:lnSpc>
                <a:spcPts val="1600"/>
              </a:lnSpc>
            </a:pPr>
            <a:r>
              <a:rPr lang="en-US" b="1" spc="-100" dirty="0">
                <a:solidFill>
                  <a:srgbClr val="1F3369"/>
                </a:solidFill>
                <a:latin typeface="Montserrat" pitchFamily="2" charset="77"/>
              </a:rPr>
              <a:t>RETURN</a:t>
            </a:r>
          </a:p>
          <a:p>
            <a:pPr>
              <a:lnSpc>
                <a:spcPts val="1600"/>
              </a:lnSpc>
            </a:pPr>
            <a:r>
              <a:rPr lang="en-US" sz="1400" spc="-50" dirty="0">
                <a:latin typeface="Montserrat" pitchFamily="2" charset="77"/>
              </a:rPr>
              <a:t>Detroiters Moving Back to the City</a:t>
            </a:r>
          </a:p>
        </p:txBody>
      </p:sp>
      <p:sp>
        <p:nvSpPr>
          <p:cNvPr id="61" name="TextBox 60">
            <a:extLst>
              <a:ext uri="{FF2B5EF4-FFF2-40B4-BE49-F238E27FC236}">
                <a16:creationId xmlns:a16="http://schemas.microsoft.com/office/drawing/2014/main" id="{85314ED1-7F6D-EF5A-BAFA-29CB5C13100B}"/>
              </a:ext>
            </a:extLst>
          </p:cNvPr>
          <p:cNvSpPr txBox="1"/>
          <p:nvPr/>
        </p:nvSpPr>
        <p:spPr>
          <a:xfrm>
            <a:off x="5008319" y="5598765"/>
            <a:ext cx="1723148" cy="820738"/>
          </a:xfrm>
          <a:prstGeom prst="rect">
            <a:avLst/>
          </a:prstGeom>
          <a:noFill/>
        </p:spPr>
        <p:txBody>
          <a:bodyPr wrap="square" lIns="0" tIns="0" rIns="0" bIns="0" rtlCol="0">
            <a:spAutoFit/>
          </a:bodyPr>
          <a:lstStyle/>
          <a:p>
            <a:pPr>
              <a:lnSpc>
                <a:spcPts val="1600"/>
              </a:lnSpc>
            </a:pPr>
            <a:r>
              <a:rPr lang="en-US" b="1" spc="-100" dirty="0">
                <a:solidFill>
                  <a:srgbClr val="FEA725"/>
                </a:solidFill>
                <a:latin typeface="Montserrat" pitchFamily="2" charset="77"/>
              </a:rPr>
              <a:t>MOVE</a:t>
            </a:r>
          </a:p>
          <a:p>
            <a:pPr>
              <a:lnSpc>
                <a:spcPts val="1600"/>
              </a:lnSpc>
            </a:pPr>
            <a:r>
              <a:rPr lang="en-US" sz="1400" spc="-50" dirty="0">
                <a:latin typeface="Montserrat" pitchFamily="2" charset="77"/>
              </a:rPr>
              <a:t>Individuals and Families Relocating to Detroit</a:t>
            </a:r>
          </a:p>
        </p:txBody>
      </p:sp>
      <p:cxnSp>
        <p:nvCxnSpPr>
          <p:cNvPr id="63" name="Straight Connector 62">
            <a:extLst>
              <a:ext uri="{FF2B5EF4-FFF2-40B4-BE49-F238E27FC236}">
                <a16:creationId xmlns:a16="http://schemas.microsoft.com/office/drawing/2014/main" id="{3A65DA12-1DC4-085D-3FD2-073755FD67A5}"/>
              </a:ext>
            </a:extLst>
          </p:cNvPr>
          <p:cNvCxnSpPr>
            <a:cxnSpLocks/>
          </p:cNvCxnSpPr>
          <p:nvPr/>
        </p:nvCxnSpPr>
        <p:spPr>
          <a:xfrm flipV="1">
            <a:off x="7424837" y="2133328"/>
            <a:ext cx="788952" cy="110535"/>
          </a:xfrm>
          <a:prstGeom prst="line">
            <a:avLst/>
          </a:prstGeom>
          <a:ln w="25400">
            <a:solidFill>
              <a:srgbClr val="1F3369"/>
            </a:solidFill>
            <a:prstDash val="sysDot"/>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294D53B-4EE7-A9DF-FD42-FB6F9997DB77}"/>
              </a:ext>
            </a:extLst>
          </p:cNvPr>
          <p:cNvCxnSpPr>
            <a:cxnSpLocks/>
          </p:cNvCxnSpPr>
          <p:nvPr/>
        </p:nvCxnSpPr>
        <p:spPr>
          <a:xfrm flipH="1" flipV="1">
            <a:off x="5061757" y="4910445"/>
            <a:ext cx="107145" cy="550826"/>
          </a:xfrm>
          <a:prstGeom prst="line">
            <a:avLst/>
          </a:prstGeom>
          <a:ln w="25400">
            <a:solidFill>
              <a:srgbClr val="FEB70D"/>
            </a:solidFill>
            <a:prstDash val="sysDot"/>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F7FCFA87-A6EF-198D-C5A4-A12D1A9F88A4}"/>
              </a:ext>
            </a:extLst>
          </p:cNvPr>
          <p:cNvCxnSpPr>
            <a:cxnSpLocks/>
          </p:cNvCxnSpPr>
          <p:nvPr/>
        </p:nvCxnSpPr>
        <p:spPr>
          <a:xfrm>
            <a:off x="3996486" y="2359919"/>
            <a:ext cx="526664" cy="234914"/>
          </a:xfrm>
          <a:prstGeom prst="line">
            <a:avLst/>
          </a:prstGeom>
          <a:ln w="25400">
            <a:solidFill>
              <a:srgbClr val="259989"/>
            </a:solidFill>
            <a:prstDash val="sysDot"/>
          </a:ln>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3D67CB55-886A-B3C6-833C-A71A7F2B519D}"/>
              </a:ext>
            </a:extLst>
          </p:cNvPr>
          <p:cNvGrpSpPr/>
          <p:nvPr/>
        </p:nvGrpSpPr>
        <p:grpSpPr>
          <a:xfrm>
            <a:off x="4303396" y="1657884"/>
            <a:ext cx="3585208" cy="3585206"/>
            <a:chOff x="4489106" y="1843594"/>
            <a:chExt cx="3213787" cy="3213786"/>
          </a:xfrm>
        </p:grpSpPr>
        <p:sp>
          <p:nvSpPr>
            <p:cNvPr id="40" name="Block Arc 39">
              <a:extLst>
                <a:ext uri="{FF2B5EF4-FFF2-40B4-BE49-F238E27FC236}">
                  <a16:creationId xmlns:a16="http://schemas.microsoft.com/office/drawing/2014/main" id="{EB5B1247-3940-815A-8544-5829EFD194CD}"/>
                </a:ext>
              </a:extLst>
            </p:cNvPr>
            <p:cNvSpPr/>
            <p:nvPr/>
          </p:nvSpPr>
          <p:spPr>
            <a:xfrm rot="19747271">
              <a:off x="4489107" y="1843594"/>
              <a:ext cx="3213786" cy="3213786"/>
            </a:xfrm>
            <a:prstGeom prst="blockArc">
              <a:avLst>
                <a:gd name="adj1" fmla="val 18116038"/>
                <a:gd name="adj2" fmla="val 3633064"/>
                <a:gd name="adj3" fmla="val 3337"/>
              </a:avLst>
            </a:prstGeom>
            <a:solidFill>
              <a:srgbClr val="1F33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Block Arc 54">
              <a:extLst>
                <a:ext uri="{FF2B5EF4-FFF2-40B4-BE49-F238E27FC236}">
                  <a16:creationId xmlns:a16="http://schemas.microsoft.com/office/drawing/2014/main" id="{EB9B7DC8-1B7B-05E2-32AE-9E0FE5B86C40}"/>
                </a:ext>
              </a:extLst>
            </p:cNvPr>
            <p:cNvSpPr/>
            <p:nvPr/>
          </p:nvSpPr>
          <p:spPr>
            <a:xfrm rot="12490307">
              <a:off x="4489107" y="1843594"/>
              <a:ext cx="3213786" cy="3213786"/>
            </a:xfrm>
            <a:prstGeom prst="blockArc">
              <a:avLst>
                <a:gd name="adj1" fmla="val 18116038"/>
                <a:gd name="adj2" fmla="val 3633064"/>
                <a:gd name="adj3" fmla="val 3337"/>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9" name="Group 38">
              <a:extLst>
                <a:ext uri="{FF2B5EF4-FFF2-40B4-BE49-F238E27FC236}">
                  <a16:creationId xmlns:a16="http://schemas.microsoft.com/office/drawing/2014/main" id="{AE29D432-4D1E-F540-061D-0AFB665E668C}"/>
                </a:ext>
              </a:extLst>
            </p:cNvPr>
            <p:cNvGrpSpPr/>
            <p:nvPr/>
          </p:nvGrpSpPr>
          <p:grpSpPr>
            <a:xfrm>
              <a:off x="5077063" y="2431576"/>
              <a:ext cx="2037874" cy="2037874"/>
              <a:chOff x="5262346" y="2068082"/>
              <a:chExt cx="1667308" cy="1667308"/>
            </a:xfrm>
          </p:grpSpPr>
          <p:sp>
            <p:nvSpPr>
              <p:cNvPr id="38" name="Oval 37">
                <a:extLst>
                  <a:ext uri="{FF2B5EF4-FFF2-40B4-BE49-F238E27FC236}">
                    <a16:creationId xmlns:a16="http://schemas.microsoft.com/office/drawing/2014/main" id="{E6096758-13F4-712F-A1E9-F82390A09C65}"/>
                  </a:ext>
                </a:extLst>
              </p:cNvPr>
              <p:cNvSpPr/>
              <p:nvPr/>
            </p:nvSpPr>
            <p:spPr>
              <a:xfrm>
                <a:off x="5262346" y="2068082"/>
                <a:ext cx="1667308" cy="1667308"/>
              </a:xfrm>
              <a:prstGeom prst="ellipse">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FA9BD03-9D72-9C35-4328-88873E5D808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37485" y="2143221"/>
                <a:ext cx="1517030" cy="1517030"/>
              </a:xfrm>
              <a:prstGeom prst="rect">
                <a:avLst/>
              </a:prstGeom>
            </p:spPr>
          </p:pic>
        </p:grpSp>
        <p:sp>
          <p:nvSpPr>
            <p:cNvPr id="42" name="Block Arc 41">
              <a:extLst>
                <a:ext uri="{FF2B5EF4-FFF2-40B4-BE49-F238E27FC236}">
                  <a16:creationId xmlns:a16="http://schemas.microsoft.com/office/drawing/2014/main" id="{D2634712-F6C7-33DD-B7A3-3807364B8569}"/>
                </a:ext>
              </a:extLst>
            </p:cNvPr>
            <p:cNvSpPr/>
            <p:nvPr/>
          </p:nvSpPr>
          <p:spPr>
            <a:xfrm rot="5400000">
              <a:off x="4489106" y="1843594"/>
              <a:ext cx="3213786" cy="3213786"/>
            </a:xfrm>
            <a:prstGeom prst="blockArc">
              <a:avLst>
                <a:gd name="adj1" fmla="val 18014775"/>
                <a:gd name="adj2" fmla="val 3580341"/>
                <a:gd name="adj3" fmla="val 3335"/>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0" name="Oval 69">
              <a:extLst>
                <a:ext uri="{FF2B5EF4-FFF2-40B4-BE49-F238E27FC236}">
                  <a16:creationId xmlns:a16="http://schemas.microsoft.com/office/drawing/2014/main" id="{312790BE-0ADB-D9BE-1D9D-E0D4DC689210}"/>
                </a:ext>
              </a:extLst>
            </p:cNvPr>
            <p:cNvSpPr/>
            <p:nvPr/>
          </p:nvSpPr>
          <p:spPr>
            <a:xfrm>
              <a:off x="4822297" y="2141097"/>
              <a:ext cx="2575808" cy="2575806"/>
            </a:xfrm>
            <a:prstGeom prst="ellipse">
              <a:avLst/>
            </a:prstGeom>
            <a:noFill/>
            <a:ln>
              <a:solidFill>
                <a:srgbClr val="25998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a:extLst>
              <a:ext uri="{FF2B5EF4-FFF2-40B4-BE49-F238E27FC236}">
                <a16:creationId xmlns:a16="http://schemas.microsoft.com/office/drawing/2014/main" id="{04FA45AE-4786-D5E3-672C-B105C74F576E}"/>
              </a:ext>
            </a:extLst>
          </p:cNvPr>
          <p:cNvCxnSpPr>
            <a:cxnSpLocks/>
          </p:cNvCxnSpPr>
          <p:nvPr/>
        </p:nvCxnSpPr>
        <p:spPr>
          <a:xfrm>
            <a:off x="775746" y="4338893"/>
            <a:ext cx="2753668" cy="0"/>
          </a:xfrm>
          <a:prstGeom prst="line">
            <a:avLst/>
          </a:prstGeom>
          <a:ln w="28575">
            <a:solidFill>
              <a:srgbClr val="259989"/>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43EE44B-C8C1-6278-A0C6-F9A6D5185E24}"/>
              </a:ext>
            </a:extLst>
          </p:cNvPr>
          <p:cNvCxnSpPr>
            <a:cxnSpLocks/>
          </p:cNvCxnSpPr>
          <p:nvPr/>
        </p:nvCxnSpPr>
        <p:spPr>
          <a:xfrm>
            <a:off x="6765651" y="6587167"/>
            <a:ext cx="2395441" cy="0"/>
          </a:xfrm>
          <a:prstGeom prst="line">
            <a:avLst/>
          </a:prstGeom>
          <a:ln w="28575">
            <a:solidFill>
              <a:srgbClr val="FEB70D"/>
            </a:solidFill>
          </a:ln>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AA7C8C78-7F02-F924-CBD5-35D57A425516}"/>
              </a:ext>
            </a:extLst>
          </p:cNvPr>
          <p:cNvGrpSpPr/>
          <p:nvPr/>
        </p:nvGrpSpPr>
        <p:grpSpPr>
          <a:xfrm rot="16200000">
            <a:off x="5902203" y="1537733"/>
            <a:ext cx="311497" cy="272490"/>
            <a:chOff x="11191448" y="1010509"/>
            <a:chExt cx="311497" cy="272490"/>
          </a:xfrm>
        </p:grpSpPr>
        <p:sp>
          <p:nvSpPr>
            <p:cNvPr id="83" name="Rectangle 82">
              <a:extLst>
                <a:ext uri="{FF2B5EF4-FFF2-40B4-BE49-F238E27FC236}">
                  <a16:creationId xmlns:a16="http://schemas.microsoft.com/office/drawing/2014/main" id="{0DFEA826-3841-1039-9634-206A1C283A9B}"/>
                </a:ext>
              </a:extLst>
            </p:cNvPr>
            <p:cNvSpPr/>
            <p:nvPr/>
          </p:nvSpPr>
          <p:spPr>
            <a:xfrm rot="8100000">
              <a:off x="11191448" y="1010509"/>
              <a:ext cx="92452" cy="272490"/>
            </a:xfrm>
            <a:prstGeom prst="rect">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4A990CFF-E9F1-F3D7-4177-7CA0390B3331}"/>
                </a:ext>
              </a:extLst>
            </p:cNvPr>
            <p:cNvSpPr/>
            <p:nvPr/>
          </p:nvSpPr>
          <p:spPr>
            <a:xfrm rot="2700000">
              <a:off x="11320474" y="1010509"/>
              <a:ext cx="92452" cy="272490"/>
            </a:xfrm>
            <a:prstGeom prst="rect">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9FB4C728-DB2A-2ED0-75E6-498C89B72879}"/>
              </a:ext>
            </a:extLst>
          </p:cNvPr>
          <p:cNvGrpSpPr/>
          <p:nvPr/>
        </p:nvGrpSpPr>
        <p:grpSpPr>
          <a:xfrm rot="1659915">
            <a:off x="7502082" y="4166720"/>
            <a:ext cx="311497" cy="272490"/>
            <a:chOff x="11191448" y="1010509"/>
            <a:chExt cx="311497" cy="272490"/>
          </a:xfrm>
          <a:solidFill>
            <a:srgbClr val="1F3369"/>
          </a:solidFill>
        </p:grpSpPr>
        <p:sp>
          <p:nvSpPr>
            <p:cNvPr id="92" name="Rectangle 91">
              <a:extLst>
                <a:ext uri="{FF2B5EF4-FFF2-40B4-BE49-F238E27FC236}">
                  <a16:creationId xmlns:a16="http://schemas.microsoft.com/office/drawing/2014/main" id="{6EF6A889-ADC8-9B53-80A1-176AD9D2B9E8}"/>
                </a:ext>
              </a:extLst>
            </p:cNvPr>
            <p:cNvSpPr/>
            <p:nvPr/>
          </p:nvSpPr>
          <p:spPr>
            <a:xfrm rot="8100000">
              <a:off x="11191448"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051637D-F4BD-5403-AF53-76E8B0F8F5EA}"/>
                </a:ext>
              </a:extLst>
            </p:cNvPr>
            <p:cNvSpPr/>
            <p:nvPr/>
          </p:nvSpPr>
          <p:spPr>
            <a:xfrm rot="2700000">
              <a:off x="11320474"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E884A4EF-6FC9-840C-1232-03A4A4BC743F}"/>
              </a:ext>
            </a:extLst>
          </p:cNvPr>
          <p:cNvGrpSpPr/>
          <p:nvPr/>
        </p:nvGrpSpPr>
        <p:grpSpPr>
          <a:xfrm rot="9057094">
            <a:off x="4428736" y="4242717"/>
            <a:ext cx="311497" cy="272490"/>
            <a:chOff x="11191448" y="1010509"/>
            <a:chExt cx="311497" cy="272490"/>
          </a:xfrm>
          <a:solidFill>
            <a:srgbClr val="FEB70D"/>
          </a:solidFill>
        </p:grpSpPr>
        <p:sp>
          <p:nvSpPr>
            <p:cNvPr id="95" name="Rectangle 94">
              <a:extLst>
                <a:ext uri="{FF2B5EF4-FFF2-40B4-BE49-F238E27FC236}">
                  <a16:creationId xmlns:a16="http://schemas.microsoft.com/office/drawing/2014/main" id="{34B56E85-77A8-0C10-4C5C-934D0BF281A9}"/>
                </a:ext>
              </a:extLst>
            </p:cNvPr>
            <p:cNvSpPr/>
            <p:nvPr/>
          </p:nvSpPr>
          <p:spPr>
            <a:xfrm rot="8100000">
              <a:off x="11191448"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9987BC70-2C2F-96B1-3E36-151F66E07465}"/>
                </a:ext>
              </a:extLst>
            </p:cNvPr>
            <p:cNvSpPr/>
            <p:nvPr/>
          </p:nvSpPr>
          <p:spPr>
            <a:xfrm rot="2700000">
              <a:off x="11320474" y="1010509"/>
              <a:ext cx="92452" cy="27249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281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9A45-BA95-D61E-B944-93A4684A9D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DE7C9-BB97-7765-08F7-235203189137}"/>
              </a:ext>
            </a:extLst>
          </p:cNvPr>
          <p:cNvSpPr>
            <a:spLocks noGrp="1"/>
          </p:cNvSpPr>
          <p:nvPr>
            <p:ph type="sldNum" sz="quarter" idx="12"/>
          </p:nvPr>
        </p:nvSpPr>
        <p:spPr/>
        <p:txBody>
          <a:bodyPr/>
          <a:lstStyle/>
          <a:p>
            <a:r>
              <a:rPr lang="en-US"/>
              <a:t>PG. </a:t>
            </a:r>
            <a:fld id="{88123130-BC46-4ED0-9F30-11F0FAAC06EE}" type="slidenum">
              <a:rPr lang="en-US" smtClean="0"/>
              <a:pPr/>
              <a:t>15</a:t>
            </a:fld>
            <a:endParaRPr lang="en-US" sz="1400"/>
          </a:p>
        </p:txBody>
      </p:sp>
      <p:sp>
        <p:nvSpPr>
          <p:cNvPr id="3" name="Content Placeholder 2">
            <a:extLst>
              <a:ext uri="{FF2B5EF4-FFF2-40B4-BE49-F238E27FC236}">
                <a16:creationId xmlns:a16="http://schemas.microsoft.com/office/drawing/2014/main" id="{5FAFC13E-CA62-E63B-7931-66D5B792F643}"/>
              </a:ext>
            </a:extLst>
          </p:cNvPr>
          <p:cNvSpPr>
            <a:spLocks noGrp="1"/>
          </p:cNvSpPr>
          <p:nvPr>
            <p:ph sz="quarter" idx="17"/>
          </p:nvPr>
        </p:nvSpPr>
        <p:spPr>
          <a:xfrm>
            <a:off x="369455" y="352174"/>
            <a:ext cx="11453090" cy="997196"/>
          </a:xfrm>
        </p:spPr>
        <p:txBody>
          <a:bodyPr/>
          <a:lstStyle/>
          <a:p>
            <a:r>
              <a:rPr lang="en-US" dirty="0"/>
              <a:t>Our Rise Higher Detroit Strategy:</a:t>
            </a:r>
            <a:br>
              <a:rPr lang="en-US" dirty="0"/>
            </a:br>
            <a:r>
              <a:rPr lang="en-US" sz="4800" dirty="0">
                <a:solidFill>
                  <a:srgbClr val="30A88F"/>
                </a:solidFill>
              </a:rPr>
              <a:t>Four-Year Funding Progression</a:t>
            </a:r>
            <a:endParaRPr lang="en-US" dirty="0">
              <a:solidFill>
                <a:srgbClr val="30A88F"/>
              </a:solidFill>
            </a:endParaRPr>
          </a:p>
        </p:txBody>
      </p:sp>
      <p:grpSp>
        <p:nvGrpSpPr>
          <p:cNvPr id="24" name="Group 23">
            <a:extLst>
              <a:ext uri="{FF2B5EF4-FFF2-40B4-BE49-F238E27FC236}">
                <a16:creationId xmlns:a16="http://schemas.microsoft.com/office/drawing/2014/main" id="{0B4E2470-601B-D182-1EC3-504A5B765AB6}"/>
              </a:ext>
            </a:extLst>
          </p:cNvPr>
          <p:cNvGrpSpPr/>
          <p:nvPr/>
        </p:nvGrpSpPr>
        <p:grpSpPr>
          <a:xfrm>
            <a:off x="3083608" y="2083114"/>
            <a:ext cx="1430697" cy="1431431"/>
            <a:chOff x="2311361" y="-1619275"/>
            <a:chExt cx="1430697" cy="1431431"/>
          </a:xfrm>
        </p:grpSpPr>
        <p:sp>
          <p:nvSpPr>
            <p:cNvPr id="6" name="Block Arc 5">
              <a:extLst>
                <a:ext uri="{FF2B5EF4-FFF2-40B4-BE49-F238E27FC236}">
                  <a16:creationId xmlns:a16="http://schemas.microsoft.com/office/drawing/2014/main" id="{F281F382-4940-2AEE-750A-B733B9B9FEC9}"/>
                </a:ext>
              </a:extLst>
            </p:cNvPr>
            <p:cNvSpPr/>
            <p:nvPr/>
          </p:nvSpPr>
          <p:spPr>
            <a:xfrm rot="18526485">
              <a:off x="2311362" y="-1618540"/>
              <a:ext cx="1430696" cy="1430696"/>
            </a:xfrm>
            <a:prstGeom prst="blockArc">
              <a:avLst>
                <a:gd name="adj1" fmla="val 6088082"/>
                <a:gd name="adj2" fmla="val 58756"/>
                <a:gd name="adj3" fmla="val 24562"/>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Block Arc 6">
              <a:extLst>
                <a:ext uri="{FF2B5EF4-FFF2-40B4-BE49-F238E27FC236}">
                  <a16:creationId xmlns:a16="http://schemas.microsoft.com/office/drawing/2014/main" id="{6C8BAC5C-6D29-9492-6B5E-46C62DBEEC47}"/>
                </a:ext>
              </a:extLst>
            </p:cNvPr>
            <p:cNvSpPr/>
            <p:nvPr/>
          </p:nvSpPr>
          <p:spPr>
            <a:xfrm rot="1307338">
              <a:off x="2311361" y="-1619274"/>
              <a:ext cx="1430696" cy="1430696"/>
            </a:xfrm>
            <a:prstGeom prst="blockArc">
              <a:avLst>
                <a:gd name="adj1" fmla="val 17240354"/>
                <a:gd name="adj2" fmla="val 58756"/>
                <a:gd name="adj3" fmla="val 24562"/>
              </a:avLst>
            </a:prstGeom>
            <a:solidFill>
              <a:srgbClr val="9FD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
              <a:extLst>
                <a:ext uri="{FF2B5EF4-FFF2-40B4-BE49-F238E27FC236}">
                  <a16:creationId xmlns:a16="http://schemas.microsoft.com/office/drawing/2014/main" id="{F2CEC2DC-7BC2-D9FF-32F8-3CFCE93BA392}"/>
                </a:ext>
              </a:extLst>
            </p:cNvPr>
            <p:cNvSpPr/>
            <p:nvPr/>
          </p:nvSpPr>
          <p:spPr>
            <a:xfrm rot="2979204">
              <a:off x="2311361" y="-1619275"/>
              <a:ext cx="1430696" cy="1430696"/>
            </a:xfrm>
            <a:prstGeom prst="blockArc">
              <a:avLst>
                <a:gd name="adj1" fmla="val 19943967"/>
                <a:gd name="adj2" fmla="val 58756"/>
                <a:gd name="adj3" fmla="val 24562"/>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96C784F8-D12A-CC7A-7B5B-7160C6AF9AED}"/>
              </a:ext>
            </a:extLst>
          </p:cNvPr>
          <p:cNvGrpSpPr/>
          <p:nvPr/>
        </p:nvGrpSpPr>
        <p:grpSpPr>
          <a:xfrm>
            <a:off x="5441186" y="2083114"/>
            <a:ext cx="1430697" cy="1431431"/>
            <a:chOff x="5682820" y="-1621586"/>
            <a:chExt cx="1430697" cy="1431431"/>
          </a:xfrm>
        </p:grpSpPr>
        <p:sp>
          <p:nvSpPr>
            <p:cNvPr id="11" name="Block Arc 10">
              <a:extLst>
                <a:ext uri="{FF2B5EF4-FFF2-40B4-BE49-F238E27FC236}">
                  <a16:creationId xmlns:a16="http://schemas.microsoft.com/office/drawing/2014/main" id="{42BE87DF-72CB-3E19-BDDD-393B6E4732CD}"/>
                </a:ext>
              </a:extLst>
            </p:cNvPr>
            <p:cNvSpPr/>
            <p:nvPr/>
          </p:nvSpPr>
          <p:spPr>
            <a:xfrm rot="16012200">
              <a:off x="5682821" y="-1620851"/>
              <a:ext cx="1430696" cy="1430696"/>
            </a:xfrm>
            <a:prstGeom prst="blockArc">
              <a:avLst>
                <a:gd name="adj1" fmla="val 9380698"/>
                <a:gd name="adj2" fmla="val 58756"/>
                <a:gd name="adj3" fmla="val 24562"/>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lock Arc 12">
              <a:extLst>
                <a:ext uri="{FF2B5EF4-FFF2-40B4-BE49-F238E27FC236}">
                  <a16:creationId xmlns:a16="http://schemas.microsoft.com/office/drawing/2014/main" id="{5090ECF5-4344-DC8C-9E80-A88D2DF09281}"/>
                </a:ext>
              </a:extLst>
            </p:cNvPr>
            <p:cNvSpPr/>
            <p:nvPr/>
          </p:nvSpPr>
          <p:spPr>
            <a:xfrm rot="1650544">
              <a:off x="5682820" y="-1621585"/>
              <a:ext cx="1430696" cy="1430696"/>
            </a:xfrm>
            <a:prstGeom prst="blockArc">
              <a:avLst>
                <a:gd name="adj1" fmla="val 14381143"/>
                <a:gd name="adj2" fmla="val 58756"/>
                <a:gd name="adj3" fmla="val 24562"/>
              </a:avLst>
            </a:prstGeom>
            <a:solidFill>
              <a:srgbClr val="9FD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E866E270-C2D8-C0C2-B40B-EBB87B4086FB}"/>
                </a:ext>
              </a:extLst>
            </p:cNvPr>
            <p:cNvSpPr/>
            <p:nvPr/>
          </p:nvSpPr>
          <p:spPr>
            <a:xfrm rot="3720619">
              <a:off x="5682820" y="-1621586"/>
              <a:ext cx="1430696" cy="1430696"/>
            </a:xfrm>
            <a:prstGeom prst="blockArc">
              <a:avLst>
                <a:gd name="adj1" fmla="val 19563388"/>
                <a:gd name="adj2" fmla="val 58756"/>
                <a:gd name="adj3" fmla="val 24562"/>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a:extLst>
              <a:ext uri="{FF2B5EF4-FFF2-40B4-BE49-F238E27FC236}">
                <a16:creationId xmlns:a16="http://schemas.microsoft.com/office/drawing/2014/main" id="{AD1025DD-554F-C667-9D4C-B703087BF690}"/>
              </a:ext>
            </a:extLst>
          </p:cNvPr>
          <p:cNvGrpSpPr/>
          <p:nvPr/>
        </p:nvGrpSpPr>
        <p:grpSpPr>
          <a:xfrm>
            <a:off x="7727572" y="2083114"/>
            <a:ext cx="1430697" cy="1431431"/>
            <a:chOff x="7502912" y="-1551715"/>
            <a:chExt cx="1430697" cy="1431431"/>
          </a:xfrm>
        </p:grpSpPr>
        <p:sp>
          <p:nvSpPr>
            <p:cNvPr id="15" name="Block Arc 14">
              <a:extLst>
                <a:ext uri="{FF2B5EF4-FFF2-40B4-BE49-F238E27FC236}">
                  <a16:creationId xmlns:a16="http://schemas.microsoft.com/office/drawing/2014/main" id="{07E9D0D4-E743-EE85-5727-F5BC7E50CEE4}"/>
                </a:ext>
              </a:extLst>
            </p:cNvPr>
            <p:cNvSpPr/>
            <p:nvPr/>
          </p:nvSpPr>
          <p:spPr>
            <a:xfrm rot="16387661">
              <a:off x="7502913" y="-1550980"/>
              <a:ext cx="1430696" cy="1430696"/>
            </a:xfrm>
            <a:prstGeom prst="blockArc">
              <a:avLst>
                <a:gd name="adj1" fmla="val 12752743"/>
                <a:gd name="adj2" fmla="val 58756"/>
                <a:gd name="adj3" fmla="val 24562"/>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15">
              <a:extLst>
                <a:ext uri="{FF2B5EF4-FFF2-40B4-BE49-F238E27FC236}">
                  <a16:creationId xmlns:a16="http://schemas.microsoft.com/office/drawing/2014/main" id="{24E09A68-6B99-A8B8-5278-220EAA1E66FB}"/>
                </a:ext>
              </a:extLst>
            </p:cNvPr>
            <p:cNvSpPr/>
            <p:nvPr/>
          </p:nvSpPr>
          <p:spPr>
            <a:xfrm rot="3271903">
              <a:off x="7502912" y="-1551714"/>
              <a:ext cx="1430696" cy="1430696"/>
            </a:xfrm>
            <a:prstGeom prst="blockArc">
              <a:avLst>
                <a:gd name="adj1" fmla="val 13010867"/>
                <a:gd name="adj2" fmla="val 58756"/>
                <a:gd name="adj3" fmla="val 24562"/>
              </a:avLst>
            </a:prstGeom>
            <a:solidFill>
              <a:srgbClr val="9FD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8BDC3CEC-6C6B-96F0-1EB9-98CFAB60037F}"/>
                </a:ext>
              </a:extLst>
            </p:cNvPr>
            <p:cNvSpPr/>
            <p:nvPr/>
          </p:nvSpPr>
          <p:spPr>
            <a:xfrm rot="7520798">
              <a:off x="7502912" y="-1551715"/>
              <a:ext cx="1430696" cy="1430696"/>
            </a:xfrm>
            <a:prstGeom prst="blockArc">
              <a:avLst>
                <a:gd name="adj1" fmla="val 17370422"/>
                <a:gd name="adj2" fmla="val 58756"/>
                <a:gd name="adj3" fmla="val 24562"/>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C3FDAD3F-F0FD-141B-F9EE-C0B3BF00DD9B}"/>
              </a:ext>
            </a:extLst>
          </p:cNvPr>
          <p:cNvGrpSpPr/>
          <p:nvPr/>
        </p:nvGrpSpPr>
        <p:grpSpPr>
          <a:xfrm>
            <a:off x="10087510" y="2083114"/>
            <a:ext cx="1430697" cy="1431431"/>
            <a:chOff x="9308948" y="-1588945"/>
            <a:chExt cx="1430697" cy="1431431"/>
          </a:xfrm>
        </p:grpSpPr>
        <p:sp>
          <p:nvSpPr>
            <p:cNvPr id="19" name="Block Arc 18">
              <a:extLst>
                <a:ext uri="{FF2B5EF4-FFF2-40B4-BE49-F238E27FC236}">
                  <a16:creationId xmlns:a16="http://schemas.microsoft.com/office/drawing/2014/main" id="{C0397C54-08AD-8D64-C446-4F256384FFFA}"/>
                </a:ext>
              </a:extLst>
            </p:cNvPr>
            <p:cNvSpPr/>
            <p:nvPr/>
          </p:nvSpPr>
          <p:spPr>
            <a:xfrm rot="16365822">
              <a:off x="9308949" y="-1588210"/>
              <a:ext cx="1430696" cy="1430696"/>
            </a:xfrm>
            <a:prstGeom prst="blockArc">
              <a:avLst>
                <a:gd name="adj1" fmla="val 16992561"/>
                <a:gd name="adj2" fmla="val 58756"/>
                <a:gd name="adj3" fmla="val 24562"/>
              </a:avLst>
            </a:prstGeom>
            <a:solidFill>
              <a:srgbClr val="259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lock Arc 19">
              <a:extLst>
                <a:ext uri="{FF2B5EF4-FFF2-40B4-BE49-F238E27FC236}">
                  <a16:creationId xmlns:a16="http://schemas.microsoft.com/office/drawing/2014/main" id="{456F358B-7AA9-6BA1-B19E-38F503472426}"/>
                </a:ext>
              </a:extLst>
            </p:cNvPr>
            <p:cNvSpPr/>
            <p:nvPr/>
          </p:nvSpPr>
          <p:spPr>
            <a:xfrm rot="5400000">
              <a:off x="9308948" y="-1588944"/>
              <a:ext cx="1430696" cy="1430696"/>
            </a:xfrm>
            <a:prstGeom prst="blockArc">
              <a:avLst>
                <a:gd name="adj1" fmla="val 10787755"/>
                <a:gd name="adj2" fmla="val 58756"/>
                <a:gd name="adj3" fmla="val 24562"/>
              </a:avLst>
            </a:prstGeom>
            <a:solidFill>
              <a:srgbClr val="9FD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lock Arc 20">
              <a:extLst>
                <a:ext uri="{FF2B5EF4-FFF2-40B4-BE49-F238E27FC236}">
                  <a16:creationId xmlns:a16="http://schemas.microsoft.com/office/drawing/2014/main" id="{C0D318DA-3D23-B30B-E255-8F5C62CC8252}"/>
                </a:ext>
              </a:extLst>
            </p:cNvPr>
            <p:cNvSpPr/>
            <p:nvPr/>
          </p:nvSpPr>
          <p:spPr>
            <a:xfrm rot="11689783">
              <a:off x="9308948" y="-1588945"/>
              <a:ext cx="1430696" cy="1430696"/>
            </a:xfrm>
            <a:prstGeom prst="blockArc">
              <a:avLst>
                <a:gd name="adj1" fmla="val 15312303"/>
                <a:gd name="adj2" fmla="val 58756"/>
                <a:gd name="adj3" fmla="val 24562"/>
              </a:avLst>
            </a:prstGeom>
            <a:solidFill>
              <a:srgbClr val="FEB7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id="{38213467-16F8-DE00-99F1-6D7DC9831826}"/>
              </a:ext>
            </a:extLst>
          </p:cNvPr>
          <p:cNvSpPr txBox="1"/>
          <p:nvPr/>
        </p:nvSpPr>
        <p:spPr>
          <a:xfrm>
            <a:off x="414130" y="2083115"/>
            <a:ext cx="1931598" cy="2525884"/>
          </a:xfrm>
          <a:prstGeom prst="rect">
            <a:avLst/>
          </a:prstGeom>
          <a:noFill/>
        </p:spPr>
        <p:txBody>
          <a:bodyPr wrap="square" lIns="0" tIns="0" rIns="0" bIns="0" rtlCol="0">
            <a:spAutoFit/>
          </a:bodyPr>
          <a:lstStyle/>
          <a:p>
            <a:pPr>
              <a:lnSpc>
                <a:spcPts val="1600"/>
              </a:lnSpc>
              <a:spcAft>
                <a:spcPts val="600"/>
              </a:spcAft>
            </a:pPr>
            <a:r>
              <a:rPr lang="en-US" sz="1200" b="1" spc="-100" dirty="0">
                <a:latin typeface="Montserrat" pitchFamily="2" charset="77"/>
              </a:rPr>
              <a:t>As targeted investments are made, our philanthropic funding goals should progress as follows:</a:t>
            </a:r>
          </a:p>
          <a:p>
            <a:pPr>
              <a:lnSpc>
                <a:spcPts val="1600"/>
              </a:lnSpc>
              <a:spcAft>
                <a:spcPts val="600"/>
              </a:spcAft>
            </a:pPr>
            <a:r>
              <a:rPr lang="en-US" sz="1200" spc="-50" dirty="0">
                <a:latin typeface="Montserrat" pitchFamily="2" charset="77"/>
              </a:rPr>
              <a:t>We should continuously be progressing away from intervention and more towards policies that create and drive needs on a City-wide scale and that originate in local, state and federal spaces</a:t>
            </a:r>
          </a:p>
        </p:txBody>
      </p:sp>
      <p:grpSp>
        <p:nvGrpSpPr>
          <p:cNvPr id="56" name="Group 55">
            <a:extLst>
              <a:ext uri="{FF2B5EF4-FFF2-40B4-BE49-F238E27FC236}">
                <a16:creationId xmlns:a16="http://schemas.microsoft.com/office/drawing/2014/main" id="{3177450D-3E0C-22A2-056E-D203942B7C50}"/>
              </a:ext>
            </a:extLst>
          </p:cNvPr>
          <p:cNvGrpSpPr/>
          <p:nvPr/>
        </p:nvGrpSpPr>
        <p:grpSpPr>
          <a:xfrm>
            <a:off x="2888051" y="3641888"/>
            <a:ext cx="1873288" cy="892552"/>
            <a:chOff x="3884738" y="3666768"/>
            <a:chExt cx="1873288" cy="892552"/>
          </a:xfrm>
        </p:grpSpPr>
        <p:sp>
          <p:nvSpPr>
            <p:cNvPr id="30" name="TextBox 29">
              <a:extLst>
                <a:ext uri="{FF2B5EF4-FFF2-40B4-BE49-F238E27FC236}">
                  <a16:creationId xmlns:a16="http://schemas.microsoft.com/office/drawing/2014/main" id="{A29B86E6-3ACC-E048-4854-CACC8146B1D6}"/>
                </a:ext>
              </a:extLst>
            </p:cNvPr>
            <p:cNvSpPr txBox="1"/>
            <p:nvPr/>
          </p:nvSpPr>
          <p:spPr>
            <a:xfrm>
              <a:off x="4331723" y="3666768"/>
              <a:ext cx="1426303" cy="892552"/>
            </a:xfrm>
            <a:prstGeom prst="rect">
              <a:avLst/>
            </a:prstGeom>
            <a:noFill/>
          </p:spPr>
          <p:txBody>
            <a:bodyPr wrap="square" lIns="0" tIns="0" rIns="0" bIns="0" rtlCol="0">
              <a:spAutoFit/>
            </a:bodyPr>
            <a:lstStyle/>
            <a:p>
              <a:pPr>
                <a:spcAft>
                  <a:spcPts val="600"/>
                </a:spcAft>
              </a:pPr>
              <a:r>
                <a:rPr lang="en-US" sz="1200" spc="-50" dirty="0">
                  <a:latin typeface="Montserrat" pitchFamily="2" charset="77"/>
                </a:rPr>
                <a:t>Intervention &amp; Safety Net Services</a:t>
              </a:r>
            </a:p>
            <a:p>
              <a:pPr>
                <a:spcAft>
                  <a:spcPts val="600"/>
                </a:spcAft>
              </a:pPr>
              <a:r>
                <a:rPr lang="en-US" sz="1200" spc="-50" dirty="0">
                  <a:latin typeface="Montserrat" pitchFamily="2" charset="77"/>
                </a:rPr>
                <a:t>Prevention</a:t>
              </a:r>
            </a:p>
            <a:p>
              <a:pPr>
                <a:spcAft>
                  <a:spcPts val="600"/>
                </a:spcAft>
              </a:pPr>
              <a:r>
                <a:rPr lang="en-US" sz="1200" spc="-50" dirty="0">
                  <a:latin typeface="Montserrat" pitchFamily="2" charset="77"/>
                </a:rPr>
                <a:t>Policy</a:t>
              </a:r>
            </a:p>
          </p:txBody>
        </p:sp>
        <p:sp>
          <p:nvSpPr>
            <p:cNvPr id="31" name="TextBox 30">
              <a:extLst>
                <a:ext uri="{FF2B5EF4-FFF2-40B4-BE49-F238E27FC236}">
                  <a16:creationId xmlns:a16="http://schemas.microsoft.com/office/drawing/2014/main" id="{CCE88AA3-10A1-A06D-C408-820534196569}"/>
                </a:ext>
              </a:extLst>
            </p:cNvPr>
            <p:cNvSpPr txBox="1"/>
            <p:nvPr/>
          </p:nvSpPr>
          <p:spPr>
            <a:xfrm>
              <a:off x="3884738" y="3666768"/>
              <a:ext cx="387452" cy="892552"/>
            </a:xfrm>
            <a:prstGeom prst="rect">
              <a:avLst/>
            </a:prstGeom>
            <a:noFill/>
          </p:spPr>
          <p:txBody>
            <a:bodyPr wrap="square" lIns="0" tIns="0" rIns="0" bIns="0" rtlCol="0">
              <a:spAutoFit/>
            </a:bodyPr>
            <a:lstStyle/>
            <a:p>
              <a:pPr algn="r">
                <a:spcAft>
                  <a:spcPts val="600"/>
                </a:spcAft>
              </a:pPr>
              <a:r>
                <a:rPr lang="en-US" sz="1200" b="1" spc="-50" dirty="0">
                  <a:solidFill>
                    <a:srgbClr val="259989"/>
                  </a:solidFill>
                  <a:latin typeface="Montserrat" pitchFamily="2" charset="77"/>
                </a:rPr>
                <a:t>75%</a:t>
              </a:r>
              <a:br>
                <a:rPr lang="en-US" sz="1200" b="1" spc="-50" dirty="0">
                  <a:latin typeface="Montserrat" pitchFamily="2" charset="77"/>
                </a:rPr>
              </a:br>
              <a:endParaRPr lang="en-US" sz="1200" b="1" spc="-50" dirty="0">
                <a:latin typeface="Montserrat" pitchFamily="2" charset="77"/>
              </a:endParaRPr>
            </a:p>
            <a:p>
              <a:pPr algn="r">
                <a:spcAft>
                  <a:spcPts val="600"/>
                </a:spcAft>
              </a:pPr>
              <a:r>
                <a:rPr lang="en-US" sz="1200" b="1" spc="-50" dirty="0">
                  <a:solidFill>
                    <a:srgbClr val="9FD6B3"/>
                  </a:solidFill>
                  <a:latin typeface="Montserrat" pitchFamily="2" charset="77"/>
                </a:rPr>
                <a:t>20%</a:t>
              </a:r>
            </a:p>
            <a:p>
              <a:pPr algn="r">
                <a:spcAft>
                  <a:spcPts val="600"/>
                </a:spcAft>
              </a:pPr>
              <a:r>
                <a:rPr lang="en-US" sz="1200" b="1" spc="-50" dirty="0">
                  <a:solidFill>
                    <a:srgbClr val="FEA725"/>
                  </a:solidFill>
                  <a:latin typeface="Montserrat" pitchFamily="2" charset="77"/>
                </a:rPr>
                <a:t>5%</a:t>
              </a:r>
            </a:p>
          </p:txBody>
        </p:sp>
      </p:grpSp>
      <p:sp>
        <p:nvSpPr>
          <p:cNvPr id="32" name="TextBox 31">
            <a:extLst>
              <a:ext uri="{FF2B5EF4-FFF2-40B4-BE49-F238E27FC236}">
                <a16:creationId xmlns:a16="http://schemas.microsoft.com/office/drawing/2014/main" id="{C1ABA9B7-FA2E-8104-C51E-E2FBA6F995A8}"/>
              </a:ext>
            </a:extLst>
          </p:cNvPr>
          <p:cNvSpPr txBox="1"/>
          <p:nvPr/>
        </p:nvSpPr>
        <p:spPr>
          <a:xfrm>
            <a:off x="3096403" y="1554365"/>
            <a:ext cx="1405106" cy="351378"/>
          </a:xfrm>
          <a:prstGeom prst="rect">
            <a:avLst/>
          </a:prstGeom>
          <a:noFill/>
        </p:spPr>
        <p:txBody>
          <a:bodyPr wrap="square" lIns="0" tIns="0" rIns="0" bIns="0" rtlCol="0">
            <a:spAutoFit/>
          </a:bodyPr>
          <a:lstStyle/>
          <a:p>
            <a:pPr algn="ctr">
              <a:spcAft>
                <a:spcPts val="100"/>
              </a:spcAft>
            </a:pPr>
            <a:r>
              <a:rPr lang="en-US" sz="1200" b="1" spc="-50" dirty="0">
                <a:solidFill>
                  <a:srgbClr val="259989"/>
                </a:solidFill>
                <a:latin typeface="Montserrat" pitchFamily="2" charset="77"/>
              </a:rPr>
              <a:t>YEAR 1</a:t>
            </a:r>
          </a:p>
          <a:p>
            <a:pPr algn="ctr">
              <a:spcAft>
                <a:spcPts val="100"/>
              </a:spcAft>
            </a:pPr>
            <a:r>
              <a:rPr lang="en-US" sz="1000" spc="-50" dirty="0">
                <a:latin typeface="Montserrat" pitchFamily="2" charset="77"/>
              </a:rPr>
              <a:t>Build the Foundation</a:t>
            </a:r>
          </a:p>
        </p:txBody>
      </p:sp>
      <p:sp>
        <p:nvSpPr>
          <p:cNvPr id="33" name="TextBox 32">
            <a:extLst>
              <a:ext uri="{FF2B5EF4-FFF2-40B4-BE49-F238E27FC236}">
                <a16:creationId xmlns:a16="http://schemas.microsoft.com/office/drawing/2014/main" id="{D0554822-51E5-0844-3DD6-415AB3346033}"/>
              </a:ext>
            </a:extLst>
          </p:cNvPr>
          <p:cNvSpPr txBox="1"/>
          <p:nvPr/>
        </p:nvSpPr>
        <p:spPr>
          <a:xfrm>
            <a:off x="5453981" y="1554365"/>
            <a:ext cx="1405106" cy="351378"/>
          </a:xfrm>
          <a:prstGeom prst="rect">
            <a:avLst/>
          </a:prstGeom>
          <a:noFill/>
        </p:spPr>
        <p:txBody>
          <a:bodyPr wrap="square" lIns="0" tIns="0" rIns="0" bIns="0" rtlCol="0">
            <a:spAutoFit/>
          </a:bodyPr>
          <a:lstStyle/>
          <a:p>
            <a:pPr algn="ctr">
              <a:spcAft>
                <a:spcPts val="100"/>
              </a:spcAft>
            </a:pPr>
            <a:r>
              <a:rPr lang="en-US" sz="1200" b="1" spc="-50" dirty="0">
                <a:solidFill>
                  <a:srgbClr val="259989"/>
                </a:solidFill>
                <a:latin typeface="Montserrat" pitchFamily="2" charset="77"/>
              </a:rPr>
              <a:t>YEAR 2</a:t>
            </a:r>
          </a:p>
          <a:p>
            <a:pPr algn="ctr">
              <a:spcAft>
                <a:spcPts val="100"/>
              </a:spcAft>
            </a:pPr>
            <a:r>
              <a:rPr lang="en-US" sz="1000" spc="-50" dirty="0">
                <a:latin typeface="Montserrat" pitchFamily="2" charset="77"/>
              </a:rPr>
              <a:t>Expand Prevention</a:t>
            </a:r>
          </a:p>
        </p:txBody>
      </p:sp>
      <p:sp>
        <p:nvSpPr>
          <p:cNvPr id="34" name="TextBox 33">
            <a:extLst>
              <a:ext uri="{FF2B5EF4-FFF2-40B4-BE49-F238E27FC236}">
                <a16:creationId xmlns:a16="http://schemas.microsoft.com/office/drawing/2014/main" id="{9C084737-EFEC-978F-C812-0B50904204EE}"/>
              </a:ext>
            </a:extLst>
          </p:cNvPr>
          <p:cNvSpPr txBox="1"/>
          <p:nvPr/>
        </p:nvSpPr>
        <p:spPr>
          <a:xfrm>
            <a:off x="7592059" y="1554365"/>
            <a:ext cx="1701722" cy="351378"/>
          </a:xfrm>
          <a:prstGeom prst="rect">
            <a:avLst/>
          </a:prstGeom>
          <a:noFill/>
        </p:spPr>
        <p:txBody>
          <a:bodyPr wrap="square" lIns="0" tIns="0" rIns="0" bIns="0" rtlCol="0">
            <a:spAutoFit/>
          </a:bodyPr>
          <a:lstStyle/>
          <a:p>
            <a:pPr algn="ctr">
              <a:spcAft>
                <a:spcPts val="100"/>
              </a:spcAft>
            </a:pPr>
            <a:r>
              <a:rPr lang="en-US" sz="1200" b="1" spc="-50" dirty="0">
                <a:solidFill>
                  <a:srgbClr val="259989"/>
                </a:solidFill>
                <a:latin typeface="Montserrat" pitchFamily="2" charset="77"/>
              </a:rPr>
              <a:t>YEAR 3</a:t>
            </a:r>
          </a:p>
          <a:p>
            <a:pPr algn="ctr">
              <a:spcAft>
                <a:spcPts val="100"/>
              </a:spcAft>
            </a:pPr>
            <a:r>
              <a:rPr lang="en-US" sz="1000" spc="-50" dirty="0">
                <a:latin typeface="Montserrat" pitchFamily="2" charset="77"/>
              </a:rPr>
              <a:t>Advance Systems Change</a:t>
            </a:r>
          </a:p>
        </p:txBody>
      </p:sp>
      <p:sp>
        <p:nvSpPr>
          <p:cNvPr id="35" name="TextBox 34">
            <a:extLst>
              <a:ext uri="{FF2B5EF4-FFF2-40B4-BE49-F238E27FC236}">
                <a16:creationId xmlns:a16="http://schemas.microsoft.com/office/drawing/2014/main" id="{C18CAF1D-0825-E305-9A08-C9B254EBC060}"/>
              </a:ext>
            </a:extLst>
          </p:cNvPr>
          <p:cNvSpPr txBox="1"/>
          <p:nvPr/>
        </p:nvSpPr>
        <p:spPr>
          <a:xfrm>
            <a:off x="9951997" y="1554365"/>
            <a:ext cx="1701722" cy="351378"/>
          </a:xfrm>
          <a:prstGeom prst="rect">
            <a:avLst/>
          </a:prstGeom>
          <a:noFill/>
        </p:spPr>
        <p:txBody>
          <a:bodyPr wrap="square" lIns="0" tIns="0" rIns="0" bIns="0" rtlCol="0">
            <a:spAutoFit/>
          </a:bodyPr>
          <a:lstStyle/>
          <a:p>
            <a:pPr algn="ctr">
              <a:spcAft>
                <a:spcPts val="100"/>
              </a:spcAft>
            </a:pPr>
            <a:r>
              <a:rPr lang="en-US" sz="1200" b="1" spc="-50" dirty="0">
                <a:solidFill>
                  <a:srgbClr val="259989"/>
                </a:solidFill>
                <a:latin typeface="Montserrat" pitchFamily="2" charset="77"/>
              </a:rPr>
              <a:t>YEAR 4</a:t>
            </a:r>
          </a:p>
          <a:p>
            <a:pPr algn="ctr">
              <a:spcAft>
                <a:spcPts val="100"/>
              </a:spcAft>
            </a:pPr>
            <a:r>
              <a:rPr lang="en-US" sz="1000" spc="-50" dirty="0">
                <a:latin typeface="Montserrat" pitchFamily="2" charset="77"/>
              </a:rPr>
              <a:t>Lead with Policy</a:t>
            </a:r>
          </a:p>
        </p:txBody>
      </p:sp>
      <p:pic>
        <p:nvPicPr>
          <p:cNvPr id="39" name="Picture 38">
            <a:extLst>
              <a:ext uri="{FF2B5EF4-FFF2-40B4-BE49-F238E27FC236}">
                <a16:creationId xmlns:a16="http://schemas.microsoft.com/office/drawing/2014/main" id="{34AAB21A-3BE9-BD7B-CCC7-DBBD671A3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064" y="4700850"/>
            <a:ext cx="1761549" cy="1280195"/>
          </a:xfrm>
          <a:prstGeom prst="rect">
            <a:avLst/>
          </a:prstGeom>
        </p:spPr>
      </p:pic>
      <p:pic>
        <p:nvPicPr>
          <p:cNvPr id="43" name="Picture 42">
            <a:extLst>
              <a:ext uri="{FF2B5EF4-FFF2-40B4-BE49-F238E27FC236}">
                <a16:creationId xmlns:a16="http://schemas.microsoft.com/office/drawing/2014/main" id="{9FDDC502-2B5F-E587-9BAF-DCB400BEB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619" y="4633217"/>
            <a:ext cx="1888416" cy="1372394"/>
          </a:xfrm>
          <a:prstGeom prst="rect">
            <a:avLst/>
          </a:prstGeom>
        </p:spPr>
      </p:pic>
      <p:pic>
        <p:nvPicPr>
          <p:cNvPr id="45" name="Picture 44">
            <a:extLst>
              <a:ext uri="{FF2B5EF4-FFF2-40B4-BE49-F238E27FC236}">
                <a16:creationId xmlns:a16="http://schemas.microsoft.com/office/drawing/2014/main" id="{0D45885C-AC82-8C81-AE57-C88D82381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2632" y="4710277"/>
            <a:ext cx="1701722" cy="1280195"/>
          </a:xfrm>
          <a:prstGeom prst="rect">
            <a:avLst/>
          </a:prstGeom>
        </p:spPr>
      </p:pic>
      <p:pic>
        <p:nvPicPr>
          <p:cNvPr id="47" name="Picture 46">
            <a:extLst>
              <a:ext uri="{FF2B5EF4-FFF2-40B4-BE49-F238E27FC236}">
                <a16:creationId xmlns:a16="http://schemas.microsoft.com/office/drawing/2014/main" id="{3678D5A7-B400-6955-DFF1-8452A5A3E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3896" y="4885134"/>
            <a:ext cx="1757925" cy="1105338"/>
          </a:xfrm>
          <a:prstGeom prst="rect">
            <a:avLst/>
          </a:prstGeom>
        </p:spPr>
      </p:pic>
      <p:sp>
        <p:nvSpPr>
          <p:cNvPr id="49" name="TextBox 48">
            <a:extLst>
              <a:ext uri="{FF2B5EF4-FFF2-40B4-BE49-F238E27FC236}">
                <a16:creationId xmlns:a16="http://schemas.microsoft.com/office/drawing/2014/main" id="{DE4097A4-D425-65C2-76E1-7F9C0B0EE991}"/>
              </a:ext>
            </a:extLst>
          </p:cNvPr>
          <p:cNvSpPr txBox="1"/>
          <p:nvPr/>
        </p:nvSpPr>
        <p:spPr>
          <a:xfrm>
            <a:off x="5717910" y="3641888"/>
            <a:ext cx="1378961" cy="892552"/>
          </a:xfrm>
          <a:prstGeom prst="rect">
            <a:avLst/>
          </a:prstGeom>
          <a:noFill/>
        </p:spPr>
        <p:txBody>
          <a:bodyPr wrap="square" lIns="0" tIns="0" rIns="0" bIns="0" rtlCol="0">
            <a:spAutoFit/>
          </a:bodyPr>
          <a:lstStyle/>
          <a:p>
            <a:pPr>
              <a:spcAft>
                <a:spcPts val="600"/>
              </a:spcAft>
            </a:pPr>
            <a:r>
              <a:rPr lang="en-US" sz="1200" spc="-50" dirty="0">
                <a:latin typeface="Montserrat" pitchFamily="2" charset="77"/>
              </a:rPr>
              <a:t>Intervention &amp; Safety Net Services</a:t>
            </a:r>
          </a:p>
          <a:p>
            <a:pPr>
              <a:spcAft>
                <a:spcPts val="600"/>
              </a:spcAft>
            </a:pPr>
            <a:r>
              <a:rPr lang="en-US" sz="1200" spc="-50" dirty="0">
                <a:latin typeface="Montserrat" pitchFamily="2" charset="77"/>
              </a:rPr>
              <a:t>Prevention</a:t>
            </a:r>
          </a:p>
          <a:p>
            <a:pPr>
              <a:spcAft>
                <a:spcPts val="600"/>
              </a:spcAft>
            </a:pPr>
            <a:r>
              <a:rPr lang="en-US" sz="1200" spc="-50" dirty="0">
                <a:latin typeface="Montserrat" pitchFamily="2" charset="77"/>
              </a:rPr>
              <a:t>Policy</a:t>
            </a:r>
          </a:p>
        </p:txBody>
      </p:sp>
      <p:sp>
        <p:nvSpPr>
          <p:cNvPr id="50" name="TextBox 49">
            <a:extLst>
              <a:ext uri="{FF2B5EF4-FFF2-40B4-BE49-F238E27FC236}">
                <a16:creationId xmlns:a16="http://schemas.microsoft.com/office/drawing/2014/main" id="{BF117B87-B1C0-436D-7102-B39B8DF0BCBF}"/>
              </a:ext>
            </a:extLst>
          </p:cNvPr>
          <p:cNvSpPr txBox="1"/>
          <p:nvPr/>
        </p:nvSpPr>
        <p:spPr>
          <a:xfrm>
            <a:off x="5235435" y="3641888"/>
            <a:ext cx="422942" cy="892552"/>
          </a:xfrm>
          <a:prstGeom prst="rect">
            <a:avLst/>
          </a:prstGeom>
          <a:noFill/>
        </p:spPr>
        <p:txBody>
          <a:bodyPr wrap="square" lIns="0" tIns="0" rIns="0" bIns="0" rtlCol="0">
            <a:spAutoFit/>
          </a:bodyPr>
          <a:lstStyle/>
          <a:p>
            <a:pPr algn="r">
              <a:spcAft>
                <a:spcPts val="600"/>
              </a:spcAft>
            </a:pPr>
            <a:r>
              <a:rPr lang="en-US" sz="1200" b="1" spc="-50" dirty="0">
                <a:solidFill>
                  <a:srgbClr val="259989"/>
                </a:solidFill>
                <a:latin typeface="Montserrat" pitchFamily="2" charset="77"/>
              </a:rPr>
              <a:t>60%</a:t>
            </a:r>
            <a:br>
              <a:rPr lang="en-US" sz="1200" b="1" spc="-50" dirty="0">
                <a:latin typeface="Montserrat" pitchFamily="2" charset="77"/>
              </a:rPr>
            </a:br>
            <a:endParaRPr lang="en-US" sz="1200" b="1" spc="-50" dirty="0">
              <a:latin typeface="Montserrat" pitchFamily="2" charset="77"/>
            </a:endParaRPr>
          </a:p>
          <a:p>
            <a:pPr algn="r">
              <a:spcAft>
                <a:spcPts val="600"/>
              </a:spcAft>
            </a:pPr>
            <a:r>
              <a:rPr lang="en-US" sz="1200" b="1" spc="-50" dirty="0">
                <a:solidFill>
                  <a:srgbClr val="9FD6B3"/>
                </a:solidFill>
                <a:latin typeface="Montserrat" pitchFamily="2" charset="77"/>
              </a:rPr>
              <a:t>30%</a:t>
            </a:r>
          </a:p>
          <a:p>
            <a:pPr algn="r">
              <a:spcAft>
                <a:spcPts val="600"/>
              </a:spcAft>
            </a:pPr>
            <a:r>
              <a:rPr lang="en-US" sz="1200" b="1" spc="-50" dirty="0">
                <a:solidFill>
                  <a:srgbClr val="FEA725"/>
                </a:solidFill>
                <a:latin typeface="Montserrat" pitchFamily="2" charset="77"/>
              </a:rPr>
              <a:t>10%</a:t>
            </a:r>
          </a:p>
        </p:txBody>
      </p:sp>
      <p:sp>
        <p:nvSpPr>
          <p:cNvPr id="51" name="TextBox 50">
            <a:extLst>
              <a:ext uri="{FF2B5EF4-FFF2-40B4-BE49-F238E27FC236}">
                <a16:creationId xmlns:a16="http://schemas.microsoft.com/office/drawing/2014/main" id="{3BEE84C3-7282-C32F-1088-00F302344D16}"/>
              </a:ext>
            </a:extLst>
          </p:cNvPr>
          <p:cNvSpPr txBox="1"/>
          <p:nvPr/>
        </p:nvSpPr>
        <p:spPr>
          <a:xfrm>
            <a:off x="7988593" y="3641888"/>
            <a:ext cx="1350439" cy="892552"/>
          </a:xfrm>
          <a:prstGeom prst="rect">
            <a:avLst/>
          </a:prstGeom>
          <a:noFill/>
        </p:spPr>
        <p:txBody>
          <a:bodyPr wrap="square" lIns="0" tIns="0" rIns="0" bIns="0" rtlCol="0">
            <a:spAutoFit/>
          </a:bodyPr>
          <a:lstStyle/>
          <a:p>
            <a:pPr>
              <a:spcAft>
                <a:spcPts val="600"/>
              </a:spcAft>
            </a:pPr>
            <a:r>
              <a:rPr lang="en-US" sz="1200" spc="-50" dirty="0">
                <a:latin typeface="Montserrat" pitchFamily="2" charset="77"/>
              </a:rPr>
              <a:t>Intervention &amp; Safety Net Services</a:t>
            </a:r>
          </a:p>
          <a:p>
            <a:pPr>
              <a:spcAft>
                <a:spcPts val="600"/>
              </a:spcAft>
            </a:pPr>
            <a:r>
              <a:rPr lang="en-US" sz="1200" spc="-50" dirty="0">
                <a:latin typeface="Montserrat" pitchFamily="2" charset="77"/>
              </a:rPr>
              <a:t>Prevention</a:t>
            </a:r>
          </a:p>
          <a:p>
            <a:pPr>
              <a:spcAft>
                <a:spcPts val="600"/>
              </a:spcAft>
            </a:pPr>
            <a:r>
              <a:rPr lang="en-US" sz="1200" spc="-50" dirty="0">
                <a:latin typeface="Montserrat" pitchFamily="2" charset="77"/>
              </a:rPr>
              <a:t>Policy</a:t>
            </a:r>
          </a:p>
        </p:txBody>
      </p:sp>
      <p:sp>
        <p:nvSpPr>
          <p:cNvPr id="52" name="TextBox 51">
            <a:extLst>
              <a:ext uri="{FF2B5EF4-FFF2-40B4-BE49-F238E27FC236}">
                <a16:creationId xmlns:a16="http://schemas.microsoft.com/office/drawing/2014/main" id="{8A0739FA-125A-731A-E25D-29CF0E5AF1A0}"/>
              </a:ext>
            </a:extLst>
          </p:cNvPr>
          <p:cNvSpPr txBox="1"/>
          <p:nvPr/>
        </p:nvSpPr>
        <p:spPr>
          <a:xfrm>
            <a:off x="7449710" y="3641888"/>
            <a:ext cx="479350" cy="892552"/>
          </a:xfrm>
          <a:prstGeom prst="rect">
            <a:avLst/>
          </a:prstGeom>
          <a:noFill/>
        </p:spPr>
        <p:txBody>
          <a:bodyPr wrap="square" lIns="0" tIns="0" rIns="0" bIns="0" rtlCol="0">
            <a:spAutoFit/>
          </a:bodyPr>
          <a:lstStyle/>
          <a:p>
            <a:pPr algn="r">
              <a:spcAft>
                <a:spcPts val="600"/>
              </a:spcAft>
            </a:pPr>
            <a:r>
              <a:rPr lang="en-US" sz="1200" b="1" spc="-50" dirty="0">
                <a:solidFill>
                  <a:srgbClr val="259989"/>
                </a:solidFill>
                <a:latin typeface="Montserrat" pitchFamily="2" charset="77"/>
              </a:rPr>
              <a:t>40%</a:t>
            </a:r>
            <a:br>
              <a:rPr lang="en-US" sz="1200" b="1" spc="-50" dirty="0">
                <a:latin typeface="Montserrat" pitchFamily="2" charset="77"/>
              </a:rPr>
            </a:br>
            <a:endParaRPr lang="en-US" sz="1200" b="1" spc="-50" dirty="0">
              <a:latin typeface="Montserrat" pitchFamily="2" charset="77"/>
            </a:endParaRPr>
          </a:p>
          <a:p>
            <a:pPr algn="r">
              <a:spcAft>
                <a:spcPts val="600"/>
              </a:spcAft>
            </a:pPr>
            <a:r>
              <a:rPr lang="en-US" sz="1200" b="1" spc="-50" dirty="0">
                <a:solidFill>
                  <a:srgbClr val="9FD6B3"/>
                </a:solidFill>
                <a:latin typeface="Montserrat" pitchFamily="2" charset="77"/>
              </a:rPr>
              <a:t>40%</a:t>
            </a:r>
          </a:p>
          <a:p>
            <a:pPr algn="r">
              <a:spcAft>
                <a:spcPts val="600"/>
              </a:spcAft>
            </a:pPr>
            <a:r>
              <a:rPr lang="en-US" sz="1200" b="1" spc="-50" dirty="0">
                <a:solidFill>
                  <a:srgbClr val="FEA725"/>
                </a:solidFill>
                <a:latin typeface="Montserrat" pitchFamily="2" charset="77"/>
              </a:rPr>
              <a:t>20%</a:t>
            </a:r>
          </a:p>
        </p:txBody>
      </p:sp>
      <p:sp>
        <p:nvSpPr>
          <p:cNvPr id="53" name="TextBox 52">
            <a:extLst>
              <a:ext uri="{FF2B5EF4-FFF2-40B4-BE49-F238E27FC236}">
                <a16:creationId xmlns:a16="http://schemas.microsoft.com/office/drawing/2014/main" id="{1D241D6E-AA0F-0A27-9698-F09B4348325A}"/>
              </a:ext>
            </a:extLst>
          </p:cNvPr>
          <p:cNvSpPr txBox="1"/>
          <p:nvPr/>
        </p:nvSpPr>
        <p:spPr>
          <a:xfrm>
            <a:off x="10431325" y="3641888"/>
            <a:ext cx="1417104" cy="892552"/>
          </a:xfrm>
          <a:prstGeom prst="rect">
            <a:avLst/>
          </a:prstGeom>
          <a:noFill/>
        </p:spPr>
        <p:txBody>
          <a:bodyPr wrap="square" lIns="0" tIns="0" rIns="0" bIns="0" rtlCol="0">
            <a:spAutoFit/>
          </a:bodyPr>
          <a:lstStyle/>
          <a:p>
            <a:pPr>
              <a:spcAft>
                <a:spcPts val="600"/>
              </a:spcAft>
            </a:pPr>
            <a:r>
              <a:rPr lang="en-US" sz="1200" spc="-50" dirty="0">
                <a:latin typeface="Montserrat" pitchFamily="2" charset="77"/>
              </a:rPr>
              <a:t>Intervention &amp; Safety Net Services</a:t>
            </a:r>
          </a:p>
          <a:p>
            <a:pPr>
              <a:spcAft>
                <a:spcPts val="600"/>
              </a:spcAft>
            </a:pPr>
            <a:r>
              <a:rPr lang="en-US" sz="1200" spc="-50" dirty="0">
                <a:latin typeface="Montserrat" pitchFamily="2" charset="77"/>
              </a:rPr>
              <a:t>Prevention</a:t>
            </a:r>
          </a:p>
          <a:p>
            <a:pPr>
              <a:spcAft>
                <a:spcPts val="600"/>
              </a:spcAft>
            </a:pPr>
            <a:r>
              <a:rPr lang="en-US" sz="1200" spc="-50" dirty="0">
                <a:latin typeface="Montserrat" pitchFamily="2" charset="77"/>
              </a:rPr>
              <a:t>Policy</a:t>
            </a:r>
          </a:p>
        </p:txBody>
      </p:sp>
      <p:sp>
        <p:nvSpPr>
          <p:cNvPr id="54" name="TextBox 53">
            <a:extLst>
              <a:ext uri="{FF2B5EF4-FFF2-40B4-BE49-F238E27FC236}">
                <a16:creationId xmlns:a16="http://schemas.microsoft.com/office/drawing/2014/main" id="{DD00AD24-0D5F-68C5-9B86-1B672E27D47B}"/>
              </a:ext>
            </a:extLst>
          </p:cNvPr>
          <p:cNvSpPr txBox="1"/>
          <p:nvPr/>
        </p:nvSpPr>
        <p:spPr>
          <a:xfrm>
            <a:off x="9874786" y="3641888"/>
            <a:ext cx="497005" cy="892552"/>
          </a:xfrm>
          <a:prstGeom prst="rect">
            <a:avLst/>
          </a:prstGeom>
          <a:noFill/>
        </p:spPr>
        <p:txBody>
          <a:bodyPr wrap="square" lIns="0" tIns="0" rIns="0" bIns="0" rtlCol="0">
            <a:spAutoFit/>
          </a:bodyPr>
          <a:lstStyle/>
          <a:p>
            <a:pPr algn="r">
              <a:spcAft>
                <a:spcPts val="600"/>
              </a:spcAft>
            </a:pPr>
            <a:r>
              <a:rPr lang="en-US" sz="1200" b="1" spc="-50" dirty="0">
                <a:solidFill>
                  <a:srgbClr val="259989"/>
                </a:solidFill>
                <a:latin typeface="Montserrat" pitchFamily="2" charset="77"/>
              </a:rPr>
              <a:t>20%</a:t>
            </a:r>
            <a:br>
              <a:rPr lang="en-US" sz="1200" b="1" spc="-50" dirty="0">
                <a:latin typeface="Montserrat" pitchFamily="2" charset="77"/>
              </a:rPr>
            </a:br>
            <a:endParaRPr lang="en-US" sz="1200" b="1" spc="-50" dirty="0">
              <a:latin typeface="Montserrat" pitchFamily="2" charset="77"/>
            </a:endParaRPr>
          </a:p>
          <a:p>
            <a:pPr algn="r">
              <a:spcAft>
                <a:spcPts val="600"/>
              </a:spcAft>
            </a:pPr>
            <a:r>
              <a:rPr lang="en-US" sz="1200" b="1" spc="-50" dirty="0">
                <a:solidFill>
                  <a:srgbClr val="9FD6B3"/>
                </a:solidFill>
                <a:latin typeface="Montserrat" pitchFamily="2" charset="77"/>
              </a:rPr>
              <a:t>50%</a:t>
            </a:r>
          </a:p>
          <a:p>
            <a:pPr algn="r">
              <a:spcAft>
                <a:spcPts val="600"/>
              </a:spcAft>
            </a:pPr>
            <a:r>
              <a:rPr lang="en-US" sz="1200" b="1" spc="-50" dirty="0">
                <a:solidFill>
                  <a:srgbClr val="FEA725"/>
                </a:solidFill>
                <a:latin typeface="Montserrat" pitchFamily="2" charset="77"/>
              </a:rPr>
              <a:t>30%</a:t>
            </a:r>
          </a:p>
        </p:txBody>
      </p:sp>
      <p:cxnSp>
        <p:nvCxnSpPr>
          <p:cNvPr id="68" name="Straight Connector 67">
            <a:extLst>
              <a:ext uri="{FF2B5EF4-FFF2-40B4-BE49-F238E27FC236}">
                <a16:creationId xmlns:a16="http://schemas.microsoft.com/office/drawing/2014/main" id="{A344AF3E-2B67-A7E4-799F-469C367257CF}"/>
              </a:ext>
            </a:extLst>
          </p:cNvPr>
          <p:cNvCxnSpPr/>
          <p:nvPr/>
        </p:nvCxnSpPr>
        <p:spPr>
          <a:xfrm>
            <a:off x="4953451" y="1420222"/>
            <a:ext cx="0" cy="4672893"/>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9B62328-822E-B58E-262D-5E01669FCD4D}"/>
              </a:ext>
            </a:extLst>
          </p:cNvPr>
          <p:cNvCxnSpPr/>
          <p:nvPr/>
        </p:nvCxnSpPr>
        <p:spPr>
          <a:xfrm>
            <a:off x="7277551" y="1420222"/>
            <a:ext cx="0" cy="4672893"/>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ACACD6C-EBAD-31F7-1E0E-A2084D72E7DA}"/>
              </a:ext>
            </a:extLst>
          </p:cNvPr>
          <p:cNvCxnSpPr/>
          <p:nvPr/>
        </p:nvCxnSpPr>
        <p:spPr>
          <a:xfrm>
            <a:off x="9620701" y="1420222"/>
            <a:ext cx="0" cy="4672893"/>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4937C14-5ED1-04C7-FC6C-B156BD255156}"/>
              </a:ext>
            </a:extLst>
          </p:cNvPr>
          <p:cNvCxnSpPr/>
          <p:nvPr/>
        </p:nvCxnSpPr>
        <p:spPr>
          <a:xfrm>
            <a:off x="2633239" y="1420222"/>
            <a:ext cx="0" cy="4672893"/>
          </a:xfrm>
          <a:prstGeom prst="line">
            <a:avLst/>
          </a:prstGeom>
          <a:ln w="63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91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102E-60D0-6BE2-D121-704B9EC3139E}"/>
              </a:ext>
            </a:extLst>
          </p:cNvPr>
          <p:cNvSpPr>
            <a:spLocks noGrp="1"/>
          </p:cNvSpPr>
          <p:nvPr>
            <p:ph type="title"/>
          </p:nvPr>
        </p:nvSpPr>
        <p:spPr>
          <a:xfrm>
            <a:off x="838200" y="4129015"/>
            <a:ext cx="10515600" cy="830997"/>
          </a:xfrm>
        </p:spPr>
        <p:txBody>
          <a:bodyPr/>
          <a:lstStyle/>
          <a:p>
            <a:r>
              <a:rPr lang="en-US" dirty="0"/>
              <a:t>THANK YOU</a:t>
            </a:r>
          </a:p>
        </p:txBody>
      </p:sp>
    </p:spTree>
    <p:extLst>
      <p:ext uri="{BB962C8B-B14F-4D97-AF65-F5344CB8AC3E}">
        <p14:creationId xmlns:p14="http://schemas.microsoft.com/office/powerpoint/2010/main" val="162291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288D705-26DE-571B-3D59-5EF05362CD1A}"/>
              </a:ext>
            </a:extLst>
          </p:cNvPr>
          <p:cNvGrpSpPr/>
          <p:nvPr/>
        </p:nvGrpSpPr>
        <p:grpSpPr>
          <a:xfrm>
            <a:off x="358775" y="545070"/>
            <a:ext cx="4921250" cy="5901211"/>
            <a:chOff x="4184650" y="545070"/>
            <a:chExt cx="4921250" cy="5901211"/>
          </a:xfrm>
        </p:grpSpPr>
        <p:pic>
          <p:nvPicPr>
            <p:cNvPr id="3" name="Picture 2">
              <a:extLst>
                <a:ext uri="{FF2B5EF4-FFF2-40B4-BE49-F238E27FC236}">
                  <a16:creationId xmlns:a16="http://schemas.microsoft.com/office/drawing/2014/main" id="{481BAB50-FA38-FCAF-EF4E-FDC2088AE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650" y="545070"/>
              <a:ext cx="4921250" cy="2756930"/>
            </a:xfrm>
            <a:prstGeom prst="rect">
              <a:avLst/>
            </a:prstGeom>
          </p:spPr>
        </p:pic>
        <p:pic>
          <p:nvPicPr>
            <p:cNvPr id="5" name="Picture 4">
              <a:extLst>
                <a:ext uri="{FF2B5EF4-FFF2-40B4-BE49-F238E27FC236}">
                  <a16:creationId xmlns:a16="http://schemas.microsoft.com/office/drawing/2014/main" id="{17D5D86F-559F-839E-5D8A-FE29EE42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650" y="3689351"/>
              <a:ext cx="4921250" cy="2756930"/>
            </a:xfrm>
            <a:prstGeom prst="rect">
              <a:avLst/>
            </a:prstGeom>
          </p:spPr>
        </p:pic>
      </p:grpSp>
      <p:sp>
        <p:nvSpPr>
          <p:cNvPr id="17" name="Content Placeholder 9">
            <a:extLst>
              <a:ext uri="{FF2B5EF4-FFF2-40B4-BE49-F238E27FC236}">
                <a16:creationId xmlns:a16="http://schemas.microsoft.com/office/drawing/2014/main" id="{4EF250D5-8B32-F0E1-5DC3-85EA9B18B6A1}"/>
              </a:ext>
            </a:extLst>
          </p:cNvPr>
          <p:cNvSpPr txBox="1">
            <a:spLocks/>
          </p:cNvSpPr>
          <p:nvPr/>
        </p:nvSpPr>
        <p:spPr>
          <a:xfrm>
            <a:off x="5564188" y="545070"/>
            <a:ext cx="5040312" cy="1472134"/>
          </a:xfrm>
          <a:prstGeom prst="rect">
            <a:avLst/>
          </a:prstGeom>
        </p:spPr>
        <p:txBody>
          <a:bodyPr wrap="square" lIns="0" tIns="0" rIns="0" bIns="0">
            <a:spAutoFit/>
          </a:bodyPr>
          <a:lstStyle>
            <a:lvl1pPr marL="4763" indent="-4763" algn="l" defTabSz="914400" rtl="0" eaLnBrk="1" latinLnBrk="0" hangingPunct="1">
              <a:lnSpc>
                <a:spcPct val="90000"/>
              </a:lnSpc>
              <a:spcBef>
                <a:spcPts val="1000"/>
              </a:spcBef>
              <a:buFont typeface="Arial" panose="020B0604020202020204" pitchFamily="34" charset="0"/>
              <a:buNone/>
              <a:tabLst/>
              <a:defRPr sz="2400" b="1" i="0" kern="1200" spc="-100" baseline="0">
                <a:solidFill>
                  <a:schemeClr val="tx1"/>
                </a:solidFill>
                <a:latin typeface="Montserrat" pitchFamily="2" charset="77"/>
                <a:ea typeface="+mn-ea"/>
                <a:cs typeface="+mn-cs"/>
              </a:defRPr>
            </a:lvl1pPr>
            <a:lvl2pPr marL="6350" indent="0" algn="l" defTabSz="914400" rtl="0" eaLnBrk="1" latinLnBrk="0" hangingPunct="1">
              <a:lnSpc>
                <a:spcPct val="90000"/>
              </a:lnSpc>
              <a:spcBef>
                <a:spcPts val="500"/>
              </a:spcBef>
              <a:spcAft>
                <a:spcPts val="600"/>
              </a:spcAft>
              <a:buFont typeface="Arial" panose="020B0604020202020204" pitchFamily="34" charset="0"/>
              <a:buNone/>
              <a:tabLst/>
              <a:defRPr sz="1600" b="0" i="0" kern="1200" spc="0" baseline="0">
                <a:solidFill>
                  <a:schemeClr val="tx1"/>
                </a:solidFill>
                <a:latin typeface="Montserrat" pitchFamily="2" charset="77"/>
                <a:ea typeface="+mn-ea"/>
                <a:cs typeface="+mn-cs"/>
              </a:defRPr>
            </a:lvl2pPr>
            <a:lvl3pPr marL="287338" indent="-161925" algn="l" defTabSz="914400" rtl="0" eaLnBrk="1" latinLnBrk="0" hangingPunct="1">
              <a:lnSpc>
                <a:spcPct val="90000"/>
              </a:lnSpc>
              <a:spcBef>
                <a:spcPts val="500"/>
              </a:spcBef>
              <a:spcAft>
                <a:spcPts val="600"/>
              </a:spcAft>
              <a:buFont typeface="Arial" panose="020B0604020202020204" pitchFamily="34" charset="0"/>
              <a:buChar char="•"/>
              <a:tabLst/>
              <a:defRPr sz="1600" b="0" i="0" kern="1200" spc="0" baseline="0">
                <a:solidFill>
                  <a:schemeClr val="tx1"/>
                </a:solidFill>
                <a:latin typeface="Montserrat" pitchFamily="2" charset="77"/>
                <a:ea typeface="+mn-ea"/>
                <a:cs typeface="+mn-cs"/>
              </a:defRPr>
            </a:lvl3pPr>
            <a:lvl4pPr marL="687388" indent="-228600" algn="l" defTabSz="914400" rtl="0" eaLnBrk="1" latinLnBrk="0" hangingPunct="1">
              <a:lnSpc>
                <a:spcPct val="90000"/>
              </a:lnSpc>
              <a:spcBef>
                <a:spcPts val="500"/>
              </a:spcBef>
              <a:buFont typeface="Courier New" panose="02070309020205020404" pitchFamily="49" charset="0"/>
              <a:buChar char="o"/>
              <a:tabLst/>
              <a:defRPr sz="1400" b="0" i="0" kern="1200" spc="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Here’s your title slide and end slide, all content is customizable. </a:t>
            </a:r>
          </a:p>
          <a:p>
            <a:pPr lvl="1"/>
            <a:r>
              <a:rPr lang="en-US" dirty="0">
                <a:latin typeface="+mn-lt"/>
              </a:rPr>
              <a:t>Note: the month and year are set to be automatic, it will aways change depending what month it is. In your slide you can always toggle them on or off under “Insert” from your file menu.</a:t>
            </a:r>
          </a:p>
        </p:txBody>
      </p:sp>
    </p:spTree>
    <p:extLst>
      <p:ext uri="{BB962C8B-B14F-4D97-AF65-F5344CB8AC3E}">
        <p14:creationId xmlns:p14="http://schemas.microsoft.com/office/powerpoint/2010/main" val="371545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83E50-312D-9EDC-CC3D-BC52544130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5A194B-FA69-47EF-8DB6-359F8C8EAD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8776" y="545070"/>
            <a:ext cx="4921248" cy="2756930"/>
          </a:xfrm>
          <a:prstGeom prst="rect">
            <a:avLst/>
          </a:prstGeom>
          <a:ln>
            <a:solidFill>
              <a:schemeClr val="accent1"/>
            </a:solidFill>
          </a:ln>
        </p:spPr>
      </p:pic>
      <p:pic>
        <p:nvPicPr>
          <p:cNvPr id="5" name="Picture 4">
            <a:extLst>
              <a:ext uri="{FF2B5EF4-FFF2-40B4-BE49-F238E27FC236}">
                <a16:creationId xmlns:a16="http://schemas.microsoft.com/office/drawing/2014/main" id="{66A3F4C4-1D4E-B1F9-B6EC-4E3E9F2F3A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776" y="3689351"/>
            <a:ext cx="4921248" cy="2756930"/>
          </a:xfrm>
          <a:prstGeom prst="rect">
            <a:avLst/>
          </a:prstGeom>
          <a:ln>
            <a:solidFill>
              <a:schemeClr val="accent1"/>
            </a:solidFill>
          </a:ln>
        </p:spPr>
      </p:pic>
      <p:sp>
        <p:nvSpPr>
          <p:cNvPr id="17" name="Content Placeholder 9">
            <a:extLst>
              <a:ext uri="{FF2B5EF4-FFF2-40B4-BE49-F238E27FC236}">
                <a16:creationId xmlns:a16="http://schemas.microsoft.com/office/drawing/2014/main" id="{512AA5D1-0764-15DE-40AA-085DC381FD5B}"/>
              </a:ext>
            </a:extLst>
          </p:cNvPr>
          <p:cNvSpPr txBox="1">
            <a:spLocks/>
          </p:cNvSpPr>
          <p:nvPr/>
        </p:nvSpPr>
        <p:spPr>
          <a:xfrm>
            <a:off x="5564188" y="545070"/>
            <a:ext cx="5040312" cy="1915333"/>
          </a:xfrm>
          <a:prstGeom prst="rect">
            <a:avLst/>
          </a:prstGeom>
        </p:spPr>
        <p:txBody>
          <a:bodyPr wrap="square" lIns="0" tIns="0" rIns="0" bIns="0">
            <a:spAutoFit/>
          </a:bodyPr>
          <a:lstStyle>
            <a:lvl1pPr marL="4763" indent="-4763" algn="l" defTabSz="914400" rtl="0" eaLnBrk="1" latinLnBrk="0" hangingPunct="1">
              <a:lnSpc>
                <a:spcPct val="90000"/>
              </a:lnSpc>
              <a:spcBef>
                <a:spcPts val="1000"/>
              </a:spcBef>
              <a:buFont typeface="Arial" panose="020B0604020202020204" pitchFamily="34" charset="0"/>
              <a:buNone/>
              <a:tabLst/>
              <a:defRPr sz="2400" b="1" i="0" kern="1200" spc="-100" baseline="0">
                <a:solidFill>
                  <a:schemeClr val="tx1"/>
                </a:solidFill>
                <a:latin typeface="Montserrat" pitchFamily="2" charset="77"/>
                <a:ea typeface="+mn-ea"/>
                <a:cs typeface="+mn-cs"/>
              </a:defRPr>
            </a:lvl1pPr>
            <a:lvl2pPr marL="6350" indent="0" algn="l" defTabSz="914400" rtl="0" eaLnBrk="1" latinLnBrk="0" hangingPunct="1">
              <a:lnSpc>
                <a:spcPct val="90000"/>
              </a:lnSpc>
              <a:spcBef>
                <a:spcPts val="500"/>
              </a:spcBef>
              <a:spcAft>
                <a:spcPts val="600"/>
              </a:spcAft>
              <a:buFont typeface="Arial" panose="020B0604020202020204" pitchFamily="34" charset="0"/>
              <a:buNone/>
              <a:tabLst/>
              <a:defRPr sz="1600" b="0" i="0" kern="1200" spc="0" baseline="0">
                <a:solidFill>
                  <a:schemeClr val="tx1"/>
                </a:solidFill>
                <a:latin typeface="Montserrat" pitchFamily="2" charset="77"/>
                <a:ea typeface="+mn-ea"/>
                <a:cs typeface="+mn-cs"/>
              </a:defRPr>
            </a:lvl2pPr>
            <a:lvl3pPr marL="287338" indent="-161925" algn="l" defTabSz="914400" rtl="0" eaLnBrk="1" latinLnBrk="0" hangingPunct="1">
              <a:lnSpc>
                <a:spcPct val="90000"/>
              </a:lnSpc>
              <a:spcBef>
                <a:spcPts val="500"/>
              </a:spcBef>
              <a:spcAft>
                <a:spcPts val="600"/>
              </a:spcAft>
              <a:buFont typeface="Arial" panose="020B0604020202020204" pitchFamily="34" charset="0"/>
              <a:buChar char="•"/>
              <a:tabLst/>
              <a:defRPr sz="1600" b="0" i="0" kern="1200" spc="0" baseline="0">
                <a:solidFill>
                  <a:schemeClr val="tx1"/>
                </a:solidFill>
                <a:latin typeface="Montserrat" pitchFamily="2" charset="77"/>
                <a:ea typeface="+mn-ea"/>
                <a:cs typeface="+mn-cs"/>
              </a:defRPr>
            </a:lvl3pPr>
            <a:lvl4pPr marL="687388" indent="-228600" algn="l" defTabSz="914400" rtl="0" eaLnBrk="1" latinLnBrk="0" hangingPunct="1">
              <a:lnSpc>
                <a:spcPct val="90000"/>
              </a:lnSpc>
              <a:spcBef>
                <a:spcPts val="500"/>
              </a:spcBef>
              <a:buFont typeface="Courier New" panose="02070309020205020404" pitchFamily="49" charset="0"/>
              <a:buChar char="o"/>
              <a:tabLst/>
              <a:defRPr sz="1400" b="0" i="0" kern="1200" spc="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We’ve produced a page template for just copy and a visual. Simply click the “Insert Picture” button to add a photo, it will crop it to the size it appears. You can always re-crop so the image is placed the way you like. Don’t change the size of the box. You’ll notice a left image option and a right image option. I looks best to alternate if you have multiple copy slides.</a:t>
            </a:r>
          </a:p>
          <a:p>
            <a:pPr lvl="1"/>
            <a:r>
              <a:rPr lang="en-US" dirty="0">
                <a:latin typeface="+mn-lt"/>
              </a:rPr>
              <a:t>Avoid covering the logo if possible.</a:t>
            </a:r>
          </a:p>
        </p:txBody>
      </p:sp>
    </p:spTree>
    <p:extLst>
      <p:ext uri="{BB962C8B-B14F-4D97-AF65-F5344CB8AC3E}">
        <p14:creationId xmlns:p14="http://schemas.microsoft.com/office/powerpoint/2010/main" val="376410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6B220-4910-9267-FE22-A3C21ED7D9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42E2C2-1431-601B-F696-E2B41ADD94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8776" y="545070"/>
            <a:ext cx="4921248" cy="2756929"/>
          </a:xfrm>
          <a:prstGeom prst="rect">
            <a:avLst/>
          </a:prstGeom>
          <a:ln>
            <a:solidFill>
              <a:schemeClr val="accent1"/>
            </a:solidFill>
          </a:ln>
        </p:spPr>
      </p:pic>
      <p:pic>
        <p:nvPicPr>
          <p:cNvPr id="5" name="Picture 4">
            <a:extLst>
              <a:ext uri="{FF2B5EF4-FFF2-40B4-BE49-F238E27FC236}">
                <a16:creationId xmlns:a16="http://schemas.microsoft.com/office/drawing/2014/main" id="{959DEE35-4868-CE72-898D-9B2DD80806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776" y="3689351"/>
            <a:ext cx="4921248" cy="2756929"/>
          </a:xfrm>
          <a:prstGeom prst="rect">
            <a:avLst/>
          </a:prstGeom>
          <a:ln>
            <a:solidFill>
              <a:schemeClr val="accent1"/>
            </a:solidFill>
          </a:ln>
        </p:spPr>
      </p:pic>
      <p:sp>
        <p:nvSpPr>
          <p:cNvPr id="17" name="Content Placeholder 9">
            <a:extLst>
              <a:ext uri="{FF2B5EF4-FFF2-40B4-BE49-F238E27FC236}">
                <a16:creationId xmlns:a16="http://schemas.microsoft.com/office/drawing/2014/main" id="{9E823ED8-7E3C-F996-E900-6F75671AE442}"/>
              </a:ext>
            </a:extLst>
          </p:cNvPr>
          <p:cNvSpPr txBox="1">
            <a:spLocks/>
          </p:cNvSpPr>
          <p:nvPr/>
        </p:nvSpPr>
        <p:spPr>
          <a:xfrm>
            <a:off x="5564188" y="545070"/>
            <a:ext cx="5040312" cy="887872"/>
          </a:xfrm>
          <a:prstGeom prst="rect">
            <a:avLst/>
          </a:prstGeom>
        </p:spPr>
        <p:txBody>
          <a:bodyPr wrap="square" lIns="0" tIns="0" rIns="0" bIns="0">
            <a:spAutoFit/>
          </a:bodyPr>
          <a:lstStyle>
            <a:lvl1pPr marL="4763" indent="-4763" algn="l" defTabSz="914400" rtl="0" eaLnBrk="1" latinLnBrk="0" hangingPunct="1">
              <a:lnSpc>
                <a:spcPct val="90000"/>
              </a:lnSpc>
              <a:spcBef>
                <a:spcPts val="1000"/>
              </a:spcBef>
              <a:buFont typeface="Arial" panose="020B0604020202020204" pitchFamily="34" charset="0"/>
              <a:buNone/>
              <a:tabLst/>
              <a:defRPr sz="2400" b="1" i="0" kern="1200" spc="-100" baseline="0">
                <a:solidFill>
                  <a:schemeClr val="tx1"/>
                </a:solidFill>
                <a:latin typeface="Montserrat" pitchFamily="2" charset="77"/>
                <a:ea typeface="+mn-ea"/>
                <a:cs typeface="+mn-cs"/>
              </a:defRPr>
            </a:lvl1pPr>
            <a:lvl2pPr marL="6350" indent="0" algn="l" defTabSz="914400" rtl="0" eaLnBrk="1" latinLnBrk="0" hangingPunct="1">
              <a:lnSpc>
                <a:spcPct val="90000"/>
              </a:lnSpc>
              <a:spcBef>
                <a:spcPts val="500"/>
              </a:spcBef>
              <a:spcAft>
                <a:spcPts val="600"/>
              </a:spcAft>
              <a:buFont typeface="Arial" panose="020B0604020202020204" pitchFamily="34" charset="0"/>
              <a:buNone/>
              <a:tabLst/>
              <a:defRPr sz="1600" b="0" i="0" kern="1200" spc="0" baseline="0">
                <a:solidFill>
                  <a:schemeClr val="tx1"/>
                </a:solidFill>
                <a:latin typeface="Montserrat" pitchFamily="2" charset="77"/>
                <a:ea typeface="+mn-ea"/>
                <a:cs typeface="+mn-cs"/>
              </a:defRPr>
            </a:lvl2pPr>
            <a:lvl3pPr marL="287338" indent="-161925" algn="l" defTabSz="914400" rtl="0" eaLnBrk="1" latinLnBrk="0" hangingPunct="1">
              <a:lnSpc>
                <a:spcPct val="90000"/>
              </a:lnSpc>
              <a:spcBef>
                <a:spcPts val="500"/>
              </a:spcBef>
              <a:spcAft>
                <a:spcPts val="600"/>
              </a:spcAft>
              <a:buFont typeface="Arial" panose="020B0604020202020204" pitchFamily="34" charset="0"/>
              <a:buChar char="•"/>
              <a:tabLst/>
              <a:defRPr sz="1600" b="0" i="0" kern="1200" spc="0" baseline="0">
                <a:solidFill>
                  <a:schemeClr val="tx1"/>
                </a:solidFill>
                <a:latin typeface="Montserrat" pitchFamily="2" charset="77"/>
                <a:ea typeface="+mn-ea"/>
                <a:cs typeface="+mn-cs"/>
              </a:defRPr>
            </a:lvl3pPr>
            <a:lvl4pPr marL="687388" indent="-228600" algn="l" defTabSz="914400" rtl="0" eaLnBrk="1" latinLnBrk="0" hangingPunct="1">
              <a:lnSpc>
                <a:spcPct val="90000"/>
              </a:lnSpc>
              <a:spcBef>
                <a:spcPts val="500"/>
              </a:spcBef>
              <a:buFont typeface="Courier New" panose="02070309020205020404" pitchFamily="49" charset="0"/>
              <a:buChar char="o"/>
              <a:tabLst/>
              <a:defRPr sz="1400" b="0" i="0" kern="1200" spc="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Just like the left and right copy slides, these templates offer an alternative. The first allows for three images and the second template allows for charts, horizontal content.</a:t>
            </a:r>
          </a:p>
        </p:txBody>
      </p:sp>
    </p:spTree>
    <p:extLst>
      <p:ext uri="{BB962C8B-B14F-4D97-AF65-F5344CB8AC3E}">
        <p14:creationId xmlns:p14="http://schemas.microsoft.com/office/powerpoint/2010/main" val="222938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F521-BD2D-4E31-D8AE-3F010DB9CE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90C5DC-D748-1FF2-4BB3-9A50CFC112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8776" y="545070"/>
            <a:ext cx="4921247" cy="2756929"/>
          </a:xfrm>
          <a:prstGeom prst="rect">
            <a:avLst/>
          </a:prstGeom>
          <a:ln>
            <a:solidFill>
              <a:schemeClr val="accent1"/>
            </a:solidFill>
          </a:ln>
        </p:spPr>
      </p:pic>
      <p:pic>
        <p:nvPicPr>
          <p:cNvPr id="5" name="Picture 4">
            <a:extLst>
              <a:ext uri="{FF2B5EF4-FFF2-40B4-BE49-F238E27FC236}">
                <a16:creationId xmlns:a16="http://schemas.microsoft.com/office/drawing/2014/main" id="{54654FD7-B5E5-36A7-3F02-32CE2B6E80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0970" y="3689351"/>
            <a:ext cx="4876859" cy="2756929"/>
          </a:xfrm>
          <a:prstGeom prst="rect">
            <a:avLst/>
          </a:prstGeom>
          <a:ln>
            <a:solidFill>
              <a:schemeClr val="accent1"/>
            </a:solidFill>
          </a:ln>
        </p:spPr>
      </p:pic>
      <p:sp>
        <p:nvSpPr>
          <p:cNvPr id="17" name="Content Placeholder 9">
            <a:extLst>
              <a:ext uri="{FF2B5EF4-FFF2-40B4-BE49-F238E27FC236}">
                <a16:creationId xmlns:a16="http://schemas.microsoft.com/office/drawing/2014/main" id="{292D2326-E912-B31E-52B0-DA3ADD0D1F38}"/>
              </a:ext>
            </a:extLst>
          </p:cNvPr>
          <p:cNvSpPr txBox="1">
            <a:spLocks/>
          </p:cNvSpPr>
          <p:nvPr/>
        </p:nvSpPr>
        <p:spPr>
          <a:xfrm>
            <a:off x="5564188" y="545070"/>
            <a:ext cx="5040312" cy="1472134"/>
          </a:xfrm>
          <a:prstGeom prst="rect">
            <a:avLst/>
          </a:prstGeom>
        </p:spPr>
        <p:txBody>
          <a:bodyPr wrap="square" lIns="0" tIns="0" rIns="0" bIns="0">
            <a:spAutoFit/>
          </a:bodyPr>
          <a:lstStyle>
            <a:lvl1pPr marL="4763" indent="-4763" algn="l" defTabSz="914400" rtl="0" eaLnBrk="1" latinLnBrk="0" hangingPunct="1">
              <a:lnSpc>
                <a:spcPct val="90000"/>
              </a:lnSpc>
              <a:spcBef>
                <a:spcPts val="1000"/>
              </a:spcBef>
              <a:buFont typeface="Arial" panose="020B0604020202020204" pitchFamily="34" charset="0"/>
              <a:buNone/>
              <a:tabLst/>
              <a:defRPr sz="2400" b="1" i="0" kern="1200" spc="-100" baseline="0">
                <a:solidFill>
                  <a:schemeClr val="tx1"/>
                </a:solidFill>
                <a:latin typeface="Montserrat" pitchFamily="2" charset="77"/>
                <a:ea typeface="+mn-ea"/>
                <a:cs typeface="+mn-cs"/>
              </a:defRPr>
            </a:lvl1pPr>
            <a:lvl2pPr marL="6350" indent="0" algn="l" defTabSz="914400" rtl="0" eaLnBrk="1" latinLnBrk="0" hangingPunct="1">
              <a:lnSpc>
                <a:spcPct val="90000"/>
              </a:lnSpc>
              <a:spcBef>
                <a:spcPts val="500"/>
              </a:spcBef>
              <a:spcAft>
                <a:spcPts val="600"/>
              </a:spcAft>
              <a:buFont typeface="Arial" panose="020B0604020202020204" pitchFamily="34" charset="0"/>
              <a:buNone/>
              <a:tabLst/>
              <a:defRPr sz="1600" b="0" i="0" kern="1200" spc="0" baseline="0">
                <a:solidFill>
                  <a:schemeClr val="tx1"/>
                </a:solidFill>
                <a:latin typeface="Montserrat" pitchFamily="2" charset="77"/>
                <a:ea typeface="+mn-ea"/>
                <a:cs typeface="+mn-cs"/>
              </a:defRPr>
            </a:lvl2pPr>
            <a:lvl3pPr marL="287338" indent="-161925" algn="l" defTabSz="914400" rtl="0" eaLnBrk="1" latinLnBrk="0" hangingPunct="1">
              <a:lnSpc>
                <a:spcPct val="90000"/>
              </a:lnSpc>
              <a:spcBef>
                <a:spcPts val="500"/>
              </a:spcBef>
              <a:spcAft>
                <a:spcPts val="600"/>
              </a:spcAft>
              <a:buFont typeface="Arial" panose="020B0604020202020204" pitchFamily="34" charset="0"/>
              <a:buChar char="•"/>
              <a:tabLst/>
              <a:defRPr sz="1600" b="0" i="0" kern="1200" spc="0" baseline="0">
                <a:solidFill>
                  <a:schemeClr val="tx1"/>
                </a:solidFill>
                <a:latin typeface="Montserrat" pitchFamily="2" charset="77"/>
                <a:ea typeface="+mn-ea"/>
                <a:cs typeface="+mn-cs"/>
              </a:defRPr>
            </a:lvl3pPr>
            <a:lvl4pPr marL="687388" indent="-228600" algn="l" defTabSz="914400" rtl="0" eaLnBrk="1" latinLnBrk="0" hangingPunct="1">
              <a:lnSpc>
                <a:spcPct val="90000"/>
              </a:lnSpc>
              <a:spcBef>
                <a:spcPts val="500"/>
              </a:spcBef>
              <a:buFont typeface="Courier New" panose="02070309020205020404" pitchFamily="49" charset="0"/>
              <a:buChar char="o"/>
              <a:tabLst/>
              <a:defRPr sz="1400" b="0" i="0" kern="1200" spc="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Use the image slide if you like to bring larger photos. This works the same as the previous templates, just click “Insert Picture” and select preferably landscape photo. </a:t>
            </a:r>
          </a:p>
          <a:p>
            <a:pPr lvl="1"/>
            <a:r>
              <a:rPr lang="en-US" dirty="0">
                <a:latin typeface="+mn-lt"/>
              </a:rPr>
              <a:t>Below is an example of how that would look. It has a black transparent rectangle to help with the legibility of the copy.</a:t>
            </a:r>
          </a:p>
        </p:txBody>
      </p:sp>
    </p:spTree>
    <p:extLst>
      <p:ext uri="{BB962C8B-B14F-4D97-AF65-F5344CB8AC3E}">
        <p14:creationId xmlns:p14="http://schemas.microsoft.com/office/powerpoint/2010/main" val="411543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267D8D-E55F-1495-8C53-730EF27FF04C}"/>
              </a:ext>
            </a:extLst>
          </p:cNvPr>
          <p:cNvSpPr>
            <a:spLocks noGrp="1"/>
          </p:cNvSpPr>
          <p:nvPr>
            <p:ph type="sldNum" sz="quarter" idx="12"/>
          </p:nvPr>
        </p:nvSpPr>
        <p:spPr>
          <a:xfrm>
            <a:off x="283509" y="6492875"/>
            <a:ext cx="2743200" cy="365125"/>
          </a:xfrm>
        </p:spPr>
        <p:txBody>
          <a:bodyPr/>
          <a:lstStyle/>
          <a:p>
            <a:r>
              <a:rPr lang="en-US"/>
              <a:t>PG. </a:t>
            </a:r>
            <a:fld id="{88123130-BC46-4ED0-9F30-11F0FAAC06EE}" type="slidenum">
              <a:rPr lang="en-US" smtClean="0"/>
              <a:pPr/>
              <a:t>6</a:t>
            </a:fld>
            <a:endParaRPr lang="en-US"/>
          </a:p>
        </p:txBody>
      </p:sp>
      <p:sp>
        <p:nvSpPr>
          <p:cNvPr id="7" name="Content Placeholder 6">
            <a:extLst>
              <a:ext uri="{FF2B5EF4-FFF2-40B4-BE49-F238E27FC236}">
                <a16:creationId xmlns:a16="http://schemas.microsoft.com/office/drawing/2014/main" id="{4BD1EE88-85DA-437E-CE69-F980B180D8AA}"/>
              </a:ext>
            </a:extLst>
          </p:cNvPr>
          <p:cNvSpPr>
            <a:spLocks noGrp="1"/>
          </p:cNvSpPr>
          <p:nvPr>
            <p:ph sz="quarter" idx="16"/>
          </p:nvPr>
        </p:nvSpPr>
        <p:spPr>
          <a:xfrm>
            <a:off x="1132114" y="2757276"/>
            <a:ext cx="4610100" cy="1343445"/>
          </a:xfrm>
        </p:spPr>
        <p:txBody>
          <a:bodyPr/>
          <a:lstStyle/>
          <a:p>
            <a:r>
              <a:rPr lang="en-US" dirty="0"/>
              <a:t>Headline</a:t>
            </a:r>
          </a:p>
          <a:p>
            <a:pPr lvl="1"/>
            <a:r>
              <a:rPr lang="en-US" dirty="0"/>
              <a:t>Your body copy</a:t>
            </a:r>
          </a:p>
          <a:p>
            <a:pPr lvl="2"/>
            <a:r>
              <a:rPr lang="en-US" dirty="0"/>
              <a:t>First bullet indent</a:t>
            </a:r>
          </a:p>
          <a:p>
            <a:pPr lvl="3"/>
            <a:r>
              <a:rPr lang="en-US" dirty="0"/>
              <a:t>Second bullet indent</a:t>
            </a:r>
          </a:p>
        </p:txBody>
      </p:sp>
      <p:sp>
        <p:nvSpPr>
          <p:cNvPr id="5" name="Content Placeholder 9">
            <a:extLst>
              <a:ext uri="{FF2B5EF4-FFF2-40B4-BE49-F238E27FC236}">
                <a16:creationId xmlns:a16="http://schemas.microsoft.com/office/drawing/2014/main" id="{E5F3B486-0348-7313-21C0-B1F7540623C4}"/>
              </a:ext>
            </a:extLst>
          </p:cNvPr>
          <p:cNvSpPr txBox="1">
            <a:spLocks/>
          </p:cNvSpPr>
          <p:nvPr/>
        </p:nvSpPr>
        <p:spPr>
          <a:xfrm>
            <a:off x="369888" y="285750"/>
            <a:ext cx="5040312" cy="1250535"/>
          </a:xfrm>
          <a:prstGeom prst="rect">
            <a:avLst/>
          </a:prstGeom>
        </p:spPr>
        <p:txBody>
          <a:bodyPr wrap="square" lIns="0" tIns="0" rIns="0" bIns="0">
            <a:spAutoFit/>
          </a:bodyPr>
          <a:lstStyle>
            <a:lvl1pPr marL="4763" indent="-4763" algn="l" defTabSz="914400" rtl="0" eaLnBrk="1" latinLnBrk="0" hangingPunct="1">
              <a:lnSpc>
                <a:spcPct val="90000"/>
              </a:lnSpc>
              <a:spcBef>
                <a:spcPts val="1000"/>
              </a:spcBef>
              <a:buFont typeface="Arial" panose="020B0604020202020204" pitchFamily="34" charset="0"/>
              <a:buNone/>
              <a:tabLst/>
              <a:defRPr sz="2400" b="1" i="0" kern="1200" spc="-100" baseline="0">
                <a:solidFill>
                  <a:schemeClr val="tx1"/>
                </a:solidFill>
                <a:latin typeface="Montserrat" pitchFamily="2" charset="77"/>
                <a:ea typeface="+mn-ea"/>
                <a:cs typeface="+mn-cs"/>
              </a:defRPr>
            </a:lvl1pPr>
            <a:lvl2pPr marL="6350" indent="0" algn="l" defTabSz="914400" rtl="0" eaLnBrk="1" latinLnBrk="0" hangingPunct="1">
              <a:lnSpc>
                <a:spcPct val="90000"/>
              </a:lnSpc>
              <a:spcBef>
                <a:spcPts val="500"/>
              </a:spcBef>
              <a:spcAft>
                <a:spcPts val="600"/>
              </a:spcAft>
              <a:buFont typeface="Arial" panose="020B0604020202020204" pitchFamily="34" charset="0"/>
              <a:buNone/>
              <a:tabLst/>
              <a:defRPr sz="1600" b="0" i="0" kern="1200" spc="0" baseline="0">
                <a:solidFill>
                  <a:schemeClr val="tx1"/>
                </a:solidFill>
                <a:latin typeface="Montserrat" pitchFamily="2" charset="77"/>
                <a:ea typeface="+mn-ea"/>
                <a:cs typeface="+mn-cs"/>
              </a:defRPr>
            </a:lvl2pPr>
            <a:lvl3pPr marL="287338" indent="-161925" algn="l" defTabSz="914400" rtl="0" eaLnBrk="1" latinLnBrk="0" hangingPunct="1">
              <a:lnSpc>
                <a:spcPct val="90000"/>
              </a:lnSpc>
              <a:spcBef>
                <a:spcPts val="500"/>
              </a:spcBef>
              <a:spcAft>
                <a:spcPts val="600"/>
              </a:spcAft>
              <a:buFont typeface="Arial" panose="020B0604020202020204" pitchFamily="34" charset="0"/>
              <a:buChar char="•"/>
              <a:tabLst/>
              <a:defRPr sz="1600" b="0" i="0" kern="1200" spc="0" baseline="0">
                <a:solidFill>
                  <a:schemeClr val="tx1"/>
                </a:solidFill>
                <a:latin typeface="Montserrat" pitchFamily="2" charset="77"/>
                <a:ea typeface="+mn-ea"/>
                <a:cs typeface="+mn-cs"/>
              </a:defRPr>
            </a:lvl3pPr>
            <a:lvl4pPr marL="687388" indent="-228600" algn="l" defTabSz="914400" rtl="0" eaLnBrk="1" latinLnBrk="0" hangingPunct="1">
              <a:lnSpc>
                <a:spcPct val="90000"/>
              </a:lnSpc>
              <a:spcBef>
                <a:spcPts val="500"/>
              </a:spcBef>
              <a:buFont typeface="Courier New" panose="02070309020205020404" pitchFamily="49" charset="0"/>
              <a:buChar char="o"/>
              <a:tabLst/>
              <a:defRPr sz="1400" b="0" i="0" kern="1200" spc="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mn-lt"/>
              </a:rPr>
              <a:t>To get this style of body copy you must click on the indent more button after you do a hard return. These buttons are located on your home menu. Once your copy is entered, center the type from top to bottom.</a:t>
            </a:r>
          </a:p>
          <a:p>
            <a:pPr lvl="1"/>
            <a:r>
              <a:rPr lang="en-US" dirty="0">
                <a:latin typeface="+mn-lt"/>
              </a:rPr>
              <a:t>To add a photo to the right, click the Insert Picture button</a:t>
            </a:r>
          </a:p>
        </p:txBody>
      </p:sp>
      <p:sp>
        <p:nvSpPr>
          <p:cNvPr id="11" name="TextBox 10">
            <a:extLst>
              <a:ext uri="{FF2B5EF4-FFF2-40B4-BE49-F238E27FC236}">
                <a16:creationId xmlns:a16="http://schemas.microsoft.com/office/drawing/2014/main" id="{FB32B327-3618-B059-5BE7-3C64EB760350}"/>
              </a:ext>
            </a:extLst>
          </p:cNvPr>
          <p:cNvSpPr txBox="1"/>
          <p:nvPr/>
        </p:nvSpPr>
        <p:spPr>
          <a:xfrm>
            <a:off x="1266551" y="1927281"/>
            <a:ext cx="1200886" cy="307777"/>
          </a:xfrm>
          <a:prstGeom prst="rect">
            <a:avLst/>
          </a:prstGeom>
          <a:noFill/>
        </p:spPr>
        <p:txBody>
          <a:bodyPr wrap="square" rtlCol="0">
            <a:spAutoFit/>
          </a:bodyPr>
          <a:lstStyle/>
          <a:p>
            <a:r>
              <a:rPr lang="en-US" sz="1400" dirty="0"/>
              <a:t>Indent More</a:t>
            </a:r>
          </a:p>
        </p:txBody>
      </p:sp>
      <p:pic>
        <p:nvPicPr>
          <p:cNvPr id="22" name="Picture 21">
            <a:extLst>
              <a:ext uri="{FF2B5EF4-FFF2-40B4-BE49-F238E27FC236}">
                <a16:creationId xmlns:a16="http://schemas.microsoft.com/office/drawing/2014/main" id="{C87D613D-5588-02CF-3BC4-7D2C90325919}"/>
              </a:ext>
            </a:extLst>
          </p:cNvPr>
          <p:cNvPicPr>
            <a:picLocks noChangeAspect="1"/>
          </p:cNvPicPr>
          <p:nvPr/>
        </p:nvPicPr>
        <p:blipFill>
          <a:blip r:embed="rId3">
            <a:extLst>
              <a:ext uri="{28A0092B-C50C-407E-A947-70E740481C1C}">
                <a14:useLocalDpi xmlns:a14="http://schemas.microsoft.com/office/drawing/2010/main" val="0"/>
              </a:ext>
            </a:extLst>
          </a:blip>
          <a:srcRect l="45473"/>
          <a:stretch>
            <a:fillRect/>
          </a:stretch>
        </p:blipFill>
        <p:spPr>
          <a:xfrm>
            <a:off x="369888" y="1755574"/>
            <a:ext cx="809577" cy="651192"/>
          </a:xfrm>
          <a:prstGeom prst="rect">
            <a:avLst/>
          </a:prstGeom>
        </p:spPr>
      </p:pic>
      <p:sp>
        <p:nvSpPr>
          <p:cNvPr id="24" name="Picture Placeholder 23">
            <a:extLst>
              <a:ext uri="{FF2B5EF4-FFF2-40B4-BE49-F238E27FC236}">
                <a16:creationId xmlns:a16="http://schemas.microsoft.com/office/drawing/2014/main" id="{01696E62-B4DE-6D4D-044E-957044429E9A}"/>
              </a:ext>
            </a:extLst>
          </p:cNvPr>
          <p:cNvSpPr>
            <a:spLocks noGrp="1"/>
          </p:cNvSpPr>
          <p:nvPr>
            <p:ph type="pic" sz="quarter" idx="13"/>
          </p:nvPr>
        </p:nvSpPr>
        <p:spPr/>
        <p:txBody>
          <a:bodyPr/>
          <a:lstStyle/>
          <a:p>
            <a:endParaRPr lang="en-US"/>
          </a:p>
        </p:txBody>
      </p:sp>
      <p:pic>
        <p:nvPicPr>
          <p:cNvPr id="25" name="Picture 24">
            <a:extLst>
              <a:ext uri="{FF2B5EF4-FFF2-40B4-BE49-F238E27FC236}">
                <a16:creationId xmlns:a16="http://schemas.microsoft.com/office/drawing/2014/main" id="{77A20008-95A5-3EEE-6A1F-9EF5C8A1B7E6}"/>
              </a:ext>
            </a:extLst>
          </p:cNvPr>
          <p:cNvPicPr>
            <a:picLocks noChangeAspect="1"/>
          </p:cNvPicPr>
          <p:nvPr/>
        </p:nvPicPr>
        <p:blipFill>
          <a:blip r:embed="rId3">
            <a:extLst>
              <a:ext uri="{28A0092B-C50C-407E-A947-70E740481C1C}">
                <a14:useLocalDpi xmlns:a14="http://schemas.microsoft.com/office/drawing/2010/main" val="0"/>
              </a:ext>
            </a:extLst>
          </a:blip>
          <a:srcRect l="45473"/>
          <a:stretch>
            <a:fillRect/>
          </a:stretch>
        </p:blipFill>
        <p:spPr>
          <a:xfrm>
            <a:off x="545963" y="3040313"/>
            <a:ext cx="457426" cy="367936"/>
          </a:xfrm>
          <a:prstGeom prst="rect">
            <a:avLst/>
          </a:prstGeom>
        </p:spPr>
      </p:pic>
      <p:pic>
        <p:nvPicPr>
          <p:cNvPr id="26" name="Picture 25">
            <a:extLst>
              <a:ext uri="{FF2B5EF4-FFF2-40B4-BE49-F238E27FC236}">
                <a16:creationId xmlns:a16="http://schemas.microsoft.com/office/drawing/2014/main" id="{793C451B-B317-F26A-F58E-7DDFD3CADF47}"/>
              </a:ext>
            </a:extLst>
          </p:cNvPr>
          <p:cNvPicPr>
            <a:picLocks noChangeAspect="1"/>
          </p:cNvPicPr>
          <p:nvPr/>
        </p:nvPicPr>
        <p:blipFill>
          <a:blip r:embed="rId3">
            <a:extLst>
              <a:ext uri="{28A0092B-C50C-407E-A947-70E740481C1C}">
                <a14:useLocalDpi xmlns:a14="http://schemas.microsoft.com/office/drawing/2010/main" val="0"/>
              </a:ext>
            </a:extLst>
          </a:blip>
          <a:srcRect l="45473"/>
          <a:stretch>
            <a:fillRect/>
          </a:stretch>
        </p:blipFill>
        <p:spPr>
          <a:xfrm>
            <a:off x="741793" y="3421313"/>
            <a:ext cx="457426" cy="367936"/>
          </a:xfrm>
          <a:prstGeom prst="rect">
            <a:avLst/>
          </a:prstGeom>
        </p:spPr>
      </p:pic>
      <p:pic>
        <p:nvPicPr>
          <p:cNvPr id="27" name="Picture 26">
            <a:extLst>
              <a:ext uri="{FF2B5EF4-FFF2-40B4-BE49-F238E27FC236}">
                <a16:creationId xmlns:a16="http://schemas.microsoft.com/office/drawing/2014/main" id="{DA52AC09-E479-5D30-6340-7D46C1D2C1F6}"/>
              </a:ext>
            </a:extLst>
          </p:cNvPr>
          <p:cNvPicPr>
            <a:picLocks noChangeAspect="1"/>
          </p:cNvPicPr>
          <p:nvPr/>
        </p:nvPicPr>
        <p:blipFill>
          <a:blip r:embed="rId3">
            <a:extLst>
              <a:ext uri="{28A0092B-C50C-407E-A947-70E740481C1C}">
                <a14:useLocalDpi xmlns:a14="http://schemas.microsoft.com/office/drawing/2010/main" val="0"/>
              </a:ext>
            </a:extLst>
          </a:blip>
          <a:srcRect l="45473"/>
          <a:stretch>
            <a:fillRect/>
          </a:stretch>
        </p:blipFill>
        <p:spPr>
          <a:xfrm>
            <a:off x="970506" y="3791427"/>
            <a:ext cx="457426" cy="367936"/>
          </a:xfrm>
          <a:prstGeom prst="rect">
            <a:avLst/>
          </a:prstGeom>
        </p:spPr>
      </p:pic>
    </p:spTree>
    <p:extLst>
      <p:ext uri="{BB962C8B-B14F-4D97-AF65-F5344CB8AC3E}">
        <p14:creationId xmlns:p14="http://schemas.microsoft.com/office/powerpoint/2010/main" val="158796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268873"/>
            </a:gs>
            <a:gs pos="76000">
              <a:srgbClr val="1F3369"/>
            </a:gs>
          </a:gsLst>
          <a:lin ang="5400000" scaled="0"/>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CDE2-3ED9-1A43-D51C-F4E7CDCB2CF6}"/>
              </a:ext>
            </a:extLst>
          </p:cNvPr>
          <p:cNvSpPr>
            <a:spLocks noGrp="1"/>
          </p:cNvSpPr>
          <p:nvPr>
            <p:ph type="dt" sz="half" idx="10"/>
          </p:nvPr>
        </p:nvSpPr>
        <p:spPr/>
        <p:txBody>
          <a:bodyPr/>
          <a:lstStyle/>
          <a:p>
            <a:r>
              <a:rPr lang="en-US"/>
              <a:t>May 2026</a:t>
            </a:r>
            <a:endParaRPr lang="en-US" sz="1400" dirty="0"/>
          </a:p>
        </p:txBody>
      </p:sp>
      <p:sp>
        <p:nvSpPr>
          <p:cNvPr id="4" name="Title 3">
            <a:extLst>
              <a:ext uri="{FF2B5EF4-FFF2-40B4-BE49-F238E27FC236}">
                <a16:creationId xmlns:a16="http://schemas.microsoft.com/office/drawing/2014/main" id="{EF674600-09A9-034F-9CBD-3D5F21B3AFB3}"/>
              </a:ext>
            </a:extLst>
          </p:cNvPr>
          <p:cNvSpPr>
            <a:spLocks noGrp="1"/>
          </p:cNvSpPr>
          <p:nvPr>
            <p:ph type="title"/>
          </p:nvPr>
        </p:nvSpPr>
        <p:spPr>
          <a:xfrm>
            <a:off x="555171" y="2253323"/>
            <a:ext cx="10515600" cy="830997"/>
          </a:xfrm>
        </p:spPr>
        <p:txBody>
          <a:bodyPr/>
          <a:lstStyle/>
          <a:p>
            <a:r>
              <a:rPr lang="en-US" dirty="0"/>
              <a:t>Your title goes here</a:t>
            </a:r>
          </a:p>
        </p:txBody>
      </p:sp>
      <p:sp>
        <p:nvSpPr>
          <p:cNvPr id="5" name="Text Placeholder 4">
            <a:extLst>
              <a:ext uri="{FF2B5EF4-FFF2-40B4-BE49-F238E27FC236}">
                <a16:creationId xmlns:a16="http://schemas.microsoft.com/office/drawing/2014/main" id="{5151F643-209F-3C7C-B516-6C6A8F6C445E}"/>
              </a:ext>
            </a:extLst>
          </p:cNvPr>
          <p:cNvSpPr>
            <a:spLocks noGrp="1"/>
          </p:cNvSpPr>
          <p:nvPr>
            <p:ph type="body" sz="quarter" idx="13"/>
          </p:nvPr>
        </p:nvSpPr>
        <p:spPr>
          <a:xfrm>
            <a:off x="609600" y="3968201"/>
            <a:ext cx="8912225" cy="332399"/>
          </a:xfrm>
        </p:spPr>
        <p:txBody>
          <a:bodyPr/>
          <a:lstStyle/>
          <a:p>
            <a:r>
              <a:rPr lang="en-US" dirty="0"/>
              <a:t>Sub Title Goes Here</a:t>
            </a:r>
          </a:p>
        </p:txBody>
      </p:sp>
    </p:spTree>
    <p:extLst>
      <p:ext uri="{BB962C8B-B14F-4D97-AF65-F5344CB8AC3E}">
        <p14:creationId xmlns:p14="http://schemas.microsoft.com/office/powerpoint/2010/main" val="275944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7BFAB9-A69E-01BA-1292-758A1639306B}"/>
              </a:ext>
            </a:extLst>
          </p:cNvPr>
          <p:cNvSpPr>
            <a:spLocks noGrp="1"/>
          </p:cNvSpPr>
          <p:nvPr>
            <p:ph type="sldNum" sz="quarter" idx="12"/>
          </p:nvPr>
        </p:nvSpPr>
        <p:spPr>
          <a:xfrm>
            <a:off x="283509" y="6492875"/>
            <a:ext cx="2743200" cy="365125"/>
          </a:xfrm>
        </p:spPr>
        <p:txBody>
          <a:bodyPr/>
          <a:lstStyle/>
          <a:p>
            <a:r>
              <a:rPr lang="en-US"/>
              <a:t>PG. </a:t>
            </a:r>
            <a:fld id="{88123130-BC46-4ED0-9F30-11F0FAAC06EE}" type="slidenum">
              <a:rPr lang="en-US" smtClean="0"/>
              <a:pPr/>
              <a:t>8</a:t>
            </a:fld>
            <a:endParaRPr lang="en-US"/>
          </a:p>
        </p:txBody>
      </p:sp>
      <p:sp>
        <p:nvSpPr>
          <p:cNvPr id="7" name="Content Placeholder 6">
            <a:extLst>
              <a:ext uri="{FF2B5EF4-FFF2-40B4-BE49-F238E27FC236}">
                <a16:creationId xmlns:a16="http://schemas.microsoft.com/office/drawing/2014/main" id="{B68157B7-CC5F-34D1-86A3-E8DB9D1EB1BB}"/>
              </a:ext>
            </a:extLst>
          </p:cNvPr>
          <p:cNvSpPr>
            <a:spLocks noGrp="1"/>
          </p:cNvSpPr>
          <p:nvPr>
            <p:ph sz="quarter" idx="16"/>
          </p:nvPr>
        </p:nvSpPr>
        <p:spPr>
          <a:xfrm>
            <a:off x="6591302" y="1825484"/>
            <a:ext cx="4610102" cy="3539430"/>
          </a:xfrm>
        </p:spPr>
        <p:txBody>
          <a:bodyPr/>
          <a:lstStyle/>
          <a:p>
            <a:r>
              <a:rPr lang="en-US" dirty="0">
                <a:solidFill>
                  <a:srgbClr val="30A88F"/>
                </a:solidFill>
                <a:latin typeface="Montserrat"/>
              </a:rPr>
              <a:t>First 100 Days: </a:t>
            </a:r>
            <a:br>
              <a:rPr lang="en-US" dirty="0">
                <a:latin typeface="Montserrat"/>
              </a:rPr>
            </a:br>
            <a:r>
              <a:rPr lang="en-US" dirty="0">
                <a:latin typeface="Montserrat"/>
              </a:rPr>
              <a:t>Leading with People-Centered Investments</a:t>
            </a:r>
          </a:p>
          <a:p>
            <a:pPr lvl="1"/>
            <a:r>
              <a:rPr lang="en-US" b="1" dirty="0"/>
              <a:t>A Mandate to: </a:t>
            </a:r>
          </a:p>
          <a:p>
            <a:pPr marL="282575" lvl="2"/>
            <a:r>
              <a:rPr lang="en-US" dirty="0"/>
              <a:t>Focus on Quality-of-Life issues</a:t>
            </a:r>
          </a:p>
          <a:p>
            <a:pPr marL="282575" lvl="2"/>
            <a:r>
              <a:rPr lang="en-US" dirty="0"/>
              <a:t>Prioritize Poverty Alleviation</a:t>
            </a:r>
          </a:p>
          <a:p>
            <a:pPr marL="282575" lvl="2"/>
            <a:r>
              <a:rPr lang="en-US" dirty="0"/>
              <a:t>Ensure Neighborhood Development</a:t>
            </a:r>
          </a:p>
          <a:p>
            <a:pPr marL="282575" lvl="2"/>
            <a:r>
              <a:rPr lang="en-US" dirty="0"/>
              <a:t>Lead Significant Reform Measures – Taxes, Zoning &amp; Permitting, City Operations</a:t>
            </a:r>
          </a:p>
          <a:p>
            <a:pPr marL="282575" lvl="2"/>
            <a:r>
              <a:rPr lang="en-US" dirty="0"/>
              <a:t>Reframe and diversify large-scale Economic Development projects  </a:t>
            </a:r>
          </a:p>
        </p:txBody>
      </p:sp>
      <p:sp>
        <p:nvSpPr>
          <p:cNvPr id="4" name="Picture Placeholder 3">
            <a:extLst>
              <a:ext uri="{FF2B5EF4-FFF2-40B4-BE49-F238E27FC236}">
                <a16:creationId xmlns:a16="http://schemas.microsoft.com/office/drawing/2014/main" id="{0F3B3117-55CF-B13D-D7BB-CFAF2336C34A}"/>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406488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C78E145A-23C4-D61F-D5A1-BD5983F3167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71" b="7771"/>
          <a:stretch/>
        </p:blipFill>
        <p:spPr>
          <a:prstGeom prst="rect">
            <a:avLst/>
          </a:prstGeom>
          <a:solidFill>
            <a:srgbClr val="E8E8E8"/>
          </a:solidFill>
        </p:spPr>
      </p:pic>
      <p:sp>
        <p:nvSpPr>
          <p:cNvPr id="6" name="Rectangle 5">
            <a:extLst>
              <a:ext uri="{FF2B5EF4-FFF2-40B4-BE49-F238E27FC236}">
                <a16:creationId xmlns:a16="http://schemas.microsoft.com/office/drawing/2014/main" id="{83CE4955-215D-64CF-722A-015F71E21067}"/>
              </a:ext>
            </a:extLst>
          </p:cNvPr>
          <p:cNvSpPr/>
          <p:nvPr/>
        </p:nvSpPr>
        <p:spPr>
          <a:xfrm>
            <a:off x="0" y="0"/>
            <a:ext cx="12192000" cy="6858000"/>
          </a:xfrm>
          <a:prstGeom prst="rect">
            <a:avLst/>
          </a:prstGeom>
          <a:solidFill>
            <a:schemeClr val="tx1">
              <a:alpha val="2676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33D86-C0D0-E758-5B6A-4415BB08EDC9}"/>
              </a:ext>
            </a:extLst>
          </p:cNvPr>
          <p:cNvSpPr>
            <a:spLocks noGrp="1"/>
          </p:cNvSpPr>
          <p:nvPr>
            <p:ph type="title"/>
          </p:nvPr>
        </p:nvSpPr>
        <p:spPr/>
        <p:txBody>
          <a:bodyPr/>
          <a:lstStyle/>
          <a:p>
            <a:r>
              <a:rPr lang="en-US" dirty="0"/>
              <a:t>Image slide</a:t>
            </a:r>
          </a:p>
        </p:txBody>
      </p:sp>
    </p:spTree>
    <p:extLst>
      <p:ext uri="{BB962C8B-B14F-4D97-AF65-F5344CB8AC3E}">
        <p14:creationId xmlns:p14="http://schemas.microsoft.com/office/powerpoint/2010/main" val="1281369189"/>
      </p:ext>
    </p:extLst>
  </p:cSld>
  <p:clrMapOvr>
    <a:masterClrMapping/>
  </p:clrMapOvr>
</p:sld>
</file>

<file path=ppt/theme/theme1.xml><?xml version="1.0" encoding="utf-8"?>
<a:theme xmlns:a="http://schemas.openxmlformats.org/drawingml/2006/main" name="Office Theme">
  <a:themeElements>
    <a:clrScheme name="CoD">
      <a:dk1>
        <a:srgbClr val="000000"/>
      </a:dk1>
      <a:lt1>
        <a:srgbClr val="FFFFFF"/>
      </a:lt1>
      <a:dk2>
        <a:srgbClr val="0E2841"/>
      </a:dk2>
      <a:lt2>
        <a:srgbClr val="E8E8E8"/>
      </a:lt2>
      <a:accent1>
        <a:srgbClr val="004344"/>
      </a:accent1>
      <a:accent2>
        <a:srgbClr val="259988"/>
      </a:accent2>
      <a:accent3>
        <a:srgbClr val="9FD5B3"/>
      </a:accent3>
      <a:accent4>
        <a:srgbClr val="FEB60D"/>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1148</TotalTime>
  <Words>664</Words>
  <Application>Microsoft Macintosh PowerPoint</Application>
  <PresentationFormat>Widescreen</PresentationFormat>
  <Paragraphs>112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Courier New</vt:lpstr>
      <vt:lpstr>Montserrat</vt:lpstr>
      <vt:lpstr>Roboto Condensed Condensed Extr</vt:lpstr>
      <vt:lpstr>Office Theme</vt:lpstr>
      <vt:lpstr>PowerPoint Presentation</vt:lpstr>
      <vt:lpstr>PowerPoint Presentation</vt:lpstr>
      <vt:lpstr>PowerPoint Presentation</vt:lpstr>
      <vt:lpstr>PowerPoint Presentation</vt:lpstr>
      <vt:lpstr>PowerPoint Presentation</vt:lpstr>
      <vt:lpstr>PowerPoint Presentation</vt:lpstr>
      <vt:lpstr>Your title goes here</vt:lpstr>
      <vt:lpstr>PowerPoint Presentation</vt:lpstr>
      <vt:lpstr>Image slide</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Jamie Kaye Walters</dc:creator>
  <cp:lastModifiedBy>Ilya Hardey</cp:lastModifiedBy>
  <cp:revision>51</cp:revision>
  <dcterms:created xsi:type="dcterms:W3CDTF">2026-02-02T17:34:32Z</dcterms:created>
  <dcterms:modified xsi:type="dcterms:W3CDTF">2026-05-28T17:19:59Z</dcterms:modified>
</cp:coreProperties>
</file>