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69" r:id="rId4"/>
  </p:sldMasterIdLst>
  <p:notesMasterIdLst>
    <p:notesMasterId r:id="rId30"/>
  </p:notesMasterIdLst>
  <p:handoutMasterIdLst>
    <p:handoutMasterId r:id="rId31"/>
  </p:handoutMasterIdLst>
  <p:sldIdLst>
    <p:sldId id="289" r:id="rId5"/>
    <p:sldId id="347" r:id="rId6"/>
    <p:sldId id="349" r:id="rId7"/>
    <p:sldId id="350" r:id="rId8"/>
    <p:sldId id="288" r:id="rId9"/>
    <p:sldId id="267" r:id="rId10"/>
    <p:sldId id="346" r:id="rId11"/>
    <p:sldId id="351" r:id="rId12"/>
    <p:sldId id="305" r:id="rId13"/>
    <p:sldId id="300" r:id="rId14"/>
    <p:sldId id="314" r:id="rId15"/>
    <p:sldId id="315" r:id="rId16"/>
    <p:sldId id="316" r:id="rId17"/>
    <p:sldId id="327" r:id="rId18"/>
    <p:sldId id="261" r:id="rId19"/>
    <p:sldId id="313" r:id="rId20"/>
    <p:sldId id="297" r:id="rId21"/>
    <p:sldId id="352" r:id="rId22"/>
    <p:sldId id="357" r:id="rId23"/>
    <p:sldId id="353" r:id="rId24"/>
    <p:sldId id="358" r:id="rId25"/>
    <p:sldId id="354" r:id="rId26"/>
    <p:sldId id="330" r:id="rId27"/>
    <p:sldId id="343" r:id="rId28"/>
    <p:sldId id="312"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8D25D3-045A-425E-AA42-A9D92EA62F10}">
          <p14:sldIdLst>
            <p14:sldId id="289"/>
            <p14:sldId id="347"/>
            <p14:sldId id="349"/>
            <p14:sldId id="350"/>
            <p14:sldId id="288"/>
            <p14:sldId id="267"/>
            <p14:sldId id="346"/>
            <p14:sldId id="351"/>
            <p14:sldId id="305"/>
          </p14:sldIdLst>
        </p14:section>
        <p14:section name="Untitled Section" id="{1943E40E-A01F-485D-8D9F-928B5104CE8F}">
          <p14:sldIdLst>
            <p14:sldId id="300"/>
            <p14:sldId id="314"/>
            <p14:sldId id="315"/>
            <p14:sldId id="316"/>
            <p14:sldId id="327"/>
            <p14:sldId id="261"/>
            <p14:sldId id="313"/>
            <p14:sldId id="297"/>
            <p14:sldId id="352"/>
            <p14:sldId id="357"/>
            <p14:sldId id="353"/>
            <p14:sldId id="358"/>
            <p14:sldId id="354"/>
            <p14:sldId id="330"/>
            <p14:sldId id="343"/>
            <p14:sldId id="312"/>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7BF61"/>
    <a:srgbClr val="76B54B"/>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F843B-07C0-467A-93BA-C380DE8A91D5}" v="5" dt="2025-02-27T18:31:21.297"/>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831" autoAdjust="0"/>
    <p:restoredTop sz="94694" autoAdjust="0"/>
  </p:normalViewPr>
  <p:slideViewPr>
    <p:cSldViewPr snapToGrid="0">
      <p:cViewPr varScale="1">
        <p:scale>
          <a:sx n="48" d="100"/>
          <a:sy n="48" d="100"/>
        </p:scale>
        <p:origin x="36" y="438"/>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28006893670454436"/>
          <c:y val="7.7735400007997543E-2"/>
          <c:w val="0.47751311352192305"/>
          <c:h val="0.78735893942017421"/>
        </c:manualLayout>
      </c:layout>
      <c:pieChart>
        <c:varyColors val="1"/>
        <c:ser>
          <c:idx val="0"/>
          <c:order val="0"/>
          <c:spPr>
            <a:ln>
              <a:solidFill>
                <a:schemeClr val="tx1"/>
              </a:solidFill>
            </a:ln>
          </c:spPr>
          <c:explosion val="3"/>
          <c:dPt>
            <c:idx val="0"/>
            <c:bubble3D val="0"/>
            <c:spPr>
              <a:solidFill>
                <a:srgbClr val="154C4D"/>
              </a:solidFill>
              <a:ln w="19050">
                <a:solidFill>
                  <a:schemeClr val="tx1"/>
                </a:solidFill>
              </a:ln>
              <a:effectLst/>
            </c:spPr>
            <c:extLst>
              <c:ext xmlns:c16="http://schemas.microsoft.com/office/drawing/2014/chart" uri="{C3380CC4-5D6E-409C-BE32-E72D297353CC}">
                <c16:uniqueId val="{00000001-B36C-4269-AFA2-2E0A81E3283E}"/>
              </c:ext>
            </c:extLst>
          </c:dPt>
          <c:dPt>
            <c:idx val="1"/>
            <c:bubble3D val="0"/>
            <c:spPr>
              <a:solidFill>
                <a:srgbClr val="009688"/>
              </a:solidFill>
              <a:ln w="19050">
                <a:solidFill>
                  <a:schemeClr val="tx1"/>
                </a:solidFill>
              </a:ln>
              <a:effectLst/>
            </c:spPr>
            <c:extLst>
              <c:ext xmlns:c16="http://schemas.microsoft.com/office/drawing/2014/chart" uri="{C3380CC4-5D6E-409C-BE32-E72D297353CC}">
                <c16:uniqueId val="{00000003-B36C-4269-AFA2-2E0A81E3283E}"/>
              </c:ext>
            </c:extLst>
          </c:dPt>
          <c:dPt>
            <c:idx val="2"/>
            <c:bubble3D val="0"/>
            <c:spPr>
              <a:solidFill>
                <a:srgbClr val="FEB40D"/>
              </a:solidFill>
              <a:ln w="19050">
                <a:solidFill>
                  <a:schemeClr val="tx1"/>
                </a:solidFill>
              </a:ln>
              <a:effectLst/>
            </c:spPr>
            <c:extLst>
              <c:ext xmlns:c16="http://schemas.microsoft.com/office/drawing/2014/chart" uri="{C3380CC4-5D6E-409C-BE32-E72D297353CC}">
                <c16:uniqueId val="{00000005-B36C-4269-AFA2-2E0A81E3283E}"/>
              </c:ext>
            </c:extLst>
          </c:dPt>
          <c:dLbls>
            <c:dLbl>
              <c:idx val="0"/>
              <c:layout>
                <c:manualLayout>
                  <c:x val="-0.2155265748031496"/>
                  <c:y val="-2.794784147127240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ontserrat" panose="02000505000000020004" pitchFamily="2"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6C-4269-AFA2-2E0A81E3283E}"/>
                </c:ext>
              </c:extLst>
            </c:dLbl>
            <c:dLbl>
              <c:idx val="1"/>
              <c:layout>
                <c:manualLayout>
                  <c:x val="0.16091341790069449"/>
                  <c:y val="-0.19229069767085555"/>
                </c:manualLayout>
              </c:layout>
              <c:tx>
                <c:rich>
                  <a:bodyPr rot="0" spcFirstLastPara="1" vertOverflow="ellipsis" vert="horz" wrap="square" lIns="38100" tIns="19050" rIns="38100" bIns="19050" anchor="ctr" anchorCtr="1">
                    <a:noAutofit/>
                  </a:bodyPr>
                  <a:lstStyle/>
                  <a:p>
                    <a:pPr>
                      <a:defRPr sz="850" b="1" i="0" u="none" strike="noStrike" kern="1200" baseline="0">
                        <a:solidFill>
                          <a:schemeClr val="bg1"/>
                        </a:solidFill>
                        <a:latin typeface="Montserrat" panose="02000505000000020004" pitchFamily="2" charset="0"/>
                        <a:ea typeface="+mn-ea"/>
                        <a:cs typeface="+mn-cs"/>
                      </a:defRPr>
                    </a:pPr>
                    <a:fld id="{4AFC02C3-F43B-4BE9-A3B4-5F2C5582023E}" type="CATEGORYNAME">
                      <a:rPr lang="en-US" sz="850" b="1">
                        <a:solidFill>
                          <a:schemeClr val="tx1"/>
                        </a:solidFill>
                      </a:rPr>
                      <a:pPr>
                        <a:defRPr sz="850" b="1">
                          <a:solidFill>
                            <a:schemeClr val="bg1"/>
                          </a:solidFill>
                          <a:latin typeface="Montserrat" panose="02000505000000020004" pitchFamily="2" charset="0"/>
                        </a:defRPr>
                      </a:pPr>
                      <a:t>[CATEGORY NAME]</a:t>
                    </a:fld>
                    <a:r>
                      <a:rPr lang="en-US" sz="850" b="1" baseline="0" dirty="0">
                        <a:solidFill>
                          <a:schemeClr val="tx1"/>
                        </a:solidFill>
                      </a:rPr>
                      <a:t>, </a:t>
                    </a:r>
                    <a:fld id="{B8C29197-CBDA-473A-BCEA-A1B132EDDA1B}" type="VALUE">
                      <a:rPr lang="en-US" sz="850" b="1" baseline="0">
                        <a:solidFill>
                          <a:schemeClr val="tx1"/>
                        </a:solidFill>
                      </a:rPr>
                      <a:pPr>
                        <a:defRPr sz="850" b="1">
                          <a:solidFill>
                            <a:schemeClr val="bg1"/>
                          </a:solidFill>
                          <a:latin typeface="Montserrat" panose="02000505000000020004" pitchFamily="2" charset="0"/>
                        </a:defRPr>
                      </a:pPr>
                      <a:t>[VALUE]</a:t>
                    </a:fld>
                    <a:endParaRPr lang="en-US" sz="850" b="1"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850" b="1" i="0" u="none" strike="noStrike" kern="1200" baseline="0">
                      <a:solidFill>
                        <a:schemeClr val="bg1"/>
                      </a:solidFill>
                      <a:latin typeface="Montserrat" panose="02000505000000020004" pitchFamily="2"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5343816719164721"/>
                      <c:h val="0.27049189620995789"/>
                    </c:manualLayout>
                  </c15:layout>
                  <c15:dlblFieldTable/>
                  <c15:showDataLabelsRange val="0"/>
                </c:ext>
                <c:ext xmlns:c16="http://schemas.microsoft.com/office/drawing/2014/chart" uri="{C3380CC4-5D6E-409C-BE32-E72D297353CC}">
                  <c16:uniqueId val="{00000003-B36C-4269-AFA2-2E0A81E3283E}"/>
                </c:ext>
              </c:extLst>
            </c:dLbl>
            <c:dLbl>
              <c:idx val="2"/>
              <c:layout>
                <c:manualLayout>
                  <c:x val="0.16492336875875527"/>
                  <c:y val="0.1754066604460305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6C-4269-AFA2-2E0A81E3283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ontserrat" panose="02000505000000020004" pitchFamily="2" charset="0"/>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'GF Graph FY25'!$F$24:$F$26</c:f>
              <c:strCache>
                <c:ptCount val="3"/>
                <c:pt idx="0">
                  <c:v>City Employee Wages &amp; Benefits</c:v>
                </c:pt>
                <c:pt idx="1">
                  <c:v>Debt Payments &amp; Pre-Bankruptcy Pension Costs</c:v>
                </c:pt>
                <c:pt idx="2">
                  <c:v>Everything Else</c:v>
                </c:pt>
              </c:strCache>
            </c:strRef>
          </c:cat>
          <c:val>
            <c:numRef>
              <c:f>'GF Graph FY25'!$G$24:$G$26</c:f>
              <c:numCache>
                <c:formatCode>0%</c:formatCode>
                <c:ptCount val="3"/>
                <c:pt idx="0">
                  <c:v>0.53269773291645406</c:v>
                </c:pt>
                <c:pt idx="1">
                  <c:v>0.1792792213193527</c:v>
                </c:pt>
                <c:pt idx="2">
                  <c:v>0.28802304576419324</c:v>
                </c:pt>
              </c:numCache>
            </c:numRef>
          </c:val>
          <c:extLst>
            <c:ext xmlns:c16="http://schemas.microsoft.com/office/drawing/2014/chart" uri="{C3380CC4-5D6E-409C-BE32-E72D297353CC}">
              <c16:uniqueId val="{00000006-B36C-4269-AFA2-2E0A81E3283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C1072-57AC-4FDF-B62C-8FB3B113E97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CC81291-929B-4906-A073-1033CDA93A37}">
      <dgm:prSet custT="1"/>
      <dgm:spPr>
        <a:solidFill>
          <a:schemeClr val="accent2">
            <a:lumMod val="40000"/>
            <a:lumOff val="60000"/>
          </a:schemeClr>
        </a:solidFill>
        <a:ln cmpd="sng"/>
      </dgm:spPr>
      <dgm:t>
        <a:bodyPr/>
        <a:lstStyle/>
        <a:p>
          <a:r>
            <a:rPr lang="en-US" sz="2400" dirty="0">
              <a:solidFill>
                <a:schemeClr val="tx1"/>
              </a:solidFill>
            </a:rPr>
            <a:t>Council will conduct 46 budget hearings, about four a day, starting on Wednesday, March 12th and ending on Monday, March 31st. </a:t>
          </a:r>
        </a:p>
      </dgm:t>
    </dgm:pt>
    <dgm:pt modelId="{DE867ED5-1C11-4D20-ACFD-8953954658B4}" type="parTrans" cxnId="{14A63254-E819-4E08-B6A3-2D9D0B48D821}">
      <dgm:prSet/>
      <dgm:spPr/>
      <dgm:t>
        <a:bodyPr/>
        <a:lstStyle/>
        <a:p>
          <a:endParaRPr lang="en-US"/>
        </a:p>
      </dgm:t>
    </dgm:pt>
    <dgm:pt modelId="{B97D722C-457F-4C38-B527-49902AB6C2A4}" type="sibTrans" cxnId="{14A63254-E819-4E08-B6A3-2D9D0B48D821}">
      <dgm:prSet/>
      <dgm:spPr/>
      <dgm:t>
        <a:bodyPr/>
        <a:lstStyle/>
        <a:p>
          <a:endParaRPr lang="en-US"/>
        </a:p>
      </dgm:t>
    </dgm:pt>
    <dgm:pt modelId="{D1AFAB82-71A5-46C1-AC35-3EE4F5CA6CAA}">
      <dgm:prSet custT="1"/>
      <dgm:spPr>
        <a:solidFill>
          <a:schemeClr val="bg1">
            <a:lumMod val="85000"/>
          </a:schemeClr>
        </a:solidFill>
      </dgm:spPr>
      <dgm:t>
        <a:bodyPr/>
        <a:lstStyle/>
        <a:p>
          <a:r>
            <a:rPr lang="en-US" sz="2400" dirty="0">
              <a:solidFill>
                <a:schemeClr val="tx1"/>
              </a:solidFill>
            </a:rPr>
            <a:t>The Budget Finance &amp; Audit Committee expands into a Committee of the Whole and Council President Sheffield chairs the budget related meetings in accordance with Council’s rules. </a:t>
          </a:r>
        </a:p>
      </dgm:t>
    </dgm:pt>
    <dgm:pt modelId="{211BD2C0-E1B5-4A45-9DB2-7F5D0AD04056}" type="parTrans" cxnId="{8A2F71D5-0845-4EBA-83F5-95F6F527C05F}">
      <dgm:prSet/>
      <dgm:spPr/>
      <dgm:t>
        <a:bodyPr/>
        <a:lstStyle/>
        <a:p>
          <a:endParaRPr lang="en-US"/>
        </a:p>
      </dgm:t>
    </dgm:pt>
    <dgm:pt modelId="{E67CB1B9-295C-4487-93A8-387B8BC896FE}" type="sibTrans" cxnId="{8A2F71D5-0845-4EBA-83F5-95F6F527C05F}">
      <dgm:prSet/>
      <dgm:spPr/>
      <dgm:t>
        <a:bodyPr/>
        <a:lstStyle/>
        <a:p>
          <a:endParaRPr lang="en-US"/>
        </a:p>
      </dgm:t>
    </dgm:pt>
    <dgm:pt modelId="{686E51FF-01C8-444A-942B-3820C3265449}">
      <dgm:prSet custT="1"/>
      <dgm:spPr/>
      <dgm:t>
        <a:bodyPr/>
        <a:lstStyle/>
        <a:p>
          <a:r>
            <a:rPr lang="en-US" sz="2400" dirty="0">
              <a:solidFill>
                <a:schemeClr val="tx1"/>
              </a:solidFill>
            </a:rPr>
            <a:t>After budget hearings are completed for a day, time is allocated for public comment on the respective budget hearings. A general public hearing will be conducted at 5 pm on Monday, March 31</a:t>
          </a:r>
          <a:r>
            <a:rPr lang="en-US" sz="2400" baseline="30000" dirty="0">
              <a:solidFill>
                <a:schemeClr val="tx1"/>
              </a:solidFill>
            </a:rPr>
            <a:t>st</a:t>
          </a:r>
          <a:r>
            <a:rPr lang="en-US" sz="2400" dirty="0">
              <a:solidFill>
                <a:schemeClr val="tx1"/>
              </a:solidFill>
            </a:rPr>
            <a:t>, in accordance with Section 8-206 if the Detroit City Charter.</a:t>
          </a:r>
        </a:p>
      </dgm:t>
    </dgm:pt>
    <dgm:pt modelId="{5798C440-1C1D-4BE2-9CC5-33810D82B57C}" type="parTrans" cxnId="{C8BF2E50-7326-4A5D-9BE0-B275998472BF}">
      <dgm:prSet/>
      <dgm:spPr/>
      <dgm:t>
        <a:bodyPr/>
        <a:lstStyle/>
        <a:p>
          <a:endParaRPr lang="en-US"/>
        </a:p>
      </dgm:t>
    </dgm:pt>
    <dgm:pt modelId="{26E60617-35C1-4043-9AA3-970C4A1155B2}" type="sibTrans" cxnId="{C8BF2E50-7326-4A5D-9BE0-B275998472BF}">
      <dgm:prSet/>
      <dgm:spPr/>
      <dgm:t>
        <a:bodyPr/>
        <a:lstStyle/>
        <a:p>
          <a:endParaRPr lang="en-US"/>
        </a:p>
      </dgm:t>
    </dgm:pt>
    <dgm:pt modelId="{42231249-EB0B-4089-845B-0FF00D4ADAB2}">
      <dgm:prSet custT="1"/>
      <dgm:spPr>
        <a:solidFill>
          <a:schemeClr val="accent1">
            <a:lumMod val="40000"/>
            <a:lumOff val="60000"/>
          </a:schemeClr>
        </a:solidFill>
      </dgm:spPr>
      <dgm:t>
        <a:bodyPr/>
        <a:lstStyle/>
        <a:p>
          <a:r>
            <a:rPr lang="en-US" sz="2400" dirty="0">
              <a:solidFill>
                <a:schemeClr val="tx1"/>
              </a:solidFill>
            </a:rPr>
            <a:t>LPD’s prepares a budget analysis called “budget dailies” for the budget hearings per Council’s budget calendar. The Office of the Auditor General’s assists LPD with preparing the daily budget analyses.</a:t>
          </a:r>
        </a:p>
      </dgm:t>
    </dgm:pt>
    <dgm:pt modelId="{D5691D3B-5719-498D-809D-EDC02CB6BCA0}" type="parTrans" cxnId="{5FC0C5A5-D0B1-4D92-9F24-3A378634CD42}">
      <dgm:prSet/>
      <dgm:spPr/>
      <dgm:t>
        <a:bodyPr/>
        <a:lstStyle/>
        <a:p>
          <a:endParaRPr lang="en-US"/>
        </a:p>
      </dgm:t>
    </dgm:pt>
    <dgm:pt modelId="{172D3710-1739-4828-870F-866F745ACD77}" type="sibTrans" cxnId="{5FC0C5A5-D0B1-4D92-9F24-3A378634CD42}">
      <dgm:prSet/>
      <dgm:spPr/>
      <dgm:t>
        <a:bodyPr/>
        <a:lstStyle/>
        <a:p>
          <a:endParaRPr lang="en-US"/>
        </a:p>
      </dgm:t>
    </dgm:pt>
    <dgm:pt modelId="{9883714E-5237-4F4C-83E2-5450F5DB179E}">
      <dgm:prSet custT="1"/>
      <dgm:spPr>
        <a:solidFill>
          <a:schemeClr val="accent6">
            <a:lumMod val="40000"/>
            <a:lumOff val="60000"/>
          </a:schemeClr>
        </a:solidFill>
      </dgm:spPr>
      <dgm:t>
        <a:bodyPr/>
        <a:lstStyle/>
        <a:p>
          <a:r>
            <a:rPr lang="en-US" sz="2400" dirty="0">
              <a:solidFill>
                <a:schemeClr val="tx1"/>
              </a:solidFill>
            </a:rPr>
            <a:t>In LPD’s budget analyses, we focus primarily on major appropriation amount changes from the current year’s budget to the proposed FY 2025 budget.</a:t>
          </a:r>
        </a:p>
      </dgm:t>
    </dgm:pt>
    <dgm:pt modelId="{4CCB1943-725D-4F3D-973F-569F47055550}" type="parTrans" cxnId="{8C60DE6D-98FA-46BF-972C-27E7782F25DC}">
      <dgm:prSet/>
      <dgm:spPr/>
      <dgm:t>
        <a:bodyPr/>
        <a:lstStyle/>
        <a:p>
          <a:endParaRPr lang="en-US"/>
        </a:p>
      </dgm:t>
    </dgm:pt>
    <dgm:pt modelId="{C3E85DC0-A2C1-4243-8397-618AF139539A}" type="sibTrans" cxnId="{8C60DE6D-98FA-46BF-972C-27E7782F25DC}">
      <dgm:prSet/>
      <dgm:spPr/>
      <dgm:t>
        <a:bodyPr/>
        <a:lstStyle/>
        <a:p>
          <a:endParaRPr lang="en-US"/>
        </a:p>
      </dgm:t>
    </dgm:pt>
    <dgm:pt modelId="{57C78C0E-273D-44BE-962B-AB29E94D3E8E}" type="pres">
      <dgm:prSet presAssocID="{0E2C1072-57AC-4FDF-B62C-8FB3B113E97D}" presName="linear" presStyleCnt="0">
        <dgm:presLayoutVars>
          <dgm:animLvl val="lvl"/>
          <dgm:resizeHandles val="exact"/>
        </dgm:presLayoutVars>
      </dgm:prSet>
      <dgm:spPr/>
    </dgm:pt>
    <dgm:pt modelId="{B4A8C536-5030-42F3-9315-BC9F9C405FB4}" type="pres">
      <dgm:prSet presAssocID="{2CC81291-929B-4906-A073-1033CDA93A37}" presName="parentText" presStyleLbl="node1" presStyleIdx="0" presStyleCnt="5">
        <dgm:presLayoutVars>
          <dgm:chMax val="0"/>
          <dgm:bulletEnabled val="1"/>
        </dgm:presLayoutVars>
      </dgm:prSet>
      <dgm:spPr/>
    </dgm:pt>
    <dgm:pt modelId="{CB734473-6844-4E6E-BF0F-40387A39919E}" type="pres">
      <dgm:prSet presAssocID="{B97D722C-457F-4C38-B527-49902AB6C2A4}" presName="spacer" presStyleCnt="0"/>
      <dgm:spPr/>
    </dgm:pt>
    <dgm:pt modelId="{2651E9E0-4644-4407-A437-B13899CDD151}" type="pres">
      <dgm:prSet presAssocID="{D1AFAB82-71A5-46C1-AC35-3EE4F5CA6CAA}" presName="parentText" presStyleLbl="node1" presStyleIdx="1" presStyleCnt="5">
        <dgm:presLayoutVars>
          <dgm:chMax val="0"/>
          <dgm:bulletEnabled val="1"/>
        </dgm:presLayoutVars>
      </dgm:prSet>
      <dgm:spPr/>
    </dgm:pt>
    <dgm:pt modelId="{D86F2BB4-4CD0-4780-8806-024CC96DE2E6}" type="pres">
      <dgm:prSet presAssocID="{E67CB1B9-295C-4487-93A8-387B8BC896FE}" presName="spacer" presStyleCnt="0"/>
      <dgm:spPr/>
    </dgm:pt>
    <dgm:pt modelId="{3785211C-3B7A-4F10-8F6E-B3084B6CDCB0}" type="pres">
      <dgm:prSet presAssocID="{686E51FF-01C8-444A-942B-3820C3265449}" presName="parentText" presStyleLbl="node1" presStyleIdx="2" presStyleCnt="5" custScaleY="143643" custLinFactY="-2083" custLinFactNeighborX="0" custLinFactNeighborY="-100000">
        <dgm:presLayoutVars>
          <dgm:chMax val="0"/>
          <dgm:bulletEnabled val="1"/>
        </dgm:presLayoutVars>
      </dgm:prSet>
      <dgm:spPr/>
    </dgm:pt>
    <dgm:pt modelId="{6191E649-CDBE-49AC-BCFE-306DA5EC2BE7}" type="pres">
      <dgm:prSet presAssocID="{26E60617-35C1-4043-9AA3-970C4A1155B2}" presName="spacer" presStyleCnt="0"/>
      <dgm:spPr/>
    </dgm:pt>
    <dgm:pt modelId="{928B9B56-F3FD-4082-931A-53EACD6A15E3}" type="pres">
      <dgm:prSet presAssocID="{42231249-EB0B-4089-845B-0FF00D4ADAB2}" presName="parentText" presStyleLbl="node1" presStyleIdx="3" presStyleCnt="5">
        <dgm:presLayoutVars>
          <dgm:chMax val="0"/>
          <dgm:bulletEnabled val="1"/>
        </dgm:presLayoutVars>
      </dgm:prSet>
      <dgm:spPr/>
    </dgm:pt>
    <dgm:pt modelId="{E0A7F33A-2C75-4B96-AE29-DA7BEA45129A}" type="pres">
      <dgm:prSet presAssocID="{172D3710-1739-4828-870F-866F745ACD77}" presName="spacer" presStyleCnt="0"/>
      <dgm:spPr/>
    </dgm:pt>
    <dgm:pt modelId="{18DCE791-E4DE-459C-B371-F5F9B1E0131E}" type="pres">
      <dgm:prSet presAssocID="{9883714E-5237-4F4C-83E2-5450F5DB179E}" presName="parentText" presStyleLbl="node1" presStyleIdx="4" presStyleCnt="5">
        <dgm:presLayoutVars>
          <dgm:chMax val="0"/>
          <dgm:bulletEnabled val="1"/>
        </dgm:presLayoutVars>
      </dgm:prSet>
      <dgm:spPr/>
    </dgm:pt>
  </dgm:ptLst>
  <dgm:cxnLst>
    <dgm:cxn modelId="{92383B6D-85C3-4E6F-932E-90C66F731C5D}" type="presOf" srcId="{2CC81291-929B-4906-A073-1033CDA93A37}" destId="{B4A8C536-5030-42F3-9315-BC9F9C405FB4}" srcOrd="0" destOrd="0" presId="urn:microsoft.com/office/officeart/2005/8/layout/vList2"/>
    <dgm:cxn modelId="{8C60DE6D-98FA-46BF-972C-27E7782F25DC}" srcId="{0E2C1072-57AC-4FDF-B62C-8FB3B113E97D}" destId="{9883714E-5237-4F4C-83E2-5450F5DB179E}" srcOrd="4" destOrd="0" parTransId="{4CCB1943-725D-4F3D-973F-569F47055550}" sibTransId="{C3E85DC0-A2C1-4243-8397-618AF139539A}"/>
    <dgm:cxn modelId="{C8BF2E50-7326-4A5D-9BE0-B275998472BF}" srcId="{0E2C1072-57AC-4FDF-B62C-8FB3B113E97D}" destId="{686E51FF-01C8-444A-942B-3820C3265449}" srcOrd="2" destOrd="0" parTransId="{5798C440-1C1D-4BE2-9CC5-33810D82B57C}" sibTransId="{26E60617-35C1-4043-9AA3-970C4A1155B2}"/>
    <dgm:cxn modelId="{14A63254-E819-4E08-B6A3-2D9D0B48D821}" srcId="{0E2C1072-57AC-4FDF-B62C-8FB3B113E97D}" destId="{2CC81291-929B-4906-A073-1033CDA93A37}" srcOrd="0" destOrd="0" parTransId="{DE867ED5-1C11-4D20-ACFD-8953954658B4}" sibTransId="{B97D722C-457F-4C38-B527-49902AB6C2A4}"/>
    <dgm:cxn modelId="{AFFA3955-ED52-4C07-9F45-889AAAA1ECA9}" type="presOf" srcId="{9883714E-5237-4F4C-83E2-5450F5DB179E}" destId="{18DCE791-E4DE-459C-B371-F5F9B1E0131E}" srcOrd="0" destOrd="0" presId="urn:microsoft.com/office/officeart/2005/8/layout/vList2"/>
    <dgm:cxn modelId="{5995DB8C-2005-409A-B635-12C33A03981C}" type="presOf" srcId="{0E2C1072-57AC-4FDF-B62C-8FB3B113E97D}" destId="{57C78C0E-273D-44BE-962B-AB29E94D3E8E}" srcOrd="0" destOrd="0" presId="urn:microsoft.com/office/officeart/2005/8/layout/vList2"/>
    <dgm:cxn modelId="{282ACEA0-964D-453B-B4BA-29A829F5642B}" type="presOf" srcId="{42231249-EB0B-4089-845B-0FF00D4ADAB2}" destId="{928B9B56-F3FD-4082-931A-53EACD6A15E3}" srcOrd="0" destOrd="0" presId="urn:microsoft.com/office/officeart/2005/8/layout/vList2"/>
    <dgm:cxn modelId="{5FC0C5A5-D0B1-4D92-9F24-3A378634CD42}" srcId="{0E2C1072-57AC-4FDF-B62C-8FB3B113E97D}" destId="{42231249-EB0B-4089-845B-0FF00D4ADAB2}" srcOrd="3" destOrd="0" parTransId="{D5691D3B-5719-498D-809D-EDC02CB6BCA0}" sibTransId="{172D3710-1739-4828-870F-866F745ACD77}"/>
    <dgm:cxn modelId="{C40D0CC7-74DB-4328-A759-E8381DAB8B3F}" type="presOf" srcId="{686E51FF-01C8-444A-942B-3820C3265449}" destId="{3785211C-3B7A-4F10-8F6E-B3084B6CDCB0}" srcOrd="0" destOrd="0" presId="urn:microsoft.com/office/officeart/2005/8/layout/vList2"/>
    <dgm:cxn modelId="{8A2F71D5-0845-4EBA-83F5-95F6F527C05F}" srcId="{0E2C1072-57AC-4FDF-B62C-8FB3B113E97D}" destId="{D1AFAB82-71A5-46C1-AC35-3EE4F5CA6CAA}" srcOrd="1" destOrd="0" parTransId="{211BD2C0-E1B5-4A45-9DB2-7F5D0AD04056}" sibTransId="{E67CB1B9-295C-4487-93A8-387B8BC896FE}"/>
    <dgm:cxn modelId="{B85523FD-BA91-4D35-83D5-465EC9665B39}" type="presOf" srcId="{D1AFAB82-71A5-46C1-AC35-3EE4F5CA6CAA}" destId="{2651E9E0-4644-4407-A437-B13899CDD151}" srcOrd="0" destOrd="0" presId="urn:microsoft.com/office/officeart/2005/8/layout/vList2"/>
    <dgm:cxn modelId="{98270941-DF2E-4B4B-B662-D1327B0853E2}" type="presParOf" srcId="{57C78C0E-273D-44BE-962B-AB29E94D3E8E}" destId="{B4A8C536-5030-42F3-9315-BC9F9C405FB4}" srcOrd="0" destOrd="0" presId="urn:microsoft.com/office/officeart/2005/8/layout/vList2"/>
    <dgm:cxn modelId="{EA216E08-1C64-43B2-9750-BB3D35611805}" type="presParOf" srcId="{57C78C0E-273D-44BE-962B-AB29E94D3E8E}" destId="{CB734473-6844-4E6E-BF0F-40387A39919E}" srcOrd="1" destOrd="0" presId="urn:microsoft.com/office/officeart/2005/8/layout/vList2"/>
    <dgm:cxn modelId="{9B315B0A-1F24-45E5-B174-1AB0DCC27C6C}" type="presParOf" srcId="{57C78C0E-273D-44BE-962B-AB29E94D3E8E}" destId="{2651E9E0-4644-4407-A437-B13899CDD151}" srcOrd="2" destOrd="0" presId="urn:microsoft.com/office/officeart/2005/8/layout/vList2"/>
    <dgm:cxn modelId="{D2930D01-8E55-4909-BAA1-F7AF22EB2F3A}" type="presParOf" srcId="{57C78C0E-273D-44BE-962B-AB29E94D3E8E}" destId="{D86F2BB4-4CD0-4780-8806-024CC96DE2E6}" srcOrd="3" destOrd="0" presId="urn:microsoft.com/office/officeart/2005/8/layout/vList2"/>
    <dgm:cxn modelId="{BDADD329-F1FF-4476-9A9B-A5618B647357}" type="presParOf" srcId="{57C78C0E-273D-44BE-962B-AB29E94D3E8E}" destId="{3785211C-3B7A-4F10-8F6E-B3084B6CDCB0}" srcOrd="4" destOrd="0" presId="urn:microsoft.com/office/officeart/2005/8/layout/vList2"/>
    <dgm:cxn modelId="{D65C82C1-E54A-4CEB-A8EB-15F107928F5A}" type="presParOf" srcId="{57C78C0E-273D-44BE-962B-AB29E94D3E8E}" destId="{6191E649-CDBE-49AC-BCFE-306DA5EC2BE7}" srcOrd="5" destOrd="0" presId="urn:microsoft.com/office/officeart/2005/8/layout/vList2"/>
    <dgm:cxn modelId="{1A860688-59E1-45E2-A7E7-FF8D27EB5CB7}" type="presParOf" srcId="{57C78C0E-273D-44BE-962B-AB29E94D3E8E}" destId="{928B9B56-F3FD-4082-931A-53EACD6A15E3}" srcOrd="6" destOrd="0" presId="urn:microsoft.com/office/officeart/2005/8/layout/vList2"/>
    <dgm:cxn modelId="{A0A494D2-80A3-473F-9604-227A70790DE5}" type="presParOf" srcId="{57C78C0E-273D-44BE-962B-AB29E94D3E8E}" destId="{E0A7F33A-2C75-4B96-AE29-DA7BEA45129A}" srcOrd="7" destOrd="0" presId="urn:microsoft.com/office/officeart/2005/8/layout/vList2"/>
    <dgm:cxn modelId="{CD091503-DD9B-42C2-98D7-BB718ADB90BD}" type="presParOf" srcId="{57C78C0E-273D-44BE-962B-AB29E94D3E8E}" destId="{18DCE791-E4DE-459C-B371-F5F9B1E0131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C1072-57AC-4FDF-B62C-8FB3B113E97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CC81291-929B-4906-A073-1033CDA93A37}">
      <dgm:prSet/>
      <dgm:spPr>
        <a:solidFill>
          <a:schemeClr val="accent2">
            <a:lumMod val="40000"/>
            <a:lumOff val="60000"/>
          </a:schemeClr>
        </a:solidFill>
        <a:ln cmpd="sng"/>
      </dgm:spPr>
      <dgm:t>
        <a:bodyPr/>
        <a:lstStyle/>
        <a:p>
          <a:r>
            <a:rPr lang="en-US" dirty="0">
              <a:solidFill>
                <a:schemeClr val="tx1"/>
              </a:solidFill>
              <a:ea typeface="Calibri" panose="020F0502020204030204" pitchFamily="34" charset="0"/>
              <a:cs typeface="Times New Roman" panose="02020603050405020304" pitchFamily="18" charset="0"/>
            </a:rPr>
            <a:t>Questions from Council Members can include questions on changes to appropriations and policy oriented based on their constituent needs.</a:t>
          </a:r>
          <a:endParaRPr lang="en-US" dirty="0">
            <a:solidFill>
              <a:schemeClr val="tx1"/>
            </a:solidFill>
          </a:endParaRPr>
        </a:p>
      </dgm:t>
    </dgm:pt>
    <dgm:pt modelId="{DE867ED5-1C11-4D20-ACFD-8953954658B4}" type="parTrans" cxnId="{14A63254-E819-4E08-B6A3-2D9D0B48D821}">
      <dgm:prSet/>
      <dgm:spPr/>
      <dgm:t>
        <a:bodyPr/>
        <a:lstStyle/>
        <a:p>
          <a:endParaRPr lang="en-US"/>
        </a:p>
      </dgm:t>
    </dgm:pt>
    <dgm:pt modelId="{B97D722C-457F-4C38-B527-49902AB6C2A4}" type="sibTrans" cxnId="{14A63254-E819-4E08-B6A3-2D9D0B48D821}">
      <dgm:prSet/>
      <dgm:spPr/>
      <dgm:t>
        <a:bodyPr/>
        <a:lstStyle/>
        <a:p>
          <a:endParaRPr lang="en-US"/>
        </a:p>
      </dgm:t>
    </dgm:pt>
    <dgm:pt modelId="{D1AFAB82-71A5-46C1-AC35-3EE4F5CA6CAA}">
      <dgm:prSet/>
      <dgm:spPr>
        <a:solidFill>
          <a:schemeClr val="bg1">
            <a:lumMod val="85000"/>
          </a:schemeClr>
        </a:solidFill>
      </dgm:spPr>
      <dgm:t>
        <a:bodyPr/>
        <a:lstStyle/>
        <a:p>
          <a:r>
            <a:rPr lang="en-US" dirty="0">
              <a:solidFill>
                <a:schemeClr val="tx1"/>
              </a:solidFill>
              <a:ea typeface="Calibri" panose="020F0502020204030204" pitchFamily="34" charset="0"/>
              <a:cs typeface="Times New Roman" panose="02020603050405020304" pitchFamily="18" charset="0"/>
            </a:rPr>
            <a:t>The February 2025 Revenue Estimating Conference be held this year on Monday, February 10</a:t>
          </a:r>
          <a:r>
            <a:rPr lang="en-US" baseline="30000" dirty="0">
              <a:solidFill>
                <a:schemeClr val="tx1"/>
              </a:solidFill>
              <a:ea typeface="Calibri" panose="020F0502020204030204" pitchFamily="34" charset="0"/>
              <a:cs typeface="Times New Roman" panose="02020603050405020304" pitchFamily="18" charset="0"/>
            </a:rPr>
            <a:t>th</a:t>
          </a:r>
          <a:r>
            <a:rPr lang="en-US" dirty="0">
              <a:solidFill>
                <a:schemeClr val="tx1"/>
              </a:solidFill>
              <a:ea typeface="Calibri" panose="020F0502020204030204" pitchFamily="34" charset="0"/>
              <a:cs typeface="Times New Roman" panose="02020603050405020304" pitchFamily="18" charset="0"/>
            </a:rPr>
            <a:t>, which will establish the revenues for the Mayor’s Proposed FY 2026 budget. </a:t>
          </a:r>
          <a:endParaRPr lang="en-US" dirty="0">
            <a:solidFill>
              <a:schemeClr val="tx1"/>
            </a:solidFill>
          </a:endParaRPr>
        </a:p>
      </dgm:t>
    </dgm:pt>
    <dgm:pt modelId="{211BD2C0-E1B5-4A45-9DB2-7F5D0AD04056}" type="parTrans" cxnId="{8A2F71D5-0845-4EBA-83F5-95F6F527C05F}">
      <dgm:prSet/>
      <dgm:spPr/>
      <dgm:t>
        <a:bodyPr/>
        <a:lstStyle/>
        <a:p>
          <a:endParaRPr lang="en-US"/>
        </a:p>
      </dgm:t>
    </dgm:pt>
    <dgm:pt modelId="{E67CB1B9-295C-4487-93A8-387B8BC896FE}" type="sibTrans" cxnId="{8A2F71D5-0845-4EBA-83F5-95F6F527C05F}">
      <dgm:prSet/>
      <dgm:spPr/>
      <dgm:t>
        <a:bodyPr/>
        <a:lstStyle/>
        <a:p>
          <a:endParaRPr lang="en-US"/>
        </a:p>
      </dgm:t>
    </dgm:pt>
    <dgm:pt modelId="{686E51FF-01C8-444A-942B-3820C3265449}">
      <dgm:prSet/>
      <dgm:spPr/>
      <dgm:t>
        <a:bodyPr/>
        <a:lstStyle/>
        <a:p>
          <a:r>
            <a:rPr lang="en-US" dirty="0">
              <a:solidFill>
                <a:schemeClr val="tx1"/>
              </a:solidFill>
              <a:ea typeface="Calibri" panose="020F0502020204030204" pitchFamily="34" charset="0"/>
              <a:cs typeface="Times New Roman" panose="02020603050405020304" pitchFamily="18" charset="0"/>
            </a:rPr>
            <a:t>Therefore, if the majority of Council Members want to fund a Council priority, it must reduce an appropriation elsewhere in the budget to fund the priority.  LPD Fiscal assists the Council in finding a place to find money for Council’s priorities.</a:t>
          </a:r>
          <a:endParaRPr lang="en-US" dirty="0">
            <a:solidFill>
              <a:schemeClr val="tx1"/>
            </a:solidFill>
          </a:endParaRPr>
        </a:p>
      </dgm:t>
    </dgm:pt>
    <dgm:pt modelId="{5798C440-1C1D-4BE2-9CC5-33810D82B57C}" type="parTrans" cxnId="{C8BF2E50-7326-4A5D-9BE0-B275998472BF}">
      <dgm:prSet/>
      <dgm:spPr/>
      <dgm:t>
        <a:bodyPr/>
        <a:lstStyle/>
        <a:p>
          <a:endParaRPr lang="en-US"/>
        </a:p>
      </dgm:t>
    </dgm:pt>
    <dgm:pt modelId="{26E60617-35C1-4043-9AA3-970C4A1155B2}" type="sibTrans" cxnId="{C8BF2E50-7326-4A5D-9BE0-B275998472BF}">
      <dgm:prSet/>
      <dgm:spPr/>
      <dgm:t>
        <a:bodyPr/>
        <a:lstStyle/>
        <a:p>
          <a:endParaRPr lang="en-US"/>
        </a:p>
      </dgm:t>
    </dgm:pt>
    <dgm:pt modelId="{57C78C0E-273D-44BE-962B-AB29E94D3E8E}" type="pres">
      <dgm:prSet presAssocID="{0E2C1072-57AC-4FDF-B62C-8FB3B113E97D}" presName="linear" presStyleCnt="0">
        <dgm:presLayoutVars>
          <dgm:animLvl val="lvl"/>
          <dgm:resizeHandles val="exact"/>
        </dgm:presLayoutVars>
      </dgm:prSet>
      <dgm:spPr/>
    </dgm:pt>
    <dgm:pt modelId="{B4A8C536-5030-42F3-9315-BC9F9C405FB4}" type="pres">
      <dgm:prSet presAssocID="{2CC81291-929B-4906-A073-1033CDA93A37}" presName="parentText" presStyleLbl="node1" presStyleIdx="0" presStyleCnt="3">
        <dgm:presLayoutVars>
          <dgm:chMax val="0"/>
          <dgm:bulletEnabled val="1"/>
        </dgm:presLayoutVars>
      </dgm:prSet>
      <dgm:spPr/>
    </dgm:pt>
    <dgm:pt modelId="{CB734473-6844-4E6E-BF0F-40387A39919E}" type="pres">
      <dgm:prSet presAssocID="{B97D722C-457F-4C38-B527-49902AB6C2A4}" presName="spacer" presStyleCnt="0"/>
      <dgm:spPr/>
    </dgm:pt>
    <dgm:pt modelId="{2651E9E0-4644-4407-A437-B13899CDD151}" type="pres">
      <dgm:prSet presAssocID="{D1AFAB82-71A5-46C1-AC35-3EE4F5CA6CAA}" presName="parentText" presStyleLbl="node1" presStyleIdx="1" presStyleCnt="3">
        <dgm:presLayoutVars>
          <dgm:chMax val="0"/>
          <dgm:bulletEnabled val="1"/>
        </dgm:presLayoutVars>
      </dgm:prSet>
      <dgm:spPr/>
    </dgm:pt>
    <dgm:pt modelId="{D86F2BB4-4CD0-4780-8806-024CC96DE2E6}" type="pres">
      <dgm:prSet presAssocID="{E67CB1B9-295C-4487-93A8-387B8BC896FE}" presName="spacer" presStyleCnt="0"/>
      <dgm:spPr/>
    </dgm:pt>
    <dgm:pt modelId="{3785211C-3B7A-4F10-8F6E-B3084B6CDCB0}" type="pres">
      <dgm:prSet presAssocID="{686E51FF-01C8-444A-942B-3820C3265449}" presName="parentText" presStyleLbl="node1" presStyleIdx="2" presStyleCnt="3" custLinFactNeighborX="-313" custLinFactNeighborY="38768">
        <dgm:presLayoutVars>
          <dgm:chMax val="0"/>
          <dgm:bulletEnabled val="1"/>
        </dgm:presLayoutVars>
      </dgm:prSet>
      <dgm:spPr/>
    </dgm:pt>
  </dgm:ptLst>
  <dgm:cxnLst>
    <dgm:cxn modelId="{92383B6D-85C3-4E6F-932E-90C66F731C5D}" type="presOf" srcId="{2CC81291-929B-4906-A073-1033CDA93A37}" destId="{B4A8C536-5030-42F3-9315-BC9F9C405FB4}" srcOrd="0" destOrd="0" presId="urn:microsoft.com/office/officeart/2005/8/layout/vList2"/>
    <dgm:cxn modelId="{C8BF2E50-7326-4A5D-9BE0-B275998472BF}" srcId="{0E2C1072-57AC-4FDF-B62C-8FB3B113E97D}" destId="{686E51FF-01C8-444A-942B-3820C3265449}" srcOrd="2" destOrd="0" parTransId="{5798C440-1C1D-4BE2-9CC5-33810D82B57C}" sibTransId="{26E60617-35C1-4043-9AA3-970C4A1155B2}"/>
    <dgm:cxn modelId="{14A63254-E819-4E08-B6A3-2D9D0B48D821}" srcId="{0E2C1072-57AC-4FDF-B62C-8FB3B113E97D}" destId="{2CC81291-929B-4906-A073-1033CDA93A37}" srcOrd="0" destOrd="0" parTransId="{DE867ED5-1C11-4D20-ACFD-8953954658B4}" sibTransId="{B97D722C-457F-4C38-B527-49902AB6C2A4}"/>
    <dgm:cxn modelId="{5995DB8C-2005-409A-B635-12C33A03981C}" type="presOf" srcId="{0E2C1072-57AC-4FDF-B62C-8FB3B113E97D}" destId="{57C78C0E-273D-44BE-962B-AB29E94D3E8E}" srcOrd="0" destOrd="0" presId="urn:microsoft.com/office/officeart/2005/8/layout/vList2"/>
    <dgm:cxn modelId="{C40D0CC7-74DB-4328-A759-E8381DAB8B3F}" type="presOf" srcId="{686E51FF-01C8-444A-942B-3820C3265449}" destId="{3785211C-3B7A-4F10-8F6E-B3084B6CDCB0}" srcOrd="0" destOrd="0" presId="urn:microsoft.com/office/officeart/2005/8/layout/vList2"/>
    <dgm:cxn modelId="{8A2F71D5-0845-4EBA-83F5-95F6F527C05F}" srcId="{0E2C1072-57AC-4FDF-B62C-8FB3B113E97D}" destId="{D1AFAB82-71A5-46C1-AC35-3EE4F5CA6CAA}" srcOrd="1" destOrd="0" parTransId="{211BD2C0-E1B5-4A45-9DB2-7F5D0AD04056}" sibTransId="{E67CB1B9-295C-4487-93A8-387B8BC896FE}"/>
    <dgm:cxn modelId="{B85523FD-BA91-4D35-83D5-465EC9665B39}" type="presOf" srcId="{D1AFAB82-71A5-46C1-AC35-3EE4F5CA6CAA}" destId="{2651E9E0-4644-4407-A437-B13899CDD151}" srcOrd="0" destOrd="0" presId="urn:microsoft.com/office/officeart/2005/8/layout/vList2"/>
    <dgm:cxn modelId="{98270941-DF2E-4B4B-B662-D1327B0853E2}" type="presParOf" srcId="{57C78C0E-273D-44BE-962B-AB29E94D3E8E}" destId="{B4A8C536-5030-42F3-9315-BC9F9C405FB4}" srcOrd="0" destOrd="0" presId="urn:microsoft.com/office/officeart/2005/8/layout/vList2"/>
    <dgm:cxn modelId="{EA216E08-1C64-43B2-9750-BB3D35611805}" type="presParOf" srcId="{57C78C0E-273D-44BE-962B-AB29E94D3E8E}" destId="{CB734473-6844-4E6E-BF0F-40387A39919E}" srcOrd="1" destOrd="0" presId="urn:microsoft.com/office/officeart/2005/8/layout/vList2"/>
    <dgm:cxn modelId="{9B315B0A-1F24-45E5-B174-1AB0DCC27C6C}" type="presParOf" srcId="{57C78C0E-273D-44BE-962B-AB29E94D3E8E}" destId="{2651E9E0-4644-4407-A437-B13899CDD151}" srcOrd="2" destOrd="0" presId="urn:microsoft.com/office/officeart/2005/8/layout/vList2"/>
    <dgm:cxn modelId="{D2930D01-8E55-4909-BAA1-F7AF22EB2F3A}" type="presParOf" srcId="{57C78C0E-273D-44BE-962B-AB29E94D3E8E}" destId="{D86F2BB4-4CD0-4780-8806-024CC96DE2E6}" srcOrd="3" destOrd="0" presId="urn:microsoft.com/office/officeart/2005/8/layout/vList2"/>
    <dgm:cxn modelId="{BDADD329-F1FF-4476-9A9B-A5618B647357}" type="presParOf" srcId="{57C78C0E-273D-44BE-962B-AB29E94D3E8E}" destId="{3785211C-3B7A-4F10-8F6E-B3084B6CDCB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2C1072-57AC-4FDF-B62C-8FB3B113E97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CC81291-929B-4906-A073-1033CDA93A37}">
      <dgm:prSet custT="1"/>
      <dgm:spPr>
        <a:solidFill>
          <a:schemeClr val="accent2">
            <a:lumMod val="40000"/>
            <a:lumOff val="60000"/>
          </a:schemeClr>
        </a:solidFill>
        <a:ln cmpd="sng"/>
      </dgm:spPr>
      <dgm:t>
        <a:bodyPr/>
        <a:lstStyle/>
        <a:p>
          <a:r>
            <a:rPr lang="en-US" sz="2400" dirty="0">
              <a:solidFill>
                <a:schemeClr val="tx1"/>
              </a:solidFill>
              <a:effectLst/>
              <a:ea typeface="Calibri" panose="020F0502020204030204" pitchFamily="34" charset="0"/>
              <a:cs typeface="Times New Roman" panose="02020603050405020304" pitchFamily="18" charset="0"/>
            </a:rPr>
            <a:t>City Council convenes Executive Sessions to finalize its deliberations over the Mayor’s proposed budget.</a:t>
          </a:r>
          <a:endParaRPr lang="en-US" sz="2400" dirty="0">
            <a:solidFill>
              <a:schemeClr val="tx1"/>
            </a:solidFill>
          </a:endParaRPr>
        </a:p>
      </dgm:t>
    </dgm:pt>
    <dgm:pt modelId="{DE867ED5-1C11-4D20-ACFD-8953954658B4}" type="parTrans" cxnId="{14A63254-E819-4E08-B6A3-2D9D0B48D821}">
      <dgm:prSet/>
      <dgm:spPr/>
      <dgm:t>
        <a:bodyPr/>
        <a:lstStyle/>
        <a:p>
          <a:endParaRPr lang="en-US"/>
        </a:p>
      </dgm:t>
    </dgm:pt>
    <dgm:pt modelId="{B97D722C-457F-4C38-B527-49902AB6C2A4}" type="sibTrans" cxnId="{14A63254-E819-4E08-B6A3-2D9D0B48D821}">
      <dgm:prSet/>
      <dgm:spPr/>
      <dgm:t>
        <a:bodyPr/>
        <a:lstStyle/>
        <a:p>
          <a:endParaRPr lang="en-US"/>
        </a:p>
      </dgm:t>
    </dgm:pt>
    <dgm:pt modelId="{D1AFAB82-71A5-46C1-AC35-3EE4F5CA6CAA}">
      <dgm:prSet custT="1"/>
      <dgm:spPr>
        <a:solidFill>
          <a:schemeClr val="bg1">
            <a:lumMod val="85000"/>
          </a:schemeClr>
        </a:solidFill>
      </dgm:spPr>
      <dgm:t>
        <a:bodyPr/>
        <a:lstStyle/>
        <a:p>
          <a:r>
            <a:rPr lang="en-US" sz="2400" dirty="0">
              <a:solidFill>
                <a:schemeClr val="tx1"/>
              </a:solidFill>
              <a:effectLst/>
              <a:ea typeface="Calibri" panose="020F0502020204030204" pitchFamily="34" charset="0"/>
              <a:cs typeface="Times New Roman" panose="02020603050405020304" pitchFamily="18" charset="0"/>
            </a:rPr>
            <a:t>During Executive Session, Council is discussing items Council members have put into Executive Session during the budget process. Council could technically put an item in Executive Session while being in Executive Session, or at anytime during the budget hearings.</a:t>
          </a:r>
          <a:endParaRPr lang="en-US" sz="2400" dirty="0">
            <a:solidFill>
              <a:schemeClr val="tx1"/>
            </a:solidFill>
          </a:endParaRPr>
        </a:p>
      </dgm:t>
    </dgm:pt>
    <dgm:pt modelId="{211BD2C0-E1B5-4A45-9DB2-7F5D0AD04056}" type="parTrans" cxnId="{8A2F71D5-0845-4EBA-83F5-95F6F527C05F}">
      <dgm:prSet/>
      <dgm:spPr/>
      <dgm:t>
        <a:bodyPr/>
        <a:lstStyle/>
        <a:p>
          <a:endParaRPr lang="en-US"/>
        </a:p>
      </dgm:t>
    </dgm:pt>
    <dgm:pt modelId="{E67CB1B9-295C-4487-93A8-387B8BC896FE}" type="sibTrans" cxnId="{8A2F71D5-0845-4EBA-83F5-95F6F527C05F}">
      <dgm:prSet/>
      <dgm:spPr/>
      <dgm:t>
        <a:bodyPr/>
        <a:lstStyle/>
        <a:p>
          <a:endParaRPr lang="en-US"/>
        </a:p>
      </dgm:t>
    </dgm:pt>
    <dgm:pt modelId="{686E51FF-01C8-444A-942B-3820C3265449}">
      <dgm:prSet custT="1"/>
      <dgm:spPr/>
      <dgm:t>
        <a:bodyPr/>
        <a:lstStyle/>
        <a:p>
          <a:r>
            <a:rPr lang="en-US" sz="2400" dirty="0">
              <a:solidFill>
                <a:schemeClr val="tx1"/>
              </a:solidFill>
              <a:ea typeface="Calibri" panose="020F0502020204030204" pitchFamily="34" charset="0"/>
              <a:cs typeface="Times New Roman" panose="02020603050405020304" pitchFamily="18" charset="0"/>
            </a:rPr>
            <a:t>LPD records </a:t>
          </a:r>
          <a:r>
            <a:rPr lang="en-US" sz="2400" dirty="0">
              <a:solidFill>
                <a:schemeClr val="tx1"/>
              </a:solidFill>
              <a:effectLst/>
              <a:ea typeface="Calibri" panose="020F0502020204030204" pitchFamily="34" charset="0"/>
              <a:cs typeface="Times New Roman" panose="02020603050405020304" pitchFamily="18" charset="0"/>
            </a:rPr>
            <a:t>Council’s items on a spreadsheet; Council discusses each entry and determines funding for the upcoming fiscal year. </a:t>
          </a:r>
          <a:endParaRPr lang="en-US" sz="2400" dirty="0">
            <a:solidFill>
              <a:schemeClr val="tx1"/>
            </a:solidFill>
          </a:endParaRPr>
        </a:p>
      </dgm:t>
    </dgm:pt>
    <dgm:pt modelId="{5798C440-1C1D-4BE2-9CC5-33810D82B57C}" type="parTrans" cxnId="{C8BF2E50-7326-4A5D-9BE0-B275998472BF}">
      <dgm:prSet/>
      <dgm:spPr/>
      <dgm:t>
        <a:bodyPr/>
        <a:lstStyle/>
        <a:p>
          <a:endParaRPr lang="en-US"/>
        </a:p>
      </dgm:t>
    </dgm:pt>
    <dgm:pt modelId="{26E60617-35C1-4043-9AA3-970C4A1155B2}" type="sibTrans" cxnId="{C8BF2E50-7326-4A5D-9BE0-B275998472BF}">
      <dgm:prSet/>
      <dgm:spPr/>
      <dgm:t>
        <a:bodyPr/>
        <a:lstStyle/>
        <a:p>
          <a:endParaRPr lang="en-US"/>
        </a:p>
      </dgm:t>
    </dgm:pt>
    <dgm:pt modelId="{42231249-EB0B-4089-845B-0FF00D4ADAB2}">
      <dgm:prSet custT="1"/>
      <dgm:spPr>
        <a:solidFill>
          <a:schemeClr val="accent1">
            <a:lumMod val="40000"/>
            <a:lumOff val="60000"/>
          </a:schemeClr>
        </a:solidFill>
      </dgm:spPr>
      <dgm:t>
        <a:bodyPr/>
        <a:lstStyle/>
        <a:p>
          <a:r>
            <a:rPr lang="en-US" sz="2400" dirty="0">
              <a:solidFill>
                <a:schemeClr val="tx1"/>
              </a:solidFill>
              <a:ea typeface="Calibri" panose="020F0502020204030204" pitchFamily="34" charset="0"/>
              <a:cs typeface="Times New Roman" panose="02020603050405020304" pitchFamily="18" charset="0"/>
            </a:rPr>
            <a:t>If no funding is proposed, but Council would like further consideration, the item may be placed in Council’s Closing Resolution. </a:t>
          </a:r>
          <a:endParaRPr lang="en-US" sz="2400" dirty="0">
            <a:solidFill>
              <a:schemeClr val="tx1"/>
            </a:solidFill>
          </a:endParaRPr>
        </a:p>
      </dgm:t>
    </dgm:pt>
    <dgm:pt modelId="{D5691D3B-5719-498D-809D-EDC02CB6BCA0}" type="parTrans" cxnId="{5FC0C5A5-D0B1-4D92-9F24-3A378634CD42}">
      <dgm:prSet/>
      <dgm:spPr/>
      <dgm:t>
        <a:bodyPr/>
        <a:lstStyle/>
        <a:p>
          <a:endParaRPr lang="en-US"/>
        </a:p>
      </dgm:t>
    </dgm:pt>
    <dgm:pt modelId="{172D3710-1739-4828-870F-866F745ACD77}" type="sibTrans" cxnId="{5FC0C5A5-D0B1-4D92-9F24-3A378634CD42}">
      <dgm:prSet/>
      <dgm:spPr/>
      <dgm:t>
        <a:bodyPr/>
        <a:lstStyle/>
        <a:p>
          <a:endParaRPr lang="en-US"/>
        </a:p>
      </dgm:t>
    </dgm:pt>
    <dgm:pt modelId="{57C78C0E-273D-44BE-962B-AB29E94D3E8E}" type="pres">
      <dgm:prSet presAssocID="{0E2C1072-57AC-4FDF-B62C-8FB3B113E97D}" presName="linear" presStyleCnt="0">
        <dgm:presLayoutVars>
          <dgm:animLvl val="lvl"/>
          <dgm:resizeHandles val="exact"/>
        </dgm:presLayoutVars>
      </dgm:prSet>
      <dgm:spPr/>
    </dgm:pt>
    <dgm:pt modelId="{B4A8C536-5030-42F3-9315-BC9F9C405FB4}" type="pres">
      <dgm:prSet presAssocID="{2CC81291-929B-4906-A073-1033CDA93A37}" presName="parentText" presStyleLbl="node1" presStyleIdx="0" presStyleCnt="4">
        <dgm:presLayoutVars>
          <dgm:chMax val="0"/>
          <dgm:bulletEnabled val="1"/>
        </dgm:presLayoutVars>
      </dgm:prSet>
      <dgm:spPr/>
    </dgm:pt>
    <dgm:pt modelId="{CB734473-6844-4E6E-BF0F-40387A39919E}" type="pres">
      <dgm:prSet presAssocID="{B97D722C-457F-4C38-B527-49902AB6C2A4}" presName="spacer" presStyleCnt="0"/>
      <dgm:spPr/>
    </dgm:pt>
    <dgm:pt modelId="{2651E9E0-4644-4407-A437-B13899CDD151}" type="pres">
      <dgm:prSet presAssocID="{D1AFAB82-71A5-46C1-AC35-3EE4F5CA6CAA}" presName="parentText" presStyleLbl="node1" presStyleIdx="1" presStyleCnt="4">
        <dgm:presLayoutVars>
          <dgm:chMax val="0"/>
          <dgm:bulletEnabled val="1"/>
        </dgm:presLayoutVars>
      </dgm:prSet>
      <dgm:spPr/>
    </dgm:pt>
    <dgm:pt modelId="{D86F2BB4-4CD0-4780-8806-024CC96DE2E6}" type="pres">
      <dgm:prSet presAssocID="{E67CB1B9-295C-4487-93A8-387B8BC896FE}" presName="spacer" presStyleCnt="0"/>
      <dgm:spPr/>
    </dgm:pt>
    <dgm:pt modelId="{3785211C-3B7A-4F10-8F6E-B3084B6CDCB0}" type="pres">
      <dgm:prSet presAssocID="{686E51FF-01C8-444A-942B-3820C3265449}" presName="parentText" presStyleLbl="node1" presStyleIdx="2" presStyleCnt="4">
        <dgm:presLayoutVars>
          <dgm:chMax val="0"/>
          <dgm:bulletEnabled val="1"/>
        </dgm:presLayoutVars>
      </dgm:prSet>
      <dgm:spPr/>
    </dgm:pt>
    <dgm:pt modelId="{6191E649-CDBE-49AC-BCFE-306DA5EC2BE7}" type="pres">
      <dgm:prSet presAssocID="{26E60617-35C1-4043-9AA3-970C4A1155B2}" presName="spacer" presStyleCnt="0"/>
      <dgm:spPr/>
    </dgm:pt>
    <dgm:pt modelId="{928B9B56-F3FD-4082-931A-53EACD6A15E3}" type="pres">
      <dgm:prSet presAssocID="{42231249-EB0B-4089-845B-0FF00D4ADAB2}" presName="parentText" presStyleLbl="node1" presStyleIdx="3" presStyleCnt="4" custLinFactY="-1606" custLinFactNeighborX="-198" custLinFactNeighborY="-100000">
        <dgm:presLayoutVars>
          <dgm:chMax val="0"/>
          <dgm:bulletEnabled val="1"/>
        </dgm:presLayoutVars>
      </dgm:prSet>
      <dgm:spPr/>
    </dgm:pt>
  </dgm:ptLst>
  <dgm:cxnLst>
    <dgm:cxn modelId="{92383B6D-85C3-4E6F-932E-90C66F731C5D}" type="presOf" srcId="{2CC81291-929B-4906-A073-1033CDA93A37}" destId="{B4A8C536-5030-42F3-9315-BC9F9C405FB4}" srcOrd="0" destOrd="0" presId="urn:microsoft.com/office/officeart/2005/8/layout/vList2"/>
    <dgm:cxn modelId="{C8BF2E50-7326-4A5D-9BE0-B275998472BF}" srcId="{0E2C1072-57AC-4FDF-B62C-8FB3B113E97D}" destId="{686E51FF-01C8-444A-942B-3820C3265449}" srcOrd="2" destOrd="0" parTransId="{5798C440-1C1D-4BE2-9CC5-33810D82B57C}" sibTransId="{26E60617-35C1-4043-9AA3-970C4A1155B2}"/>
    <dgm:cxn modelId="{14A63254-E819-4E08-B6A3-2D9D0B48D821}" srcId="{0E2C1072-57AC-4FDF-B62C-8FB3B113E97D}" destId="{2CC81291-929B-4906-A073-1033CDA93A37}" srcOrd="0" destOrd="0" parTransId="{DE867ED5-1C11-4D20-ACFD-8953954658B4}" sibTransId="{B97D722C-457F-4C38-B527-49902AB6C2A4}"/>
    <dgm:cxn modelId="{5995DB8C-2005-409A-B635-12C33A03981C}" type="presOf" srcId="{0E2C1072-57AC-4FDF-B62C-8FB3B113E97D}" destId="{57C78C0E-273D-44BE-962B-AB29E94D3E8E}" srcOrd="0" destOrd="0" presId="urn:microsoft.com/office/officeart/2005/8/layout/vList2"/>
    <dgm:cxn modelId="{282ACEA0-964D-453B-B4BA-29A829F5642B}" type="presOf" srcId="{42231249-EB0B-4089-845B-0FF00D4ADAB2}" destId="{928B9B56-F3FD-4082-931A-53EACD6A15E3}" srcOrd="0" destOrd="0" presId="urn:microsoft.com/office/officeart/2005/8/layout/vList2"/>
    <dgm:cxn modelId="{5FC0C5A5-D0B1-4D92-9F24-3A378634CD42}" srcId="{0E2C1072-57AC-4FDF-B62C-8FB3B113E97D}" destId="{42231249-EB0B-4089-845B-0FF00D4ADAB2}" srcOrd="3" destOrd="0" parTransId="{D5691D3B-5719-498D-809D-EDC02CB6BCA0}" sibTransId="{172D3710-1739-4828-870F-866F745ACD77}"/>
    <dgm:cxn modelId="{C40D0CC7-74DB-4328-A759-E8381DAB8B3F}" type="presOf" srcId="{686E51FF-01C8-444A-942B-3820C3265449}" destId="{3785211C-3B7A-4F10-8F6E-B3084B6CDCB0}" srcOrd="0" destOrd="0" presId="urn:microsoft.com/office/officeart/2005/8/layout/vList2"/>
    <dgm:cxn modelId="{8A2F71D5-0845-4EBA-83F5-95F6F527C05F}" srcId="{0E2C1072-57AC-4FDF-B62C-8FB3B113E97D}" destId="{D1AFAB82-71A5-46C1-AC35-3EE4F5CA6CAA}" srcOrd="1" destOrd="0" parTransId="{211BD2C0-E1B5-4A45-9DB2-7F5D0AD04056}" sibTransId="{E67CB1B9-295C-4487-93A8-387B8BC896FE}"/>
    <dgm:cxn modelId="{B85523FD-BA91-4D35-83D5-465EC9665B39}" type="presOf" srcId="{D1AFAB82-71A5-46C1-AC35-3EE4F5CA6CAA}" destId="{2651E9E0-4644-4407-A437-B13899CDD151}" srcOrd="0" destOrd="0" presId="urn:microsoft.com/office/officeart/2005/8/layout/vList2"/>
    <dgm:cxn modelId="{98270941-DF2E-4B4B-B662-D1327B0853E2}" type="presParOf" srcId="{57C78C0E-273D-44BE-962B-AB29E94D3E8E}" destId="{B4A8C536-5030-42F3-9315-BC9F9C405FB4}" srcOrd="0" destOrd="0" presId="urn:microsoft.com/office/officeart/2005/8/layout/vList2"/>
    <dgm:cxn modelId="{EA216E08-1C64-43B2-9750-BB3D35611805}" type="presParOf" srcId="{57C78C0E-273D-44BE-962B-AB29E94D3E8E}" destId="{CB734473-6844-4E6E-BF0F-40387A39919E}" srcOrd="1" destOrd="0" presId="urn:microsoft.com/office/officeart/2005/8/layout/vList2"/>
    <dgm:cxn modelId="{9B315B0A-1F24-45E5-B174-1AB0DCC27C6C}" type="presParOf" srcId="{57C78C0E-273D-44BE-962B-AB29E94D3E8E}" destId="{2651E9E0-4644-4407-A437-B13899CDD151}" srcOrd="2" destOrd="0" presId="urn:microsoft.com/office/officeart/2005/8/layout/vList2"/>
    <dgm:cxn modelId="{D2930D01-8E55-4909-BAA1-F7AF22EB2F3A}" type="presParOf" srcId="{57C78C0E-273D-44BE-962B-AB29E94D3E8E}" destId="{D86F2BB4-4CD0-4780-8806-024CC96DE2E6}" srcOrd="3" destOrd="0" presId="urn:microsoft.com/office/officeart/2005/8/layout/vList2"/>
    <dgm:cxn modelId="{BDADD329-F1FF-4476-9A9B-A5618B647357}" type="presParOf" srcId="{57C78C0E-273D-44BE-962B-AB29E94D3E8E}" destId="{3785211C-3B7A-4F10-8F6E-B3084B6CDCB0}" srcOrd="4" destOrd="0" presId="urn:microsoft.com/office/officeart/2005/8/layout/vList2"/>
    <dgm:cxn modelId="{D65C82C1-E54A-4CEB-A8EB-15F107928F5A}" type="presParOf" srcId="{57C78C0E-273D-44BE-962B-AB29E94D3E8E}" destId="{6191E649-CDBE-49AC-BCFE-306DA5EC2BE7}" srcOrd="5" destOrd="0" presId="urn:microsoft.com/office/officeart/2005/8/layout/vList2"/>
    <dgm:cxn modelId="{1A860688-59E1-45E2-A7E7-FF8D27EB5CB7}" type="presParOf" srcId="{57C78C0E-273D-44BE-962B-AB29E94D3E8E}" destId="{928B9B56-F3FD-4082-931A-53EACD6A15E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2C1072-57AC-4FDF-B62C-8FB3B113E97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CC81291-929B-4906-A073-1033CDA93A37}">
      <dgm:prSet custT="1"/>
      <dgm:spPr>
        <a:solidFill>
          <a:schemeClr val="accent2">
            <a:lumMod val="40000"/>
            <a:lumOff val="60000"/>
          </a:schemeClr>
        </a:solidFill>
        <a:ln cmpd="sng"/>
      </dgm:spPr>
      <dgm:t>
        <a:bodyPr/>
        <a:lstStyle/>
        <a:p>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Any monetary changes to the budget Council makes will appear on Schedule B for a vote on the budget. Council must “find” the money to make a monetary change (i.e., reduce an appropriation somewhere since revenues are set during the revenue consensus process).</a:t>
          </a:r>
          <a:endParaRPr lang="en-US" sz="2400" dirty="0">
            <a:solidFill>
              <a:schemeClr val="tx1"/>
            </a:solidFill>
          </a:endParaRPr>
        </a:p>
      </dgm:t>
    </dgm:pt>
    <dgm:pt modelId="{DE867ED5-1C11-4D20-ACFD-8953954658B4}" type="parTrans" cxnId="{14A63254-E819-4E08-B6A3-2D9D0B48D821}">
      <dgm:prSet/>
      <dgm:spPr/>
      <dgm:t>
        <a:bodyPr/>
        <a:lstStyle/>
        <a:p>
          <a:endParaRPr lang="en-US"/>
        </a:p>
      </dgm:t>
    </dgm:pt>
    <dgm:pt modelId="{B97D722C-457F-4C38-B527-49902AB6C2A4}" type="sibTrans" cxnId="{14A63254-E819-4E08-B6A3-2D9D0B48D821}">
      <dgm:prSet/>
      <dgm:spPr/>
      <dgm:t>
        <a:bodyPr/>
        <a:lstStyle/>
        <a:p>
          <a:endParaRPr lang="en-US"/>
        </a:p>
      </dgm:t>
    </dgm:pt>
    <dgm:pt modelId="{D1AFAB82-71A5-46C1-AC35-3EE4F5CA6CAA}">
      <dgm:prSet custT="1"/>
      <dgm:spPr>
        <a:solidFill>
          <a:schemeClr val="bg1">
            <a:lumMod val="85000"/>
          </a:schemeClr>
        </a:solidFill>
      </dgm:spPr>
      <dgm:t>
        <a:bodyPr/>
        <a:lstStyle/>
        <a:p>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Any non-monetary issues Council raised during Executive Session that they are urging the Administration to address in the upcoming fiscal year should go into Council’s Closing Resolution</a:t>
          </a:r>
          <a:endParaRPr lang="en-US" sz="2400" dirty="0">
            <a:solidFill>
              <a:schemeClr val="tx1"/>
            </a:solidFill>
          </a:endParaRPr>
        </a:p>
      </dgm:t>
    </dgm:pt>
    <dgm:pt modelId="{211BD2C0-E1B5-4A45-9DB2-7F5D0AD04056}" type="parTrans" cxnId="{8A2F71D5-0845-4EBA-83F5-95F6F527C05F}">
      <dgm:prSet/>
      <dgm:spPr/>
      <dgm:t>
        <a:bodyPr/>
        <a:lstStyle/>
        <a:p>
          <a:endParaRPr lang="en-US"/>
        </a:p>
      </dgm:t>
    </dgm:pt>
    <dgm:pt modelId="{E67CB1B9-295C-4487-93A8-387B8BC896FE}" type="sibTrans" cxnId="{8A2F71D5-0845-4EBA-83F5-95F6F527C05F}">
      <dgm:prSet/>
      <dgm:spPr/>
      <dgm:t>
        <a:bodyPr/>
        <a:lstStyle/>
        <a:p>
          <a:endParaRPr lang="en-US"/>
        </a:p>
      </dgm:t>
    </dgm:pt>
    <dgm:pt modelId="{686E51FF-01C8-444A-942B-3820C3265449}">
      <dgm:prSet custT="1"/>
      <dgm:spPr/>
      <dgm:t>
        <a:bodyPr/>
        <a:lstStyle/>
        <a:p>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Council will vote on a final version of Council’s Closing Resolution and Schedule B which represents the financial changes to the upcoming budget and other related budget documents from the Administration.</a:t>
          </a:r>
          <a:endParaRPr lang="en-US" sz="2400" dirty="0">
            <a:solidFill>
              <a:schemeClr val="tx1"/>
            </a:solidFill>
          </a:endParaRPr>
        </a:p>
      </dgm:t>
    </dgm:pt>
    <dgm:pt modelId="{5798C440-1C1D-4BE2-9CC5-33810D82B57C}" type="parTrans" cxnId="{C8BF2E50-7326-4A5D-9BE0-B275998472BF}">
      <dgm:prSet/>
      <dgm:spPr/>
      <dgm:t>
        <a:bodyPr/>
        <a:lstStyle/>
        <a:p>
          <a:endParaRPr lang="en-US"/>
        </a:p>
      </dgm:t>
    </dgm:pt>
    <dgm:pt modelId="{26E60617-35C1-4043-9AA3-970C4A1155B2}" type="sibTrans" cxnId="{C8BF2E50-7326-4A5D-9BE0-B275998472BF}">
      <dgm:prSet/>
      <dgm:spPr/>
      <dgm:t>
        <a:bodyPr/>
        <a:lstStyle/>
        <a:p>
          <a:endParaRPr lang="en-US"/>
        </a:p>
      </dgm:t>
    </dgm:pt>
    <dgm:pt modelId="{57C78C0E-273D-44BE-962B-AB29E94D3E8E}" type="pres">
      <dgm:prSet presAssocID="{0E2C1072-57AC-4FDF-B62C-8FB3B113E97D}" presName="linear" presStyleCnt="0">
        <dgm:presLayoutVars>
          <dgm:animLvl val="lvl"/>
          <dgm:resizeHandles val="exact"/>
        </dgm:presLayoutVars>
      </dgm:prSet>
      <dgm:spPr/>
    </dgm:pt>
    <dgm:pt modelId="{B4A8C536-5030-42F3-9315-BC9F9C405FB4}" type="pres">
      <dgm:prSet presAssocID="{2CC81291-929B-4906-A073-1033CDA93A37}" presName="parentText" presStyleLbl="node1" presStyleIdx="0" presStyleCnt="3">
        <dgm:presLayoutVars>
          <dgm:chMax val="0"/>
          <dgm:bulletEnabled val="1"/>
        </dgm:presLayoutVars>
      </dgm:prSet>
      <dgm:spPr/>
    </dgm:pt>
    <dgm:pt modelId="{CB734473-6844-4E6E-BF0F-40387A39919E}" type="pres">
      <dgm:prSet presAssocID="{B97D722C-457F-4C38-B527-49902AB6C2A4}" presName="spacer" presStyleCnt="0"/>
      <dgm:spPr/>
    </dgm:pt>
    <dgm:pt modelId="{2651E9E0-4644-4407-A437-B13899CDD151}" type="pres">
      <dgm:prSet presAssocID="{D1AFAB82-71A5-46C1-AC35-3EE4F5CA6CAA}" presName="parentText" presStyleLbl="node1" presStyleIdx="1" presStyleCnt="3">
        <dgm:presLayoutVars>
          <dgm:chMax val="0"/>
          <dgm:bulletEnabled val="1"/>
        </dgm:presLayoutVars>
      </dgm:prSet>
      <dgm:spPr/>
    </dgm:pt>
    <dgm:pt modelId="{D86F2BB4-4CD0-4780-8806-024CC96DE2E6}" type="pres">
      <dgm:prSet presAssocID="{E67CB1B9-295C-4487-93A8-387B8BC896FE}" presName="spacer" presStyleCnt="0"/>
      <dgm:spPr/>
    </dgm:pt>
    <dgm:pt modelId="{3785211C-3B7A-4F10-8F6E-B3084B6CDCB0}" type="pres">
      <dgm:prSet presAssocID="{686E51FF-01C8-444A-942B-3820C3265449}" presName="parentText" presStyleLbl="node1" presStyleIdx="2" presStyleCnt="3" custLinFactNeighborX="293" custLinFactNeighborY="6105">
        <dgm:presLayoutVars>
          <dgm:chMax val="0"/>
          <dgm:bulletEnabled val="1"/>
        </dgm:presLayoutVars>
      </dgm:prSet>
      <dgm:spPr/>
    </dgm:pt>
  </dgm:ptLst>
  <dgm:cxnLst>
    <dgm:cxn modelId="{92383B6D-85C3-4E6F-932E-90C66F731C5D}" type="presOf" srcId="{2CC81291-929B-4906-A073-1033CDA93A37}" destId="{B4A8C536-5030-42F3-9315-BC9F9C405FB4}" srcOrd="0" destOrd="0" presId="urn:microsoft.com/office/officeart/2005/8/layout/vList2"/>
    <dgm:cxn modelId="{C8BF2E50-7326-4A5D-9BE0-B275998472BF}" srcId="{0E2C1072-57AC-4FDF-B62C-8FB3B113E97D}" destId="{686E51FF-01C8-444A-942B-3820C3265449}" srcOrd="2" destOrd="0" parTransId="{5798C440-1C1D-4BE2-9CC5-33810D82B57C}" sibTransId="{26E60617-35C1-4043-9AA3-970C4A1155B2}"/>
    <dgm:cxn modelId="{14A63254-E819-4E08-B6A3-2D9D0B48D821}" srcId="{0E2C1072-57AC-4FDF-B62C-8FB3B113E97D}" destId="{2CC81291-929B-4906-A073-1033CDA93A37}" srcOrd="0" destOrd="0" parTransId="{DE867ED5-1C11-4D20-ACFD-8953954658B4}" sibTransId="{B97D722C-457F-4C38-B527-49902AB6C2A4}"/>
    <dgm:cxn modelId="{5995DB8C-2005-409A-B635-12C33A03981C}" type="presOf" srcId="{0E2C1072-57AC-4FDF-B62C-8FB3B113E97D}" destId="{57C78C0E-273D-44BE-962B-AB29E94D3E8E}" srcOrd="0" destOrd="0" presId="urn:microsoft.com/office/officeart/2005/8/layout/vList2"/>
    <dgm:cxn modelId="{C40D0CC7-74DB-4328-A759-E8381DAB8B3F}" type="presOf" srcId="{686E51FF-01C8-444A-942B-3820C3265449}" destId="{3785211C-3B7A-4F10-8F6E-B3084B6CDCB0}" srcOrd="0" destOrd="0" presId="urn:microsoft.com/office/officeart/2005/8/layout/vList2"/>
    <dgm:cxn modelId="{8A2F71D5-0845-4EBA-83F5-95F6F527C05F}" srcId="{0E2C1072-57AC-4FDF-B62C-8FB3B113E97D}" destId="{D1AFAB82-71A5-46C1-AC35-3EE4F5CA6CAA}" srcOrd="1" destOrd="0" parTransId="{211BD2C0-E1B5-4A45-9DB2-7F5D0AD04056}" sibTransId="{E67CB1B9-295C-4487-93A8-387B8BC896FE}"/>
    <dgm:cxn modelId="{B85523FD-BA91-4D35-83D5-465EC9665B39}" type="presOf" srcId="{D1AFAB82-71A5-46C1-AC35-3EE4F5CA6CAA}" destId="{2651E9E0-4644-4407-A437-B13899CDD151}" srcOrd="0" destOrd="0" presId="urn:microsoft.com/office/officeart/2005/8/layout/vList2"/>
    <dgm:cxn modelId="{98270941-DF2E-4B4B-B662-D1327B0853E2}" type="presParOf" srcId="{57C78C0E-273D-44BE-962B-AB29E94D3E8E}" destId="{B4A8C536-5030-42F3-9315-BC9F9C405FB4}" srcOrd="0" destOrd="0" presId="urn:microsoft.com/office/officeart/2005/8/layout/vList2"/>
    <dgm:cxn modelId="{EA216E08-1C64-43B2-9750-BB3D35611805}" type="presParOf" srcId="{57C78C0E-273D-44BE-962B-AB29E94D3E8E}" destId="{CB734473-6844-4E6E-BF0F-40387A39919E}" srcOrd="1" destOrd="0" presId="urn:microsoft.com/office/officeart/2005/8/layout/vList2"/>
    <dgm:cxn modelId="{9B315B0A-1F24-45E5-B174-1AB0DCC27C6C}" type="presParOf" srcId="{57C78C0E-273D-44BE-962B-AB29E94D3E8E}" destId="{2651E9E0-4644-4407-A437-B13899CDD151}" srcOrd="2" destOrd="0" presId="urn:microsoft.com/office/officeart/2005/8/layout/vList2"/>
    <dgm:cxn modelId="{D2930D01-8E55-4909-BAA1-F7AF22EB2F3A}" type="presParOf" srcId="{57C78C0E-273D-44BE-962B-AB29E94D3E8E}" destId="{D86F2BB4-4CD0-4780-8806-024CC96DE2E6}" srcOrd="3" destOrd="0" presId="urn:microsoft.com/office/officeart/2005/8/layout/vList2"/>
    <dgm:cxn modelId="{BDADD329-F1FF-4476-9A9B-A5618B647357}" type="presParOf" srcId="{57C78C0E-273D-44BE-962B-AB29E94D3E8E}" destId="{3785211C-3B7A-4F10-8F6E-B3084B6CDCB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8C536-5030-42F3-9315-BC9F9C405FB4}">
      <dsp:nvSpPr>
        <dsp:cNvPr id="0" name=""/>
        <dsp:cNvSpPr/>
      </dsp:nvSpPr>
      <dsp:spPr>
        <a:xfrm>
          <a:off x="0" y="852503"/>
          <a:ext cx="11969261" cy="717476"/>
        </a:xfrm>
        <a:prstGeom prst="roundRect">
          <a:avLst/>
        </a:prstGeom>
        <a:solidFill>
          <a:schemeClr val="accent2">
            <a:lumMod val="40000"/>
            <a:lumOff val="6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Council will conduct 46 budget hearings, about four a day, starting on Wednesday, March 12th and ending on Monday, March 31st. </a:t>
          </a:r>
        </a:p>
      </dsp:txBody>
      <dsp:txXfrm>
        <a:off x="35024" y="887527"/>
        <a:ext cx="11899213" cy="647428"/>
      </dsp:txXfrm>
    </dsp:sp>
    <dsp:sp modelId="{2651E9E0-4644-4407-A437-B13899CDD151}">
      <dsp:nvSpPr>
        <dsp:cNvPr id="0" name=""/>
        <dsp:cNvSpPr/>
      </dsp:nvSpPr>
      <dsp:spPr>
        <a:xfrm>
          <a:off x="0" y="1581230"/>
          <a:ext cx="11969261" cy="717476"/>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The Budget Finance &amp; Audit Committee expands into a Committee of the Whole and Council President Sheffield chairs the budget related meetings in accordance with Council’s rules. </a:t>
          </a:r>
        </a:p>
      </dsp:txBody>
      <dsp:txXfrm>
        <a:off x="35024" y="1616254"/>
        <a:ext cx="11899213" cy="647428"/>
      </dsp:txXfrm>
    </dsp:sp>
    <dsp:sp modelId="{3785211C-3B7A-4F10-8F6E-B3084B6CDCB0}">
      <dsp:nvSpPr>
        <dsp:cNvPr id="0" name=""/>
        <dsp:cNvSpPr/>
      </dsp:nvSpPr>
      <dsp:spPr>
        <a:xfrm>
          <a:off x="0" y="2283762"/>
          <a:ext cx="11969261" cy="10306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After budget hearings are completed for a day, time is allocated for public comment on the respective budget hearings. A general public hearing will be conducted at 5 pm on Monday, March 31</a:t>
          </a:r>
          <a:r>
            <a:rPr lang="en-US" sz="2400" kern="1200" baseline="30000" dirty="0">
              <a:solidFill>
                <a:schemeClr val="tx1"/>
              </a:solidFill>
            </a:rPr>
            <a:t>st</a:t>
          </a:r>
          <a:r>
            <a:rPr lang="en-US" sz="2400" kern="1200" dirty="0">
              <a:solidFill>
                <a:schemeClr val="tx1"/>
              </a:solidFill>
            </a:rPr>
            <a:t>, in accordance with Section 8-206 if the Detroit City Charter.</a:t>
          </a:r>
        </a:p>
      </dsp:txBody>
      <dsp:txXfrm>
        <a:off x="50310" y="2334072"/>
        <a:ext cx="11868641" cy="929985"/>
      </dsp:txXfrm>
    </dsp:sp>
    <dsp:sp modelId="{928B9B56-F3FD-4082-931A-53EACD6A15E3}">
      <dsp:nvSpPr>
        <dsp:cNvPr id="0" name=""/>
        <dsp:cNvSpPr/>
      </dsp:nvSpPr>
      <dsp:spPr>
        <a:xfrm>
          <a:off x="0" y="3351813"/>
          <a:ext cx="11969261" cy="717476"/>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LPD’s prepares a budget analysis called “budget dailies” for the budget hearings per Council’s budget calendar. The Office of the Auditor General’s assists LPD with preparing the daily budget analyses.</a:t>
          </a:r>
        </a:p>
      </dsp:txBody>
      <dsp:txXfrm>
        <a:off x="35024" y="3386837"/>
        <a:ext cx="11899213" cy="647428"/>
      </dsp:txXfrm>
    </dsp:sp>
    <dsp:sp modelId="{18DCE791-E4DE-459C-B371-F5F9B1E0131E}">
      <dsp:nvSpPr>
        <dsp:cNvPr id="0" name=""/>
        <dsp:cNvSpPr/>
      </dsp:nvSpPr>
      <dsp:spPr>
        <a:xfrm>
          <a:off x="0" y="4080540"/>
          <a:ext cx="11969261" cy="717476"/>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In LPD’s budget analyses, we focus primarily on major appropriation amount changes from the current year’s budget to the proposed FY 2025 budget.</a:t>
          </a:r>
        </a:p>
      </dsp:txBody>
      <dsp:txXfrm>
        <a:off x="35024" y="4115564"/>
        <a:ext cx="11899213" cy="647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8C536-5030-42F3-9315-BC9F9C405FB4}">
      <dsp:nvSpPr>
        <dsp:cNvPr id="0" name=""/>
        <dsp:cNvSpPr/>
      </dsp:nvSpPr>
      <dsp:spPr>
        <a:xfrm>
          <a:off x="0" y="215459"/>
          <a:ext cx="11555289" cy="1510396"/>
        </a:xfrm>
        <a:prstGeom prst="roundRect">
          <a:avLst/>
        </a:prstGeom>
        <a:solidFill>
          <a:schemeClr val="accent2">
            <a:lumMod val="40000"/>
            <a:lumOff val="6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ea typeface="Calibri" panose="020F0502020204030204" pitchFamily="34" charset="0"/>
              <a:cs typeface="Times New Roman" panose="02020603050405020304" pitchFamily="18" charset="0"/>
            </a:rPr>
            <a:t>Questions from Council Members can include questions on changes to appropriations and policy oriented based on their constituent needs.</a:t>
          </a:r>
          <a:endParaRPr lang="en-US" sz="2700" kern="1200" dirty="0">
            <a:solidFill>
              <a:schemeClr val="tx1"/>
            </a:solidFill>
          </a:endParaRPr>
        </a:p>
      </dsp:txBody>
      <dsp:txXfrm>
        <a:off x="73731" y="289190"/>
        <a:ext cx="11407827" cy="1362934"/>
      </dsp:txXfrm>
    </dsp:sp>
    <dsp:sp modelId="{2651E9E0-4644-4407-A437-B13899CDD151}">
      <dsp:nvSpPr>
        <dsp:cNvPr id="0" name=""/>
        <dsp:cNvSpPr/>
      </dsp:nvSpPr>
      <dsp:spPr>
        <a:xfrm>
          <a:off x="0" y="1803616"/>
          <a:ext cx="11555289" cy="1510396"/>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ea typeface="Calibri" panose="020F0502020204030204" pitchFamily="34" charset="0"/>
              <a:cs typeface="Times New Roman" panose="02020603050405020304" pitchFamily="18" charset="0"/>
            </a:rPr>
            <a:t>The February 2025 Revenue Estimating Conference be held this year on Monday, February 10</a:t>
          </a:r>
          <a:r>
            <a:rPr lang="en-US" sz="2700" kern="1200" baseline="30000" dirty="0">
              <a:solidFill>
                <a:schemeClr val="tx1"/>
              </a:solidFill>
              <a:ea typeface="Calibri" panose="020F0502020204030204" pitchFamily="34" charset="0"/>
              <a:cs typeface="Times New Roman" panose="02020603050405020304" pitchFamily="18" charset="0"/>
            </a:rPr>
            <a:t>th</a:t>
          </a:r>
          <a:r>
            <a:rPr lang="en-US" sz="2700" kern="1200" dirty="0">
              <a:solidFill>
                <a:schemeClr val="tx1"/>
              </a:solidFill>
              <a:ea typeface="Calibri" panose="020F0502020204030204" pitchFamily="34" charset="0"/>
              <a:cs typeface="Times New Roman" panose="02020603050405020304" pitchFamily="18" charset="0"/>
            </a:rPr>
            <a:t>, which will establish the revenues for the Mayor’s Proposed FY 2026 budget. </a:t>
          </a:r>
          <a:endParaRPr lang="en-US" sz="2700" kern="1200" dirty="0">
            <a:solidFill>
              <a:schemeClr val="tx1"/>
            </a:solidFill>
          </a:endParaRPr>
        </a:p>
      </dsp:txBody>
      <dsp:txXfrm>
        <a:off x="73731" y="1877347"/>
        <a:ext cx="11407827" cy="1362934"/>
      </dsp:txXfrm>
    </dsp:sp>
    <dsp:sp modelId="{3785211C-3B7A-4F10-8F6E-B3084B6CDCB0}">
      <dsp:nvSpPr>
        <dsp:cNvPr id="0" name=""/>
        <dsp:cNvSpPr/>
      </dsp:nvSpPr>
      <dsp:spPr>
        <a:xfrm>
          <a:off x="0" y="3421919"/>
          <a:ext cx="11555289" cy="151039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ea typeface="Calibri" panose="020F0502020204030204" pitchFamily="34" charset="0"/>
              <a:cs typeface="Times New Roman" panose="02020603050405020304" pitchFamily="18" charset="0"/>
            </a:rPr>
            <a:t>Therefore, if the majority of Council Members want to fund a Council priority, it must reduce an appropriation elsewhere in the budget to fund the priority.  LPD Fiscal assists the Council in finding a place to find money for Council’s priorities.</a:t>
          </a:r>
          <a:endParaRPr lang="en-US" sz="2700" kern="1200" dirty="0">
            <a:solidFill>
              <a:schemeClr val="tx1"/>
            </a:solidFill>
          </a:endParaRPr>
        </a:p>
      </dsp:txBody>
      <dsp:txXfrm>
        <a:off x="73731" y="3495650"/>
        <a:ext cx="11407827" cy="1362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8C536-5030-42F3-9315-BC9F9C405FB4}">
      <dsp:nvSpPr>
        <dsp:cNvPr id="0" name=""/>
        <dsp:cNvSpPr/>
      </dsp:nvSpPr>
      <dsp:spPr>
        <a:xfrm>
          <a:off x="0" y="2356"/>
          <a:ext cx="11816862" cy="1305004"/>
        </a:xfrm>
        <a:prstGeom prst="roundRect">
          <a:avLst/>
        </a:prstGeom>
        <a:solidFill>
          <a:schemeClr val="accent2">
            <a:lumMod val="40000"/>
            <a:lumOff val="6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ea typeface="Calibri" panose="020F0502020204030204" pitchFamily="34" charset="0"/>
              <a:cs typeface="Times New Roman" panose="02020603050405020304" pitchFamily="18" charset="0"/>
            </a:rPr>
            <a:t>City Council convenes Executive Sessions to finalize its deliberations over the Mayor’s proposed budget.</a:t>
          </a:r>
          <a:endParaRPr lang="en-US" sz="2400" kern="1200" dirty="0">
            <a:solidFill>
              <a:schemeClr val="tx1"/>
            </a:solidFill>
          </a:endParaRPr>
        </a:p>
      </dsp:txBody>
      <dsp:txXfrm>
        <a:off x="63705" y="66061"/>
        <a:ext cx="11689452" cy="1177594"/>
      </dsp:txXfrm>
    </dsp:sp>
    <dsp:sp modelId="{2651E9E0-4644-4407-A437-B13899CDD151}">
      <dsp:nvSpPr>
        <dsp:cNvPr id="0" name=""/>
        <dsp:cNvSpPr/>
      </dsp:nvSpPr>
      <dsp:spPr>
        <a:xfrm>
          <a:off x="0" y="1321605"/>
          <a:ext cx="11816862" cy="1305004"/>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ea typeface="Calibri" panose="020F0502020204030204" pitchFamily="34" charset="0"/>
              <a:cs typeface="Times New Roman" panose="02020603050405020304" pitchFamily="18" charset="0"/>
            </a:rPr>
            <a:t>During Executive Session, Council is discussing items Council members have put into Executive Session during the budget process. Council could technically put an item in Executive Session while being in Executive Session, or at anytime during the budget hearings.</a:t>
          </a:r>
          <a:endParaRPr lang="en-US" sz="2400" kern="1200" dirty="0">
            <a:solidFill>
              <a:schemeClr val="tx1"/>
            </a:solidFill>
          </a:endParaRPr>
        </a:p>
      </dsp:txBody>
      <dsp:txXfrm>
        <a:off x="63705" y="1385310"/>
        <a:ext cx="11689452" cy="1177594"/>
      </dsp:txXfrm>
    </dsp:sp>
    <dsp:sp modelId="{3785211C-3B7A-4F10-8F6E-B3084B6CDCB0}">
      <dsp:nvSpPr>
        <dsp:cNvPr id="0" name=""/>
        <dsp:cNvSpPr/>
      </dsp:nvSpPr>
      <dsp:spPr>
        <a:xfrm>
          <a:off x="0" y="2640855"/>
          <a:ext cx="11816862" cy="13050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a typeface="Calibri" panose="020F0502020204030204" pitchFamily="34" charset="0"/>
              <a:cs typeface="Times New Roman" panose="02020603050405020304" pitchFamily="18" charset="0"/>
            </a:rPr>
            <a:t>LPD records </a:t>
          </a:r>
          <a:r>
            <a:rPr lang="en-US" sz="2400" kern="1200" dirty="0">
              <a:solidFill>
                <a:schemeClr val="tx1"/>
              </a:solidFill>
              <a:effectLst/>
              <a:ea typeface="Calibri" panose="020F0502020204030204" pitchFamily="34" charset="0"/>
              <a:cs typeface="Times New Roman" panose="02020603050405020304" pitchFamily="18" charset="0"/>
            </a:rPr>
            <a:t>Council’s items on a spreadsheet; Council discusses each entry and determines funding for the upcoming fiscal year. </a:t>
          </a:r>
          <a:endParaRPr lang="en-US" sz="2400" kern="1200" dirty="0">
            <a:solidFill>
              <a:schemeClr val="tx1"/>
            </a:solidFill>
          </a:endParaRPr>
        </a:p>
      </dsp:txBody>
      <dsp:txXfrm>
        <a:off x="63705" y="2704560"/>
        <a:ext cx="11689452" cy="1177594"/>
      </dsp:txXfrm>
    </dsp:sp>
    <dsp:sp modelId="{928B9B56-F3FD-4082-931A-53EACD6A15E3}">
      <dsp:nvSpPr>
        <dsp:cNvPr id="0" name=""/>
        <dsp:cNvSpPr/>
      </dsp:nvSpPr>
      <dsp:spPr>
        <a:xfrm>
          <a:off x="0" y="3924900"/>
          <a:ext cx="11816862" cy="1305004"/>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a typeface="Calibri" panose="020F0502020204030204" pitchFamily="34" charset="0"/>
              <a:cs typeface="Times New Roman" panose="02020603050405020304" pitchFamily="18" charset="0"/>
            </a:rPr>
            <a:t>If no funding is proposed, but Council would like further consideration, the item may be placed in Council’s Closing Resolution. </a:t>
          </a:r>
          <a:endParaRPr lang="en-US" sz="2400" kern="1200" dirty="0">
            <a:solidFill>
              <a:schemeClr val="tx1"/>
            </a:solidFill>
          </a:endParaRPr>
        </a:p>
      </dsp:txBody>
      <dsp:txXfrm>
        <a:off x="63705" y="3988605"/>
        <a:ext cx="11689452" cy="1177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8C536-5030-42F3-9315-BC9F9C405FB4}">
      <dsp:nvSpPr>
        <dsp:cNvPr id="0" name=""/>
        <dsp:cNvSpPr/>
      </dsp:nvSpPr>
      <dsp:spPr>
        <a:xfrm>
          <a:off x="0" y="415753"/>
          <a:ext cx="11561124" cy="1330875"/>
        </a:xfrm>
        <a:prstGeom prst="roundRect">
          <a:avLst/>
        </a:prstGeom>
        <a:solidFill>
          <a:schemeClr val="accent2">
            <a:lumMod val="40000"/>
            <a:lumOff val="6000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Any monetary changes to the budget Council makes will appear on Schedule B for a vote on the budget. Council must “find” the money to make a monetary change (i.e., reduce an appropriation somewhere since revenues are set during the revenue consensus process).</a:t>
          </a:r>
          <a:endParaRPr lang="en-US" sz="2400" kern="1200" dirty="0">
            <a:solidFill>
              <a:schemeClr val="tx1"/>
            </a:solidFill>
          </a:endParaRPr>
        </a:p>
      </dsp:txBody>
      <dsp:txXfrm>
        <a:off x="64968" y="480721"/>
        <a:ext cx="11431188" cy="1200939"/>
      </dsp:txXfrm>
    </dsp:sp>
    <dsp:sp modelId="{2651E9E0-4644-4407-A437-B13899CDD151}">
      <dsp:nvSpPr>
        <dsp:cNvPr id="0" name=""/>
        <dsp:cNvSpPr/>
      </dsp:nvSpPr>
      <dsp:spPr>
        <a:xfrm>
          <a:off x="0" y="1933828"/>
          <a:ext cx="11561124" cy="1330875"/>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Any non-monetary issues Council raised during Executive Session that they are urging the Administration to address in the upcoming fiscal year should go into Council’s Closing Resolution</a:t>
          </a:r>
          <a:endParaRPr lang="en-US" sz="2400" kern="1200" dirty="0">
            <a:solidFill>
              <a:schemeClr val="tx1"/>
            </a:solidFill>
          </a:endParaRPr>
        </a:p>
      </dsp:txBody>
      <dsp:txXfrm>
        <a:off x="64968" y="1998796"/>
        <a:ext cx="11431188" cy="1200939"/>
      </dsp:txXfrm>
    </dsp:sp>
    <dsp:sp modelId="{3785211C-3B7A-4F10-8F6E-B3084B6CDCB0}">
      <dsp:nvSpPr>
        <dsp:cNvPr id="0" name=""/>
        <dsp:cNvSpPr/>
      </dsp:nvSpPr>
      <dsp:spPr>
        <a:xfrm>
          <a:off x="0" y="3463332"/>
          <a:ext cx="11561124" cy="13308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Council will vote on a final version of Council’s Closing Resolution and Schedule B which represents the financial changes to the upcoming budget and other related budget documents from the Administration.</a:t>
          </a:r>
          <a:endParaRPr lang="en-US" sz="2400" kern="1200" dirty="0">
            <a:solidFill>
              <a:schemeClr val="tx1"/>
            </a:solidFill>
          </a:endParaRPr>
        </a:p>
      </dsp:txBody>
      <dsp:txXfrm>
        <a:off x="64968" y="3528300"/>
        <a:ext cx="11431188" cy="12009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0DC994AA-C437-4EF4-8BEF-0B832D7FA420}" type="datetimeFigureOut">
              <a:rPr lang="en-US" smtClean="0"/>
              <a:t>3/10/2025</a:t>
            </a:fld>
            <a:endParaRPr lang="en-US" dirty="0"/>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r>
              <a:rPr lang="en-US" dirty="0"/>
              <a:t>Page </a:t>
            </a:r>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6T06:09:52.339"/>
    </inkml:context>
    <inkml:brush xml:id="br0">
      <inkml:brushProperty name="width" value="0.025" units="cm"/>
      <inkml:brushProperty name="height" value="0.025" units="cm"/>
    </inkml:brush>
  </inkml:definitions>
  <inkml:trace contextRef="#ctx0" brushRef="#br0">0 0 24072,'3589'0'0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6T06:10:00.803"/>
    </inkml:context>
    <inkml:brush xml:id="br0">
      <inkml:brushProperty name="width" value="0.025" units="cm"/>
      <inkml:brushProperty name="height" value="0.025" units="cm"/>
    </inkml:brush>
  </inkml:definitions>
  <inkml:trace contextRef="#ctx0" brushRef="#br0">0 1271 24466,'3479'-1271'0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38B16356-3B28-4AAF-8099-7941810E2475}" type="datetimeFigureOut">
              <a:rPr lang="en-US" smtClean="0"/>
              <a:t>3/10/2025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r>
              <a:rPr lang="en-US" dirty="0"/>
              <a:t>Page </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CC5DA344-5FA2-43F7-9D95-CA56C82B080A}" type="slidenum">
              <a:rPr lang="en-US" smtClean="0"/>
              <a:t>‹#›</a:t>
            </a:fld>
            <a:endParaRPr lang="en-US" dirty="0"/>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dirty="0"/>
          </a:p>
        </p:txBody>
      </p:sp>
      <p:sp>
        <p:nvSpPr>
          <p:cNvPr id="5" name="Footer Placeholder 4">
            <a:extLst>
              <a:ext uri="{FF2B5EF4-FFF2-40B4-BE49-F238E27FC236}">
                <a16:creationId xmlns:a16="http://schemas.microsoft.com/office/drawing/2014/main" id="{01712B95-16E0-C391-D02D-490DA3DEA1CB}"/>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15</a:t>
            </a:fld>
            <a:endParaRPr lang="en-US" dirty="0"/>
          </a:p>
        </p:txBody>
      </p:sp>
      <p:sp>
        <p:nvSpPr>
          <p:cNvPr id="5" name="Footer Placeholder 4">
            <a:extLst>
              <a:ext uri="{FF2B5EF4-FFF2-40B4-BE49-F238E27FC236}">
                <a16:creationId xmlns:a16="http://schemas.microsoft.com/office/drawing/2014/main" id="{36B7AA76-A524-52DF-D470-92D3B08D5A51}"/>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398844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16</a:t>
            </a:fld>
            <a:endParaRPr lang="en-US" dirty="0"/>
          </a:p>
        </p:txBody>
      </p:sp>
      <p:sp>
        <p:nvSpPr>
          <p:cNvPr id="5" name="Footer Placeholder 4">
            <a:extLst>
              <a:ext uri="{FF2B5EF4-FFF2-40B4-BE49-F238E27FC236}">
                <a16:creationId xmlns:a16="http://schemas.microsoft.com/office/drawing/2014/main" id="{46DCE2FA-788B-F5E0-8B55-58042F292E18}"/>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199168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17</a:t>
            </a:fld>
            <a:endParaRPr lang="en-US" dirty="0"/>
          </a:p>
        </p:txBody>
      </p:sp>
      <p:sp>
        <p:nvSpPr>
          <p:cNvPr id="5" name="Footer Placeholder 4">
            <a:extLst>
              <a:ext uri="{FF2B5EF4-FFF2-40B4-BE49-F238E27FC236}">
                <a16:creationId xmlns:a16="http://schemas.microsoft.com/office/drawing/2014/main" id="{2820AE43-D758-927E-E914-B8B78F0F8375}"/>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609488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72FC5-B459-81AA-CCEE-711CEF970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3100C-137E-8F09-4AF8-784376E2FA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520BE-89EE-A24D-7431-E486EAB9A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47A0A3-B8F4-18BA-BE2D-87B6C2CB9CE6}"/>
              </a:ext>
            </a:extLst>
          </p:cNvPr>
          <p:cNvSpPr>
            <a:spLocks noGrp="1"/>
          </p:cNvSpPr>
          <p:nvPr>
            <p:ph type="sldNum" sz="quarter" idx="5"/>
          </p:nvPr>
        </p:nvSpPr>
        <p:spPr/>
        <p:txBody>
          <a:bodyPr/>
          <a:lstStyle/>
          <a:p>
            <a:fld id="{CC5DA344-5FA2-43F7-9D95-CA56C82B080A}" type="slidenum">
              <a:rPr lang="en-US" smtClean="0"/>
              <a:t>18</a:t>
            </a:fld>
            <a:endParaRPr lang="en-US" dirty="0"/>
          </a:p>
        </p:txBody>
      </p:sp>
      <p:sp>
        <p:nvSpPr>
          <p:cNvPr id="5" name="Footer Placeholder 4">
            <a:extLst>
              <a:ext uri="{FF2B5EF4-FFF2-40B4-BE49-F238E27FC236}">
                <a16:creationId xmlns:a16="http://schemas.microsoft.com/office/drawing/2014/main" id="{925654DE-5EE5-989D-6C56-3727A25434E8}"/>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259703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BEB7A-DA39-ADC7-E3DA-35498E65D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86E6C-5608-949C-CDFB-92136CE2C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5D904-03F1-21E5-4B59-57960DC989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725E6F-770B-16F1-3C8E-57AC73964178}"/>
              </a:ext>
            </a:extLst>
          </p:cNvPr>
          <p:cNvSpPr>
            <a:spLocks noGrp="1"/>
          </p:cNvSpPr>
          <p:nvPr>
            <p:ph type="sldNum" sz="quarter" idx="5"/>
          </p:nvPr>
        </p:nvSpPr>
        <p:spPr/>
        <p:txBody>
          <a:bodyPr/>
          <a:lstStyle/>
          <a:p>
            <a:fld id="{CC5DA344-5FA2-43F7-9D95-CA56C82B080A}" type="slidenum">
              <a:rPr lang="en-US" smtClean="0"/>
              <a:t>19</a:t>
            </a:fld>
            <a:endParaRPr lang="en-US" dirty="0"/>
          </a:p>
        </p:txBody>
      </p:sp>
      <p:sp>
        <p:nvSpPr>
          <p:cNvPr id="5" name="Footer Placeholder 4">
            <a:extLst>
              <a:ext uri="{FF2B5EF4-FFF2-40B4-BE49-F238E27FC236}">
                <a16:creationId xmlns:a16="http://schemas.microsoft.com/office/drawing/2014/main" id="{B3719209-B1F3-62D2-3D76-B9373225E332}"/>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840997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149A0-24F0-0D23-DDAB-526CAA935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A8EB4-6D97-59B2-9B84-95E394BCC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D7C4A-D9E8-B6E5-6495-1ADCCE9E4C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D51E0F-31A1-2206-9F5D-2F5B1D84455F}"/>
              </a:ext>
            </a:extLst>
          </p:cNvPr>
          <p:cNvSpPr>
            <a:spLocks noGrp="1"/>
          </p:cNvSpPr>
          <p:nvPr>
            <p:ph type="sldNum" sz="quarter" idx="5"/>
          </p:nvPr>
        </p:nvSpPr>
        <p:spPr/>
        <p:txBody>
          <a:bodyPr/>
          <a:lstStyle/>
          <a:p>
            <a:fld id="{CC5DA344-5FA2-43F7-9D95-CA56C82B080A}" type="slidenum">
              <a:rPr lang="en-US" smtClean="0"/>
              <a:t>20</a:t>
            </a:fld>
            <a:endParaRPr lang="en-US" dirty="0"/>
          </a:p>
        </p:txBody>
      </p:sp>
      <p:sp>
        <p:nvSpPr>
          <p:cNvPr id="5" name="Footer Placeholder 4">
            <a:extLst>
              <a:ext uri="{FF2B5EF4-FFF2-40B4-BE49-F238E27FC236}">
                <a16:creationId xmlns:a16="http://schemas.microsoft.com/office/drawing/2014/main" id="{E1118B48-6661-3163-F88C-F29B2FF5C4F7}"/>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32078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24282-9FB7-8C46-FD74-6AF05F45B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6BB87-336E-A8F7-7508-2580A9FD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8BF3E-F3E6-64EE-C72F-7C5EE0134D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1710D0-FABC-04A4-A53B-4C0744C9954A}"/>
              </a:ext>
            </a:extLst>
          </p:cNvPr>
          <p:cNvSpPr>
            <a:spLocks noGrp="1"/>
          </p:cNvSpPr>
          <p:nvPr>
            <p:ph type="sldNum" sz="quarter" idx="5"/>
          </p:nvPr>
        </p:nvSpPr>
        <p:spPr/>
        <p:txBody>
          <a:bodyPr/>
          <a:lstStyle/>
          <a:p>
            <a:fld id="{CC5DA344-5FA2-43F7-9D95-CA56C82B080A}" type="slidenum">
              <a:rPr lang="en-US" smtClean="0"/>
              <a:t>21</a:t>
            </a:fld>
            <a:endParaRPr lang="en-US" dirty="0"/>
          </a:p>
        </p:txBody>
      </p:sp>
      <p:sp>
        <p:nvSpPr>
          <p:cNvPr id="5" name="Footer Placeholder 4">
            <a:extLst>
              <a:ext uri="{FF2B5EF4-FFF2-40B4-BE49-F238E27FC236}">
                <a16:creationId xmlns:a16="http://schemas.microsoft.com/office/drawing/2014/main" id="{4B51AD8A-8E0C-2137-7903-6A05B271F361}"/>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27483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FDBAB-FDB3-28B1-6DD8-D1DA0F141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81F83-DA08-4C2A-4F88-C9CE20C54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85741-4C7C-1A58-D04A-37F8B72275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EACA56-AE7D-2B7B-E231-FA23190B9716}"/>
              </a:ext>
            </a:extLst>
          </p:cNvPr>
          <p:cNvSpPr>
            <a:spLocks noGrp="1"/>
          </p:cNvSpPr>
          <p:nvPr>
            <p:ph type="sldNum" sz="quarter" idx="5"/>
          </p:nvPr>
        </p:nvSpPr>
        <p:spPr/>
        <p:txBody>
          <a:bodyPr/>
          <a:lstStyle/>
          <a:p>
            <a:fld id="{CC5DA344-5FA2-43F7-9D95-CA56C82B080A}" type="slidenum">
              <a:rPr lang="en-US" smtClean="0"/>
              <a:t>22</a:t>
            </a:fld>
            <a:endParaRPr lang="en-US" dirty="0"/>
          </a:p>
        </p:txBody>
      </p:sp>
      <p:sp>
        <p:nvSpPr>
          <p:cNvPr id="5" name="Footer Placeholder 4">
            <a:extLst>
              <a:ext uri="{FF2B5EF4-FFF2-40B4-BE49-F238E27FC236}">
                <a16:creationId xmlns:a16="http://schemas.microsoft.com/office/drawing/2014/main" id="{4D6BFB91-C3A5-CBBB-1D5B-EBFB7EE2038D}"/>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2955685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23</a:t>
            </a:fld>
            <a:endParaRPr lang="en-US" dirty="0"/>
          </a:p>
        </p:txBody>
      </p:sp>
      <p:sp>
        <p:nvSpPr>
          <p:cNvPr id="5" name="Footer Placeholder 4">
            <a:extLst>
              <a:ext uri="{FF2B5EF4-FFF2-40B4-BE49-F238E27FC236}">
                <a16:creationId xmlns:a16="http://schemas.microsoft.com/office/drawing/2014/main" id="{2820AE43-D758-927E-E914-B8B78F0F8375}"/>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141506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24</a:t>
            </a:fld>
            <a:endParaRPr lang="en-US" dirty="0"/>
          </a:p>
        </p:txBody>
      </p:sp>
      <p:sp>
        <p:nvSpPr>
          <p:cNvPr id="5" name="Footer Placeholder 4">
            <a:extLst>
              <a:ext uri="{FF2B5EF4-FFF2-40B4-BE49-F238E27FC236}">
                <a16:creationId xmlns:a16="http://schemas.microsoft.com/office/drawing/2014/main" id="{2820AE43-D758-927E-E914-B8B78F0F8375}"/>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355163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dirty="0"/>
          </a:p>
        </p:txBody>
      </p:sp>
      <p:sp>
        <p:nvSpPr>
          <p:cNvPr id="5" name="Footer Placeholder 4">
            <a:extLst>
              <a:ext uri="{FF2B5EF4-FFF2-40B4-BE49-F238E27FC236}">
                <a16:creationId xmlns:a16="http://schemas.microsoft.com/office/drawing/2014/main" id="{AF6B383A-168B-D20F-298B-37E0CD9AD7CF}"/>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372763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25</a:t>
            </a:fld>
            <a:endParaRPr lang="en-US" dirty="0"/>
          </a:p>
        </p:txBody>
      </p:sp>
      <p:sp>
        <p:nvSpPr>
          <p:cNvPr id="5" name="Footer Placeholder 4">
            <a:extLst>
              <a:ext uri="{FF2B5EF4-FFF2-40B4-BE49-F238E27FC236}">
                <a16:creationId xmlns:a16="http://schemas.microsoft.com/office/drawing/2014/main" id="{12BD6B21-4494-5032-1146-2AB2FC44B4B7}"/>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207071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dirty="0"/>
          </a:p>
        </p:txBody>
      </p:sp>
      <p:sp>
        <p:nvSpPr>
          <p:cNvPr id="5" name="Footer Placeholder 4">
            <a:extLst>
              <a:ext uri="{FF2B5EF4-FFF2-40B4-BE49-F238E27FC236}">
                <a16:creationId xmlns:a16="http://schemas.microsoft.com/office/drawing/2014/main" id="{AAEFA19B-DB09-DB03-2B97-81E2C4F20FCC}"/>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328188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9</a:t>
            </a:fld>
            <a:endParaRPr lang="en-US" dirty="0"/>
          </a:p>
        </p:txBody>
      </p:sp>
      <p:sp>
        <p:nvSpPr>
          <p:cNvPr id="5" name="Footer Placeholder 4">
            <a:extLst>
              <a:ext uri="{FF2B5EF4-FFF2-40B4-BE49-F238E27FC236}">
                <a16:creationId xmlns:a16="http://schemas.microsoft.com/office/drawing/2014/main" id="{F03BAE4D-3F17-A456-ACF0-D5EF526615BD}"/>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283106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10</a:t>
            </a:fld>
            <a:endParaRPr lang="en-US" dirty="0"/>
          </a:p>
        </p:txBody>
      </p:sp>
      <p:sp>
        <p:nvSpPr>
          <p:cNvPr id="5" name="Footer Placeholder 4">
            <a:extLst>
              <a:ext uri="{FF2B5EF4-FFF2-40B4-BE49-F238E27FC236}">
                <a16:creationId xmlns:a16="http://schemas.microsoft.com/office/drawing/2014/main" id="{669565C3-85AD-95D6-C064-F32003905CCE}"/>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401291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11</a:t>
            </a:fld>
            <a:endParaRPr lang="en-US" dirty="0"/>
          </a:p>
        </p:txBody>
      </p:sp>
      <p:sp>
        <p:nvSpPr>
          <p:cNvPr id="5" name="Footer Placeholder 4">
            <a:extLst>
              <a:ext uri="{FF2B5EF4-FFF2-40B4-BE49-F238E27FC236}">
                <a16:creationId xmlns:a16="http://schemas.microsoft.com/office/drawing/2014/main" id="{3CE0D593-A316-DB0E-1A59-885C97D59B91}"/>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205829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12</a:t>
            </a:fld>
            <a:endParaRPr lang="en-US" dirty="0"/>
          </a:p>
        </p:txBody>
      </p:sp>
      <p:sp>
        <p:nvSpPr>
          <p:cNvPr id="5" name="Footer Placeholder 4">
            <a:extLst>
              <a:ext uri="{FF2B5EF4-FFF2-40B4-BE49-F238E27FC236}">
                <a16:creationId xmlns:a16="http://schemas.microsoft.com/office/drawing/2014/main" id="{878233D2-2D04-0AA7-62E8-47608A36B333}"/>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2792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13</a:t>
            </a:fld>
            <a:endParaRPr lang="en-US" dirty="0"/>
          </a:p>
        </p:txBody>
      </p:sp>
      <p:sp>
        <p:nvSpPr>
          <p:cNvPr id="5" name="Footer Placeholder 4">
            <a:extLst>
              <a:ext uri="{FF2B5EF4-FFF2-40B4-BE49-F238E27FC236}">
                <a16:creationId xmlns:a16="http://schemas.microsoft.com/office/drawing/2014/main" id="{9C441A4E-EBF6-F984-17B4-6E097CFDADD5}"/>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42966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14</a:t>
            </a:fld>
            <a:endParaRPr lang="en-US" dirty="0"/>
          </a:p>
        </p:txBody>
      </p:sp>
      <p:sp>
        <p:nvSpPr>
          <p:cNvPr id="5" name="Footer Placeholder 4">
            <a:extLst>
              <a:ext uri="{FF2B5EF4-FFF2-40B4-BE49-F238E27FC236}">
                <a16:creationId xmlns:a16="http://schemas.microsoft.com/office/drawing/2014/main" id="{36B7AA76-A524-52DF-D470-92D3B08D5A51}"/>
              </a:ext>
            </a:extLst>
          </p:cNvPr>
          <p:cNvSpPr>
            <a:spLocks noGrp="1"/>
          </p:cNvSpPr>
          <p:nvPr>
            <p:ph type="ftr" sz="quarter" idx="4"/>
          </p:nvPr>
        </p:nvSpPr>
        <p:spPr/>
        <p:txBody>
          <a:bodyPr/>
          <a:lstStyle/>
          <a:p>
            <a:r>
              <a:rPr lang="en-US" dirty="0"/>
              <a:t>Page </a:t>
            </a:r>
          </a:p>
        </p:txBody>
      </p:sp>
    </p:spTree>
    <p:extLst>
      <p:ext uri="{BB962C8B-B14F-4D97-AF65-F5344CB8AC3E}">
        <p14:creationId xmlns:p14="http://schemas.microsoft.com/office/powerpoint/2010/main" val="213832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Page</a:t>
            </a:r>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2875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Page</a:t>
            </a:r>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03680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Page</a:t>
            </a:r>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701384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dirty="0"/>
              <a:t>Click icon to add picture</a:t>
            </a:r>
          </a:p>
        </p:txBody>
      </p:sp>
    </p:spTree>
    <p:extLst>
      <p:ext uri="{BB962C8B-B14F-4D97-AF65-F5344CB8AC3E}">
        <p14:creationId xmlns:p14="http://schemas.microsoft.com/office/powerpoint/2010/main" val="1243749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7588714-FE55-FCEF-78C2-2A4D11ECD7FD}"/>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AF6BF02-4CD8-261B-BE58-05677EB947E9}"/>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AF1F17-7A1F-BCA2-15C0-417928B4E78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0ADE0B-D150-E72B-EE9A-E5EFDBC6F01E}"/>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BCDD5A-A3C4-DF4F-74AD-CAF0F465BDA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30AE4-C878-DFAB-EDA5-36B97176DE7A}"/>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1487B2-0348-2FFC-03FB-6508B6FD36B3}"/>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2125262"/>
            <a:ext cx="10515600" cy="3675944"/>
          </a:xfrm>
        </p:spPr>
        <p:txBody>
          <a:bodyPr>
            <a:normAutofit/>
          </a:bodyPr>
          <a:lstStyle>
            <a:lvl1pPr marL="0" indent="0" algn="ctr">
              <a:buNone/>
              <a:defRPr sz="2000"/>
            </a:lvl1pPr>
          </a:lstStyle>
          <a:p>
            <a:r>
              <a:rPr lang="en-US" dirty="0"/>
              <a:t>Click icon to add table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r>
              <a:rPr lang="en-US" dirty="0"/>
              <a:t>Page</a:t>
            </a: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215452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dirty="0"/>
              <a:t>Click icon to add picture</a:t>
            </a:r>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742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DD9208B-0FD2-A7E3-5202-0F18392AE4F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4010E2-9C6F-C582-1E3A-F5D43D0FFBBC}"/>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D2B8AF-94DE-C211-EAE7-0971C111BEAD}"/>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7A2AC-F284-077E-9A14-EB7D1DE6274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E91F1F-5151-2442-2B89-CE0AB1178507}"/>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BD82AC-3C5B-819E-E0FF-157D74B840BC}"/>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99648-2E6E-FA0D-85E4-8884BE34A00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07BD0263-5D42-E696-F170-1F9CF5FF2A74}"/>
              </a:ext>
            </a:extLst>
          </p:cNvPr>
          <p:cNvSpPr>
            <a:spLocks noGrp="1"/>
          </p:cNvSpPr>
          <p:nvPr>
            <p:ph sz="half" idx="15" hasCustomPrompt="1"/>
          </p:nvPr>
        </p:nvSpPr>
        <p:spPr>
          <a:xfrm>
            <a:off x="838199" y="2078963"/>
            <a:ext cx="3435628" cy="4067492"/>
          </a:xfrm>
        </p:spPr>
        <p:txBody>
          <a:bodyPr>
            <a:normAutofit/>
          </a:bodyPr>
          <a:lstStyle>
            <a:lvl1pPr marL="457200" indent="-457200">
              <a:spcBef>
                <a:spcPts val="1000"/>
              </a:spcBef>
              <a:spcAft>
                <a:spcPts val="500"/>
              </a:spcAft>
              <a:buFont typeface="+mj-lt"/>
              <a:buAutoNum type="arabicPeriod"/>
              <a:defRPr sz="1800"/>
            </a:lvl1pPr>
            <a:lvl2pPr marL="914400" indent="-457200">
              <a:spcBef>
                <a:spcPts val="1000"/>
              </a:spcBef>
              <a:spcAft>
                <a:spcPts val="500"/>
              </a:spcAft>
              <a:buFont typeface="+mj-lt"/>
              <a:buAutoNum type="alphaLcPeriod"/>
              <a:defRPr sz="1800"/>
            </a:lvl2pPr>
            <a:lvl3pPr marL="1371600" indent="-457200">
              <a:spcBef>
                <a:spcPts val="1000"/>
              </a:spcBef>
              <a:spcAft>
                <a:spcPts val="500"/>
              </a:spcAft>
              <a:buFont typeface="+mj-lt"/>
              <a:buAutoNum type="arabicParenR"/>
              <a:defRPr sz="1800"/>
            </a:lvl3pPr>
            <a:lvl4pPr marL="1828800" indent="-457200">
              <a:spcBef>
                <a:spcPts val="1000"/>
              </a:spcBef>
              <a:spcAft>
                <a:spcPts val="500"/>
              </a:spcAft>
              <a:buFont typeface="+mj-lt"/>
              <a:buAutoNum type="alphaLcParenR"/>
              <a:defRPr sz="1800"/>
            </a:lvl4pPr>
            <a:lvl5pPr marL="2228850" indent="-457200">
              <a:spcBef>
                <a:spcPts val="1000"/>
              </a:spcBef>
              <a:spcAft>
                <a:spcPts val="500"/>
              </a:spcAft>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1BEE7174-135F-6F9F-11B9-3C3F2F9CDEAA}"/>
              </a:ext>
            </a:extLst>
          </p:cNvPr>
          <p:cNvSpPr>
            <a:spLocks noGrp="1"/>
          </p:cNvSpPr>
          <p:nvPr>
            <p:ph sz="half" idx="14" hasCustomPrompt="1"/>
          </p:nvPr>
        </p:nvSpPr>
        <p:spPr>
          <a:xfrm>
            <a:off x="4965539" y="2087315"/>
            <a:ext cx="6007261" cy="4067492"/>
          </a:xfrm>
        </p:spPr>
        <p:txBody>
          <a:bodyPr>
            <a:normAutofit/>
          </a:bodyPr>
          <a:lstStyle>
            <a:lvl1pPr marL="0" indent="0">
              <a:spcBef>
                <a:spcPts val="1000"/>
              </a:spcBef>
              <a:spcAft>
                <a:spcPts val="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r>
              <a:rPr lang="en-US" dirty="0"/>
              <a:t>Page</a:t>
            </a:r>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78927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dirty="0"/>
              <a:t>Click icon to add picture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r>
              <a:rPr lang="en-US" dirty="0"/>
              <a:t>Page</a:t>
            </a:r>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91306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Page</a:t>
            </a:r>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02000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Page</a:t>
            </a:r>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92168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Page</a:t>
            </a:r>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71969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Page</a:t>
            </a:r>
          </a:p>
        </p:txBody>
      </p:sp>
      <p:sp>
        <p:nvSpPr>
          <p:cNvPr id="9" name="Slide Number Placeholder 8"/>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29090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Page</a:t>
            </a:r>
          </a:p>
        </p:txBody>
      </p:sp>
      <p:sp>
        <p:nvSpPr>
          <p:cNvPr id="5" name="Slide Number Placeholder 4"/>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75134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Page</a:t>
            </a:r>
          </a:p>
        </p:txBody>
      </p:sp>
      <p:sp>
        <p:nvSpPr>
          <p:cNvPr id="4" name="Slide Number Placeholder 3"/>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66592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Page</a:t>
            </a:r>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5027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Page</a:t>
            </a:r>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09800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Page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12358-51D2-46B3-9BDE-DF29528B9454}" type="slidenum">
              <a:rPr lang="en-US" smtClean="0"/>
              <a:t>‹#›</a:t>
            </a:fld>
            <a:endParaRPr lang="en-US" dirty="0"/>
          </a:p>
        </p:txBody>
      </p:sp>
    </p:spTree>
    <p:extLst>
      <p:ext uri="{BB962C8B-B14F-4D97-AF65-F5344CB8AC3E}">
        <p14:creationId xmlns:p14="http://schemas.microsoft.com/office/powerpoint/2010/main" val="352547088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5" r:id="rId15"/>
    <p:sldLayoutId id="2147483735"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www.flickr.com/photos/warrenlemay/53026410660/in/photostrea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mailto:irvin@detroitmi.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en.wikipedia.org/wiki/Coleman_A._Young_Municipal_Build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282893" y="1885950"/>
            <a:ext cx="5824537" cy="4852035"/>
          </a:xfrm>
        </p:spPr>
        <p:txBody>
          <a:bodyPr/>
          <a:lstStyle/>
          <a:p>
            <a:r>
              <a:rPr lang="en-US" b="1" dirty="0">
                <a:solidFill>
                  <a:schemeClr val="accent6">
                    <a:lumMod val="50000"/>
                  </a:schemeClr>
                </a:solidFill>
              </a:rPr>
              <a:t>City council district 2</a:t>
            </a:r>
            <a:br>
              <a:rPr lang="en-US" b="1" dirty="0">
                <a:solidFill>
                  <a:schemeClr val="accent6">
                    <a:lumMod val="50000"/>
                  </a:schemeClr>
                </a:solidFill>
              </a:rPr>
            </a:br>
            <a:r>
              <a:rPr lang="en-US" b="1" dirty="0">
                <a:solidFill>
                  <a:schemeClr val="accent6">
                    <a:lumMod val="50000"/>
                  </a:schemeClr>
                </a:solidFill>
              </a:rPr>
              <a:t>Community Townhall</a:t>
            </a:r>
            <a:br>
              <a:rPr lang="en-US" b="1" dirty="0">
                <a:solidFill>
                  <a:schemeClr val="accent6">
                    <a:lumMod val="50000"/>
                  </a:schemeClr>
                </a:solidFill>
              </a:rPr>
            </a:br>
            <a:br>
              <a:rPr lang="en-US" b="1" dirty="0">
                <a:solidFill>
                  <a:schemeClr val="accent6">
                    <a:lumMod val="50000"/>
                  </a:schemeClr>
                </a:solidFill>
              </a:rPr>
            </a:br>
            <a:r>
              <a:rPr lang="en-US" b="1" dirty="0">
                <a:solidFill>
                  <a:schemeClr val="accent6">
                    <a:lumMod val="50000"/>
                  </a:schemeClr>
                </a:solidFill>
              </a:rPr>
              <a:t>“</a:t>
            </a:r>
            <a:r>
              <a:rPr lang="en-US" b="1" cap="none" dirty="0">
                <a:solidFill>
                  <a:schemeClr val="accent6">
                    <a:lumMod val="50000"/>
                  </a:schemeClr>
                </a:solidFill>
              </a:rPr>
              <a:t>Navigating the City Budget</a:t>
            </a:r>
            <a:r>
              <a:rPr lang="en-US" b="1" dirty="0">
                <a:solidFill>
                  <a:schemeClr val="accent6">
                    <a:lumMod val="50000"/>
                  </a:schemeClr>
                </a:solidFill>
              </a:rPr>
              <a:t>”</a:t>
            </a:r>
            <a:br>
              <a:rPr lang="en-US" b="1" dirty="0">
                <a:solidFill>
                  <a:schemeClr val="accent6">
                    <a:lumMod val="50000"/>
                  </a:schemeClr>
                </a:solidFill>
              </a:rPr>
            </a:br>
            <a:r>
              <a:rPr lang="en-US" b="1" dirty="0">
                <a:solidFill>
                  <a:schemeClr val="accent6">
                    <a:lumMod val="50000"/>
                  </a:schemeClr>
                </a:solidFill>
              </a:rPr>
              <a:t>                              </a:t>
            </a:r>
            <a:br>
              <a:rPr lang="en-US" b="1" dirty="0">
                <a:solidFill>
                  <a:schemeClr val="accent6">
                    <a:lumMod val="50000"/>
                  </a:schemeClr>
                </a:solidFill>
              </a:rPr>
            </a:br>
            <a:br>
              <a:rPr lang="en-US" b="1" dirty="0">
                <a:solidFill>
                  <a:schemeClr val="accent6">
                    <a:lumMod val="75000"/>
                  </a:schemeClr>
                </a:solidFill>
              </a:rPr>
            </a:br>
            <a:r>
              <a:rPr lang="en-US" sz="2400" b="1" dirty="0">
                <a:solidFill>
                  <a:schemeClr val="accent6">
                    <a:lumMod val="50000"/>
                  </a:schemeClr>
                </a:solidFill>
              </a:rPr>
              <a:t>Prepared by the Legislative Policy Division</a:t>
            </a:r>
          </a:p>
        </p:txBody>
      </p:sp>
      <p:pic>
        <p:nvPicPr>
          <p:cNvPr id="12" name="Picture Placeholder 11" descr="A statue outside of a building&#10;&#10;Description automatically generated">
            <a:extLst>
              <a:ext uri="{FF2B5EF4-FFF2-40B4-BE49-F238E27FC236}">
                <a16:creationId xmlns:a16="http://schemas.microsoft.com/office/drawing/2014/main" id="{868D265B-F2A4-2ACB-E7C4-B55F2022A4A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699" b="10699"/>
          <a:stretch>
            <a:fillRect/>
          </a:stretch>
        </p:blipFill>
        <p:spPr/>
      </p:pic>
      <p:pic>
        <p:nvPicPr>
          <p:cNvPr id="14" name="Picture 13">
            <a:extLst>
              <a:ext uri="{FF2B5EF4-FFF2-40B4-BE49-F238E27FC236}">
                <a16:creationId xmlns:a16="http://schemas.microsoft.com/office/drawing/2014/main" id="{40DBB16D-F341-2244-2C96-7744B5B1FFFC}"/>
              </a:ext>
            </a:extLst>
          </p:cNvPr>
          <p:cNvPicPr>
            <a:picLocks noChangeAspect="1"/>
          </p:cNvPicPr>
          <p:nvPr/>
        </p:nvPicPr>
        <p:blipFill>
          <a:blip r:embed="rId5"/>
          <a:stretch>
            <a:fillRect/>
          </a:stretch>
        </p:blipFill>
        <p:spPr>
          <a:xfrm>
            <a:off x="1740465" y="457200"/>
            <a:ext cx="3048264" cy="1072896"/>
          </a:xfrm>
          <a:prstGeom prst="rect">
            <a:avLst/>
          </a:prstGeom>
        </p:spPr>
      </p:pic>
    </p:spTree>
    <p:extLst>
      <p:ext uri="{BB962C8B-B14F-4D97-AF65-F5344CB8AC3E}">
        <p14:creationId xmlns:p14="http://schemas.microsoft.com/office/powerpoint/2010/main" val="30789943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114C-1567-F3D3-6A87-3B45D99792B3}"/>
              </a:ext>
            </a:extLst>
          </p:cNvPr>
          <p:cNvSpPr>
            <a:spLocks noGrp="1"/>
          </p:cNvSpPr>
          <p:nvPr>
            <p:ph type="title"/>
          </p:nvPr>
        </p:nvSpPr>
        <p:spPr>
          <a:xfrm>
            <a:off x="572493" y="238540"/>
            <a:ext cx="11018520" cy="725288"/>
          </a:xfrm>
        </p:spPr>
        <p:txBody>
          <a:bodyPr vert="horz" lIns="91440" tIns="45720" rIns="91440" bIns="45720" rtlCol="0" anchor="b">
            <a:normAutofit/>
          </a:bodyPr>
          <a:lstStyle/>
          <a:p>
            <a:r>
              <a:rPr lang="en-US" sz="3200" b="1" dirty="0">
                <a:latin typeface="Calibri" panose="020F0502020204030204" pitchFamily="34" charset="0"/>
                <a:cs typeface="Calibri" panose="020F0502020204030204" pitchFamily="34" charset="0"/>
              </a:rPr>
              <a:t>City Council’s Review of the Budget</a:t>
            </a:r>
          </a:p>
        </p:txBody>
      </p:sp>
      <p:sp>
        <p:nvSpPr>
          <p:cNvPr id="14" name="Footer Placeholder 13">
            <a:extLst>
              <a:ext uri="{FF2B5EF4-FFF2-40B4-BE49-F238E27FC236}">
                <a16:creationId xmlns:a16="http://schemas.microsoft.com/office/drawing/2014/main" id="{6B901057-4C86-0792-F0F9-7F888CB2649A}"/>
              </a:ext>
            </a:extLst>
          </p:cNvPr>
          <p:cNvSpPr>
            <a:spLocks noGrp="1"/>
          </p:cNvSpPr>
          <p:nvPr>
            <p:ph type="ftr" sz="quarter" idx="11"/>
          </p:nvPr>
        </p:nvSpPr>
        <p:spPr>
          <a:xfrm>
            <a:off x="10705041" y="6492875"/>
            <a:ext cx="1052689" cy="365125"/>
          </a:xfrm>
        </p:spPr>
        <p:txBody>
          <a:bodyPr/>
          <a:lstStyle/>
          <a:p>
            <a:r>
              <a:rPr lang="en-US" dirty="0"/>
              <a:t>Page 10</a:t>
            </a:r>
          </a:p>
        </p:txBody>
      </p:sp>
      <p:graphicFrame>
        <p:nvGraphicFramePr>
          <p:cNvPr id="10" name="TextBox 7">
            <a:extLst>
              <a:ext uri="{FF2B5EF4-FFF2-40B4-BE49-F238E27FC236}">
                <a16:creationId xmlns:a16="http://schemas.microsoft.com/office/drawing/2014/main" id="{5C339A39-11BF-7787-BAE3-045856FBD5B4}"/>
              </a:ext>
            </a:extLst>
          </p:cNvPr>
          <p:cNvGraphicFramePr/>
          <p:nvPr>
            <p:extLst>
              <p:ext uri="{D42A27DB-BD31-4B8C-83A1-F6EECF244321}">
                <p14:modId xmlns:p14="http://schemas.microsoft.com/office/powerpoint/2010/main" val="2558402848"/>
              </p:ext>
            </p:extLst>
          </p:nvPr>
        </p:nvGraphicFramePr>
        <p:xfrm>
          <a:off x="222738" y="1207479"/>
          <a:ext cx="11969262" cy="5650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96EEB11D-8711-3572-1937-FD4BD80266E1}"/>
              </a:ext>
            </a:extLst>
          </p:cNvPr>
          <p:cNvPicPr>
            <a:picLocks noChangeAspect="1"/>
          </p:cNvPicPr>
          <p:nvPr/>
        </p:nvPicPr>
        <p:blipFill>
          <a:blip r:embed="rId8"/>
          <a:stretch>
            <a:fillRect/>
          </a:stretch>
        </p:blipFill>
        <p:spPr>
          <a:xfrm>
            <a:off x="9143736" y="0"/>
            <a:ext cx="3048264" cy="1072989"/>
          </a:xfrm>
          <a:prstGeom prst="rect">
            <a:avLst/>
          </a:prstGeom>
        </p:spPr>
      </p:pic>
    </p:spTree>
    <p:extLst>
      <p:ext uri="{BB962C8B-B14F-4D97-AF65-F5344CB8AC3E}">
        <p14:creationId xmlns:p14="http://schemas.microsoft.com/office/powerpoint/2010/main" val="2955690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114C-1567-F3D3-6A87-3B45D99792B3}"/>
              </a:ext>
            </a:extLst>
          </p:cNvPr>
          <p:cNvSpPr>
            <a:spLocks noGrp="1"/>
          </p:cNvSpPr>
          <p:nvPr>
            <p:ph type="title"/>
          </p:nvPr>
        </p:nvSpPr>
        <p:spPr>
          <a:xfrm>
            <a:off x="222738" y="238540"/>
            <a:ext cx="11368275" cy="725288"/>
          </a:xfrm>
        </p:spPr>
        <p:txBody>
          <a:bodyPr vert="horz" lIns="91440" tIns="45720" rIns="91440" bIns="45720" rtlCol="0" anchor="b">
            <a:normAutofit/>
          </a:bodyPr>
          <a:lstStyle/>
          <a:p>
            <a:r>
              <a:rPr lang="en-US" sz="3200" b="1" dirty="0">
                <a:latin typeface="Calibri" panose="020F0502020204030204" pitchFamily="34" charset="0"/>
                <a:cs typeface="Calibri" panose="020F0502020204030204" pitchFamily="34" charset="0"/>
              </a:rPr>
              <a:t>City Council’s Review of the Budget</a:t>
            </a:r>
          </a:p>
        </p:txBody>
      </p:sp>
      <p:sp>
        <p:nvSpPr>
          <p:cNvPr id="4" name="Slide Number Placeholder 3">
            <a:extLst>
              <a:ext uri="{FF2B5EF4-FFF2-40B4-BE49-F238E27FC236}">
                <a16:creationId xmlns:a16="http://schemas.microsoft.com/office/drawing/2014/main" id="{5DDE5DB9-7A54-95BA-229A-45260DC98CE1}"/>
              </a:ext>
            </a:extLst>
          </p:cNvPr>
          <p:cNvSpPr>
            <a:spLocks noGrp="1"/>
          </p:cNvSpPr>
          <p:nvPr>
            <p:ph type="sldNum" sz="quarter" idx="12"/>
          </p:nvPr>
        </p:nvSpPr>
        <p:spPr>
          <a:xfrm>
            <a:off x="10476088" y="6492875"/>
            <a:ext cx="934156" cy="365125"/>
          </a:xfrm>
        </p:spPr>
        <p:txBody>
          <a:bodyPr/>
          <a:lstStyle/>
          <a:p>
            <a:r>
              <a:rPr lang="en-US" dirty="0"/>
              <a:t>Page </a:t>
            </a:r>
            <a:fld id="{CBD12358-51D2-46B3-9BDE-DF29528B9454}" type="slidenum">
              <a:rPr lang="en-US" smtClean="0"/>
              <a:t>11</a:t>
            </a:fld>
            <a:endParaRPr lang="en-US" dirty="0"/>
          </a:p>
        </p:txBody>
      </p:sp>
      <p:graphicFrame>
        <p:nvGraphicFramePr>
          <p:cNvPr id="10" name="TextBox 7">
            <a:extLst>
              <a:ext uri="{FF2B5EF4-FFF2-40B4-BE49-F238E27FC236}">
                <a16:creationId xmlns:a16="http://schemas.microsoft.com/office/drawing/2014/main" id="{5C339A39-11BF-7787-BAE3-045856FBD5B4}"/>
              </a:ext>
            </a:extLst>
          </p:cNvPr>
          <p:cNvGraphicFramePr/>
          <p:nvPr>
            <p:extLst>
              <p:ext uri="{D42A27DB-BD31-4B8C-83A1-F6EECF244321}">
                <p14:modId xmlns:p14="http://schemas.microsoft.com/office/powerpoint/2010/main" val="1867185192"/>
              </p:ext>
            </p:extLst>
          </p:nvPr>
        </p:nvGraphicFramePr>
        <p:xfrm>
          <a:off x="246186" y="1297459"/>
          <a:ext cx="11555289" cy="5117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96EEB11D-8711-3572-1937-FD4BD80266E1}"/>
              </a:ext>
            </a:extLst>
          </p:cNvPr>
          <p:cNvPicPr>
            <a:picLocks noChangeAspect="1"/>
          </p:cNvPicPr>
          <p:nvPr/>
        </p:nvPicPr>
        <p:blipFill>
          <a:blip r:embed="rId8"/>
          <a:stretch>
            <a:fillRect/>
          </a:stretch>
        </p:blipFill>
        <p:spPr>
          <a:xfrm>
            <a:off x="9143736" y="224397"/>
            <a:ext cx="3048264" cy="1072989"/>
          </a:xfrm>
          <a:prstGeom prst="rect">
            <a:avLst/>
          </a:prstGeom>
        </p:spPr>
      </p:pic>
    </p:spTree>
    <p:extLst>
      <p:ext uri="{BB962C8B-B14F-4D97-AF65-F5344CB8AC3E}">
        <p14:creationId xmlns:p14="http://schemas.microsoft.com/office/powerpoint/2010/main" val="163824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114C-1567-F3D3-6A87-3B45D99792B3}"/>
              </a:ext>
            </a:extLst>
          </p:cNvPr>
          <p:cNvSpPr>
            <a:spLocks noGrp="1"/>
          </p:cNvSpPr>
          <p:nvPr>
            <p:ph type="title"/>
          </p:nvPr>
        </p:nvSpPr>
        <p:spPr>
          <a:xfrm>
            <a:off x="105507" y="226817"/>
            <a:ext cx="11133813" cy="725288"/>
          </a:xfrm>
        </p:spPr>
        <p:txBody>
          <a:bodyPr vert="horz" lIns="91440" tIns="45720" rIns="91440" bIns="45720" rtlCol="0" anchor="b">
            <a:normAutofit/>
          </a:bodyPr>
          <a:lstStyle/>
          <a:p>
            <a:r>
              <a:rPr lang="en-US" sz="3200" b="1" dirty="0">
                <a:latin typeface="+mn-lt"/>
              </a:rPr>
              <a:t>City Council’s Review of the Budget- </a:t>
            </a:r>
            <a:r>
              <a:rPr lang="en-US" sz="3200" b="1" dirty="0">
                <a:latin typeface="+mn-lt"/>
                <a:cs typeface="Calibri" panose="020F0502020204030204" pitchFamily="34" charset="0"/>
              </a:rPr>
              <a:t>Executive Sessions</a:t>
            </a:r>
            <a:endParaRPr lang="en-US" sz="3200" b="1" dirty="0">
              <a:latin typeface="+mn-lt"/>
            </a:endParaRPr>
          </a:p>
        </p:txBody>
      </p:sp>
      <p:sp>
        <p:nvSpPr>
          <p:cNvPr id="5" name="Footer Placeholder 4">
            <a:extLst>
              <a:ext uri="{FF2B5EF4-FFF2-40B4-BE49-F238E27FC236}">
                <a16:creationId xmlns:a16="http://schemas.microsoft.com/office/drawing/2014/main" id="{0265B7A5-A54A-22E0-68C7-26737D39F27C}"/>
              </a:ext>
            </a:extLst>
          </p:cNvPr>
          <p:cNvSpPr>
            <a:spLocks noGrp="1"/>
          </p:cNvSpPr>
          <p:nvPr>
            <p:ph type="ftr" sz="quarter" idx="11"/>
          </p:nvPr>
        </p:nvSpPr>
        <p:spPr>
          <a:xfrm>
            <a:off x="10713156" y="6492875"/>
            <a:ext cx="635000" cy="365125"/>
          </a:xfrm>
        </p:spPr>
        <p:txBody>
          <a:bodyPr/>
          <a:lstStyle/>
          <a:p>
            <a:r>
              <a:rPr lang="en-US" dirty="0"/>
              <a:t>Page</a:t>
            </a:r>
          </a:p>
        </p:txBody>
      </p:sp>
      <p:sp>
        <p:nvSpPr>
          <p:cNvPr id="4" name="Slide Number Placeholder 3">
            <a:extLst>
              <a:ext uri="{FF2B5EF4-FFF2-40B4-BE49-F238E27FC236}">
                <a16:creationId xmlns:a16="http://schemas.microsoft.com/office/drawing/2014/main" id="{59271ACF-178C-C5AB-F1BC-7369802D5BA7}"/>
              </a:ext>
            </a:extLst>
          </p:cNvPr>
          <p:cNvSpPr>
            <a:spLocks noGrp="1"/>
          </p:cNvSpPr>
          <p:nvPr>
            <p:ph type="sldNum" sz="quarter" idx="12"/>
          </p:nvPr>
        </p:nvSpPr>
        <p:spPr>
          <a:xfrm>
            <a:off x="8700911" y="6492875"/>
            <a:ext cx="2743200" cy="365125"/>
          </a:xfrm>
        </p:spPr>
        <p:txBody>
          <a:bodyPr/>
          <a:lstStyle/>
          <a:p>
            <a:fld id="{CBD12358-51D2-46B3-9BDE-DF29528B9454}" type="slidenum">
              <a:rPr lang="en-US" smtClean="0"/>
              <a:t>12</a:t>
            </a:fld>
            <a:endParaRPr lang="en-US" dirty="0"/>
          </a:p>
        </p:txBody>
      </p:sp>
      <p:graphicFrame>
        <p:nvGraphicFramePr>
          <p:cNvPr id="10" name="TextBox 7">
            <a:extLst>
              <a:ext uri="{FF2B5EF4-FFF2-40B4-BE49-F238E27FC236}">
                <a16:creationId xmlns:a16="http://schemas.microsoft.com/office/drawing/2014/main" id="{5C339A39-11BF-7787-BAE3-045856FBD5B4}"/>
              </a:ext>
            </a:extLst>
          </p:cNvPr>
          <p:cNvGraphicFramePr/>
          <p:nvPr>
            <p:extLst>
              <p:ext uri="{D42A27DB-BD31-4B8C-83A1-F6EECF244321}">
                <p14:modId xmlns:p14="http://schemas.microsoft.com/office/powerpoint/2010/main" val="4057771578"/>
              </p:ext>
            </p:extLst>
          </p:nvPr>
        </p:nvGraphicFramePr>
        <p:xfrm>
          <a:off x="152400" y="1297458"/>
          <a:ext cx="11816862" cy="5267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96EEB11D-8711-3572-1937-FD4BD80266E1}"/>
              </a:ext>
            </a:extLst>
          </p:cNvPr>
          <p:cNvPicPr>
            <a:picLocks noChangeAspect="1"/>
          </p:cNvPicPr>
          <p:nvPr/>
        </p:nvPicPr>
        <p:blipFill>
          <a:blip r:embed="rId8"/>
          <a:stretch>
            <a:fillRect/>
          </a:stretch>
        </p:blipFill>
        <p:spPr>
          <a:xfrm>
            <a:off x="9472246" y="107166"/>
            <a:ext cx="2719754" cy="1072989"/>
          </a:xfrm>
          <a:prstGeom prst="rect">
            <a:avLst/>
          </a:prstGeom>
        </p:spPr>
      </p:pic>
    </p:spTree>
    <p:extLst>
      <p:ext uri="{BB962C8B-B14F-4D97-AF65-F5344CB8AC3E}">
        <p14:creationId xmlns:p14="http://schemas.microsoft.com/office/powerpoint/2010/main" val="331281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114C-1567-F3D3-6A87-3B45D99792B3}"/>
              </a:ext>
            </a:extLst>
          </p:cNvPr>
          <p:cNvSpPr>
            <a:spLocks noGrp="1"/>
          </p:cNvSpPr>
          <p:nvPr>
            <p:ph type="title"/>
          </p:nvPr>
        </p:nvSpPr>
        <p:spPr>
          <a:xfrm>
            <a:off x="222738" y="238540"/>
            <a:ext cx="11368275" cy="725288"/>
          </a:xfrm>
        </p:spPr>
        <p:txBody>
          <a:bodyPr vert="horz" lIns="91440" tIns="45720" rIns="91440" bIns="45720" rtlCol="0" anchor="b">
            <a:normAutofit/>
          </a:bodyPr>
          <a:lstStyle/>
          <a:p>
            <a:r>
              <a:rPr lang="en-US" sz="3200" b="1" dirty="0">
                <a:latin typeface="+mn-lt"/>
              </a:rPr>
              <a:t>City Council’s Review of the Budget- </a:t>
            </a:r>
            <a:r>
              <a:rPr lang="en-US" sz="3200" b="1" dirty="0">
                <a:latin typeface="+mn-lt"/>
                <a:cs typeface="Calibri" panose="020F0502020204030204" pitchFamily="34" charset="0"/>
              </a:rPr>
              <a:t>Executive Sessions</a:t>
            </a:r>
            <a:endParaRPr lang="en-US" sz="3200" b="1" dirty="0">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42C057FA-8448-B76C-616D-84381834944B}"/>
              </a:ext>
            </a:extLst>
          </p:cNvPr>
          <p:cNvSpPr>
            <a:spLocks noGrp="1"/>
          </p:cNvSpPr>
          <p:nvPr>
            <p:ph type="ftr" sz="quarter" idx="11"/>
          </p:nvPr>
        </p:nvSpPr>
        <p:spPr>
          <a:xfrm>
            <a:off x="10372725" y="6500813"/>
            <a:ext cx="1017763" cy="357187"/>
          </a:xfrm>
        </p:spPr>
        <p:txBody>
          <a:bodyPr/>
          <a:lstStyle/>
          <a:p>
            <a:r>
              <a:rPr lang="en-US" dirty="0"/>
              <a:t>Page 13</a:t>
            </a:r>
          </a:p>
        </p:txBody>
      </p:sp>
      <p:graphicFrame>
        <p:nvGraphicFramePr>
          <p:cNvPr id="10" name="TextBox 7">
            <a:extLst>
              <a:ext uri="{FF2B5EF4-FFF2-40B4-BE49-F238E27FC236}">
                <a16:creationId xmlns:a16="http://schemas.microsoft.com/office/drawing/2014/main" id="{5C339A39-11BF-7787-BAE3-045856FBD5B4}"/>
              </a:ext>
            </a:extLst>
          </p:cNvPr>
          <p:cNvGraphicFramePr/>
          <p:nvPr>
            <p:extLst>
              <p:ext uri="{D42A27DB-BD31-4B8C-83A1-F6EECF244321}">
                <p14:modId xmlns:p14="http://schemas.microsoft.com/office/powerpoint/2010/main" val="1236209791"/>
              </p:ext>
            </p:extLst>
          </p:nvPr>
        </p:nvGraphicFramePr>
        <p:xfrm>
          <a:off x="269632" y="1371602"/>
          <a:ext cx="11561124" cy="5198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96EEB11D-8711-3572-1937-FD4BD80266E1}"/>
              </a:ext>
            </a:extLst>
          </p:cNvPr>
          <p:cNvPicPr>
            <a:picLocks noChangeAspect="1"/>
          </p:cNvPicPr>
          <p:nvPr/>
        </p:nvPicPr>
        <p:blipFill>
          <a:blip r:embed="rId8"/>
          <a:stretch>
            <a:fillRect/>
          </a:stretch>
        </p:blipFill>
        <p:spPr>
          <a:xfrm>
            <a:off x="9589477" y="130612"/>
            <a:ext cx="2602523" cy="1072989"/>
          </a:xfrm>
          <a:prstGeom prst="rect">
            <a:avLst/>
          </a:prstGeom>
        </p:spPr>
      </p:pic>
    </p:spTree>
    <p:extLst>
      <p:ext uri="{BB962C8B-B14F-4D97-AF65-F5344CB8AC3E}">
        <p14:creationId xmlns:p14="http://schemas.microsoft.com/office/powerpoint/2010/main" val="375005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341814" y="0"/>
            <a:ext cx="8877783" cy="847725"/>
          </a:xfrm>
          <a:noFill/>
        </p:spPr>
        <p:txBody>
          <a:bodyPr/>
          <a:lstStyle/>
          <a:p>
            <a:r>
              <a:rPr lang="en-US" sz="2800" b="1" dirty="0">
                <a:latin typeface="+mn-lt"/>
              </a:rPr>
              <a:t>Other Documents City Council Approves during Budget Process</a:t>
            </a:r>
          </a:p>
        </p:txBody>
      </p:sp>
      <p:pic>
        <p:nvPicPr>
          <p:cNvPr id="12" name="Picture 11">
            <a:extLst>
              <a:ext uri="{FF2B5EF4-FFF2-40B4-BE49-F238E27FC236}">
                <a16:creationId xmlns:a16="http://schemas.microsoft.com/office/drawing/2014/main" id="{0BB838C6-34D3-31A0-946F-80A1FBE66FE2}"/>
              </a:ext>
            </a:extLst>
          </p:cNvPr>
          <p:cNvPicPr>
            <a:picLocks noChangeAspect="1"/>
          </p:cNvPicPr>
          <p:nvPr/>
        </p:nvPicPr>
        <p:blipFill>
          <a:blip r:embed="rId3"/>
          <a:stretch>
            <a:fillRect/>
          </a:stretch>
        </p:blipFill>
        <p:spPr>
          <a:xfrm>
            <a:off x="9143736" y="127944"/>
            <a:ext cx="3048264" cy="572144"/>
          </a:xfrm>
          <a:prstGeom prst="rect">
            <a:avLst/>
          </a:prstGeom>
        </p:spPr>
      </p:pic>
      <p:sp>
        <p:nvSpPr>
          <p:cNvPr id="14" name="TextBox 13">
            <a:extLst>
              <a:ext uri="{FF2B5EF4-FFF2-40B4-BE49-F238E27FC236}">
                <a16:creationId xmlns:a16="http://schemas.microsoft.com/office/drawing/2014/main" id="{0DDDA752-51FC-2177-F63F-785A6A0606D3}"/>
              </a:ext>
            </a:extLst>
          </p:cNvPr>
          <p:cNvSpPr txBox="1"/>
          <p:nvPr/>
        </p:nvSpPr>
        <p:spPr>
          <a:xfrm>
            <a:off x="198618" y="847725"/>
            <a:ext cx="11993382" cy="5755422"/>
          </a:xfrm>
          <a:prstGeom prst="rect">
            <a:avLst/>
          </a:prstGeom>
          <a:noFill/>
        </p:spPr>
        <p:txBody>
          <a:bodyPr wrap="square">
            <a:spAutoFit/>
          </a:bodyPr>
          <a:lstStyle/>
          <a:p>
            <a:pPr marL="457200" lvl="0" indent="-457200">
              <a:buFont typeface="Arial" panose="020B0604020202020204" pitchFamily="34" charset="0"/>
              <a:buChar char="•"/>
            </a:pPr>
            <a:r>
              <a:rPr lang="en-US" sz="2300" b="1" dirty="0">
                <a:latin typeface="Calibri" panose="020F0502020204030204" pitchFamily="34" charset="0"/>
                <a:cs typeface="Calibri" panose="020F0502020204030204" pitchFamily="34" charset="0"/>
              </a:rPr>
              <a:t>Schedule A </a:t>
            </a:r>
            <a:r>
              <a:rPr lang="en-US" sz="2300" dirty="0">
                <a:latin typeface="Calibri" panose="020F0502020204030204" pitchFamily="34" charset="0"/>
                <a:cs typeface="Calibri" panose="020F0502020204030204" pitchFamily="34" charset="0"/>
              </a:rPr>
              <a:t>voting schedule (contains Council’s changes to the proposed Community Development Block Grant (CDBG)/Neighborhood Opportunity Fund (NOF) budgets).</a:t>
            </a:r>
          </a:p>
          <a:p>
            <a:pPr lvl="0"/>
            <a:endParaRPr lang="en-US" sz="23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300" b="1" dirty="0">
                <a:effectLst/>
                <a:latin typeface="Calibri" panose="020F0502020204030204" pitchFamily="34" charset="0"/>
                <a:ea typeface="Calibri" panose="020F0502020204030204" pitchFamily="34" charset="0"/>
                <a:cs typeface="Calibri" panose="020F0502020204030204" pitchFamily="34" charset="0"/>
              </a:rPr>
              <a:t>Schedule B </a:t>
            </a:r>
            <a:r>
              <a:rPr lang="en-US" sz="2300" dirty="0">
                <a:effectLst/>
                <a:latin typeface="Calibri" panose="020F0502020204030204" pitchFamily="34" charset="0"/>
                <a:ea typeface="Calibri" panose="020F0502020204030204" pitchFamily="34" charset="0"/>
                <a:cs typeface="Calibri" panose="020F0502020204030204" pitchFamily="34" charset="0"/>
              </a:rPr>
              <a:t>voting schedule (contains Council’s changes to the proposed General Fund budget).</a:t>
            </a:r>
          </a:p>
          <a:p>
            <a:endParaRPr lang="en-US" sz="23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300" dirty="0">
                <a:latin typeface="Calibri" panose="020F0502020204030204" pitchFamily="34" charset="0"/>
                <a:cs typeface="Calibri" panose="020F0502020204030204" pitchFamily="34" charset="0"/>
              </a:rPr>
              <a:t>The Administration’s </a:t>
            </a:r>
            <a:r>
              <a:rPr lang="en-US" sz="2300" b="1" dirty="0">
                <a:latin typeface="Calibri" panose="020F0502020204030204" pitchFamily="34" charset="0"/>
                <a:cs typeface="Calibri" panose="020F0502020204030204" pitchFamily="34" charset="0"/>
              </a:rPr>
              <a:t>Errata Letter </a:t>
            </a:r>
            <a:r>
              <a:rPr lang="en-US" sz="2300" dirty="0">
                <a:latin typeface="Calibri" panose="020F0502020204030204" pitchFamily="34" charset="0"/>
                <a:cs typeface="Calibri" panose="020F0502020204030204" pitchFamily="34" charset="0"/>
              </a:rPr>
              <a:t>(contains the Administration’s non-substantive changes/corrections to the proposed budget)</a:t>
            </a:r>
          </a:p>
          <a:p>
            <a:pPr marL="457200" lvl="0" indent="-457200">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300" dirty="0">
                <a:latin typeface="Calibri" panose="020F0502020204030204" pitchFamily="34" charset="0"/>
                <a:cs typeface="Calibri" panose="020F0502020204030204" pitchFamily="34" charset="0"/>
              </a:rPr>
              <a:t>The </a:t>
            </a:r>
            <a:r>
              <a:rPr lang="en-US" sz="2300" b="1" dirty="0">
                <a:latin typeface="Calibri" panose="020F0502020204030204" pitchFamily="34" charset="0"/>
                <a:cs typeface="Calibri" panose="020F0502020204030204" pitchFamily="34" charset="0"/>
              </a:rPr>
              <a:t>Administration’s Closing Resolution </a:t>
            </a:r>
            <a:r>
              <a:rPr lang="en-US" sz="2300" dirty="0">
                <a:latin typeface="Calibri" panose="020F0502020204030204" pitchFamily="34" charset="0"/>
                <a:cs typeface="Calibri" panose="020F0502020204030204" pitchFamily="34" charset="0"/>
              </a:rPr>
              <a:t>(contains the Administration’s establishment of revenues and appropriations/expenditures in the budget under the General Appropriation’s Home Rule City Act).</a:t>
            </a:r>
          </a:p>
          <a:p>
            <a:pPr marL="457200" lvl="0" indent="-457200">
              <a:buFont typeface="Arial" panose="020B0604020202020204" pitchFamily="34" charset="0"/>
              <a:buChar char="•"/>
            </a:pPr>
            <a:endParaRPr lang="en-US" sz="2300" dirty="0">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300" dirty="0">
                <a:latin typeface="Calibri" panose="020F0502020204030204" pitchFamily="34" charset="0"/>
                <a:cs typeface="Calibri" panose="020F0502020204030204" pitchFamily="34" charset="0"/>
              </a:rPr>
              <a:t>The Administration's Official Compensation Book- </a:t>
            </a:r>
            <a:r>
              <a:rPr lang="en-US" sz="2300" b="1" dirty="0">
                <a:latin typeface="Calibri" panose="020F0502020204030204" pitchFamily="34" charset="0"/>
                <a:cs typeface="Calibri" panose="020F0502020204030204" pitchFamily="34" charset="0"/>
              </a:rPr>
              <a:t>White Book</a:t>
            </a:r>
          </a:p>
          <a:p>
            <a:pPr lvl="0"/>
            <a:endParaRPr lang="en-US" sz="23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300" b="1" dirty="0">
                <a:latin typeface="Calibri" panose="020F0502020204030204" pitchFamily="34" charset="0"/>
                <a:cs typeface="Calibri" panose="020F0502020204030204" pitchFamily="34" charset="0"/>
              </a:rPr>
              <a:t>Tax Statement </a:t>
            </a:r>
            <a:r>
              <a:rPr lang="en-US" sz="2300" dirty="0">
                <a:latin typeface="Calibri" panose="020F0502020204030204" pitchFamily="34" charset="0"/>
                <a:cs typeface="Calibri" panose="020F0502020204030204" pitchFamily="34" charset="0"/>
              </a:rPr>
              <a:t>(establishes property taxation for property taxes and general obligation bonds supported by property taxes through property tax millage).</a:t>
            </a:r>
            <a:endParaRPr lang="en-US" sz="2800" dirty="0"/>
          </a:p>
        </p:txBody>
      </p:sp>
      <p:sp>
        <p:nvSpPr>
          <p:cNvPr id="20" name="Footer Placeholder 4">
            <a:extLst>
              <a:ext uri="{FF2B5EF4-FFF2-40B4-BE49-F238E27FC236}">
                <a16:creationId xmlns:a16="http://schemas.microsoft.com/office/drawing/2014/main" id="{0623CCDD-568B-08A0-46D3-4ECC79A293E7}"/>
              </a:ext>
            </a:extLst>
          </p:cNvPr>
          <p:cNvSpPr txBox="1">
            <a:spLocks/>
          </p:cNvSpPr>
          <p:nvPr/>
        </p:nvSpPr>
        <p:spPr>
          <a:xfrm>
            <a:off x="10574867" y="6402564"/>
            <a:ext cx="11430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Page 14</a:t>
            </a:r>
          </a:p>
        </p:txBody>
      </p:sp>
    </p:spTree>
    <p:extLst>
      <p:ext uri="{BB962C8B-B14F-4D97-AF65-F5344CB8AC3E}">
        <p14:creationId xmlns:p14="http://schemas.microsoft.com/office/powerpoint/2010/main" val="2915108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370389" y="158778"/>
            <a:ext cx="8877783" cy="697749"/>
          </a:xfrm>
          <a:noFill/>
        </p:spPr>
        <p:txBody>
          <a:bodyPr/>
          <a:lstStyle/>
          <a:p>
            <a:r>
              <a:rPr lang="en-US" sz="3200" b="1" dirty="0">
                <a:latin typeface="+mn-lt"/>
              </a:rPr>
              <a:t>What happened in  the FY 2025 Budget Process?</a:t>
            </a:r>
          </a:p>
        </p:txBody>
      </p:sp>
      <p:pic>
        <p:nvPicPr>
          <p:cNvPr id="12" name="Picture 11">
            <a:extLst>
              <a:ext uri="{FF2B5EF4-FFF2-40B4-BE49-F238E27FC236}">
                <a16:creationId xmlns:a16="http://schemas.microsoft.com/office/drawing/2014/main" id="{0BB838C6-34D3-31A0-946F-80A1FBE66FE2}"/>
              </a:ext>
            </a:extLst>
          </p:cNvPr>
          <p:cNvPicPr>
            <a:picLocks noChangeAspect="1"/>
          </p:cNvPicPr>
          <p:nvPr/>
        </p:nvPicPr>
        <p:blipFill>
          <a:blip r:embed="rId3"/>
          <a:stretch>
            <a:fillRect/>
          </a:stretch>
        </p:blipFill>
        <p:spPr>
          <a:xfrm>
            <a:off x="9143736" y="127944"/>
            <a:ext cx="3048264" cy="867480"/>
          </a:xfrm>
          <a:prstGeom prst="rect">
            <a:avLst/>
          </a:prstGeom>
        </p:spPr>
      </p:pic>
      <p:sp>
        <p:nvSpPr>
          <p:cNvPr id="14" name="TextBox 13">
            <a:extLst>
              <a:ext uri="{FF2B5EF4-FFF2-40B4-BE49-F238E27FC236}">
                <a16:creationId xmlns:a16="http://schemas.microsoft.com/office/drawing/2014/main" id="{0DDDA752-51FC-2177-F63F-785A6A0606D3}"/>
              </a:ext>
            </a:extLst>
          </p:cNvPr>
          <p:cNvSpPr txBox="1"/>
          <p:nvPr/>
        </p:nvSpPr>
        <p:spPr>
          <a:xfrm>
            <a:off x="157163" y="1109182"/>
            <a:ext cx="11879082" cy="5748818"/>
          </a:xfrm>
          <a:prstGeom prst="rect">
            <a:avLst/>
          </a:prstGeom>
          <a:noFill/>
        </p:spPr>
        <p:txBody>
          <a:bodyPr wrap="square">
            <a:spAutoFit/>
          </a:bodyPr>
          <a:lstStyle/>
          <a:p>
            <a:pPr marL="457200" indent="-457200" algn="just">
              <a:lnSpc>
                <a:spcPct val="120000"/>
              </a:lnSpc>
              <a:spcAft>
                <a:spcPts val="800"/>
              </a:spcAft>
              <a:buFont typeface="Arial" panose="020B0604020202020204" pitchFamily="34" charset="0"/>
              <a:buChar char="•"/>
            </a:pPr>
            <a:r>
              <a:rPr lang="en-US" sz="2700" dirty="0"/>
              <a:t>Mayor Duggan’s total Proposed FY 2025 Budget was $2.76 billion.   </a:t>
            </a:r>
          </a:p>
          <a:p>
            <a:pPr marL="457200" indent="-457200" algn="just">
              <a:lnSpc>
                <a:spcPct val="120000"/>
              </a:lnSpc>
              <a:spcAft>
                <a:spcPts val="800"/>
              </a:spcAft>
              <a:buFont typeface="Arial" panose="020B0604020202020204" pitchFamily="34" charset="0"/>
              <a:buChar char="•"/>
            </a:pPr>
            <a:r>
              <a:rPr lang="en-US" sz="2700" dirty="0"/>
              <a:t>The Mayor’s Proposed FY 2025 budget for the general fund was $1.46 billion. Again, the General Fund provides services most citizens are familiar with, such as police, fire, recreation, grass cutting, and Mayoral and City Council legislative activities. </a:t>
            </a:r>
          </a:p>
          <a:p>
            <a:pPr marL="457200" indent="-457200" algn="just">
              <a:lnSpc>
                <a:spcPct val="120000"/>
              </a:lnSpc>
              <a:spcAft>
                <a:spcPts val="800"/>
              </a:spcAft>
              <a:buFont typeface="Arial" panose="020B0604020202020204" pitchFamily="34" charset="0"/>
              <a:buChar char="•"/>
            </a:pPr>
            <a:r>
              <a:rPr lang="en-US" sz="2700" dirty="0"/>
              <a:t>Council’s total changes to Mayor Duggan’s Proposed FY 2025 General Fund budget was $37.3 million, about 2.6% of the Proposed FY 2025 General Fund Budget. Of the $37.3 million in Council’s changes, $33.9 million represents one-time changes to the Proposed FY 2025 General Fund budget and $3.4 million represents recurring changes to the proposed budget. The recurring changes will continue throughout FY 2028 of the City’s four-year financial plan.</a:t>
            </a:r>
          </a:p>
        </p:txBody>
      </p:sp>
      <p:sp>
        <p:nvSpPr>
          <p:cNvPr id="20" name="Footer Placeholder 4">
            <a:extLst>
              <a:ext uri="{FF2B5EF4-FFF2-40B4-BE49-F238E27FC236}">
                <a16:creationId xmlns:a16="http://schemas.microsoft.com/office/drawing/2014/main" id="{0623CCDD-568B-08A0-46D3-4ECC79A293E7}"/>
              </a:ext>
            </a:extLst>
          </p:cNvPr>
          <p:cNvSpPr txBox="1">
            <a:spLocks/>
          </p:cNvSpPr>
          <p:nvPr/>
        </p:nvSpPr>
        <p:spPr>
          <a:xfrm>
            <a:off x="10541000" y="6500813"/>
            <a:ext cx="1299280" cy="3571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Page 15</a:t>
            </a:r>
          </a:p>
        </p:txBody>
      </p:sp>
    </p:spTree>
    <p:extLst>
      <p:ext uri="{BB962C8B-B14F-4D97-AF65-F5344CB8AC3E}">
        <p14:creationId xmlns:p14="http://schemas.microsoft.com/office/powerpoint/2010/main" val="366667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370389" y="158778"/>
            <a:ext cx="8877783" cy="697749"/>
          </a:xfrm>
          <a:noFill/>
        </p:spPr>
        <p:txBody>
          <a:bodyPr/>
          <a:lstStyle/>
          <a:p>
            <a:r>
              <a:rPr lang="en-US" sz="3200" b="1" dirty="0">
                <a:latin typeface="Calibri" panose="020F0502020204030204" pitchFamily="34" charset="0"/>
                <a:cs typeface="Calibri" panose="020F0502020204030204" pitchFamily="34" charset="0"/>
              </a:rPr>
              <a:t>What happened in the FY 2025 Budget Process?</a:t>
            </a:r>
          </a:p>
        </p:txBody>
      </p:sp>
      <p:pic>
        <p:nvPicPr>
          <p:cNvPr id="12" name="Picture 11">
            <a:extLst>
              <a:ext uri="{FF2B5EF4-FFF2-40B4-BE49-F238E27FC236}">
                <a16:creationId xmlns:a16="http://schemas.microsoft.com/office/drawing/2014/main" id="{0BB838C6-34D3-31A0-946F-80A1FBE66FE2}"/>
              </a:ext>
            </a:extLst>
          </p:cNvPr>
          <p:cNvPicPr>
            <a:picLocks noChangeAspect="1"/>
          </p:cNvPicPr>
          <p:nvPr/>
        </p:nvPicPr>
        <p:blipFill>
          <a:blip r:embed="rId3"/>
          <a:stretch>
            <a:fillRect/>
          </a:stretch>
        </p:blipFill>
        <p:spPr>
          <a:xfrm>
            <a:off x="9143736" y="127944"/>
            <a:ext cx="3048264" cy="867480"/>
          </a:xfrm>
          <a:prstGeom prst="rect">
            <a:avLst/>
          </a:prstGeom>
        </p:spPr>
      </p:pic>
      <p:sp>
        <p:nvSpPr>
          <p:cNvPr id="14" name="TextBox 13">
            <a:extLst>
              <a:ext uri="{FF2B5EF4-FFF2-40B4-BE49-F238E27FC236}">
                <a16:creationId xmlns:a16="http://schemas.microsoft.com/office/drawing/2014/main" id="{0DDDA752-51FC-2177-F63F-785A6A0606D3}"/>
              </a:ext>
            </a:extLst>
          </p:cNvPr>
          <p:cNvSpPr txBox="1"/>
          <p:nvPr/>
        </p:nvSpPr>
        <p:spPr>
          <a:xfrm>
            <a:off x="315555" y="1382370"/>
            <a:ext cx="11725154" cy="3754426"/>
          </a:xfrm>
          <a:prstGeom prst="rect">
            <a:avLst/>
          </a:prstGeom>
          <a:noFill/>
        </p:spPr>
        <p:txBody>
          <a:bodyPr wrap="square">
            <a:spAutoFit/>
          </a:bodyPr>
          <a:lstStyle/>
          <a:p>
            <a:pPr marL="457200" indent="-457200" algn="just">
              <a:lnSpc>
                <a:spcPct val="120000"/>
              </a:lnSpc>
              <a:spcAft>
                <a:spcPts val="800"/>
              </a:spcAft>
              <a:buFont typeface="Arial" panose="020B0604020202020204" pitchFamily="34" charset="0"/>
              <a:buChar char="•"/>
            </a:pPr>
            <a:r>
              <a:rPr lang="en-US" sz="2700" kern="100" dirty="0">
                <a:effectLst/>
                <a:ea typeface="Aptos" panose="020B0004020202020204" pitchFamily="34" charset="0"/>
                <a:cs typeface="Calibri" panose="020F0502020204030204" pitchFamily="34" charset="0"/>
              </a:rPr>
              <a:t>Mayor Duggan chose not to veto any of Council’s changes to the Proposed FY 2025 Budget.</a:t>
            </a:r>
          </a:p>
          <a:p>
            <a:pPr marL="457200" indent="-457200" algn="just">
              <a:lnSpc>
                <a:spcPct val="120000"/>
              </a:lnSpc>
              <a:spcAft>
                <a:spcPts val="800"/>
              </a:spcAft>
              <a:buFont typeface="Arial" panose="020B0604020202020204" pitchFamily="34" charset="0"/>
              <a:buChar char="•"/>
            </a:pPr>
            <a:r>
              <a:rPr lang="en-US" sz="2700" kern="100" dirty="0">
                <a:cs typeface="Calibri" panose="020F0502020204030204" pitchFamily="34" charset="0"/>
              </a:rPr>
              <a:t>The city forwards the Four-Year Financial Plan (inclusive of the FY 2025 Adopted Budget to the Financial Review Commission by April 30th.</a:t>
            </a:r>
          </a:p>
          <a:p>
            <a:pPr marL="457200" indent="-457200" algn="just">
              <a:lnSpc>
                <a:spcPct val="120000"/>
              </a:lnSpc>
              <a:spcAft>
                <a:spcPts val="800"/>
              </a:spcAft>
              <a:buFont typeface="Arial" panose="020B0604020202020204" pitchFamily="34" charset="0"/>
              <a:buChar char="•"/>
            </a:pPr>
            <a:r>
              <a:rPr lang="en-US" sz="2700" kern="100" dirty="0">
                <a:cs typeface="Calibri" panose="020F0502020204030204" pitchFamily="34" charset="0"/>
              </a:rPr>
              <a:t>Approval of the Budget and the related documents- the Tax Statement authorizes the city to levy property taxes for the upcoming fiscal year.  Tax bills are normally mailed the first week in July (after July 1</a:t>
            </a:r>
            <a:r>
              <a:rPr lang="en-US" sz="2700" kern="100" baseline="30000" dirty="0">
                <a:cs typeface="Calibri" panose="020F0502020204030204" pitchFamily="34" charset="0"/>
              </a:rPr>
              <a:t>st</a:t>
            </a:r>
            <a:r>
              <a:rPr lang="en-US" sz="2700" kern="100" dirty="0">
                <a:cs typeface="Calibri" panose="020F0502020204030204" pitchFamily="34" charset="0"/>
              </a:rPr>
              <a:t>).</a:t>
            </a:r>
            <a:endParaRPr lang="en-US" sz="2700" dirty="0"/>
          </a:p>
        </p:txBody>
      </p:sp>
      <p:sp>
        <p:nvSpPr>
          <p:cNvPr id="3" name="Footer Placeholder 4">
            <a:extLst>
              <a:ext uri="{FF2B5EF4-FFF2-40B4-BE49-F238E27FC236}">
                <a16:creationId xmlns:a16="http://schemas.microsoft.com/office/drawing/2014/main" id="{757C412B-B4CD-C219-776B-6387965628E1}"/>
              </a:ext>
            </a:extLst>
          </p:cNvPr>
          <p:cNvSpPr txBox="1">
            <a:spLocks/>
          </p:cNvSpPr>
          <p:nvPr/>
        </p:nvSpPr>
        <p:spPr>
          <a:xfrm>
            <a:off x="10574866" y="6443663"/>
            <a:ext cx="957771" cy="26758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       Page 16</a:t>
            </a:r>
          </a:p>
        </p:txBody>
      </p:sp>
    </p:spTree>
    <p:extLst>
      <p:ext uri="{BB962C8B-B14F-4D97-AF65-F5344CB8AC3E}">
        <p14:creationId xmlns:p14="http://schemas.microsoft.com/office/powerpoint/2010/main" val="968551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AFD3C4"/>
            </a:gs>
            <a:gs pos="53000">
              <a:schemeClr val="accent3">
                <a:lumMod val="20000"/>
                <a:lumOff val="80000"/>
              </a:schemeClr>
            </a:gs>
            <a:gs pos="30000">
              <a:schemeClr val="accent3">
                <a:lumMod val="20000"/>
                <a:lumOff val="80000"/>
              </a:schemeClr>
            </a:gs>
            <a:gs pos="0">
              <a:schemeClr val="accent6">
                <a:lumMod val="60000"/>
                <a:lumOff val="40000"/>
              </a:schemeClr>
            </a:gs>
            <a:gs pos="0">
              <a:schemeClr val="accent6">
                <a:lumMod val="60000"/>
                <a:lumOff val="40000"/>
              </a:schemeClr>
            </a:gs>
            <a:gs pos="0">
              <a:schemeClr val="accent4">
                <a:lumMod val="20000"/>
                <a:lumOff val="80000"/>
              </a:schemeClr>
            </a:gs>
            <a:gs pos="0">
              <a:schemeClr val="accent6">
                <a:lumMod val="60000"/>
                <a:lumOff val="40000"/>
              </a:schemeClr>
            </a:gs>
            <a:gs pos="10000">
              <a:schemeClr val="accent3">
                <a:lumMod val="20000"/>
                <a:lumOff val="80000"/>
              </a:schemeClr>
            </a:gs>
            <a:gs pos="0">
              <a:schemeClr val="accent4">
                <a:lumMod val="40000"/>
                <a:lumOff val="60000"/>
              </a:schemeClr>
            </a:gs>
            <a:gs pos="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445477" y="229137"/>
            <a:ext cx="10905275" cy="1076914"/>
          </a:xfrm>
        </p:spPr>
        <p:txBody>
          <a:bodyPr vert="horz" lIns="91440" tIns="45720" rIns="91440" bIns="45720" rtlCol="0" anchor="ctr">
            <a:normAutofit/>
          </a:bodyPr>
          <a:lstStyle/>
          <a:p>
            <a:r>
              <a:rPr lang="en-US" sz="3200" b="1" kern="1200" dirty="0">
                <a:solidFill>
                  <a:schemeClr val="tx1"/>
                </a:solidFill>
                <a:latin typeface="Calibri" panose="020F0502020204030204" pitchFamily="34" charset="0"/>
                <a:cs typeface="Calibri" panose="020F0502020204030204" pitchFamily="34" charset="0"/>
              </a:rPr>
              <a:t>What happened in the FY 2025 Process? Council’s FY 2025 Closing Resolution</a:t>
            </a:r>
          </a:p>
        </p:txBody>
      </p:sp>
      <p:sp>
        <p:nvSpPr>
          <p:cNvPr id="9" name="Footer Placeholder 8">
            <a:extLst>
              <a:ext uri="{FF2B5EF4-FFF2-40B4-BE49-F238E27FC236}">
                <a16:creationId xmlns:a16="http://schemas.microsoft.com/office/drawing/2014/main" id="{4B7705CE-66F8-33B8-3952-605C4F24F6E2}"/>
              </a:ext>
            </a:extLst>
          </p:cNvPr>
          <p:cNvSpPr>
            <a:spLocks noGrp="1"/>
          </p:cNvSpPr>
          <p:nvPr>
            <p:ph type="ftr" sz="quarter" idx="11"/>
          </p:nvPr>
        </p:nvSpPr>
        <p:spPr>
          <a:xfrm>
            <a:off x="10563578" y="6356350"/>
            <a:ext cx="702733" cy="365125"/>
          </a:xfrm>
        </p:spPr>
        <p:txBody>
          <a:bodyPr/>
          <a:lstStyle/>
          <a:p>
            <a:r>
              <a:rPr lang="en-US" dirty="0"/>
              <a:t>Page</a:t>
            </a:r>
          </a:p>
        </p:txBody>
      </p:sp>
      <p:sp>
        <p:nvSpPr>
          <p:cNvPr id="8" name="Slide Number Placeholder 7">
            <a:extLst>
              <a:ext uri="{FF2B5EF4-FFF2-40B4-BE49-F238E27FC236}">
                <a16:creationId xmlns:a16="http://schemas.microsoft.com/office/drawing/2014/main" id="{7782E050-E545-706A-81BF-D254B0D853F0}"/>
              </a:ext>
            </a:extLst>
          </p:cNvPr>
          <p:cNvSpPr>
            <a:spLocks noGrp="1"/>
          </p:cNvSpPr>
          <p:nvPr>
            <p:ph type="sldNum" sz="quarter" idx="12"/>
          </p:nvPr>
        </p:nvSpPr>
        <p:spPr>
          <a:xfrm>
            <a:off x="10905066" y="6356350"/>
            <a:ext cx="448733" cy="365125"/>
          </a:xfrm>
        </p:spPr>
        <p:txBody>
          <a:bodyPr/>
          <a:lstStyle/>
          <a:p>
            <a:fld id="{CBD12358-51D2-46B3-9BDE-DF29528B9454}" type="slidenum">
              <a:rPr lang="en-US" smtClean="0"/>
              <a:t>17</a:t>
            </a:fld>
            <a:endParaRPr lang="en-US" dirty="0"/>
          </a:p>
        </p:txBody>
      </p:sp>
      <p:sp>
        <p:nvSpPr>
          <p:cNvPr id="4" name="Content Placeholder 3">
            <a:extLst>
              <a:ext uri="{FF2B5EF4-FFF2-40B4-BE49-F238E27FC236}">
                <a16:creationId xmlns:a16="http://schemas.microsoft.com/office/drawing/2014/main" id="{83302BFD-960F-CBB3-E984-CDC12813A10C}"/>
              </a:ext>
            </a:extLst>
          </p:cNvPr>
          <p:cNvSpPr>
            <a:spLocks/>
          </p:cNvSpPr>
          <p:nvPr/>
        </p:nvSpPr>
        <p:spPr>
          <a:xfrm>
            <a:off x="838200" y="1892375"/>
            <a:ext cx="10993244" cy="4664542"/>
          </a:xfrm>
          <a:prstGeom prst="rect">
            <a:avLst/>
          </a:prstGeom>
          <a:noFill/>
        </p:spPr>
        <p:txBody>
          <a:bodyPr>
            <a:normAutofit/>
          </a:bodyPr>
          <a:lstStyle/>
          <a:p>
            <a:pPr>
              <a:spcAft>
                <a:spcPts val="600"/>
              </a:spcAft>
            </a:pPr>
            <a:endParaRPr lang="en-US" dirty="0"/>
          </a:p>
        </p:txBody>
      </p:sp>
      <p:sp>
        <p:nvSpPr>
          <p:cNvPr id="6" name="TextBox 5">
            <a:extLst>
              <a:ext uri="{FF2B5EF4-FFF2-40B4-BE49-F238E27FC236}">
                <a16:creationId xmlns:a16="http://schemas.microsoft.com/office/drawing/2014/main" id="{6BDAE349-88FE-EA19-E4F1-00CD14D6C136}"/>
              </a:ext>
            </a:extLst>
          </p:cNvPr>
          <p:cNvSpPr txBox="1"/>
          <p:nvPr/>
        </p:nvSpPr>
        <p:spPr>
          <a:xfrm>
            <a:off x="503223" y="1364188"/>
            <a:ext cx="11395266" cy="5493812"/>
          </a:xfrm>
          <a:prstGeom prst="rect">
            <a:avLst/>
          </a:prstGeom>
          <a:noFill/>
        </p:spPr>
        <p:txBody>
          <a:bodyPr wrap="square">
            <a:spAutoFit/>
          </a:bodyPr>
          <a:lstStyle/>
          <a:p>
            <a:pPr marL="457200" lvl="0" indent="-457200">
              <a:buFont typeface="Arial" panose="020B0604020202020204" pitchFamily="34" charset="0"/>
              <a:buChar char="•"/>
            </a:pPr>
            <a:r>
              <a:rPr lang="en-US" sz="2700" b="0" dirty="0"/>
              <a:t>Not all of Council’s priorities were funded in the adopted budget.  As the city’s financial circumstances changes, opportunities to fund Council’s priorities may  become available.</a:t>
            </a:r>
          </a:p>
          <a:p>
            <a:pPr lvl="0"/>
            <a:endParaRPr lang="en-US" sz="2700" b="0" dirty="0"/>
          </a:p>
          <a:p>
            <a:pPr marL="457200" indent="-457200">
              <a:buFont typeface="Arial" panose="020B0604020202020204" pitchFamily="34" charset="0"/>
              <a:buChar char="•"/>
            </a:pPr>
            <a:r>
              <a:rPr lang="en-US" sz="2700" b="0" dirty="0"/>
              <a:t>Highlights areas of importance for the Administration to consider when favorable funding circumstances occur.</a:t>
            </a:r>
          </a:p>
          <a:p>
            <a:pPr marL="457200" indent="-457200">
              <a:buFont typeface="Arial" panose="020B0604020202020204" pitchFamily="34" charset="0"/>
              <a:buChar char="•"/>
            </a:pPr>
            <a:endParaRPr lang="en-US" sz="2700" dirty="0"/>
          </a:p>
          <a:p>
            <a:pPr marL="457200" indent="-457200">
              <a:buFont typeface="Arial" panose="020B0604020202020204" pitchFamily="34" charset="0"/>
              <a:buChar char="•"/>
            </a:pPr>
            <a:r>
              <a:rPr lang="en-US" sz="2700" b="0" dirty="0"/>
              <a:t>FY 2025 Council Closing Resolution include 112 issues of concerns for the Administration and 5 funding resolutions for additional future financial support.</a:t>
            </a:r>
          </a:p>
          <a:p>
            <a:endParaRPr lang="en-US" sz="2700" b="0" dirty="0"/>
          </a:p>
          <a:p>
            <a:pPr marL="457200" indent="-457200">
              <a:buFont typeface="Arial" panose="020B0604020202020204" pitchFamily="34" charset="0"/>
              <a:buChar char="•"/>
            </a:pPr>
            <a:r>
              <a:rPr lang="en-US" sz="2700" dirty="0"/>
              <a:t>LPD has committed to provide Council with periodic updates on the status of their Closing Resolution items.</a:t>
            </a:r>
            <a:endParaRPr lang="en-US" sz="2700" b="0" dirty="0"/>
          </a:p>
        </p:txBody>
      </p:sp>
    </p:spTree>
    <p:extLst>
      <p:ext uri="{BB962C8B-B14F-4D97-AF65-F5344CB8AC3E}">
        <p14:creationId xmlns:p14="http://schemas.microsoft.com/office/powerpoint/2010/main" val="1637894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AFD3C4"/>
            </a:gs>
            <a:gs pos="53000">
              <a:schemeClr val="accent3">
                <a:lumMod val="20000"/>
                <a:lumOff val="80000"/>
              </a:schemeClr>
            </a:gs>
            <a:gs pos="30000">
              <a:schemeClr val="accent3">
                <a:lumMod val="20000"/>
                <a:lumOff val="80000"/>
              </a:schemeClr>
            </a:gs>
            <a:gs pos="0">
              <a:schemeClr val="accent6">
                <a:lumMod val="60000"/>
                <a:lumOff val="40000"/>
              </a:schemeClr>
            </a:gs>
            <a:gs pos="0">
              <a:schemeClr val="accent6">
                <a:lumMod val="60000"/>
                <a:lumOff val="40000"/>
              </a:schemeClr>
            </a:gs>
            <a:gs pos="0">
              <a:schemeClr val="accent4">
                <a:lumMod val="20000"/>
                <a:lumOff val="80000"/>
              </a:schemeClr>
            </a:gs>
            <a:gs pos="0">
              <a:schemeClr val="accent6">
                <a:lumMod val="60000"/>
                <a:lumOff val="40000"/>
              </a:schemeClr>
            </a:gs>
            <a:gs pos="10000">
              <a:schemeClr val="accent3">
                <a:lumMod val="20000"/>
                <a:lumOff val="80000"/>
              </a:schemeClr>
            </a:gs>
            <a:gs pos="0">
              <a:schemeClr val="accent4">
                <a:lumMod val="40000"/>
                <a:lumOff val="60000"/>
              </a:schemeClr>
            </a:gs>
            <a:gs pos="0">
              <a:schemeClr val="accent4">
                <a:lumMod val="20000"/>
                <a:lumOff val="80000"/>
              </a:schemeClr>
            </a:gs>
          </a:gsLst>
          <a:lin ang="5400000" scaled="1"/>
        </a:gradFill>
        <a:effectLst/>
      </p:bgPr>
    </p:bg>
    <p:spTree>
      <p:nvGrpSpPr>
        <p:cNvPr id="1" name="">
          <a:extLst>
            <a:ext uri="{FF2B5EF4-FFF2-40B4-BE49-F238E27FC236}">
              <a16:creationId xmlns:a16="http://schemas.microsoft.com/office/drawing/2014/main" id="{09DC56A0-54AE-44A6-4D05-83CC0C717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E9ABB-3B3E-477A-B7B5-94F7E950F7F1}"/>
              </a:ext>
            </a:extLst>
          </p:cNvPr>
          <p:cNvSpPr>
            <a:spLocks noGrp="1"/>
          </p:cNvSpPr>
          <p:nvPr>
            <p:ph type="title"/>
          </p:nvPr>
        </p:nvSpPr>
        <p:spPr>
          <a:xfrm>
            <a:off x="314848" y="0"/>
            <a:ext cx="11978752" cy="1076914"/>
          </a:xfrm>
        </p:spPr>
        <p:txBody>
          <a:bodyPr vert="horz" lIns="91440" tIns="45720" rIns="91440" bIns="45720" rtlCol="0" anchor="ctr">
            <a:normAutofit/>
          </a:bodyPr>
          <a:lstStyle/>
          <a:p>
            <a:r>
              <a:rPr lang="en-US" sz="3200" b="1" dirty="0">
                <a:latin typeface="Calibri" panose="020F0502020204030204" pitchFamily="34" charset="0"/>
                <a:cs typeface="Calibri" panose="020F0502020204030204" pitchFamily="34" charset="0"/>
              </a:rPr>
              <a:t>Council member Whitfield-Calloway</a:t>
            </a:r>
            <a:r>
              <a:rPr lang="en-US" sz="3200" b="1" kern="1200" dirty="0">
                <a:solidFill>
                  <a:schemeClr val="tx1"/>
                </a:solidFill>
                <a:latin typeface="Calibri" panose="020F0502020204030204" pitchFamily="34" charset="0"/>
                <a:cs typeface="Calibri" panose="020F0502020204030204" pitchFamily="34" charset="0"/>
              </a:rPr>
              <a:t> Sponsored Proposals in the        FY 2025 Budget</a:t>
            </a:r>
          </a:p>
        </p:txBody>
      </p:sp>
      <p:sp>
        <p:nvSpPr>
          <p:cNvPr id="9" name="Footer Placeholder 8">
            <a:extLst>
              <a:ext uri="{FF2B5EF4-FFF2-40B4-BE49-F238E27FC236}">
                <a16:creationId xmlns:a16="http://schemas.microsoft.com/office/drawing/2014/main" id="{5BCAAC02-FDE6-C48D-0B78-A49A958A89AC}"/>
              </a:ext>
            </a:extLst>
          </p:cNvPr>
          <p:cNvSpPr>
            <a:spLocks noGrp="1"/>
          </p:cNvSpPr>
          <p:nvPr>
            <p:ph type="ftr" sz="quarter" idx="11"/>
          </p:nvPr>
        </p:nvSpPr>
        <p:spPr>
          <a:xfrm>
            <a:off x="10563578" y="6356350"/>
            <a:ext cx="702733" cy="365125"/>
          </a:xfrm>
        </p:spPr>
        <p:txBody>
          <a:bodyPr/>
          <a:lstStyle/>
          <a:p>
            <a:r>
              <a:rPr lang="en-US" dirty="0"/>
              <a:t>Page</a:t>
            </a:r>
          </a:p>
        </p:txBody>
      </p:sp>
      <p:sp>
        <p:nvSpPr>
          <p:cNvPr id="8" name="Slide Number Placeholder 7">
            <a:extLst>
              <a:ext uri="{FF2B5EF4-FFF2-40B4-BE49-F238E27FC236}">
                <a16:creationId xmlns:a16="http://schemas.microsoft.com/office/drawing/2014/main" id="{492989DB-A684-CB42-626C-B8F1F2230DE3}"/>
              </a:ext>
            </a:extLst>
          </p:cNvPr>
          <p:cNvSpPr>
            <a:spLocks noGrp="1"/>
          </p:cNvSpPr>
          <p:nvPr>
            <p:ph type="sldNum" sz="quarter" idx="12"/>
          </p:nvPr>
        </p:nvSpPr>
        <p:spPr>
          <a:xfrm>
            <a:off x="10905066" y="6356350"/>
            <a:ext cx="448733" cy="365125"/>
          </a:xfrm>
        </p:spPr>
        <p:txBody>
          <a:bodyPr/>
          <a:lstStyle/>
          <a:p>
            <a:fld id="{CBD12358-51D2-46B3-9BDE-DF29528B9454}" type="slidenum">
              <a:rPr lang="en-US" smtClean="0"/>
              <a:t>18</a:t>
            </a:fld>
            <a:endParaRPr lang="en-US" dirty="0"/>
          </a:p>
        </p:txBody>
      </p:sp>
      <p:sp>
        <p:nvSpPr>
          <p:cNvPr id="4" name="Content Placeholder 3">
            <a:extLst>
              <a:ext uri="{FF2B5EF4-FFF2-40B4-BE49-F238E27FC236}">
                <a16:creationId xmlns:a16="http://schemas.microsoft.com/office/drawing/2014/main" id="{512A083E-B95D-F22E-6906-B02CF9269375}"/>
              </a:ext>
            </a:extLst>
          </p:cNvPr>
          <p:cNvSpPr>
            <a:spLocks/>
          </p:cNvSpPr>
          <p:nvPr/>
        </p:nvSpPr>
        <p:spPr>
          <a:xfrm>
            <a:off x="214085" y="2023003"/>
            <a:ext cx="10993244" cy="4664542"/>
          </a:xfrm>
          <a:prstGeom prst="rect">
            <a:avLst/>
          </a:prstGeom>
          <a:noFill/>
        </p:spPr>
        <p:txBody>
          <a:bodyPr>
            <a:normAutofit/>
          </a:bodyPr>
          <a:lstStyle/>
          <a:p>
            <a:pPr>
              <a:spcAft>
                <a:spcPts val="600"/>
              </a:spcAft>
            </a:pPr>
            <a:endParaRPr lang="en-US" dirty="0"/>
          </a:p>
        </p:txBody>
      </p:sp>
      <p:sp>
        <p:nvSpPr>
          <p:cNvPr id="5" name="TextBox 4">
            <a:extLst>
              <a:ext uri="{FF2B5EF4-FFF2-40B4-BE49-F238E27FC236}">
                <a16:creationId xmlns:a16="http://schemas.microsoft.com/office/drawing/2014/main" id="{287AB78B-F3CF-65F1-AD70-018614929091}"/>
              </a:ext>
            </a:extLst>
          </p:cNvPr>
          <p:cNvSpPr txBox="1"/>
          <p:nvPr/>
        </p:nvSpPr>
        <p:spPr>
          <a:xfrm>
            <a:off x="377371" y="1210883"/>
            <a:ext cx="11544119" cy="5509200"/>
          </a:xfrm>
          <a:prstGeom prst="rect">
            <a:avLst/>
          </a:prstGeom>
          <a:noFill/>
        </p:spPr>
        <p:txBody>
          <a:bodyPr wrap="square">
            <a:spAutoFit/>
          </a:bodyPr>
          <a:lstStyle/>
          <a:p>
            <a:r>
              <a:rPr lang="en-US" sz="3200" b="1" dirty="0"/>
              <a:t>Budget Appropriations</a:t>
            </a:r>
          </a:p>
          <a:p>
            <a:endParaRPr lang="en-US" sz="3200" b="1" dirty="0"/>
          </a:p>
          <a:p>
            <a:pPr marL="457200" lvl="0" indent="-457200">
              <a:buFont typeface="Arial" panose="020B0604020202020204" pitchFamily="34" charset="0"/>
              <a:buChar char="•"/>
            </a:pPr>
            <a:r>
              <a:rPr lang="en-US" sz="3100" b="1" dirty="0"/>
              <a:t>$250,000 </a:t>
            </a:r>
            <a:r>
              <a:rPr lang="en-US" sz="3100" b="0" dirty="0"/>
              <a:t>to increase appropriation for the Eastern Market- Support for Black Owned Farms.</a:t>
            </a:r>
          </a:p>
          <a:p>
            <a:pPr marL="457200" indent="-457200" algn="just">
              <a:buFont typeface="Arial" panose="020B0604020202020204" pitchFamily="34" charset="0"/>
              <a:buChar char="•"/>
            </a:pPr>
            <a:r>
              <a:rPr lang="en-US" sz="3100" b="1" dirty="0"/>
              <a:t>$500,000 </a:t>
            </a:r>
            <a:r>
              <a:rPr lang="en-US" sz="3100" dirty="0"/>
              <a:t>to increase appropriation for Goal Line (after-school) Program. </a:t>
            </a:r>
          </a:p>
          <a:p>
            <a:pPr marL="457200" indent="-457200" algn="just">
              <a:buFont typeface="Arial" panose="020B0604020202020204" pitchFamily="34" charset="0"/>
              <a:buChar char="•"/>
            </a:pPr>
            <a:r>
              <a:rPr lang="en-US" sz="3100" b="1" dirty="0"/>
              <a:t>$2.5 million </a:t>
            </a:r>
            <a:r>
              <a:rPr lang="en-US" sz="3100" dirty="0"/>
              <a:t>to increase appropriation for Lead Based Paint Encapsulation Program.</a:t>
            </a:r>
          </a:p>
          <a:p>
            <a:pPr marL="457200" indent="-457200" algn="just">
              <a:buFont typeface="Arial" panose="020B0604020202020204" pitchFamily="34" charset="0"/>
              <a:buChar char="•"/>
            </a:pPr>
            <a:r>
              <a:rPr lang="en-US" sz="3100" b="1" dirty="0"/>
              <a:t>$40,000 </a:t>
            </a:r>
            <a:r>
              <a:rPr lang="en-US" sz="3100" dirty="0"/>
              <a:t>to increase appropriation for Banners for the Livernois Ave of Fashion.</a:t>
            </a:r>
          </a:p>
          <a:p>
            <a:pPr marL="457200" indent="-457200" algn="just">
              <a:buFont typeface="Arial" panose="020B0604020202020204" pitchFamily="34" charset="0"/>
              <a:buChar char="•"/>
            </a:pPr>
            <a:r>
              <a:rPr lang="en-US" sz="3100" b="1" dirty="0"/>
              <a:t>$2.5 million </a:t>
            </a:r>
            <a:r>
              <a:rPr lang="en-US" sz="3100" dirty="0"/>
              <a:t>for the restoration of Merrill Fountain at Palmer Park</a:t>
            </a:r>
          </a:p>
        </p:txBody>
      </p:sp>
    </p:spTree>
    <p:extLst>
      <p:ext uri="{BB962C8B-B14F-4D97-AF65-F5344CB8AC3E}">
        <p14:creationId xmlns:p14="http://schemas.microsoft.com/office/powerpoint/2010/main" val="3707433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AFD3C4"/>
            </a:gs>
            <a:gs pos="53000">
              <a:schemeClr val="accent3">
                <a:lumMod val="20000"/>
                <a:lumOff val="80000"/>
              </a:schemeClr>
            </a:gs>
            <a:gs pos="30000">
              <a:schemeClr val="accent3">
                <a:lumMod val="20000"/>
                <a:lumOff val="80000"/>
              </a:schemeClr>
            </a:gs>
            <a:gs pos="0">
              <a:schemeClr val="accent6">
                <a:lumMod val="60000"/>
                <a:lumOff val="40000"/>
              </a:schemeClr>
            </a:gs>
            <a:gs pos="0">
              <a:schemeClr val="accent6">
                <a:lumMod val="60000"/>
                <a:lumOff val="40000"/>
              </a:schemeClr>
            </a:gs>
            <a:gs pos="0">
              <a:schemeClr val="accent4">
                <a:lumMod val="20000"/>
                <a:lumOff val="80000"/>
              </a:schemeClr>
            </a:gs>
            <a:gs pos="0">
              <a:schemeClr val="accent6">
                <a:lumMod val="60000"/>
                <a:lumOff val="40000"/>
              </a:schemeClr>
            </a:gs>
            <a:gs pos="10000">
              <a:schemeClr val="accent3">
                <a:lumMod val="20000"/>
                <a:lumOff val="80000"/>
              </a:schemeClr>
            </a:gs>
            <a:gs pos="0">
              <a:schemeClr val="accent4">
                <a:lumMod val="40000"/>
                <a:lumOff val="60000"/>
              </a:schemeClr>
            </a:gs>
            <a:gs pos="0">
              <a:schemeClr val="accent4">
                <a:lumMod val="20000"/>
                <a:lumOff val="80000"/>
              </a:schemeClr>
            </a:gs>
          </a:gsLst>
          <a:lin ang="5400000" scaled="1"/>
        </a:gradFill>
        <a:effectLst/>
      </p:bgPr>
    </p:bg>
    <p:spTree>
      <p:nvGrpSpPr>
        <p:cNvPr id="1" name="">
          <a:extLst>
            <a:ext uri="{FF2B5EF4-FFF2-40B4-BE49-F238E27FC236}">
              <a16:creationId xmlns:a16="http://schemas.microsoft.com/office/drawing/2014/main" id="{9BDF896F-843C-581B-ABE2-964DA5448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F730F-5DEC-3432-D098-DE049D346521}"/>
              </a:ext>
            </a:extLst>
          </p:cNvPr>
          <p:cNvSpPr>
            <a:spLocks noGrp="1"/>
          </p:cNvSpPr>
          <p:nvPr>
            <p:ph type="title"/>
          </p:nvPr>
        </p:nvSpPr>
        <p:spPr>
          <a:xfrm>
            <a:off x="314848" y="0"/>
            <a:ext cx="11978752" cy="1076914"/>
          </a:xfrm>
        </p:spPr>
        <p:txBody>
          <a:bodyPr vert="horz" lIns="91440" tIns="45720" rIns="91440" bIns="45720" rtlCol="0" anchor="ctr">
            <a:normAutofit/>
          </a:bodyPr>
          <a:lstStyle/>
          <a:p>
            <a:r>
              <a:rPr lang="en-US" sz="3200" b="1" dirty="0">
                <a:latin typeface="Calibri" panose="020F0502020204030204" pitchFamily="34" charset="0"/>
                <a:cs typeface="Calibri" panose="020F0502020204030204" pitchFamily="34" charset="0"/>
              </a:rPr>
              <a:t>Council member Whitfield-Calloway</a:t>
            </a:r>
            <a:r>
              <a:rPr lang="en-US" sz="3200" b="1" kern="1200" dirty="0">
                <a:solidFill>
                  <a:schemeClr val="tx1"/>
                </a:solidFill>
                <a:latin typeface="Calibri" panose="020F0502020204030204" pitchFamily="34" charset="0"/>
                <a:cs typeface="Calibri" panose="020F0502020204030204" pitchFamily="34" charset="0"/>
              </a:rPr>
              <a:t> Co-Sponsored Proposals in the        FY 2025 Budget</a:t>
            </a:r>
          </a:p>
        </p:txBody>
      </p:sp>
      <p:sp>
        <p:nvSpPr>
          <p:cNvPr id="9" name="Footer Placeholder 8">
            <a:extLst>
              <a:ext uri="{FF2B5EF4-FFF2-40B4-BE49-F238E27FC236}">
                <a16:creationId xmlns:a16="http://schemas.microsoft.com/office/drawing/2014/main" id="{71F8298F-D765-5A56-BAA6-FB679E67CC89}"/>
              </a:ext>
            </a:extLst>
          </p:cNvPr>
          <p:cNvSpPr>
            <a:spLocks noGrp="1"/>
          </p:cNvSpPr>
          <p:nvPr>
            <p:ph type="ftr" sz="quarter" idx="11"/>
          </p:nvPr>
        </p:nvSpPr>
        <p:spPr>
          <a:xfrm>
            <a:off x="10563578" y="6356350"/>
            <a:ext cx="702733" cy="365125"/>
          </a:xfrm>
        </p:spPr>
        <p:txBody>
          <a:bodyPr/>
          <a:lstStyle/>
          <a:p>
            <a:r>
              <a:rPr lang="en-US" dirty="0"/>
              <a:t>Page</a:t>
            </a:r>
          </a:p>
        </p:txBody>
      </p:sp>
      <p:sp>
        <p:nvSpPr>
          <p:cNvPr id="8" name="Slide Number Placeholder 7">
            <a:extLst>
              <a:ext uri="{FF2B5EF4-FFF2-40B4-BE49-F238E27FC236}">
                <a16:creationId xmlns:a16="http://schemas.microsoft.com/office/drawing/2014/main" id="{76F0B938-3C79-5A9E-F988-D486846E4208}"/>
              </a:ext>
            </a:extLst>
          </p:cNvPr>
          <p:cNvSpPr>
            <a:spLocks noGrp="1"/>
          </p:cNvSpPr>
          <p:nvPr>
            <p:ph type="sldNum" sz="quarter" idx="12"/>
          </p:nvPr>
        </p:nvSpPr>
        <p:spPr>
          <a:xfrm>
            <a:off x="10905066" y="6356350"/>
            <a:ext cx="448733" cy="365125"/>
          </a:xfrm>
        </p:spPr>
        <p:txBody>
          <a:bodyPr/>
          <a:lstStyle/>
          <a:p>
            <a:fld id="{CBD12358-51D2-46B3-9BDE-DF29528B9454}" type="slidenum">
              <a:rPr lang="en-US" smtClean="0"/>
              <a:t>19</a:t>
            </a:fld>
            <a:endParaRPr lang="en-US" dirty="0"/>
          </a:p>
        </p:txBody>
      </p:sp>
      <p:sp>
        <p:nvSpPr>
          <p:cNvPr id="4" name="Content Placeholder 3">
            <a:extLst>
              <a:ext uri="{FF2B5EF4-FFF2-40B4-BE49-F238E27FC236}">
                <a16:creationId xmlns:a16="http://schemas.microsoft.com/office/drawing/2014/main" id="{A359E34B-CB95-7F07-4B99-53B94F2E15C4}"/>
              </a:ext>
            </a:extLst>
          </p:cNvPr>
          <p:cNvSpPr>
            <a:spLocks/>
          </p:cNvSpPr>
          <p:nvPr/>
        </p:nvSpPr>
        <p:spPr>
          <a:xfrm>
            <a:off x="214085" y="2023003"/>
            <a:ext cx="10993244" cy="4664542"/>
          </a:xfrm>
          <a:prstGeom prst="rect">
            <a:avLst/>
          </a:prstGeom>
          <a:noFill/>
        </p:spPr>
        <p:txBody>
          <a:bodyPr>
            <a:normAutofit/>
          </a:bodyPr>
          <a:lstStyle/>
          <a:p>
            <a:pPr>
              <a:spcAft>
                <a:spcPts val="600"/>
              </a:spcAft>
            </a:pPr>
            <a:endParaRPr lang="en-US" dirty="0"/>
          </a:p>
        </p:txBody>
      </p:sp>
      <p:sp>
        <p:nvSpPr>
          <p:cNvPr id="5" name="TextBox 4">
            <a:extLst>
              <a:ext uri="{FF2B5EF4-FFF2-40B4-BE49-F238E27FC236}">
                <a16:creationId xmlns:a16="http://schemas.microsoft.com/office/drawing/2014/main" id="{B5AE8B77-B348-1173-2DEB-59C8AFE8C555}"/>
              </a:ext>
            </a:extLst>
          </p:cNvPr>
          <p:cNvSpPr txBox="1"/>
          <p:nvPr/>
        </p:nvSpPr>
        <p:spPr>
          <a:xfrm>
            <a:off x="411661" y="1313753"/>
            <a:ext cx="11916229" cy="4031873"/>
          </a:xfrm>
          <a:prstGeom prst="rect">
            <a:avLst/>
          </a:prstGeom>
          <a:noFill/>
        </p:spPr>
        <p:txBody>
          <a:bodyPr wrap="square">
            <a:spAutoFit/>
          </a:bodyPr>
          <a:lstStyle/>
          <a:p>
            <a:r>
              <a:rPr lang="en-US" sz="3200" b="1" dirty="0"/>
              <a:t>Budget Appropriations</a:t>
            </a:r>
          </a:p>
          <a:p>
            <a:endParaRPr lang="en-US" sz="3200" b="1" dirty="0"/>
          </a:p>
          <a:p>
            <a:pPr marL="457200" lvl="0" indent="-457200">
              <a:buFont typeface="Arial" panose="020B0604020202020204" pitchFamily="34" charset="0"/>
              <a:buChar char="•"/>
            </a:pPr>
            <a:r>
              <a:rPr lang="en-US" sz="3200" b="1" dirty="0"/>
              <a:t>$36,000 </a:t>
            </a:r>
            <a:r>
              <a:rPr lang="en-US" sz="3200" b="0" dirty="0"/>
              <a:t>to increase appropriation for Zoo operations for Senior Transportation.</a:t>
            </a:r>
          </a:p>
          <a:p>
            <a:pPr lvl="0"/>
            <a:endParaRPr lang="en-US" sz="3200" b="0" dirty="0"/>
          </a:p>
          <a:p>
            <a:pPr marL="457200" lvl="0" indent="-457200">
              <a:buFont typeface="Arial" panose="020B0604020202020204" pitchFamily="34" charset="0"/>
              <a:buChar char="•"/>
            </a:pPr>
            <a:r>
              <a:rPr lang="en-US" sz="3200" b="1" dirty="0"/>
              <a:t>$500,0000 </a:t>
            </a:r>
            <a:r>
              <a:rPr lang="en-US" sz="3200" dirty="0"/>
              <a:t>to increase appropriation for a Detroit Legacy Business Fund (at the Detroit Economic Growth Corp).</a:t>
            </a:r>
          </a:p>
          <a:p>
            <a:pPr marL="457200" lvl="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0869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25E0-9D77-45C7-C346-4D2801981DB3}"/>
              </a:ext>
            </a:extLst>
          </p:cNvPr>
          <p:cNvSpPr>
            <a:spLocks noGrp="1"/>
          </p:cNvSpPr>
          <p:nvPr>
            <p:ph type="title"/>
          </p:nvPr>
        </p:nvSpPr>
        <p:spPr>
          <a:xfrm>
            <a:off x="838200" y="365125"/>
            <a:ext cx="10515600" cy="867327"/>
          </a:xfrm>
        </p:spPr>
        <p:txBody>
          <a:bodyPr anchor="ctr">
            <a:normAutofit/>
          </a:bodyPr>
          <a:lstStyle/>
          <a:p>
            <a:r>
              <a:rPr kumimoji="0" lang="en-US" sz="3200" b="1" i="0" u="none" strike="noStrike" kern="0" cap="none" spc="0" normalizeH="0" baseline="0" noProof="0" dirty="0">
                <a:ln>
                  <a:noFill/>
                </a:ln>
                <a:effectLst/>
                <a:uLnTx/>
                <a:uFillTx/>
                <a:latin typeface="Montserrat Black" panose="00000A00000000000000" pitchFamily="2" charset="0"/>
              </a:rPr>
              <a:t>Where does the budget money come from?</a:t>
            </a:r>
            <a:endParaRPr lang="en-US" sz="3200" b="1" dirty="0">
              <a:latin typeface="Montserrat Black" panose="00000A00000000000000" pitchFamily="2" charset="0"/>
            </a:endParaRPr>
          </a:p>
        </p:txBody>
      </p:sp>
      <p:pic>
        <p:nvPicPr>
          <p:cNvPr id="7" name="Content Placeholder 6">
            <a:extLst>
              <a:ext uri="{FF2B5EF4-FFF2-40B4-BE49-F238E27FC236}">
                <a16:creationId xmlns:a16="http://schemas.microsoft.com/office/drawing/2014/main" id="{B28CB054-EE09-5A61-8543-FA3813325B77}"/>
              </a:ext>
            </a:extLst>
          </p:cNvPr>
          <p:cNvPicPr>
            <a:picLocks noGrp="1" noChangeAspect="1"/>
          </p:cNvPicPr>
          <p:nvPr>
            <p:ph sz="half" idx="1"/>
          </p:nvPr>
        </p:nvPicPr>
        <p:blipFill>
          <a:blip r:embed="rId2"/>
          <a:stretch>
            <a:fillRect/>
          </a:stretch>
        </p:blipFill>
        <p:spPr>
          <a:xfrm>
            <a:off x="176161" y="1391478"/>
            <a:ext cx="7059525" cy="4964872"/>
          </a:xfrm>
          <a:prstGeom prst="rect">
            <a:avLst/>
          </a:prstGeom>
          <a:noFill/>
        </p:spPr>
      </p:pic>
      <p:sp>
        <p:nvSpPr>
          <p:cNvPr id="12" name="Content Placeholder 3">
            <a:extLst>
              <a:ext uri="{FF2B5EF4-FFF2-40B4-BE49-F238E27FC236}">
                <a16:creationId xmlns:a16="http://schemas.microsoft.com/office/drawing/2014/main" id="{9BAF3EFD-904D-9B30-7491-33765113E843}"/>
              </a:ext>
            </a:extLst>
          </p:cNvPr>
          <p:cNvSpPr>
            <a:spLocks noGrp="1"/>
          </p:cNvSpPr>
          <p:nvPr>
            <p:ph sz="half" idx="2"/>
          </p:nvPr>
        </p:nvSpPr>
        <p:spPr>
          <a:xfrm>
            <a:off x="6172200" y="1779905"/>
            <a:ext cx="5181600" cy="4162023"/>
          </a:xfrm>
        </p:spPr>
        <p:txBody>
          <a:bodyPr/>
          <a:lstStyle/>
          <a:p>
            <a:r>
              <a:rPr lang="en-US" dirty="0"/>
              <a:t>Detroit’s FY25 city budget totals ~</a:t>
            </a:r>
            <a:r>
              <a:rPr lang="en-US" b="1" dirty="0"/>
              <a:t>$2.7 billion</a:t>
            </a:r>
          </a:p>
          <a:p>
            <a:r>
              <a:rPr lang="en-US" dirty="0"/>
              <a:t>Revenue sources that support the General Fund include: Wagering Tax, Property Tax, Income Tax, Utility Users Tax, and State Revenue Sharing</a:t>
            </a:r>
          </a:p>
          <a:p>
            <a:pPr marL="0" indent="0">
              <a:buNone/>
            </a:pPr>
            <a:endParaRPr lang="en-US" dirty="0"/>
          </a:p>
          <a:p>
            <a:pPr marL="0" indent="0">
              <a:buNone/>
            </a:pPr>
            <a:r>
              <a:rPr lang="en-US" sz="2000" dirty="0"/>
              <a:t>Source: OCFO-Office of Budget</a:t>
            </a:r>
          </a:p>
        </p:txBody>
      </p:sp>
      <p:sp>
        <p:nvSpPr>
          <p:cNvPr id="4" name="Footer Placeholder 3">
            <a:extLst>
              <a:ext uri="{FF2B5EF4-FFF2-40B4-BE49-F238E27FC236}">
                <a16:creationId xmlns:a16="http://schemas.microsoft.com/office/drawing/2014/main" id="{2358BFB7-8498-24E7-FABC-A19EB8676CCD}"/>
              </a:ext>
            </a:extLst>
          </p:cNvPr>
          <p:cNvSpPr>
            <a:spLocks noGrp="1"/>
          </p:cNvSpPr>
          <p:nvPr>
            <p:ph type="ftr" sz="quarter" idx="11"/>
          </p:nvPr>
        </p:nvSpPr>
        <p:spPr>
          <a:xfrm>
            <a:off x="5350565" y="6330355"/>
            <a:ext cx="4114800" cy="365125"/>
          </a:xfrm>
        </p:spPr>
        <p:txBody>
          <a:bodyPr anchor="ctr">
            <a:normAutofit fontScale="92500"/>
          </a:bodyPr>
          <a:lstStyle/>
          <a:p>
            <a:pPr>
              <a:spcAft>
                <a:spcPts val="600"/>
              </a:spcAft>
            </a:pPr>
            <a:r>
              <a:rPr lang="en-US" dirty="0"/>
              <a:t>Page                                                                                                                2</a:t>
            </a:r>
          </a:p>
        </p:txBody>
      </p:sp>
    </p:spTree>
    <p:extLst>
      <p:ext uri="{BB962C8B-B14F-4D97-AF65-F5344CB8AC3E}">
        <p14:creationId xmlns:p14="http://schemas.microsoft.com/office/powerpoint/2010/main" val="60020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AFD3C4"/>
            </a:gs>
            <a:gs pos="53000">
              <a:schemeClr val="accent3">
                <a:lumMod val="20000"/>
                <a:lumOff val="80000"/>
              </a:schemeClr>
            </a:gs>
            <a:gs pos="30000">
              <a:schemeClr val="accent3">
                <a:lumMod val="20000"/>
                <a:lumOff val="80000"/>
              </a:schemeClr>
            </a:gs>
            <a:gs pos="0">
              <a:schemeClr val="accent6">
                <a:lumMod val="60000"/>
                <a:lumOff val="40000"/>
              </a:schemeClr>
            </a:gs>
            <a:gs pos="0">
              <a:schemeClr val="accent6">
                <a:lumMod val="60000"/>
                <a:lumOff val="40000"/>
              </a:schemeClr>
            </a:gs>
            <a:gs pos="0">
              <a:schemeClr val="accent4">
                <a:lumMod val="20000"/>
                <a:lumOff val="80000"/>
              </a:schemeClr>
            </a:gs>
            <a:gs pos="0">
              <a:schemeClr val="accent6">
                <a:lumMod val="60000"/>
                <a:lumOff val="40000"/>
              </a:schemeClr>
            </a:gs>
            <a:gs pos="10000">
              <a:schemeClr val="accent3">
                <a:lumMod val="20000"/>
                <a:lumOff val="80000"/>
              </a:schemeClr>
            </a:gs>
            <a:gs pos="0">
              <a:schemeClr val="accent4">
                <a:lumMod val="40000"/>
                <a:lumOff val="60000"/>
              </a:schemeClr>
            </a:gs>
            <a:gs pos="0">
              <a:schemeClr val="accent4">
                <a:lumMod val="20000"/>
                <a:lumOff val="80000"/>
              </a:schemeClr>
            </a:gs>
          </a:gsLst>
          <a:lin ang="5400000" scaled="1"/>
        </a:gradFill>
        <a:effectLst/>
      </p:bgPr>
    </p:bg>
    <p:spTree>
      <p:nvGrpSpPr>
        <p:cNvPr id="1" name="">
          <a:extLst>
            <a:ext uri="{FF2B5EF4-FFF2-40B4-BE49-F238E27FC236}">
              <a16:creationId xmlns:a16="http://schemas.microsoft.com/office/drawing/2014/main" id="{154882CC-CD8D-2BC5-5795-4A8355816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2E89C-0380-ADF2-89A2-390FB5480E23}"/>
              </a:ext>
            </a:extLst>
          </p:cNvPr>
          <p:cNvSpPr>
            <a:spLocks noGrp="1"/>
          </p:cNvSpPr>
          <p:nvPr>
            <p:ph type="title"/>
          </p:nvPr>
        </p:nvSpPr>
        <p:spPr>
          <a:xfrm>
            <a:off x="314848" y="0"/>
            <a:ext cx="11978752" cy="1076914"/>
          </a:xfrm>
        </p:spPr>
        <p:txBody>
          <a:bodyPr vert="horz" lIns="91440" tIns="45720" rIns="91440" bIns="45720" rtlCol="0" anchor="ctr">
            <a:normAutofit/>
          </a:bodyPr>
          <a:lstStyle/>
          <a:p>
            <a:r>
              <a:rPr lang="en-US" sz="3200" b="1" dirty="0">
                <a:latin typeface="Calibri" panose="020F0502020204030204" pitchFamily="34" charset="0"/>
                <a:cs typeface="Calibri" panose="020F0502020204030204" pitchFamily="34" charset="0"/>
              </a:rPr>
              <a:t>Council member Whitfield-Calloway</a:t>
            </a:r>
            <a:r>
              <a:rPr lang="en-US" sz="3200" b="1" kern="1200" dirty="0">
                <a:solidFill>
                  <a:schemeClr val="tx1"/>
                </a:solidFill>
                <a:latin typeface="Calibri" panose="020F0502020204030204" pitchFamily="34" charset="0"/>
                <a:cs typeface="Calibri" panose="020F0502020204030204" pitchFamily="34" charset="0"/>
              </a:rPr>
              <a:t> Sponsored Proposals in the        FY 2025 Budget</a:t>
            </a:r>
          </a:p>
        </p:txBody>
      </p:sp>
      <p:sp>
        <p:nvSpPr>
          <p:cNvPr id="9" name="Footer Placeholder 8">
            <a:extLst>
              <a:ext uri="{FF2B5EF4-FFF2-40B4-BE49-F238E27FC236}">
                <a16:creationId xmlns:a16="http://schemas.microsoft.com/office/drawing/2014/main" id="{529A471E-C582-0CBF-1DA3-6E34474D2C55}"/>
              </a:ext>
            </a:extLst>
          </p:cNvPr>
          <p:cNvSpPr>
            <a:spLocks noGrp="1"/>
          </p:cNvSpPr>
          <p:nvPr>
            <p:ph type="ftr" sz="quarter" idx="11"/>
          </p:nvPr>
        </p:nvSpPr>
        <p:spPr>
          <a:xfrm>
            <a:off x="10563578" y="6356350"/>
            <a:ext cx="702733" cy="365125"/>
          </a:xfrm>
        </p:spPr>
        <p:txBody>
          <a:bodyPr/>
          <a:lstStyle/>
          <a:p>
            <a:r>
              <a:rPr lang="en-US" dirty="0"/>
              <a:t>Page</a:t>
            </a:r>
          </a:p>
        </p:txBody>
      </p:sp>
      <p:sp>
        <p:nvSpPr>
          <p:cNvPr id="8" name="Slide Number Placeholder 7">
            <a:extLst>
              <a:ext uri="{FF2B5EF4-FFF2-40B4-BE49-F238E27FC236}">
                <a16:creationId xmlns:a16="http://schemas.microsoft.com/office/drawing/2014/main" id="{E1504596-9FD4-7941-9CA8-6A6353576BB4}"/>
              </a:ext>
            </a:extLst>
          </p:cNvPr>
          <p:cNvSpPr>
            <a:spLocks noGrp="1"/>
          </p:cNvSpPr>
          <p:nvPr>
            <p:ph type="sldNum" sz="quarter" idx="12"/>
          </p:nvPr>
        </p:nvSpPr>
        <p:spPr>
          <a:xfrm>
            <a:off x="10905066" y="6356350"/>
            <a:ext cx="448733" cy="365125"/>
          </a:xfrm>
        </p:spPr>
        <p:txBody>
          <a:bodyPr/>
          <a:lstStyle/>
          <a:p>
            <a:fld id="{CBD12358-51D2-46B3-9BDE-DF29528B9454}" type="slidenum">
              <a:rPr lang="en-US" smtClean="0"/>
              <a:t>20</a:t>
            </a:fld>
            <a:endParaRPr lang="en-US" dirty="0"/>
          </a:p>
        </p:txBody>
      </p:sp>
      <p:sp>
        <p:nvSpPr>
          <p:cNvPr id="4" name="Content Placeholder 3">
            <a:extLst>
              <a:ext uri="{FF2B5EF4-FFF2-40B4-BE49-F238E27FC236}">
                <a16:creationId xmlns:a16="http://schemas.microsoft.com/office/drawing/2014/main" id="{4AF3C0EE-54CA-1393-15BE-27BFDC47E098}"/>
              </a:ext>
            </a:extLst>
          </p:cNvPr>
          <p:cNvSpPr>
            <a:spLocks/>
          </p:cNvSpPr>
          <p:nvPr/>
        </p:nvSpPr>
        <p:spPr>
          <a:xfrm>
            <a:off x="214085" y="2023003"/>
            <a:ext cx="10993244" cy="4664542"/>
          </a:xfrm>
          <a:prstGeom prst="rect">
            <a:avLst/>
          </a:prstGeom>
          <a:noFill/>
        </p:spPr>
        <p:txBody>
          <a:bodyPr>
            <a:normAutofit/>
          </a:bodyPr>
          <a:lstStyle/>
          <a:p>
            <a:pPr>
              <a:spcAft>
                <a:spcPts val="600"/>
              </a:spcAft>
            </a:pPr>
            <a:endParaRPr lang="en-US" dirty="0"/>
          </a:p>
        </p:txBody>
      </p:sp>
      <p:sp>
        <p:nvSpPr>
          <p:cNvPr id="6" name="TextBox 5">
            <a:extLst>
              <a:ext uri="{FF2B5EF4-FFF2-40B4-BE49-F238E27FC236}">
                <a16:creationId xmlns:a16="http://schemas.microsoft.com/office/drawing/2014/main" id="{E5F3D235-E1A8-2994-A474-05E0A65EA9AA}"/>
              </a:ext>
            </a:extLst>
          </p:cNvPr>
          <p:cNvSpPr txBox="1"/>
          <p:nvPr/>
        </p:nvSpPr>
        <p:spPr>
          <a:xfrm>
            <a:off x="333828" y="1364342"/>
            <a:ext cx="11579175" cy="6001643"/>
          </a:xfrm>
          <a:prstGeom prst="rect">
            <a:avLst/>
          </a:prstGeom>
          <a:noFill/>
        </p:spPr>
        <p:txBody>
          <a:bodyPr wrap="square">
            <a:spAutoFit/>
          </a:bodyPr>
          <a:lstStyle/>
          <a:p>
            <a:r>
              <a:rPr lang="en-US" sz="3200" b="1" dirty="0"/>
              <a:t>Closing Resolutions (Excerpt)</a:t>
            </a:r>
          </a:p>
          <a:p>
            <a:endParaRPr lang="en-US" sz="3200" b="1" dirty="0"/>
          </a:p>
          <a:p>
            <a:pPr marL="457200" lvl="0" indent="-457200" algn="just">
              <a:buFont typeface="Arial" panose="020B0604020202020204" pitchFamily="34" charset="0"/>
              <a:buChar char="•"/>
            </a:pPr>
            <a:r>
              <a:rPr lang="en-US" sz="3200" b="0" dirty="0"/>
              <a:t>Assist small landlords with compliance, with registration and certification requirements for lead-based paint encapsulation.</a:t>
            </a:r>
          </a:p>
          <a:p>
            <a:pPr marL="457200" lvl="0" indent="-457200" algn="just">
              <a:buFont typeface="Arial" panose="020B0604020202020204" pitchFamily="34" charset="0"/>
              <a:buChar char="•"/>
            </a:pPr>
            <a:r>
              <a:rPr lang="en-US" sz="3200" dirty="0"/>
              <a:t>Prepare a study evaluating the condition and status of all vacant school structures.</a:t>
            </a:r>
          </a:p>
          <a:p>
            <a:pPr marL="457200" lvl="0" indent="-457200" algn="just">
              <a:buFont typeface="Arial" panose="020B0604020202020204" pitchFamily="34" charset="0"/>
              <a:buChar char="•"/>
            </a:pPr>
            <a:r>
              <a:rPr lang="en-US" sz="3200" dirty="0"/>
              <a:t>Develop strategies that would allow a 1 mil reduction to the operational property tax rate.</a:t>
            </a:r>
          </a:p>
          <a:p>
            <a:pPr marL="457200" lvl="0" indent="-457200" algn="just">
              <a:buFont typeface="Arial" panose="020B0604020202020204" pitchFamily="34" charset="0"/>
              <a:buChar char="•"/>
            </a:pPr>
            <a:r>
              <a:rPr lang="en-US" sz="3200" dirty="0"/>
              <a:t>Fund and Conduct a Feasibility Study for the use of smaller buses on W McNichols and Livernois Routes and provide a report within 30 days.</a:t>
            </a:r>
          </a:p>
          <a:p>
            <a:pPr marL="457200" lvl="0" indent="-457200" algn="just">
              <a:buFont typeface="Arial" panose="020B0604020202020204" pitchFamily="34" charset="0"/>
              <a:buChar char="•"/>
            </a:pPr>
            <a:endParaRPr lang="en-US" sz="3200" dirty="0"/>
          </a:p>
        </p:txBody>
      </p:sp>
    </p:spTree>
    <p:extLst>
      <p:ext uri="{BB962C8B-B14F-4D97-AF65-F5344CB8AC3E}">
        <p14:creationId xmlns:p14="http://schemas.microsoft.com/office/powerpoint/2010/main" val="169521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AFD3C4"/>
            </a:gs>
            <a:gs pos="53000">
              <a:schemeClr val="accent3">
                <a:lumMod val="20000"/>
                <a:lumOff val="80000"/>
              </a:schemeClr>
            </a:gs>
            <a:gs pos="30000">
              <a:schemeClr val="accent3">
                <a:lumMod val="20000"/>
                <a:lumOff val="80000"/>
              </a:schemeClr>
            </a:gs>
            <a:gs pos="0">
              <a:schemeClr val="accent6">
                <a:lumMod val="60000"/>
                <a:lumOff val="40000"/>
              </a:schemeClr>
            </a:gs>
            <a:gs pos="0">
              <a:schemeClr val="accent6">
                <a:lumMod val="60000"/>
                <a:lumOff val="40000"/>
              </a:schemeClr>
            </a:gs>
            <a:gs pos="0">
              <a:schemeClr val="accent4">
                <a:lumMod val="20000"/>
                <a:lumOff val="80000"/>
              </a:schemeClr>
            </a:gs>
            <a:gs pos="0">
              <a:schemeClr val="accent6">
                <a:lumMod val="60000"/>
                <a:lumOff val="40000"/>
              </a:schemeClr>
            </a:gs>
            <a:gs pos="10000">
              <a:schemeClr val="accent3">
                <a:lumMod val="20000"/>
                <a:lumOff val="80000"/>
              </a:schemeClr>
            </a:gs>
            <a:gs pos="0">
              <a:schemeClr val="accent4">
                <a:lumMod val="40000"/>
                <a:lumOff val="60000"/>
              </a:schemeClr>
            </a:gs>
            <a:gs pos="0">
              <a:schemeClr val="accent4">
                <a:lumMod val="20000"/>
                <a:lumOff val="80000"/>
              </a:schemeClr>
            </a:gs>
          </a:gsLst>
          <a:lin ang="5400000" scaled="1"/>
        </a:gradFill>
        <a:effectLst/>
      </p:bgPr>
    </p:bg>
    <p:spTree>
      <p:nvGrpSpPr>
        <p:cNvPr id="1" name="">
          <a:extLst>
            <a:ext uri="{FF2B5EF4-FFF2-40B4-BE49-F238E27FC236}">
              <a16:creationId xmlns:a16="http://schemas.microsoft.com/office/drawing/2014/main" id="{2A404BC4-902F-F17E-B727-3A8E040A5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3B2D4-166A-F4CB-71F6-8F0D6525D3CD}"/>
              </a:ext>
            </a:extLst>
          </p:cNvPr>
          <p:cNvSpPr>
            <a:spLocks noGrp="1"/>
          </p:cNvSpPr>
          <p:nvPr>
            <p:ph type="title"/>
          </p:nvPr>
        </p:nvSpPr>
        <p:spPr>
          <a:xfrm>
            <a:off x="360568" y="-80010"/>
            <a:ext cx="11978752" cy="1076914"/>
          </a:xfrm>
        </p:spPr>
        <p:txBody>
          <a:bodyPr vert="horz" lIns="91440" tIns="45720" rIns="91440" bIns="45720" rtlCol="0" anchor="ctr">
            <a:normAutofit/>
          </a:bodyPr>
          <a:lstStyle/>
          <a:p>
            <a:r>
              <a:rPr lang="en-US" sz="3200" b="1" dirty="0">
                <a:latin typeface="Calibri" panose="020F0502020204030204" pitchFamily="34" charset="0"/>
                <a:cs typeface="Calibri" panose="020F0502020204030204" pitchFamily="34" charset="0"/>
              </a:rPr>
              <a:t>Council member Whitfield-Calloway</a:t>
            </a:r>
            <a:r>
              <a:rPr lang="en-US" sz="3200" b="1" kern="1200" dirty="0">
                <a:solidFill>
                  <a:schemeClr val="tx1"/>
                </a:solidFill>
                <a:latin typeface="Calibri" panose="020F0502020204030204" pitchFamily="34" charset="0"/>
                <a:cs typeface="Calibri" panose="020F0502020204030204" pitchFamily="34" charset="0"/>
              </a:rPr>
              <a:t> Sponsored Proposals in the        FY 2025 Budget</a:t>
            </a:r>
          </a:p>
        </p:txBody>
      </p:sp>
      <p:sp>
        <p:nvSpPr>
          <p:cNvPr id="9" name="Footer Placeholder 8">
            <a:extLst>
              <a:ext uri="{FF2B5EF4-FFF2-40B4-BE49-F238E27FC236}">
                <a16:creationId xmlns:a16="http://schemas.microsoft.com/office/drawing/2014/main" id="{8DB2B75A-5A9F-E880-0D92-961D4372A902}"/>
              </a:ext>
            </a:extLst>
          </p:cNvPr>
          <p:cNvSpPr>
            <a:spLocks noGrp="1"/>
          </p:cNvSpPr>
          <p:nvPr>
            <p:ph type="ftr" sz="quarter" idx="11"/>
          </p:nvPr>
        </p:nvSpPr>
        <p:spPr>
          <a:xfrm>
            <a:off x="10563578" y="6356350"/>
            <a:ext cx="702733" cy="365125"/>
          </a:xfrm>
        </p:spPr>
        <p:txBody>
          <a:bodyPr/>
          <a:lstStyle/>
          <a:p>
            <a:r>
              <a:rPr lang="en-US" dirty="0"/>
              <a:t>Page</a:t>
            </a:r>
          </a:p>
        </p:txBody>
      </p:sp>
      <p:sp>
        <p:nvSpPr>
          <p:cNvPr id="8" name="Slide Number Placeholder 7">
            <a:extLst>
              <a:ext uri="{FF2B5EF4-FFF2-40B4-BE49-F238E27FC236}">
                <a16:creationId xmlns:a16="http://schemas.microsoft.com/office/drawing/2014/main" id="{D510830B-B0EE-EC6C-2D99-743CD408A2A3}"/>
              </a:ext>
            </a:extLst>
          </p:cNvPr>
          <p:cNvSpPr>
            <a:spLocks noGrp="1"/>
          </p:cNvSpPr>
          <p:nvPr>
            <p:ph type="sldNum" sz="quarter" idx="12"/>
          </p:nvPr>
        </p:nvSpPr>
        <p:spPr>
          <a:xfrm>
            <a:off x="10905066" y="6356350"/>
            <a:ext cx="448733" cy="365125"/>
          </a:xfrm>
        </p:spPr>
        <p:txBody>
          <a:bodyPr/>
          <a:lstStyle/>
          <a:p>
            <a:fld id="{CBD12358-51D2-46B3-9BDE-DF29528B9454}" type="slidenum">
              <a:rPr lang="en-US" smtClean="0"/>
              <a:t>21</a:t>
            </a:fld>
            <a:endParaRPr lang="en-US" dirty="0"/>
          </a:p>
        </p:txBody>
      </p:sp>
      <p:sp>
        <p:nvSpPr>
          <p:cNvPr id="4" name="Content Placeholder 3">
            <a:extLst>
              <a:ext uri="{FF2B5EF4-FFF2-40B4-BE49-F238E27FC236}">
                <a16:creationId xmlns:a16="http://schemas.microsoft.com/office/drawing/2014/main" id="{838FBD0A-A8B2-CA0F-803C-D7C05E4669D8}"/>
              </a:ext>
            </a:extLst>
          </p:cNvPr>
          <p:cNvSpPr>
            <a:spLocks/>
          </p:cNvSpPr>
          <p:nvPr/>
        </p:nvSpPr>
        <p:spPr>
          <a:xfrm>
            <a:off x="214085" y="2023003"/>
            <a:ext cx="10993244" cy="4664542"/>
          </a:xfrm>
          <a:prstGeom prst="rect">
            <a:avLst/>
          </a:prstGeom>
          <a:noFill/>
        </p:spPr>
        <p:txBody>
          <a:bodyPr>
            <a:normAutofit/>
          </a:bodyPr>
          <a:lstStyle/>
          <a:p>
            <a:pPr>
              <a:spcAft>
                <a:spcPts val="600"/>
              </a:spcAft>
            </a:pPr>
            <a:endParaRPr lang="en-US" dirty="0"/>
          </a:p>
        </p:txBody>
      </p:sp>
      <p:sp>
        <p:nvSpPr>
          <p:cNvPr id="6" name="TextBox 5">
            <a:extLst>
              <a:ext uri="{FF2B5EF4-FFF2-40B4-BE49-F238E27FC236}">
                <a16:creationId xmlns:a16="http://schemas.microsoft.com/office/drawing/2014/main" id="{5F427D04-5D9D-C6D4-F2FC-F9FF764AB68A}"/>
              </a:ext>
            </a:extLst>
          </p:cNvPr>
          <p:cNvSpPr txBox="1"/>
          <p:nvPr/>
        </p:nvSpPr>
        <p:spPr>
          <a:xfrm>
            <a:off x="368119" y="987152"/>
            <a:ext cx="11553372" cy="6001643"/>
          </a:xfrm>
          <a:prstGeom prst="rect">
            <a:avLst/>
          </a:prstGeom>
          <a:noFill/>
        </p:spPr>
        <p:txBody>
          <a:bodyPr wrap="square">
            <a:spAutoFit/>
          </a:bodyPr>
          <a:lstStyle/>
          <a:p>
            <a:r>
              <a:rPr lang="en-US" sz="3200" b="1" dirty="0"/>
              <a:t>Closing Resolutions (Excerpt- Cont’d)</a:t>
            </a:r>
          </a:p>
          <a:p>
            <a:endParaRPr lang="en-US" sz="3200" b="1" dirty="0"/>
          </a:p>
          <a:p>
            <a:pPr marL="457200" lvl="0" indent="-457200" algn="just">
              <a:buFont typeface="Arial" panose="020B0604020202020204" pitchFamily="34" charset="0"/>
              <a:buChar char="•"/>
            </a:pPr>
            <a:r>
              <a:rPr lang="en-US" sz="3200" b="0" dirty="0"/>
              <a:t>Allow Council Members more decision-making power in the use of approximately $20 Million in unallocated ARPA funds by dividing the funds equally between the nine Council Members</a:t>
            </a:r>
          </a:p>
          <a:p>
            <a:pPr marL="457200" lvl="0" indent="-457200" algn="just">
              <a:buFont typeface="Arial" panose="020B0604020202020204" pitchFamily="34" charset="0"/>
              <a:buChar char="•"/>
            </a:pPr>
            <a:r>
              <a:rPr lang="en-US" sz="3200" dirty="0"/>
              <a:t>Participate in the MI Tri-Share program where the State, the City and the employer equally share the cost of childcare.</a:t>
            </a:r>
          </a:p>
          <a:p>
            <a:pPr marL="457200" lvl="0" indent="-457200" algn="just">
              <a:buFont typeface="Arial" panose="020B0604020202020204" pitchFamily="34" charset="0"/>
              <a:buChar char="•"/>
            </a:pPr>
            <a:r>
              <a:rPr lang="en-US" sz="3200" dirty="0"/>
              <a:t>Fund 4 additional vehicles for $100,000 each for the Detroit Employment Solutions Corp (DESC). </a:t>
            </a:r>
          </a:p>
          <a:p>
            <a:pPr marL="457200" lvl="0" indent="-457200" algn="just">
              <a:buFont typeface="Arial" panose="020B0604020202020204" pitchFamily="34" charset="0"/>
              <a:buChar char="•"/>
            </a:pPr>
            <a:r>
              <a:rPr lang="en-US" sz="3200" dirty="0"/>
              <a:t>Advocate for an amusement tax, through appropriate enabling state legislation, to increase municipal revenues and diversify the sources of municipal revenue.</a:t>
            </a:r>
          </a:p>
        </p:txBody>
      </p:sp>
    </p:spTree>
    <p:extLst>
      <p:ext uri="{BB962C8B-B14F-4D97-AF65-F5344CB8AC3E}">
        <p14:creationId xmlns:p14="http://schemas.microsoft.com/office/powerpoint/2010/main" val="2369717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AFD3C4"/>
            </a:gs>
            <a:gs pos="53000">
              <a:schemeClr val="accent3">
                <a:lumMod val="20000"/>
                <a:lumOff val="80000"/>
              </a:schemeClr>
            </a:gs>
            <a:gs pos="30000">
              <a:schemeClr val="accent3">
                <a:lumMod val="20000"/>
                <a:lumOff val="80000"/>
              </a:schemeClr>
            </a:gs>
            <a:gs pos="0">
              <a:schemeClr val="accent6">
                <a:lumMod val="60000"/>
                <a:lumOff val="40000"/>
              </a:schemeClr>
            </a:gs>
            <a:gs pos="0">
              <a:schemeClr val="accent6">
                <a:lumMod val="60000"/>
                <a:lumOff val="40000"/>
              </a:schemeClr>
            </a:gs>
            <a:gs pos="0">
              <a:schemeClr val="accent4">
                <a:lumMod val="20000"/>
                <a:lumOff val="80000"/>
              </a:schemeClr>
            </a:gs>
            <a:gs pos="0">
              <a:schemeClr val="accent6">
                <a:lumMod val="60000"/>
                <a:lumOff val="40000"/>
              </a:schemeClr>
            </a:gs>
            <a:gs pos="10000">
              <a:schemeClr val="accent3">
                <a:lumMod val="20000"/>
                <a:lumOff val="80000"/>
              </a:schemeClr>
            </a:gs>
            <a:gs pos="0">
              <a:schemeClr val="accent4">
                <a:lumMod val="40000"/>
                <a:lumOff val="60000"/>
              </a:schemeClr>
            </a:gs>
            <a:gs pos="0">
              <a:schemeClr val="accent4">
                <a:lumMod val="20000"/>
                <a:lumOff val="80000"/>
              </a:schemeClr>
            </a:gs>
          </a:gsLst>
          <a:lin ang="5400000" scaled="1"/>
        </a:gradFill>
        <a:effectLst/>
      </p:bgPr>
    </p:bg>
    <p:spTree>
      <p:nvGrpSpPr>
        <p:cNvPr id="1" name="">
          <a:extLst>
            <a:ext uri="{FF2B5EF4-FFF2-40B4-BE49-F238E27FC236}">
              <a16:creationId xmlns:a16="http://schemas.microsoft.com/office/drawing/2014/main" id="{AF6ECAD9-4460-11E1-EA02-7540509B6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C28DE-2B1D-AFE0-61A3-E6A6A91FA2A4}"/>
              </a:ext>
            </a:extLst>
          </p:cNvPr>
          <p:cNvSpPr>
            <a:spLocks noGrp="1"/>
          </p:cNvSpPr>
          <p:nvPr>
            <p:ph type="title"/>
          </p:nvPr>
        </p:nvSpPr>
        <p:spPr>
          <a:xfrm>
            <a:off x="314848" y="0"/>
            <a:ext cx="11978752" cy="1076914"/>
          </a:xfrm>
        </p:spPr>
        <p:txBody>
          <a:bodyPr vert="horz" lIns="91440" tIns="45720" rIns="91440" bIns="45720" rtlCol="0" anchor="ctr">
            <a:normAutofit/>
          </a:bodyPr>
          <a:lstStyle/>
          <a:p>
            <a:r>
              <a:rPr lang="en-US" sz="3200" b="1" dirty="0">
                <a:latin typeface="Calibri" panose="020F0502020204030204" pitchFamily="34" charset="0"/>
                <a:cs typeface="Calibri" panose="020F0502020204030204" pitchFamily="34" charset="0"/>
              </a:rPr>
              <a:t>Council member Whitfield-Calloway</a:t>
            </a:r>
            <a:r>
              <a:rPr lang="en-US" sz="3200" b="1" kern="1200" dirty="0">
                <a:solidFill>
                  <a:schemeClr val="tx1"/>
                </a:solidFill>
                <a:latin typeface="Calibri" panose="020F0502020204030204" pitchFamily="34" charset="0"/>
                <a:cs typeface="Calibri" panose="020F0502020204030204" pitchFamily="34" charset="0"/>
              </a:rPr>
              <a:t> Sponsored Proposals in the        FY 2025 Budget</a:t>
            </a:r>
          </a:p>
        </p:txBody>
      </p:sp>
      <p:sp>
        <p:nvSpPr>
          <p:cNvPr id="9" name="Footer Placeholder 8">
            <a:extLst>
              <a:ext uri="{FF2B5EF4-FFF2-40B4-BE49-F238E27FC236}">
                <a16:creationId xmlns:a16="http://schemas.microsoft.com/office/drawing/2014/main" id="{D3FC282A-B432-53F9-E578-31BA6781F668}"/>
              </a:ext>
            </a:extLst>
          </p:cNvPr>
          <p:cNvSpPr>
            <a:spLocks noGrp="1"/>
          </p:cNvSpPr>
          <p:nvPr>
            <p:ph type="ftr" sz="quarter" idx="11"/>
          </p:nvPr>
        </p:nvSpPr>
        <p:spPr>
          <a:xfrm>
            <a:off x="10563578" y="6356350"/>
            <a:ext cx="702733" cy="365125"/>
          </a:xfrm>
        </p:spPr>
        <p:txBody>
          <a:bodyPr/>
          <a:lstStyle/>
          <a:p>
            <a:r>
              <a:rPr lang="en-US" dirty="0"/>
              <a:t>Page</a:t>
            </a:r>
          </a:p>
        </p:txBody>
      </p:sp>
      <p:sp>
        <p:nvSpPr>
          <p:cNvPr id="8" name="Slide Number Placeholder 7">
            <a:extLst>
              <a:ext uri="{FF2B5EF4-FFF2-40B4-BE49-F238E27FC236}">
                <a16:creationId xmlns:a16="http://schemas.microsoft.com/office/drawing/2014/main" id="{FD40196B-0166-7F5F-622F-E45B8C215B8C}"/>
              </a:ext>
            </a:extLst>
          </p:cNvPr>
          <p:cNvSpPr>
            <a:spLocks noGrp="1"/>
          </p:cNvSpPr>
          <p:nvPr>
            <p:ph type="sldNum" sz="quarter" idx="12"/>
          </p:nvPr>
        </p:nvSpPr>
        <p:spPr>
          <a:xfrm>
            <a:off x="10905066" y="6356350"/>
            <a:ext cx="448733" cy="365125"/>
          </a:xfrm>
        </p:spPr>
        <p:txBody>
          <a:bodyPr/>
          <a:lstStyle/>
          <a:p>
            <a:fld id="{CBD12358-51D2-46B3-9BDE-DF29528B9454}" type="slidenum">
              <a:rPr lang="en-US" smtClean="0"/>
              <a:t>22</a:t>
            </a:fld>
            <a:endParaRPr lang="en-US" dirty="0"/>
          </a:p>
        </p:txBody>
      </p:sp>
      <p:sp>
        <p:nvSpPr>
          <p:cNvPr id="4" name="Content Placeholder 3">
            <a:extLst>
              <a:ext uri="{FF2B5EF4-FFF2-40B4-BE49-F238E27FC236}">
                <a16:creationId xmlns:a16="http://schemas.microsoft.com/office/drawing/2014/main" id="{4AD789C1-B204-9E21-F79D-7D3CEE2277A4}"/>
              </a:ext>
            </a:extLst>
          </p:cNvPr>
          <p:cNvSpPr>
            <a:spLocks/>
          </p:cNvSpPr>
          <p:nvPr/>
        </p:nvSpPr>
        <p:spPr>
          <a:xfrm>
            <a:off x="214085" y="2023003"/>
            <a:ext cx="10993244" cy="4664542"/>
          </a:xfrm>
          <a:prstGeom prst="rect">
            <a:avLst/>
          </a:prstGeom>
          <a:noFill/>
        </p:spPr>
        <p:txBody>
          <a:bodyPr>
            <a:normAutofit/>
          </a:bodyPr>
          <a:lstStyle/>
          <a:p>
            <a:pPr>
              <a:spcAft>
                <a:spcPts val="600"/>
              </a:spcAft>
            </a:pPr>
            <a:endParaRPr lang="en-US" dirty="0"/>
          </a:p>
        </p:txBody>
      </p:sp>
      <p:sp>
        <p:nvSpPr>
          <p:cNvPr id="6" name="TextBox 5">
            <a:extLst>
              <a:ext uri="{FF2B5EF4-FFF2-40B4-BE49-F238E27FC236}">
                <a16:creationId xmlns:a16="http://schemas.microsoft.com/office/drawing/2014/main" id="{B5B19D81-64FD-C6BF-9D9E-F7CF47CBE803}"/>
              </a:ext>
            </a:extLst>
          </p:cNvPr>
          <p:cNvSpPr txBox="1"/>
          <p:nvPr/>
        </p:nvSpPr>
        <p:spPr>
          <a:xfrm>
            <a:off x="230958" y="1261472"/>
            <a:ext cx="11579175" cy="5509200"/>
          </a:xfrm>
          <a:prstGeom prst="rect">
            <a:avLst/>
          </a:prstGeom>
          <a:noFill/>
        </p:spPr>
        <p:txBody>
          <a:bodyPr wrap="square">
            <a:spAutoFit/>
          </a:bodyPr>
          <a:lstStyle/>
          <a:p>
            <a:r>
              <a:rPr lang="en-US" sz="3200" b="1" dirty="0"/>
              <a:t>Closing Resolutions (Excerpt- Cont’d)</a:t>
            </a:r>
          </a:p>
          <a:p>
            <a:endParaRPr lang="en-US" sz="3200" b="1" dirty="0"/>
          </a:p>
          <a:p>
            <a:pPr marL="457200" lvl="0" indent="-457200" algn="just">
              <a:buFont typeface="Arial" panose="020B0604020202020204" pitchFamily="34" charset="0"/>
              <a:buChar char="•"/>
            </a:pPr>
            <a:r>
              <a:rPr lang="en-US" sz="3200" b="0" dirty="0"/>
              <a:t>Engage in outreach to business and property owners on the Historic Avenue of Fashion and ensure façade improvements to commercial properties.</a:t>
            </a:r>
          </a:p>
          <a:p>
            <a:pPr marL="457200" lvl="0" indent="-457200" algn="just">
              <a:buFont typeface="Arial" panose="020B0604020202020204" pitchFamily="34" charset="0"/>
              <a:buChar char="•"/>
            </a:pPr>
            <a:r>
              <a:rPr lang="en-US" sz="3200" dirty="0"/>
              <a:t>Expand the Citizens Radio Patrol Program throughout the city.</a:t>
            </a:r>
          </a:p>
          <a:p>
            <a:pPr marL="457200" lvl="0" indent="-457200" algn="just">
              <a:buFont typeface="Arial" panose="020B0604020202020204" pitchFamily="34" charset="0"/>
              <a:buChar char="•"/>
            </a:pPr>
            <a:r>
              <a:rPr lang="en-US" sz="3200" dirty="0"/>
              <a:t>Request the Police Department to reallocate funding to establish a safety training program to help reduce or eliminate the instances and cost associated with motor vehicle collisions. </a:t>
            </a:r>
          </a:p>
          <a:p>
            <a:pPr marL="457200" lvl="0" indent="-457200" algn="just">
              <a:buFont typeface="Arial" panose="020B0604020202020204" pitchFamily="34" charset="0"/>
              <a:buChar char="•"/>
            </a:pPr>
            <a:r>
              <a:rPr lang="en-US" sz="3200" dirty="0"/>
              <a:t>Fund a program designed to relieve the burdens of blight tickets on senior residents of the city.</a:t>
            </a:r>
          </a:p>
        </p:txBody>
      </p:sp>
    </p:spTree>
    <p:extLst>
      <p:ext uri="{BB962C8B-B14F-4D97-AF65-F5344CB8AC3E}">
        <p14:creationId xmlns:p14="http://schemas.microsoft.com/office/powerpoint/2010/main" val="4155438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AFD3C4"/>
            </a:gs>
            <a:gs pos="100000">
              <a:schemeClr val="accent4">
                <a:lumMod val="65000"/>
                <a:lumOff val="35000"/>
              </a:schemeClr>
            </a:gs>
            <a:gs pos="100000">
              <a:schemeClr val="accent4">
                <a:lumMod val="40000"/>
                <a:lumOff val="60000"/>
              </a:schemeClr>
            </a:gs>
            <a:gs pos="34000">
              <a:schemeClr val="accent3">
                <a:lumMod val="20000"/>
                <a:lumOff val="80000"/>
              </a:schemeClr>
            </a:gs>
            <a:gs pos="22000">
              <a:schemeClr val="accent3">
                <a:lumMod val="20000"/>
                <a:lumOff val="80000"/>
              </a:schemeClr>
            </a:gs>
            <a:gs pos="11000">
              <a:schemeClr val="accent6">
                <a:lumMod val="40000"/>
                <a:lumOff val="60000"/>
              </a:schemeClr>
            </a:gs>
            <a:gs pos="0">
              <a:schemeClr val="accent3">
                <a:lumMod val="20000"/>
                <a:lumOff val="80000"/>
              </a:schemeClr>
            </a:gs>
            <a:gs pos="100000">
              <a:schemeClr val="accent4">
                <a:lumMod val="40000"/>
                <a:lumOff val="60000"/>
              </a:schemeClr>
            </a:gs>
            <a:gs pos="100000">
              <a:schemeClr val="accent4">
                <a:lumMod val="40000"/>
                <a:lumOff val="60000"/>
              </a:schemeClr>
            </a:gs>
            <a:gs pos="98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445477" y="229137"/>
            <a:ext cx="10905275" cy="1076914"/>
          </a:xfrm>
        </p:spPr>
        <p:txBody>
          <a:bodyPr vert="horz" lIns="91440" tIns="45720" rIns="91440" bIns="45720" rtlCol="0" anchor="ctr">
            <a:normAutofit/>
          </a:bodyPr>
          <a:lstStyle/>
          <a:p>
            <a:r>
              <a:rPr lang="en-US" sz="3200" b="1" kern="1200" dirty="0">
                <a:solidFill>
                  <a:schemeClr val="tx1"/>
                </a:solidFill>
                <a:latin typeface="Calibri" panose="020F0502020204030204" pitchFamily="34" charset="0"/>
                <a:cs typeface="Calibri" panose="020F0502020204030204" pitchFamily="34" charset="0"/>
              </a:rPr>
              <a:t>Conclusion</a:t>
            </a:r>
          </a:p>
        </p:txBody>
      </p:sp>
      <p:sp>
        <p:nvSpPr>
          <p:cNvPr id="9" name="Footer Placeholder 8">
            <a:extLst>
              <a:ext uri="{FF2B5EF4-FFF2-40B4-BE49-F238E27FC236}">
                <a16:creationId xmlns:a16="http://schemas.microsoft.com/office/drawing/2014/main" id="{4B7705CE-66F8-33B8-3952-605C4F24F6E2}"/>
              </a:ext>
            </a:extLst>
          </p:cNvPr>
          <p:cNvSpPr>
            <a:spLocks noGrp="1"/>
          </p:cNvSpPr>
          <p:nvPr>
            <p:ph type="ftr" sz="quarter" idx="11"/>
          </p:nvPr>
        </p:nvSpPr>
        <p:spPr>
          <a:xfrm>
            <a:off x="10563578" y="6356350"/>
            <a:ext cx="702733" cy="365125"/>
          </a:xfrm>
        </p:spPr>
        <p:txBody>
          <a:bodyPr/>
          <a:lstStyle/>
          <a:p>
            <a:r>
              <a:rPr lang="en-US" dirty="0"/>
              <a:t>Page</a:t>
            </a:r>
          </a:p>
        </p:txBody>
      </p:sp>
      <p:sp>
        <p:nvSpPr>
          <p:cNvPr id="8" name="Slide Number Placeholder 7">
            <a:extLst>
              <a:ext uri="{FF2B5EF4-FFF2-40B4-BE49-F238E27FC236}">
                <a16:creationId xmlns:a16="http://schemas.microsoft.com/office/drawing/2014/main" id="{7782E050-E545-706A-81BF-D254B0D853F0}"/>
              </a:ext>
            </a:extLst>
          </p:cNvPr>
          <p:cNvSpPr>
            <a:spLocks noGrp="1"/>
          </p:cNvSpPr>
          <p:nvPr>
            <p:ph type="sldNum" sz="quarter" idx="12"/>
          </p:nvPr>
        </p:nvSpPr>
        <p:spPr>
          <a:xfrm>
            <a:off x="10905066" y="6356350"/>
            <a:ext cx="448733" cy="365125"/>
          </a:xfrm>
        </p:spPr>
        <p:txBody>
          <a:bodyPr/>
          <a:lstStyle/>
          <a:p>
            <a:fld id="{CBD12358-51D2-46B3-9BDE-DF29528B9454}" type="slidenum">
              <a:rPr lang="en-US" smtClean="0"/>
              <a:t>23</a:t>
            </a:fld>
            <a:endParaRPr lang="en-US" dirty="0"/>
          </a:p>
        </p:txBody>
      </p:sp>
      <p:sp>
        <p:nvSpPr>
          <p:cNvPr id="4" name="Content Placeholder 3">
            <a:extLst>
              <a:ext uri="{FF2B5EF4-FFF2-40B4-BE49-F238E27FC236}">
                <a16:creationId xmlns:a16="http://schemas.microsoft.com/office/drawing/2014/main" id="{83302BFD-960F-CBB3-E984-CDC12813A10C}"/>
              </a:ext>
            </a:extLst>
          </p:cNvPr>
          <p:cNvSpPr>
            <a:spLocks/>
          </p:cNvSpPr>
          <p:nvPr/>
        </p:nvSpPr>
        <p:spPr>
          <a:xfrm>
            <a:off x="485774" y="1878086"/>
            <a:ext cx="10993244" cy="4664542"/>
          </a:xfrm>
          <a:prstGeom prst="rect">
            <a:avLst/>
          </a:prstGeom>
          <a:noFill/>
        </p:spPr>
        <p:txBody>
          <a:bodyPr>
            <a:normAutofit/>
          </a:bodyPr>
          <a:lstStyle/>
          <a:p>
            <a:pPr>
              <a:spcAft>
                <a:spcPts val="600"/>
              </a:spcAft>
            </a:pPr>
            <a:endParaRPr lang="en-US" dirty="0"/>
          </a:p>
        </p:txBody>
      </p:sp>
      <p:pic>
        <p:nvPicPr>
          <p:cNvPr id="3" name="Picture 2">
            <a:extLst>
              <a:ext uri="{FF2B5EF4-FFF2-40B4-BE49-F238E27FC236}">
                <a16:creationId xmlns:a16="http://schemas.microsoft.com/office/drawing/2014/main" id="{205F8ED6-BDB3-CB78-1E94-A9D92731DC18}"/>
              </a:ext>
            </a:extLst>
          </p:cNvPr>
          <p:cNvPicPr>
            <a:picLocks noChangeAspect="1"/>
          </p:cNvPicPr>
          <p:nvPr/>
        </p:nvPicPr>
        <p:blipFill>
          <a:blip r:embed="rId3"/>
          <a:stretch>
            <a:fillRect/>
          </a:stretch>
        </p:blipFill>
        <p:spPr>
          <a:xfrm>
            <a:off x="9544050" y="0"/>
            <a:ext cx="2647950" cy="1194982"/>
          </a:xfrm>
          <a:prstGeom prst="rect">
            <a:avLst/>
          </a:prstGeom>
        </p:spPr>
      </p:pic>
      <p:sp>
        <p:nvSpPr>
          <p:cNvPr id="7" name="TextBox 6">
            <a:extLst>
              <a:ext uri="{FF2B5EF4-FFF2-40B4-BE49-F238E27FC236}">
                <a16:creationId xmlns:a16="http://schemas.microsoft.com/office/drawing/2014/main" id="{2AA6DCFC-31EF-AC83-E2BB-611D56EF19C0}"/>
              </a:ext>
            </a:extLst>
          </p:cNvPr>
          <p:cNvSpPr txBox="1"/>
          <p:nvPr/>
        </p:nvSpPr>
        <p:spPr>
          <a:xfrm>
            <a:off x="1314450" y="2162860"/>
            <a:ext cx="7872413" cy="2554545"/>
          </a:xfrm>
          <a:prstGeom prst="rect">
            <a:avLst/>
          </a:prstGeom>
          <a:noFill/>
        </p:spPr>
        <p:txBody>
          <a:bodyPr wrap="square">
            <a:spAutoFit/>
          </a:bodyPr>
          <a:lstStyle/>
          <a:p>
            <a:pPr algn="just"/>
            <a:r>
              <a:rPr lang="en-US" sz="3200" dirty="0"/>
              <a:t>The Administration will publish the Four-Year Financial Plan with the Adopted Fiscal Year Budget (inclusive of City Council changes and approved documents) on the Office of the Chief Financial Officer website at a later date.</a:t>
            </a:r>
          </a:p>
        </p:txBody>
      </p:sp>
    </p:spTree>
    <p:extLst>
      <p:ext uri="{BB962C8B-B14F-4D97-AF65-F5344CB8AC3E}">
        <p14:creationId xmlns:p14="http://schemas.microsoft.com/office/powerpoint/2010/main" val="3677692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accent4">
                <a:lumMod val="20000"/>
                <a:lumOff val="80000"/>
              </a:schemeClr>
            </a:gs>
            <a:gs pos="100000">
              <a:schemeClr val="accent4">
                <a:lumMod val="65000"/>
                <a:lumOff val="35000"/>
              </a:schemeClr>
            </a:gs>
            <a:gs pos="100000">
              <a:schemeClr val="accent4">
                <a:lumMod val="40000"/>
                <a:lumOff val="60000"/>
              </a:schemeClr>
            </a:gs>
            <a:gs pos="34000">
              <a:schemeClr val="accent3">
                <a:lumMod val="20000"/>
                <a:lumOff val="80000"/>
              </a:schemeClr>
            </a:gs>
            <a:gs pos="22000">
              <a:schemeClr val="accent3">
                <a:lumMod val="20000"/>
                <a:lumOff val="80000"/>
              </a:schemeClr>
            </a:gs>
            <a:gs pos="11000">
              <a:schemeClr val="accent6">
                <a:lumMod val="40000"/>
                <a:lumOff val="60000"/>
              </a:schemeClr>
            </a:gs>
            <a:gs pos="0">
              <a:schemeClr val="accent3">
                <a:lumMod val="20000"/>
                <a:lumOff val="80000"/>
              </a:schemeClr>
            </a:gs>
            <a:gs pos="100000">
              <a:schemeClr val="accent4">
                <a:lumMod val="40000"/>
                <a:lumOff val="60000"/>
              </a:schemeClr>
            </a:gs>
            <a:gs pos="100000">
              <a:schemeClr val="accent3">
                <a:lumMod val="20000"/>
                <a:lumOff val="80000"/>
              </a:schemeClr>
            </a:gs>
            <a:gs pos="76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445477" y="229137"/>
            <a:ext cx="10905275" cy="813330"/>
          </a:xfrm>
        </p:spPr>
        <p:txBody>
          <a:bodyPr vert="horz" lIns="91440" tIns="45720" rIns="91440" bIns="45720" rtlCol="0" anchor="ctr">
            <a:normAutofit/>
          </a:bodyPr>
          <a:lstStyle/>
          <a:p>
            <a:r>
              <a:rPr lang="en-US" sz="3200" b="1" dirty="0">
                <a:latin typeface="Calibri" panose="020F0502020204030204" pitchFamily="34" charset="0"/>
                <a:cs typeface="Calibri" panose="020F0502020204030204" pitchFamily="34" charset="0"/>
              </a:rPr>
              <a:t>Conclusion, cont’d</a:t>
            </a:r>
            <a:r>
              <a:rPr lang="en-US" sz="3200" b="1" kern="1200" dirty="0">
                <a:solidFill>
                  <a:schemeClr val="tx1"/>
                </a:solidFill>
                <a:latin typeface="Calibri" panose="020F0502020204030204" pitchFamily="34" charset="0"/>
                <a:cs typeface="Calibri" panose="020F0502020204030204" pitchFamily="34" charset="0"/>
              </a:rPr>
              <a:t> </a:t>
            </a:r>
          </a:p>
        </p:txBody>
      </p:sp>
      <p:sp>
        <p:nvSpPr>
          <p:cNvPr id="9" name="Footer Placeholder 8">
            <a:extLst>
              <a:ext uri="{FF2B5EF4-FFF2-40B4-BE49-F238E27FC236}">
                <a16:creationId xmlns:a16="http://schemas.microsoft.com/office/drawing/2014/main" id="{4B7705CE-66F8-33B8-3952-605C4F24F6E2}"/>
              </a:ext>
            </a:extLst>
          </p:cNvPr>
          <p:cNvSpPr>
            <a:spLocks noGrp="1"/>
          </p:cNvSpPr>
          <p:nvPr>
            <p:ph type="ftr" sz="quarter" idx="11"/>
          </p:nvPr>
        </p:nvSpPr>
        <p:spPr>
          <a:xfrm>
            <a:off x="10563578" y="6356350"/>
            <a:ext cx="702733" cy="365125"/>
          </a:xfrm>
        </p:spPr>
        <p:txBody>
          <a:bodyPr/>
          <a:lstStyle/>
          <a:p>
            <a:r>
              <a:rPr lang="en-US" dirty="0"/>
              <a:t>Page</a:t>
            </a:r>
          </a:p>
        </p:txBody>
      </p:sp>
      <p:sp>
        <p:nvSpPr>
          <p:cNvPr id="8" name="Slide Number Placeholder 7">
            <a:extLst>
              <a:ext uri="{FF2B5EF4-FFF2-40B4-BE49-F238E27FC236}">
                <a16:creationId xmlns:a16="http://schemas.microsoft.com/office/drawing/2014/main" id="{7782E050-E545-706A-81BF-D254B0D853F0}"/>
              </a:ext>
            </a:extLst>
          </p:cNvPr>
          <p:cNvSpPr>
            <a:spLocks noGrp="1"/>
          </p:cNvSpPr>
          <p:nvPr>
            <p:ph type="sldNum" sz="quarter" idx="12"/>
          </p:nvPr>
        </p:nvSpPr>
        <p:spPr>
          <a:xfrm>
            <a:off x="10905066" y="6356350"/>
            <a:ext cx="448733" cy="365125"/>
          </a:xfrm>
        </p:spPr>
        <p:txBody>
          <a:bodyPr/>
          <a:lstStyle/>
          <a:p>
            <a:fld id="{CBD12358-51D2-46B3-9BDE-DF29528B9454}" type="slidenum">
              <a:rPr lang="en-US" smtClean="0"/>
              <a:t>24</a:t>
            </a:fld>
            <a:endParaRPr lang="en-US" dirty="0"/>
          </a:p>
        </p:txBody>
      </p:sp>
      <p:sp>
        <p:nvSpPr>
          <p:cNvPr id="4" name="Content Placeholder 3">
            <a:extLst>
              <a:ext uri="{FF2B5EF4-FFF2-40B4-BE49-F238E27FC236}">
                <a16:creationId xmlns:a16="http://schemas.microsoft.com/office/drawing/2014/main" id="{83302BFD-960F-CBB3-E984-CDC12813A10C}"/>
              </a:ext>
            </a:extLst>
          </p:cNvPr>
          <p:cNvSpPr>
            <a:spLocks/>
          </p:cNvSpPr>
          <p:nvPr/>
        </p:nvSpPr>
        <p:spPr>
          <a:xfrm>
            <a:off x="838200" y="1892375"/>
            <a:ext cx="10993244" cy="4664542"/>
          </a:xfrm>
          <a:prstGeom prst="rect">
            <a:avLst/>
          </a:prstGeom>
          <a:noFill/>
        </p:spPr>
        <p:txBody>
          <a:bodyPr>
            <a:normAutofit/>
          </a:bodyPr>
          <a:lstStyle/>
          <a:p>
            <a:pPr>
              <a:spcAft>
                <a:spcPts val="600"/>
              </a:spcAft>
            </a:pPr>
            <a:endParaRPr lang="en-US" dirty="0"/>
          </a:p>
        </p:txBody>
      </p:sp>
      <p:pic>
        <p:nvPicPr>
          <p:cNvPr id="3" name="Picture 2">
            <a:extLst>
              <a:ext uri="{FF2B5EF4-FFF2-40B4-BE49-F238E27FC236}">
                <a16:creationId xmlns:a16="http://schemas.microsoft.com/office/drawing/2014/main" id="{205F8ED6-BDB3-CB78-1E94-A9D92731DC18}"/>
              </a:ext>
            </a:extLst>
          </p:cNvPr>
          <p:cNvPicPr>
            <a:picLocks noChangeAspect="1"/>
          </p:cNvPicPr>
          <p:nvPr/>
        </p:nvPicPr>
        <p:blipFill>
          <a:blip r:embed="rId3"/>
          <a:stretch>
            <a:fillRect/>
          </a:stretch>
        </p:blipFill>
        <p:spPr>
          <a:xfrm>
            <a:off x="9544050" y="0"/>
            <a:ext cx="2647950" cy="1194982"/>
          </a:xfrm>
          <a:prstGeom prst="rect">
            <a:avLst/>
          </a:prstGeom>
        </p:spPr>
      </p:pic>
      <p:sp>
        <p:nvSpPr>
          <p:cNvPr id="6" name="TextBox 5">
            <a:extLst>
              <a:ext uri="{FF2B5EF4-FFF2-40B4-BE49-F238E27FC236}">
                <a16:creationId xmlns:a16="http://schemas.microsoft.com/office/drawing/2014/main" id="{6BDAE349-88FE-EA19-E4F1-00CD14D6C136}"/>
              </a:ext>
            </a:extLst>
          </p:cNvPr>
          <p:cNvSpPr txBox="1"/>
          <p:nvPr/>
        </p:nvSpPr>
        <p:spPr>
          <a:xfrm>
            <a:off x="403211" y="1207025"/>
            <a:ext cx="11395266" cy="6432530"/>
          </a:xfrm>
          <a:prstGeom prst="rect">
            <a:avLst/>
          </a:prstGeom>
          <a:noFill/>
        </p:spPr>
        <p:txBody>
          <a:bodyPr wrap="square">
            <a:spAutoFit/>
          </a:bodyPr>
          <a:lstStyle/>
          <a:p>
            <a:pPr lvl="0"/>
            <a:r>
              <a:rPr lang="en-US" sz="2700" b="0" dirty="0"/>
              <a:t>Monitoring of the City Budget after budget adoption and during the ensuing Fiscal Year starting July 1st:</a:t>
            </a:r>
          </a:p>
          <a:p>
            <a:pPr marL="457200" indent="-457200">
              <a:buFont typeface="Arial" panose="020B0604020202020204" pitchFamily="34" charset="0"/>
              <a:buChar char="•"/>
            </a:pPr>
            <a:r>
              <a:rPr lang="en-US" sz="2200" dirty="0">
                <a:solidFill>
                  <a:srgbClr val="000000"/>
                </a:solidFill>
                <a:effectLst/>
                <a:latin typeface="Times New Roman" panose="02020603050405020304" pitchFamily="18" charset="0"/>
                <a:ea typeface="Roboto" panose="02000000000000000000" pitchFamily="2" charset="0"/>
              </a:rPr>
              <a:t>Council's Budget, Finance and Audit (BF&amp;A) Standing Committee, chaired by CM Durhal III, serves as the committee that primarily monitors the city's budget. The Legislative Policy Division prepares periodic reports to assist in the budget monitoring process, including reports on the status of Council’s Closing Resolution items.</a:t>
            </a:r>
          </a:p>
          <a:p>
            <a:pPr marL="457200" indent="-457200">
              <a:buFont typeface="Arial" panose="020B0604020202020204" pitchFamily="34" charset="0"/>
              <a:buChar char="•"/>
            </a:pPr>
            <a:r>
              <a:rPr lang="en-US" sz="2200" dirty="0">
                <a:solidFill>
                  <a:srgbClr val="000000"/>
                </a:solidFill>
                <a:latin typeface="Times New Roman" panose="02020603050405020304" pitchFamily="18" charset="0"/>
                <a:ea typeface="Roboto" panose="02000000000000000000" pitchFamily="2" charset="0"/>
              </a:rPr>
              <a:t>The BF&amp;A Committee receives the following reports from the Administration’s Office of the Chief Financial Officer (OCFO) to help monitor the City’s budget during the fiscal year:</a:t>
            </a:r>
          </a:p>
          <a:p>
            <a:pPr marL="800100" lvl="1" indent="-342900">
              <a:buFont typeface="+mj-lt"/>
              <a:buAutoNum type="arabicPeriod"/>
            </a:pPr>
            <a:r>
              <a:rPr lang="en-US" sz="2200" dirty="0">
                <a:effectLst/>
                <a:latin typeface="Times New Roman" panose="02020603050405020304" pitchFamily="18" charset="0"/>
                <a:ea typeface="Roboto" panose="02000000000000000000" pitchFamily="2" charset="0"/>
                <a:cs typeface="Times New Roman" panose="02020603050405020304" pitchFamily="18" charset="0"/>
              </a:rPr>
              <a:t>Monthly fiscal year-to-date actuals to budget with annualized projections.</a:t>
            </a:r>
          </a:p>
          <a:p>
            <a:pPr marL="800100" lvl="1" indent="-342900">
              <a:buFont typeface="+mj-lt"/>
              <a:buAutoNum type="arabicPeriod"/>
            </a:pPr>
            <a:r>
              <a:rPr lang="en-US" sz="2200" dirty="0">
                <a:effectLst/>
                <a:latin typeface="Times New Roman" panose="02020603050405020304" pitchFamily="18" charset="0"/>
                <a:ea typeface="Roboto" panose="02000000000000000000" pitchFamily="2" charset="0"/>
                <a:cs typeface="Times New Roman" panose="02020603050405020304" pitchFamily="18" charset="0"/>
              </a:rPr>
              <a:t>Monthly head count analysis.</a:t>
            </a:r>
          </a:p>
          <a:p>
            <a:pPr marL="800100" lvl="1" indent="-342900">
              <a:buFont typeface="+mj-lt"/>
              <a:buAutoNum type="arabicPeriod"/>
            </a:pPr>
            <a:r>
              <a:rPr lang="en-US" sz="2200" dirty="0">
                <a:effectLst/>
                <a:latin typeface="Times New Roman" panose="02020603050405020304" pitchFamily="18" charset="0"/>
                <a:ea typeface="Roboto" panose="02000000000000000000" pitchFamily="2" charset="0"/>
                <a:cs typeface="Times New Roman" panose="02020603050405020304" pitchFamily="18" charset="0"/>
              </a:rPr>
              <a:t>Quarterly report on the current status of bond debt.</a:t>
            </a:r>
          </a:p>
          <a:p>
            <a:pPr marL="800100" lvl="1" indent="-342900">
              <a:buFont typeface="+mj-lt"/>
              <a:buAutoNum type="arabicPeriod"/>
            </a:pPr>
            <a:r>
              <a:rPr lang="en-US" sz="2200" dirty="0">
                <a:effectLst/>
                <a:latin typeface="Times New Roman" panose="02020603050405020304" pitchFamily="18" charset="0"/>
                <a:ea typeface="Roboto" panose="02000000000000000000" pitchFamily="2" charset="0"/>
                <a:cs typeface="Times New Roman" panose="02020603050405020304" pitchFamily="18" charset="0"/>
              </a:rPr>
              <a:t>Quarterly report on payments made to the City’s pension plans and Retiree Protection Fund for its legacy pension obligations.</a:t>
            </a:r>
          </a:p>
          <a:p>
            <a:pPr marL="800100" lvl="1" indent="-342900">
              <a:buFont typeface="+mj-lt"/>
              <a:buAutoNum type="arabicPeriod"/>
            </a:pPr>
            <a:r>
              <a:rPr lang="en-US" sz="2200" dirty="0">
                <a:effectLst/>
                <a:latin typeface="Times New Roman" panose="02020603050405020304" pitchFamily="18" charset="0"/>
                <a:ea typeface="Roboto" panose="02000000000000000000" pitchFamily="2" charset="0"/>
                <a:cs typeface="Times New Roman" panose="02020603050405020304" pitchFamily="18" charset="0"/>
              </a:rPr>
              <a:t>Annual report on legacy pension plans analysis, forecast and the City’s ability to pay its debt obligations, and a long-term general fund revenue and expenditure financial analysis.</a:t>
            </a:r>
            <a:r>
              <a:rPr lang="en-US" sz="22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p>
          <a:p>
            <a:endParaRPr lang="en-US" sz="1800" dirty="0">
              <a:solidFill>
                <a:srgbClr val="000000"/>
              </a:solidFill>
              <a:effectLst/>
              <a:latin typeface="Times New Roman" panose="02020603050405020304" pitchFamily="18" charset="0"/>
              <a:ea typeface="Times New Roman" panose="02020603050405020304" pitchFamily="18" charset="0"/>
            </a:endParaRPr>
          </a:p>
          <a:p>
            <a:pPr marL="457200" lvl="0" indent="-457200">
              <a:buFont typeface="Arial" panose="020B0604020202020204" pitchFamily="34" charset="0"/>
              <a:buChar char="•"/>
            </a:pPr>
            <a:endParaRPr lang="en-US" sz="2700" b="0" dirty="0"/>
          </a:p>
          <a:p>
            <a:pPr lvl="0"/>
            <a:endParaRPr lang="en-US" sz="2700" b="0" dirty="0"/>
          </a:p>
        </p:txBody>
      </p:sp>
    </p:spTree>
    <p:extLst>
      <p:ext uri="{BB962C8B-B14F-4D97-AF65-F5344CB8AC3E}">
        <p14:creationId xmlns:p14="http://schemas.microsoft.com/office/powerpoint/2010/main" val="3990242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371474" y="334644"/>
            <a:ext cx="10979277" cy="1076914"/>
          </a:xfrm>
        </p:spPr>
        <p:txBody>
          <a:bodyPr vert="horz" lIns="91440" tIns="45720" rIns="91440" bIns="45720" rtlCol="0" anchor="ctr">
            <a:normAutofit/>
          </a:bodyPr>
          <a:lstStyle/>
          <a:p>
            <a:r>
              <a:rPr lang="en-US" sz="3200" b="1" kern="1200" dirty="0">
                <a:solidFill>
                  <a:schemeClr val="tx1"/>
                </a:solidFill>
                <a:latin typeface="+mn-lt"/>
                <a:ea typeface="+mj-ea"/>
                <a:cs typeface="+mj-cs"/>
              </a:rPr>
              <a:t>Conclusion, cont’d</a:t>
            </a:r>
          </a:p>
        </p:txBody>
      </p:sp>
      <p:sp>
        <p:nvSpPr>
          <p:cNvPr id="4" name="Content Placeholder 3">
            <a:extLst>
              <a:ext uri="{FF2B5EF4-FFF2-40B4-BE49-F238E27FC236}">
                <a16:creationId xmlns:a16="http://schemas.microsoft.com/office/drawing/2014/main" id="{83302BFD-960F-CBB3-E984-CDC12813A10C}"/>
              </a:ext>
            </a:extLst>
          </p:cNvPr>
          <p:cNvSpPr>
            <a:spLocks/>
          </p:cNvSpPr>
          <p:nvPr/>
        </p:nvSpPr>
        <p:spPr>
          <a:xfrm>
            <a:off x="838200" y="1892375"/>
            <a:ext cx="10993244" cy="4664542"/>
          </a:xfrm>
          <a:prstGeom prst="rect">
            <a:avLst/>
          </a:prstGeom>
          <a:noFill/>
        </p:spPr>
        <p:txBody>
          <a:bodyPr>
            <a:normAutofit/>
          </a:bodyPr>
          <a:lstStyle/>
          <a:p>
            <a:pPr>
              <a:spcAft>
                <a:spcPts val="600"/>
              </a:spcAft>
            </a:pPr>
            <a:endParaRPr lang="en-US" dirty="0"/>
          </a:p>
        </p:txBody>
      </p:sp>
      <p:pic>
        <p:nvPicPr>
          <p:cNvPr id="3" name="Picture 2">
            <a:extLst>
              <a:ext uri="{FF2B5EF4-FFF2-40B4-BE49-F238E27FC236}">
                <a16:creationId xmlns:a16="http://schemas.microsoft.com/office/drawing/2014/main" id="{205F8ED6-BDB3-CB78-1E94-A9D92731DC18}"/>
              </a:ext>
            </a:extLst>
          </p:cNvPr>
          <p:cNvPicPr>
            <a:picLocks noChangeAspect="1"/>
          </p:cNvPicPr>
          <p:nvPr/>
        </p:nvPicPr>
        <p:blipFill>
          <a:blip r:embed="rId3"/>
          <a:stretch>
            <a:fillRect/>
          </a:stretch>
        </p:blipFill>
        <p:spPr>
          <a:xfrm>
            <a:off x="9143736" y="176711"/>
            <a:ext cx="3048264" cy="1666838"/>
          </a:xfrm>
          <a:prstGeom prst="rect">
            <a:avLst/>
          </a:prstGeom>
        </p:spPr>
      </p:pic>
      <p:sp>
        <p:nvSpPr>
          <p:cNvPr id="6" name="TextBox 5">
            <a:extLst>
              <a:ext uri="{FF2B5EF4-FFF2-40B4-BE49-F238E27FC236}">
                <a16:creationId xmlns:a16="http://schemas.microsoft.com/office/drawing/2014/main" id="{1400BCE3-708D-ED37-359F-94CE0528E113}"/>
              </a:ext>
            </a:extLst>
          </p:cNvPr>
          <p:cNvSpPr txBox="1"/>
          <p:nvPr/>
        </p:nvSpPr>
        <p:spPr>
          <a:xfrm>
            <a:off x="2063262" y="1509319"/>
            <a:ext cx="6963507" cy="5109091"/>
          </a:xfrm>
          <a:prstGeom prst="rect">
            <a:avLst/>
          </a:prstGeom>
          <a:noFill/>
        </p:spPr>
        <p:txBody>
          <a:bodyPr wrap="square">
            <a:spAutoFit/>
          </a:bodyPr>
          <a:lstStyle/>
          <a:p>
            <a:pPr>
              <a:spcAft>
                <a:spcPts val="600"/>
              </a:spcAft>
            </a:pPr>
            <a:r>
              <a:rPr lang="en-US" sz="2700" b="1" dirty="0"/>
              <a:t>CONTACT INFORMATION</a:t>
            </a:r>
          </a:p>
          <a:p>
            <a:pPr marL="0" marR="0">
              <a:spcBef>
                <a:spcPts val="0"/>
              </a:spcBef>
              <a:spcAft>
                <a:spcPts val="0"/>
              </a:spcAft>
            </a:pPr>
            <a:r>
              <a:rPr lang="en-US" sz="2700" dirty="0">
                <a:effectLst/>
                <a:latin typeface="Calibri" panose="020F0502020204030204" pitchFamily="34" charset="0"/>
                <a:ea typeface="Aptos" panose="020B0004020202020204" pitchFamily="34" charset="0"/>
              </a:rPr>
              <a:t>Irvin Corley, Jr.</a:t>
            </a:r>
          </a:p>
          <a:p>
            <a:pPr marL="0" marR="0">
              <a:spcBef>
                <a:spcPts val="0"/>
              </a:spcBef>
              <a:spcAft>
                <a:spcPts val="0"/>
              </a:spcAft>
            </a:pPr>
            <a:r>
              <a:rPr lang="en-US" sz="2700" dirty="0">
                <a:effectLst/>
                <a:latin typeface="Calibri" panose="020F0502020204030204" pitchFamily="34" charset="0"/>
                <a:ea typeface="Aptos" panose="020B0004020202020204" pitchFamily="34" charset="0"/>
              </a:rPr>
              <a:t>Executive Policy Manager</a:t>
            </a:r>
          </a:p>
          <a:p>
            <a:pPr marL="0" marR="0">
              <a:spcBef>
                <a:spcPts val="0"/>
              </a:spcBef>
              <a:spcAft>
                <a:spcPts val="0"/>
              </a:spcAft>
            </a:pPr>
            <a:r>
              <a:rPr lang="en-US" sz="2700" dirty="0">
                <a:effectLst/>
                <a:latin typeface="Calibri" panose="020F0502020204030204" pitchFamily="34" charset="0"/>
                <a:ea typeface="Aptos" panose="020B0004020202020204" pitchFamily="34" charset="0"/>
              </a:rPr>
              <a:t>Detroit City Council Legislative Policy Division</a:t>
            </a:r>
          </a:p>
          <a:p>
            <a:pPr marL="0" marR="0">
              <a:spcBef>
                <a:spcPts val="0"/>
              </a:spcBef>
              <a:spcAft>
                <a:spcPts val="0"/>
              </a:spcAft>
            </a:pPr>
            <a:r>
              <a:rPr lang="en-US" sz="2700" dirty="0">
                <a:effectLst/>
                <a:latin typeface="Calibri" panose="020F0502020204030204" pitchFamily="34" charset="0"/>
                <a:ea typeface="Aptos" panose="020B0004020202020204" pitchFamily="34" charset="0"/>
              </a:rPr>
              <a:t>Coleman A. Young Municipal Center</a:t>
            </a:r>
          </a:p>
          <a:p>
            <a:pPr marL="0" marR="0">
              <a:spcBef>
                <a:spcPts val="0"/>
              </a:spcBef>
              <a:spcAft>
                <a:spcPts val="0"/>
              </a:spcAft>
            </a:pPr>
            <a:r>
              <a:rPr lang="en-US" sz="2700" dirty="0">
                <a:effectLst/>
                <a:latin typeface="Calibri" panose="020F0502020204030204" pitchFamily="34" charset="0"/>
                <a:ea typeface="Aptos" panose="020B0004020202020204" pitchFamily="34" charset="0"/>
              </a:rPr>
              <a:t>2 Woodward Avenue, Suite 208</a:t>
            </a:r>
          </a:p>
          <a:p>
            <a:pPr marL="0" marR="0">
              <a:spcBef>
                <a:spcPts val="0"/>
              </a:spcBef>
              <a:spcAft>
                <a:spcPts val="0"/>
              </a:spcAft>
            </a:pPr>
            <a:r>
              <a:rPr lang="en-US" sz="2700" dirty="0">
                <a:effectLst/>
                <a:latin typeface="Calibri" panose="020F0502020204030204" pitchFamily="34" charset="0"/>
                <a:ea typeface="Aptos" panose="020B0004020202020204" pitchFamily="34" charset="0"/>
              </a:rPr>
              <a:t>Detroit, Michigan 48226</a:t>
            </a:r>
          </a:p>
          <a:p>
            <a:pPr marL="0" marR="0">
              <a:spcBef>
                <a:spcPts val="0"/>
              </a:spcBef>
              <a:spcAft>
                <a:spcPts val="0"/>
              </a:spcAft>
            </a:pPr>
            <a:r>
              <a:rPr lang="en-US" sz="2700" dirty="0">
                <a:effectLst/>
                <a:latin typeface="Calibri" panose="020F0502020204030204" pitchFamily="34" charset="0"/>
                <a:ea typeface="Aptos" panose="020B0004020202020204" pitchFamily="34" charset="0"/>
              </a:rPr>
              <a:t>(313) 224-1722 (office)</a:t>
            </a:r>
          </a:p>
          <a:p>
            <a:pPr marL="0" marR="0">
              <a:spcBef>
                <a:spcPts val="0"/>
              </a:spcBef>
              <a:spcAft>
                <a:spcPts val="0"/>
              </a:spcAft>
            </a:pPr>
            <a:r>
              <a:rPr lang="en-US" sz="2700" dirty="0">
                <a:effectLst/>
                <a:latin typeface="Calibri" panose="020F0502020204030204" pitchFamily="34" charset="0"/>
                <a:ea typeface="Aptos" panose="020B0004020202020204" pitchFamily="34" charset="0"/>
              </a:rPr>
              <a:t>(313) 224-4336 (fax)</a:t>
            </a:r>
          </a:p>
          <a:p>
            <a:pPr marL="0" marR="0">
              <a:spcBef>
                <a:spcPts val="0"/>
              </a:spcBef>
              <a:spcAft>
                <a:spcPts val="0"/>
              </a:spcAft>
            </a:pPr>
            <a:r>
              <a:rPr lang="en-US" sz="2700" u="sng" dirty="0">
                <a:solidFill>
                  <a:srgbClr val="0563C1"/>
                </a:solidFill>
                <a:effectLst/>
                <a:latin typeface="Calibri" panose="020F0502020204030204" pitchFamily="34" charset="0"/>
                <a:ea typeface="Aptos" panose="020B0004020202020204" pitchFamily="34" charset="0"/>
                <a:hlinkClick r:id="rId4"/>
              </a:rPr>
              <a:t>irvin@detroitmi.gov</a:t>
            </a:r>
            <a:r>
              <a:rPr lang="en-US" sz="2700" dirty="0">
                <a:effectLst/>
                <a:latin typeface="Calibri" panose="020F0502020204030204" pitchFamily="34" charset="0"/>
                <a:ea typeface="Aptos" panose="020B0004020202020204" pitchFamily="34" charset="0"/>
              </a:rPr>
              <a:t> (email address)</a:t>
            </a:r>
          </a:p>
          <a:p>
            <a:pPr marL="0" marR="0">
              <a:spcBef>
                <a:spcPts val="0"/>
              </a:spcBef>
              <a:spcAft>
                <a:spcPts val="0"/>
              </a:spcAft>
            </a:pPr>
            <a:endParaRPr lang="en-US" sz="2700" dirty="0">
              <a:latin typeface="Calibri" panose="020F0502020204030204" pitchFamily="34" charset="0"/>
            </a:endParaRPr>
          </a:p>
          <a:p>
            <a:pPr marL="0" marR="0">
              <a:spcBef>
                <a:spcPts val="0"/>
              </a:spcBef>
              <a:spcAft>
                <a:spcPts val="0"/>
              </a:spcAft>
            </a:pPr>
            <a:r>
              <a:rPr lang="en-US" sz="2700" dirty="0">
                <a:latin typeface="Calibri" panose="020F0502020204030204" pitchFamily="34" charset="0"/>
              </a:rPr>
              <a:t>QUESTIONS?</a:t>
            </a:r>
            <a:endParaRPr lang="en-US" sz="2400" dirty="0"/>
          </a:p>
        </p:txBody>
      </p:sp>
      <p:sp>
        <p:nvSpPr>
          <p:cNvPr id="5" name="Slide Number Placeholder 3">
            <a:extLst>
              <a:ext uri="{FF2B5EF4-FFF2-40B4-BE49-F238E27FC236}">
                <a16:creationId xmlns:a16="http://schemas.microsoft.com/office/drawing/2014/main" id="{512BF3CA-C455-B6F3-A9A0-FEBA8A5BE10F}"/>
              </a:ext>
            </a:extLst>
          </p:cNvPr>
          <p:cNvSpPr>
            <a:spLocks noGrp="1"/>
          </p:cNvSpPr>
          <p:nvPr>
            <p:ph type="sldNum" sz="quarter" idx="12"/>
          </p:nvPr>
        </p:nvSpPr>
        <p:spPr>
          <a:xfrm>
            <a:off x="10498665" y="6312253"/>
            <a:ext cx="824090" cy="365125"/>
          </a:xfrm>
        </p:spPr>
        <p:txBody>
          <a:bodyPr/>
          <a:lstStyle/>
          <a:p>
            <a:r>
              <a:rPr lang="en-US" dirty="0"/>
              <a:t>Page 20</a:t>
            </a:r>
          </a:p>
        </p:txBody>
      </p:sp>
    </p:spTree>
    <p:extLst>
      <p:ext uri="{BB962C8B-B14F-4D97-AF65-F5344CB8AC3E}">
        <p14:creationId xmlns:p14="http://schemas.microsoft.com/office/powerpoint/2010/main" val="413874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7729-A1E7-11F4-E658-57261AC823EF}"/>
              </a:ext>
            </a:extLst>
          </p:cNvPr>
          <p:cNvSpPr>
            <a:spLocks noGrp="1"/>
          </p:cNvSpPr>
          <p:nvPr>
            <p:ph type="title"/>
          </p:nvPr>
        </p:nvSpPr>
        <p:spPr>
          <a:xfrm>
            <a:off x="838200" y="365125"/>
            <a:ext cx="10515600" cy="870021"/>
          </a:xfrm>
        </p:spPr>
        <p:txBody>
          <a:bodyPr>
            <a:normAutofit/>
          </a:bodyPr>
          <a:lstStyle/>
          <a:p>
            <a:r>
              <a:rPr kumimoji="0" lang="en-US" sz="3600" b="0" i="0" u="none" strike="noStrike" kern="0" cap="none" spc="0" normalizeH="0" baseline="0" noProof="0" dirty="0">
                <a:ln>
                  <a:noFill/>
                </a:ln>
                <a:solidFill>
                  <a:srgbClr val="212121"/>
                </a:solidFill>
                <a:effectLst/>
                <a:uLnTx/>
                <a:uFillTx/>
                <a:latin typeface="Montserrat Black"/>
                <a:sym typeface="Montserrat Black"/>
              </a:rPr>
              <a:t>Where does the budget money go?</a:t>
            </a:r>
            <a:endParaRPr lang="en-US" sz="3600" dirty="0"/>
          </a:p>
        </p:txBody>
      </p:sp>
      <p:pic>
        <p:nvPicPr>
          <p:cNvPr id="7" name="Content Placeholder 6">
            <a:extLst>
              <a:ext uri="{FF2B5EF4-FFF2-40B4-BE49-F238E27FC236}">
                <a16:creationId xmlns:a16="http://schemas.microsoft.com/office/drawing/2014/main" id="{13A17B19-7065-F3DD-C8F9-E865F2379929}"/>
              </a:ext>
            </a:extLst>
          </p:cNvPr>
          <p:cNvPicPr>
            <a:picLocks noGrp="1" noChangeAspect="1"/>
          </p:cNvPicPr>
          <p:nvPr>
            <p:ph sz="half" idx="1"/>
          </p:nvPr>
        </p:nvPicPr>
        <p:blipFill>
          <a:blip r:embed="rId2"/>
          <a:stretch>
            <a:fillRect/>
          </a:stretch>
        </p:blipFill>
        <p:spPr>
          <a:xfrm>
            <a:off x="357809" y="1414533"/>
            <a:ext cx="5814391" cy="4762430"/>
          </a:xfrm>
          <a:prstGeom prst="rect">
            <a:avLst/>
          </a:prstGeom>
        </p:spPr>
      </p:pic>
      <p:sp>
        <p:nvSpPr>
          <p:cNvPr id="4" name="Content Placeholder 3">
            <a:extLst>
              <a:ext uri="{FF2B5EF4-FFF2-40B4-BE49-F238E27FC236}">
                <a16:creationId xmlns:a16="http://schemas.microsoft.com/office/drawing/2014/main" id="{E6DF449B-D341-AE8B-FD1C-9E6FF3991E22}"/>
              </a:ext>
            </a:extLst>
          </p:cNvPr>
          <p:cNvSpPr>
            <a:spLocks noGrp="1"/>
          </p:cNvSpPr>
          <p:nvPr>
            <p:ph sz="half" idx="2"/>
          </p:nvPr>
        </p:nvSpPr>
        <p:spPr>
          <a:xfrm>
            <a:off x="6420678" y="1235146"/>
            <a:ext cx="4933122" cy="6060175"/>
          </a:xfrm>
        </p:spPr>
        <p:txBody>
          <a:bodyPr>
            <a:normAutofit fontScale="70000" lnSpcReduction="20000"/>
          </a:bodyPr>
          <a:lstStyle/>
          <a:p>
            <a:pPr marL="457189" indent="-304792">
              <a:lnSpc>
                <a:spcPct val="150000"/>
              </a:lnSpc>
              <a:spcBef>
                <a:spcPts val="0"/>
              </a:spcBef>
              <a:buClr>
                <a:srgbClr val="18252A"/>
              </a:buClr>
              <a:buSzPts val="1200"/>
              <a:buFont typeface="Montserrat"/>
              <a:buChar char="●"/>
              <a:defRPr/>
            </a:pPr>
            <a:r>
              <a:rPr lang="en-US" sz="2600" dirty="0">
                <a:latin typeface="Roboto" panose="02000000000000000000" pitchFamily="2" charset="0"/>
                <a:ea typeface="Roboto" panose="02000000000000000000" pitchFamily="2" charset="0"/>
                <a:cs typeface="Roboto" panose="02000000000000000000" pitchFamily="2" charset="0"/>
              </a:rPr>
              <a:t>Detroit’s FY25 city budget totals </a:t>
            </a:r>
            <a:r>
              <a:rPr lang="en-US" sz="2600" b="1" dirty="0">
                <a:latin typeface="Roboto" panose="02000000000000000000" pitchFamily="2" charset="0"/>
                <a:ea typeface="Roboto" panose="02000000000000000000" pitchFamily="2" charset="0"/>
                <a:cs typeface="Roboto" panose="02000000000000000000" pitchFamily="2" charset="0"/>
              </a:rPr>
              <a:t>~$2.7 billion</a:t>
            </a:r>
          </a:p>
          <a:p>
            <a:pPr marL="152397" indent="0">
              <a:lnSpc>
                <a:spcPct val="150000"/>
              </a:lnSpc>
              <a:spcBef>
                <a:spcPts val="0"/>
              </a:spcBef>
              <a:buClr>
                <a:srgbClr val="18252A"/>
              </a:buClr>
              <a:buSzPts val="1200"/>
              <a:buNone/>
              <a:defRPr/>
            </a:pPr>
            <a:endParaRPr lang="en-US" sz="2600" b="1" dirty="0">
              <a:latin typeface="Roboto" panose="02000000000000000000" pitchFamily="2" charset="0"/>
              <a:ea typeface="Roboto" panose="02000000000000000000" pitchFamily="2" charset="0"/>
              <a:cs typeface="Roboto" panose="02000000000000000000" pitchFamily="2" charset="0"/>
            </a:endParaRPr>
          </a:p>
          <a:p>
            <a:pPr marL="457189" marR="0" lvl="0" indent="-304792" algn="l" defTabSz="914400" rtl="0" eaLnBrk="1" fontAlgn="auto" latinLnBrk="0" hangingPunct="1">
              <a:lnSpc>
                <a:spcPct val="150000"/>
              </a:lnSpc>
              <a:spcBef>
                <a:spcPts val="0"/>
              </a:spcBef>
              <a:spcAft>
                <a:spcPts val="0"/>
              </a:spcAft>
              <a:buClr>
                <a:srgbClr val="18252A"/>
              </a:buClr>
              <a:buSzPts val="1200"/>
              <a:buFont typeface="Montserrat"/>
              <a:buChar char="●"/>
              <a:tabLst/>
              <a:defRPr/>
            </a:pPr>
            <a:r>
              <a:rPr kumimoji="0" lang="en-US" sz="2600" b="0" i="0" u="none" strike="noStrike" kern="0" cap="none" spc="0" normalizeH="0" baseline="0" noProof="0" dirty="0">
                <a:ln>
                  <a:noFill/>
                </a:ln>
                <a:solidFill>
                  <a:srgbClr val="18252A"/>
                </a:solidFill>
                <a:effectLst/>
                <a:uLnTx/>
                <a:uFillTx/>
                <a:latin typeface="Roboto" panose="02000000000000000000" pitchFamily="2" charset="0"/>
                <a:ea typeface="Roboto" panose="02000000000000000000" pitchFamily="2" charset="0"/>
                <a:cs typeface="Roboto" panose="02000000000000000000" pitchFamily="2" charset="0"/>
                <a:sym typeface="Montserrat"/>
              </a:rPr>
              <a:t>The City’s expenditures exactly equal its revenues to maintain a balanced budget </a:t>
            </a:r>
          </a:p>
          <a:p>
            <a:pPr marL="152397" marR="0" lvl="0" indent="0" algn="l" defTabSz="914400" rtl="0" eaLnBrk="1" fontAlgn="auto" latinLnBrk="0" hangingPunct="1">
              <a:lnSpc>
                <a:spcPct val="150000"/>
              </a:lnSpc>
              <a:spcBef>
                <a:spcPts val="0"/>
              </a:spcBef>
              <a:spcAft>
                <a:spcPts val="0"/>
              </a:spcAft>
              <a:buClr>
                <a:srgbClr val="18252A"/>
              </a:buClr>
              <a:buSzPts val="1200"/>
              <a:buNone/>
              <a:tabLst/>
              <a:defRPr/>
            </a:pPr>
            <a:endParaRPr kumimoji="0" lang="en-US" sz="2600" b="0" i="0" u="none" strike="noStrike" kern="0" cap="none" spc="0" normalizeH="0" baseline="0" noProof="0" dirty="0">
              <a:ln>
                <a:noFill/>
              </a:ln>
              <a:solidFill>
                <a:srgbClr val="18252A"/>
              </a:solidFill>
              <a:effectLst/>
              <a:uLnTx/>
              <a:uFillTx/>
              <a:latin typeface="Roboto" panose="02000000000000000000" pitchFamily="2" charset="0"/>
              <a:ea typeface="Roboto" panose="02000000000000000000" pitchFamily="2" charset="0"/>
              <a:cs typeface="Roboto" panose="02000000000000000000" pitchFamily="2" charset="0"/>
              <a:sym typeface="Montserrat"/>
            </a:endParaRPr>
          </a:p>
          <a:p>
            <a:pPr marL="457189" marR="0" lvl="0" indent="-304792" algn="l" defTabSz="914400" rtl="0" eaLnBrk="1" fontAlgn="auto" latinLnBrk="0" hangingPunct="1">
              <a:lnSpc>
                <a:spcPct val="150000"/>
              </a:lnSpc>
              <a:spcBef>
                <a:spcPts val="0"/>
              </a:spcBef>
              <a:spcAft>
                <a:spcPts val="0"/>
              </a:spcAft>
              <a:buClr>
                <a:srgbClr val="18252A"/>
              </a:buClr>
              <a:buSzPts val="1200"/>
              <a:buFont typeface="Montserrat"/>
              <a:buChar char="●"/>
              <a:tabLst/>
              <a:defRPr/>
            </a:pPr>
            <a:r>
              <a:rPr lang="en-US" sz="2600" kern="0" dirty="0">
                <a:solidFill>
                  <a:srgbClr val="18252A"/>
                </a:solidFill>
                <a:latin typeface="Roboto" panose="02000000000000000000" pitchFamily="2" charset="0"/>
                <a:ea typeface="Roboto" panose="02000000000000000000" pitchFamily="2" charset="0"/>
                <a:cs typeface="Roboto" panose="02000000000000000000" pitchFamily="2" charset="0"/>
                <a:sym typeface="Montserrat"/>
              </a:rPr>
              <a:t>The FY 25 budget has a total of 11,146 budgeted positions</a:t>
            </a:r>
          </a:p>
          <a:p>
            <a:pPr marL="152397" marR="0" lvl="0" indent="0" algn="l" defTabSz="914400" rtl="0" eaLnBrk="1" fontAlgn="auto" latinLnBrk="0" hangingPunct="1">
              <a:lnSpc>
                <a:spcPct val="150000"/>
              </a:lnSpc>
              <a:spcBef>
                <a:spcPts val="0"/>
              </a:spcBef>
              <a:spcAft>
                <a:spcPts val="0"/>
              </a:spcAft>
              <a:buClr>
                <a:srgbClr val="18252A"/>
              </a:buClr>
              <a:buSzPts val="1200"/>
              <a:buNone/>
              <a:tabLst/>
              <a:defRPr/>
            </a:pPr>
            <a:endParaRPr kumimoji="0" lang="en-US" sz="2600" b="1" i="0" u="none" strike="noStrike" kern="0" cap="none" spc="0" normalizeH="0" baseline="0" noProof="0" dirty="0">
              <a:ln>
                <a:noFill/>
              </a:ln>
              <a:solidFill>
                <a:srgbClr val="18252A"/>
              </a:solidFill>
              <a:effectLst/>
              <a:uLnTx/>
              <a:uFillTx/>
              <a:latin typeface="Roboto" panose="02000000000000000000" pitchFamily="2" charset="0"/>
              <a:ea typeface="Roboto" panose="02000000000000000000" pitchFamily="2" charset="0"/>
              <a:cs typeface="Roboto" panose="02000000000000000000" pitchFamily="2" charset="0"/>
              <a:sym typeface="Montserrat"/>
            </a:endParaRPr>
          </a:p>
          <a:p>
            <a:pPr marL="457189" marR="0" lvl="0" indent="-304792" algn="l" defTabSz="914400" rtl="0" eaLnBrk="1" fontAlgn="auto" latinLnBrk="0" hangingPunct="1">
              <a:lnSpc>
                <a:spcPct val="150000"/>
              </a:lnSpc>
              <a:spcBef>
                <a:spcPts val="0"/>
              </a:spcBef>
              <a:spcAft>
                <a:spcPts val="0"/>
              </a:spcAft>
              <a:buClr>
                <a:srgbClr val="18252A"/>
              </a:buClr>
              <a:buSzPts val="1200"/>
              <a:buFont typeface="Montserrat"/>
              <a:buChar char="●"/>
              <a:tabLst/>
              <a:defRPr/>
            </a:pPr>
            <a:r>
              <a:rPr kumimoji="0" lang="en-US" sz="2600" b="0" i="0" u="none" strike="noStrike" kern="0" cap="none" spc="0" normalizeH="0" baseline="0" noProof="0" dirty="0">
                <a:ln>
                  <a:noFill/>
                </a:ln>
                <a:solidFill>
                  <a:srgbClr val="212121"/>
                </a:solidFill>
                <a:effectLst/>
                <a:uLnTx/>
                <a:uFillTx/>
                <a:latin typeface="Roboto" panose="02000000000000000000" pitchFamily="2" charset="0"/>
                <a:ea typeface="Roboto" panose="02000000000000000000" pitchFamily="2" charset="0"/>
                <a:cs typeface="Roboto" panose="02000000000000000000" pitchFamily="2" charset="0"/>
                <a:sym typeface="Montserrat"/>
              </a:rPr>
              <a:t>In the FY25 budget , this represents an increase of 345 full-time equivalent (FTE) positions, supporting departments like health, general services, and water and sewer</a:t>
            </a:r>
          </a:p>
          <a:p>
            <a:pPr marL="152397" marR="0" lvl="0" indent="0" algn="l" defTabSz="914400" rtl="0" eaLnBrk="1" fontAlgn="auto" latinLnBrk="0" hangingPunct="1">
              <a:lnSpc>
                <a:spcPct val="150000"/>
              </a:lnSpc>
              <a:spcBef>
                <a:spcPts val="0"/>
              </a:spcBef>
              <a:spcAft>
                <a:spcPts val="0"/>
              </a:spcAft>
              <a:buClr>
                <a:srgbClr val="18252A"/>
              </a:buClr>
              <a:buSzPts val="1200"/>
              <a:buNone/>
              <a:tabLst/>
              <a:defRPr/>
            </a:pPr>
            <a:endParaRPr kumimoji="0" lang="en-US" sz="1400" b="0" i="0" u="none" strike="noStrike" kern="0" cap="none" spc="0" normalizeH="0" baseline="0" noProof="0" dirty="0">
              <a:ln>
                <a:noFill/>
              </a:ln>
              <a:solidFill>
                <a:srgbClr val="212121"/>
              </a:solidFill>
              <a:effectLst/>
              <a:uLnTx/>
              <a:uFillTx/>
              <a:latin typeface="Roboto" panose="02000000000000000000" pitchFamily="2" charset="0"/>
              <a:ea typeface="Roboto" panose="02000000000000000000" pitchFamily="2" charset="0"/>
              <a:cs typeface="Roboto" panose="02000000000000000000" pitchFamily="2" charset="0"/>
              <a:sym typeface="Montserrat"/>
            </a:endParaRPr>
          </a:p>
          <a:p>
            <a:pPr marL="0" indent="0">
              <a:buNone/>
            </a:pPr>
            <a:r>
              <a:rPr lang="en-US" sz="2600" dirty="0"/>
              <a:t>       Source: OCFO-Office of Budget</a:t>
            </a:r>
          </a:p>
        </p:txBody>
      </p:sp>
      <p:sp>
        <p:nvSpPr>
          <p:cNvPr id="5" name="Footer Placeholder 4">
            <a:extLst>
              <a:ext uri="{FF2B5EF4-FFF2-40B4-BE49-F238E27FC236}">
                <a16:creationId xmlns:a16="http://schemas.microsoft.com/office/drawing/2014/main" id="{445299E6-6A08-2E56-E099-BBFC252BB4EC}"/>
              </a:ext>
            </a:extLst>
          </p:cNvPr>
          <p:cNvSpPr>
            <a:spLocks noGrp="1"/>
          </p:cNvSpPr>
          <p:nvPr>
            <p:ph type="ftr" sz="quarter" idx="11"/>
          </p:nvPr>
        </p:nvSpPr>
        <p:spPr/>
        <p:txBody>
          <a:bodyPr/>
          <a:lstStyle/>
          <a:p>
            <a:r>
              <a:rPr lang="en-US" dirty="0"/>
              <a:t>Page</a:t>
            </a:r>
          </a:p>
        </p:txBody>
      </p:sp>
      <p:sp>
        <p:nvSpPr>
          <p:cNvPr id="6" name="Slide Number Placeholder 5">
            <a:extLst>
              <a:ext uri="{FF2B5EF4-FFF2-40B4-BE49-F238E27FC236}">
                <a16:creationId xmlns:a16="http://schemas.microsoft.com/office/drawing/2014/main" id="{7A628DAB-01F1-BA06-3845-55EBEA8ED81F}"/>
              </a:ext>
            </a:extLst>
          </p:cNvPr>
          <p:cNvSpPr>
            <a:spLocks noGrp="1"/>
          </p:cNvSpPr>
          <p:nvPr>
            <p:ph type="sldNum" sz="quarter" idx="12"/>
          </p:nvPr>
        </p:nvSpPr>
        <p:spPr/>
        <p:txBody>
          <a:bodyPr/>
          <a:lstStyle/>
          <a:p>
            <a:fld id="{CBD12358-51D2-46B3-9BDE-DF29528B9454}" type="slidenum">
              <a:rPr lang="en-US" smtClean="0"/>
              <a:t>3</a:t>
            </a:fld>
            <a:endParaRPr lang="en-US" dirty="0"/>
          </a:p>
        </p:txBody>
      </p:sp>
    </p:spTree>
    <p:extLst>
      <p:ext uri="{BB962C8B-B14F-4D97-AF65-F5344CB8AC3E}">
        <p14:creationId xmlns:p14="http://schemas.microsoft.com/office/powerpoint/2010/main" val="25113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E4D6-53FD-9311-37F8-4F82601D8E8D}"/>
              </a:ext>
            </a:extLst>
          </p:cNvPr>
          <p:cNvSpPr>
            <a:spLocks noGrp="1"/>
          </p:cNvSpPr>
          <p:nvPr>
            <p:ph type="title"/>
          </p:nvPr>
        </p:nvSpPr>
        <p:spPr>
          <a:xfrm>
            <a:off x="838200" y="365126"/>
            <a:ext cx="10515600" cy="946840"/>
          </a:xfrm>
        </p:spPr>
        <p:txBody>
          <a:bodyPr>
            <a:normAutofit/>
          </a:bodyPr>
          <a:lstStyle/>
          <a:p>
            <a:r>
              <a:rPr kumimoji="0" lang="en-US" sz="3200" b="0" i="0" u="none" strike="noStrike" kern="0" cap="none" spc="0" normalizeH="0" baseline="0" noProof="0" dirty="0">
                <a:ln>
                  <a:noFill/>
                </a:ln>
                <a:solidFill>
                  <a:srgbClr val="212121"/>
                </a:solidFill>
                <a:effectLst/>
                <a:uLnTx/>
                <a:uFillTx/>
                <a:latin typeface="Montserrat Black"/>
                <a:sym typeface="Montserrat Black"/>
              </a:rPr>
              <a:t>What portion of the budget can we influence?</a:t>
            </a:r>
            <a:endParaRPr lang="en-US" sz="3200" dirty="0"/>
          </a:p>
        </p:txBody>
      </p:sp>
      <p:pic>
        <p:nvPicPr>
          <p:cNvPr id="7" name="Content Placeholder 6">
            <a:extLst>
              <a:ext uri="{FF2B5EF4-FFF2-40B4-BE49-F238E27FC236}">
                <a16:creationId xmlns:a16="http://schemas.microsoft.com/office/drawing/2014/main" id="{93B422A3-AB2F-BE41-8EA8-32536A725133}"/>
              </a:ext>
            </a:extLst>
          </p:cNvPr>
          <p:cNvPicPr>
            <a:picLocks noGrp="1" noChangeAspect="1"/>
          </p:cNvPicPr>
          <p:nvPr>
            <p:ph sz="half" idx="1"/>
          </p:nvPr>
        </p:nvPicPr>
        <p:blipFill>
          <a:blip r:embed="rId2"/>
          <a:stretch>
            <a:fillRect/>
          </a:stretch>
        </p:blipFill>
        <p:spPr>
          <a:xfrm>
            <a:off x="139148" y="1256148"/>
            <a:ext cx="6445912" cy="5100202"/>
          </a:xfrm>
          <a:prstGeom prst="rect">
            <a:avLst/>
          </a:prstGeom>
        </p:spPr>
      </p:pic>
      <p:sp>
        <p:nvSpPr>
          <p:cNvPr id="4" name="Content Placeholder 3">
            <a:extLst>
              <a:ext uri="{FF2B5EF4-FFF2-40B4-BE49-F238E27FC236}">
                <a16:creationId xmlns:a16="http://schemas.microsoft.com/office/drawing/2014/main" id="{C7DD8498-68A5-5E55-2647-817D7FFD6769}"/>
              </a:ext>
            </a:extLst>
          </p:cNvPr>
          <p:cNvSpPr>
            <a:spLocks noGrp="1"/>
          </p:cNvSpPr>
          <p:nvPr>
            <p:ph sz="half" idx="2"/>
          </p:nvPr>
        </p:nvSpPr>
        <p:spPr>
          <a:xfrm>
            <a:off x="6172200" y="1825625"/>
            <a:ext cx="5181600" cy="5155746"/>
          </a:xfrm>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rPr>
              <a:t>The General Fund provides services most citizens are familiar with, such as police, fire, recreation, grass cutting, and Mayoral and City Council legislative activities.</a:t>
            </a:r>
            <a:endParaRPr lang="en-US" dirty="0"/>
          </a:p>
          <a:p>
            <a:pPr marL="0" indent="0">
              <a:buNone/>
            </a:pPr>
            <a:r>
              <a:rPr lang="en-US" dirty="0"/>
              <a:t>Source: OCFO-Office of Budget</a:t>
            </a:r>
          </a:p>
        </p:txBody>
      </p:sp>
      <p:sp>
        <p:nvSpPr>
          <p:cNvPr id="5" name="Footer Placeholder 4">
            <a:extLst>
              <a:ext uri="{FF2B5EF4-FFF2-40B4-BE49-F238E27FC236}">
                <a16:creationId xmlns:a16="http://schemas.microsoft.com/office/drawing/2014/main" id="{8A3E832B-0AE6-1B75-3EFB-1AF6C37C8BB6}"/>
              </a:ext>
            </a:extLst>
          </p:cNvPr>
          <p:cNvSpPr>
            <a:spLocks noGrp="1"/>
          </p:cNvSpPr>
          <p:nvPr>
            <p:ph type="ftr" sz="quarter" idx="11"/>
          </p:nvPr>
        </p:nvSpPr>
        <p:spPr/>
        <p:txBody>
          <a:bodyPr/>
          <a:lstStyle/>
          <a:p>
            <a:r>
              <a:rPr lang="en-US" dirty="0"/>
              <a:t>Page</a:t>
            </a:r>
          </a:p>
        </p:txBody>
      </p:sp>
      <p:sp>
        <p:nvSpPr>
          <p:cNvPr id="6" name="Slide Number Placeholder 5">
            <a:extLst>
              <a:ext uri="{FF2B5EF4-FFF2-40B4-BE49-F238E27FC236}">
                <a16:creationId xmlns:a16="http://schemas.microsoft.com/office/drawing/2014/main" id="{984ED31B-824C-966F-08EE-A3B105F6E0A1}"/>
              </a:ext>
            </a:extLst>
          </p:cNvPr>
          <p:cNvSpPr>
            <a:spLocks noGrp="1"/>
          </p:cNvSpPr>
          <p:nvPr>
            <p:ph type="sldNum" sz="quarter" idx="12"/>
          </p:nvPr>
        </p:nvSpPr>
        <p:spPr/>
        <p:txBody>
          <a:bodyPr/>
          <a:lstStyle/>
          <a:p>
            <a:fld id="{CBD12358-51D2-46B3-9BDE-DF29528B9454}" type="slidenum">
              <a:rPr lang="en-US" smtClean="0"/>
              <a:t>4</a:t>
            </a:fld>
            <a:endParaRPr lang="en-US" dirty="0"/>
          </a:p>
        </p:txBody>
      </p:sp>
      <p:graphicFrame>
        <p:nvGraphicFramePr>
          <p:cNvPr id="9" name="Chart 8">
            <a:extLst>
              <a:ext uri="{FF2B5EF4-FFF2-40B4-BE49-F238E27FC236}">
                <a16:creationId xmlns:a16="http://schemas.microsoft.com/office/drawing/2014/main" id="{111F9CFC-BB04-BAB7-1212-A7372FCBE7F9}"/>
              </a:ext>
            </a:extLst>
          </p:cNvPr>
          <p:cNvGraphicFramePr>
            <a:graphicFrameLocks/>
          </p:cNvGraphicFramePr>
          <p:nvPr>
            <p:extLst>
              <p:ext uri="{D42A27DB-BD31-4B8C-83A1-F6EECF244321}">
                <p14:modId xmlns:p14="http://schemas.microsoft.com/office/powerpoint/2010/main" val="3087928172"/>
              </p:ext>
            </p:extLst>
          </p:nvPr>
        </p:nvGraphicFramePr>
        <p:xfrm>
          <a:off x="3940791" y="957943"/>
          <a:ext cx="6445913" cy="3991427"/>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AD7AEE5B-EFF7-087A-30B1-A38B858968B5}"/>
                  </a:ext>
                </a:extLst>
              </p14:cNvPr>
              <p14:cNvContentPartPr/>
              <p14:nvPr/>
            </p14:nvContentPartPr>
            <p14:xfrm>
              <a:off x="4392892" y="2841887"/>
              <a:ext cx="1292400" cy="720"/>
            </p14:xfrm>
          </p:contentPart>
        </mc:Choice>
        <mc:Fallback xmlns="">
          <p:pic>
            <p:nvPicPr>
              <p:cNvPr id="16" name="Ink 15">
                <a:extLst>
                  <a:ext uri="{FF2B5EF4-FFF2-40B4-BE49-F238E27FC236}">
                    <a16:creationId xmlns:a16="http://schemas.microsoft.com/office/drawing/2014/main" id="{AD7AEE5B-EFF7-087A-30B1-A38B858968B5}"/>
                  </a:ext>
                </a:extLst>
              </p:cNvPr>
              <p:cNvPicPr/>
              <p:nvPr/>
            </p:nvPicPr>
            <p:blipFill>
              <a:blip r:embed="rId5"/>
              <a:stretch>
                <a:fillRect/>
              </a:stretch>
            </p:blipFill>
            <p:spPr>
              <a:xfrm>
                <a:off x="4388212" y="2832527"/>
                <a:ext cx="1301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C8EBF5F7-AA67-3E42-8A67-B91227128242}"/>
                  </a:ext>
                </a:extLst>
              </p14:cNvPr>
              <p14:cNvContentPartPr/>
              <p14:nvPr/>
            </p14:nvContentPartPr>
            <p14:xfrm>
              <a:off x="4511692" y="3855647"/>
              <a:ext cx="1252800" cy="457920"/>
            </p14:xfrm>
          </p:contentPart>
        </mc:Choice>
        <mc:Fallback xmlns="">
          <p:pic>
            <p:nvPicPr>
              <p:cNvPr id="18" name="Ink 17">
                <a:extLst>
                  <a:ext uri="{FF2B5EF4-FFF2-40B4-BE49-F238E27FC236}">
                    <a16:creationId xmlns:a16="http://schemas.microsoft.com/office/drawing/2014/main" id="{C8EBF5F7-AA67-3E42-8A67-B91227128242}"/>
                  </a:ext>
                </a:extLst>
              </p:cNvPr>
              <p:cNvPicPr/>
              <p:nvPr/>
            </p:nvPicPr>
            <p:blipFill>
              <a:blip r:embed="rId7"/>
              <a:stretch>
                <a:fillRect/>
              </a:stretch>
            </p:blipFill>
            <p:spPr>
              <a:xfrm>
                <a:off x="4507012" y="3851327"/>
                <a:ext cx="1261440" cy="466560"/>
              </a:xfrm>
              <a:prstGeom prst="rect">
                <a:avLst/>
              </a:prstGeom>
            </p:spPr>
          </p:pic>
        </mc:Fallback>
      </mc:AlternateContent>
    </p:spTree>
    <p:extLst>
      <p:ext uri="{BB962C8B-B14F-4D97-AF65-F5344CB8AC3E}">
        <p14:creationId xmlns:p14="http://schemas.microsoft.com/office/powerpoint/2010/main" val="93882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1C7BD19-97CA-E0AB-78EA-F8EB675290FC}"/>
              </a:ext>
            </a:extLst>
          </p:cNvPr>
          <p:cNvSpPr>
            <a:spLocks noGrp="1"/>
          </p:cNvSpPr>
          <p:nvPr>
            <p:ph type="title"/>
          </p:nvPr>
        </p:nvSpPr>
        <p:spPr>
          <a:xfrm>
            <a:off x="5357724" y="134911"/>
            <a:ext cx="6251110" cy="1617603"/>
          </a:xfrm>
        </p:spPr>
        <p:txBody>
          <a:bodyPr vert="horz" lIns="91440" tIns="45720" rIns="91440" bIns="45720" rtlCol="0" anchor="b">
            <a:normAutofit/>
          </a:bodyPr>
          <a:lstStyle/>
          <a:p>
            <a:r>
              <a:rPr lang="en-US" sz="3600" b="1" dirty="0">
                <a:latin typeface="+mn-lt"/>
              </a:rPr>
              <a:t>City of Detroit Budget Development Process</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4294967295"/>
          </p:nvPr>
        </p:nvSpPr>
        <p:spPr>
          <a:xfrm>
            <a:off x="5129551" y="2199807"/>
            <a:ext cx="6251575" cy="3633787"/>
          </a:xfrm>
        </p:spPr>
        <p:txBody>
          <a:bodyPr vert="horz" lIns="91440" tIns="45720" rIns="91440" bIns="45720" rtlCol="0">
            <a:noAutofit/>
          </a:bodyPr>
          <a:lstStyle/>
          <a:p>
            <a:pPr marL="0" indent="0" algn="just">
              <a:buNone/>
            </a:pPr>
            <a:r>
              <a:rPr lang="en-US" sz="3200" dirty="0"/>
              <a:t>The City of Detroit operates on a fiscal year basis from July 1</a:t>
            </a:r>
            <a:r>
              <a:rPr lang="en-US" sz="3200" baseline="30000" dirty="0"/>
              <a:t>st</a:t>
            </a:r>
            <a:r>
              <a:rPr lang="en-US" sz="3200" dirty="0"/>
              <a:t> to June 30</a:t>
            </a:r>
            <a:r>
              <a:rPr lang="en-US" sz="3200" baseline="30000" dirty="0"/>
              <a:t>th</a:t>
            </a:r>
            <a:r>
              <a:rPr lang="en-US" sz="3200" dirty="0"/>
              <a:t>.  The city’s budget process begins in September and runs to adoption of the budget by City Council in April and submission of the city’s Four-Year-Financial Plan to the Financial Review Commission (FRC) by April 30</a:t>
            </a:r>
            <a:r>
              <a:rPr lang="en-US" sz="3200" baseline="30000" dirty="0"/>
              <a:t>th</a:t>
            </a:r>
            <a:r>
              <a:rPr lang="en-US" sz="3200" dirty="0"/>
              <a:t>.</a:t>
            </a:r>
          </a:p>
        </p:txBody>
      </p:sp>
      <p:pic>
        <p:nvPicPr>
          <p:cNvPr id="7" name="Picture Placeholder 6" descr="A statue of a person holding a ball&#10;&#10;Description automatically generated">
            <a:extLst>
              <a:ext uri="{FF2B5EF4-FFF2-40B4-BE49-F238E27FC236}">
                <a16:creationId xmlns:a16="http://schemas.microsoft.com/office/drawing/2014/main" id="{0530C776-F523-6549-812D-AA3740555A3F}"/>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798" r="14269"/>
          <a:stretch/>
        </p:blipFill>
        <p:spPr>
          <a:xfrm>
            <a:off x="0" y="0"/>
            <a:ext cx="4657725" cy="68580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 name="Slide Number Placeholder 12">
            <a:extLst>
              <a:ext uri="{FF2B5EF4-FFF2-40B4-BE49-F238E27FC236}">
                <a16:creationId xmlns:a16="http://schemas.microsoft.com/office/drawing/2014/main" id="{6E75AF0C-4E5A-251A-4F4A-E03036801322}"/>
              </a:ext>
            </a:extLst>
          </p:cNvPr>
          <p:cNvSpPr>
            <a:spLocks noGrp="1"/>
          </p:cNvSpPr>
          <p:nvPr>
            <p:ph type="ftr" sz="quarter" idx="11"/>
          </p:nvPr>
        </p:nvSpPr>
        <p:spPr>
          <a:xfrm>
            <a:off x="10442575" y="6356350"/>
            <a:ext cx="993775" cy="365125"/>
          </a:xfrm>
        </p:spPr>
        <p:txBody>
          <a:bodyPr vert="horz" lIns="91440" tIns="45720" rIns="91440" bIns="45720" rtlCol="0" anchor="ctr">
            <a:normAutofit/>
          </a:bodyPr>
          <a:lstStyle/>
          <a:p>
            <a:pPr defTabSz="914400">
              <a:spcAft>
                <a:spcPts val="600"/>
              </a:spcAft>
              <a:defRPr/>
            </a:pPr>
            <a:r>
              <a:rPr lang="en-US" dirty="0">
                <a:solidFill>
                  <a:prstClr val="black">
                    <a:tint val="75000"/>
                  </a:prstClr>
                </a:solidFill>
                <a:latin typeface="Calibri" panose="020F0502020204030204"/>
              </a:rPr>
              <a:t>Page 5</a:t>
            </a:r>
          </a:p>
        </p:txBody>
      </p:sp>
    </p:spTree>
    <p:extLst>
      <p:ext uri="{BB962C8B-B14F-4D97-AF65-F5344CB8AC3E}">
        <p14:creationId xmlns:p14="http://schemas.microsoft.com/office/powerpoint/2010/main" val="103835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59F6-9B22-C211-4B4C-A2FD4B914C46}"/>
              </a:ext>
            </a:extLst>
          </p:cNvPr>
          <p:cNvSpPr>
            <a:spLocks noGrp="1"/>
          </p:cNvSpPr>
          <p:nvPr>
            <p:ph type="title"/>
          </p:nvPr>
        </p:nvSpPr>
        <p:spPr>
          <a:xfrm>
            <a:off x="762000" y="0"/>
            <a:ext cx="10603375" cy="729207"/>
          </a:xfrm>
          <a:noFill/>
        </p:spPr>
        <p:txBody>
          <a:bodyPr/>
          <a:lstStyle/>
          <a:p>
            <a:r>
              <a:rPr lang="en-US" sz="3200" b="1" dirty="0">
                <a:latin typeface="Calibri" panose="020F0502020204030204" pitchFamily="34" charset="0"/>
                <a:cs typeface="Calibri" panose="020F0502020204030204" pitchFamily="34" charset="0"/>
              </a:rPr>
              <a:t>City of Detroit Budget Calendar</a:t>
            </a:r>
          </a:p>
        </p:txBody>
      </p:sp>
      <p:graphicFrame>
        <p:nvGraphicFramePr>
          <p:cNvPr id="19" name="Table Placeholder 3">
            <a:extLst>
              <a:ext uri="{FF2B5EF4-FFF2-40B4-BE49-F238E27FC236}">
                <a16:creationId xmlns:a16="http://schemas.microsoft.com/office/drawing/2014/main" id="{998759BF-36E2-2AC0-C9B8-88C6BF075154}"/>
              </a:ext>
            </a:extLst>
          </p:cNvPr>
          <p:cNvGraphicFramePr>
            <a:graphicFrameLocks noGrp="1"/>
          </p:cNvGraphicFramePr>
          <p:nvPr>
            <p:ph type="tbl" sz="quarter" idx="13"/>
            <p:extLst>
              <p:ext uri="{D42A27DB-BD31-4B8C-83A1-F6EECF244321}">
                <p14:modId xmlns:p14="http://schemas.microsoft.com/office/powerpoint/2010/main" val="3364670740"/>
              </p:ext>
            </p:extLst>
          </p:nvPr>
        </p:nvGraphicFramePr>
        <p:xfrm>
          <a:off x="257175" y="1371600"/>
          <a:ext cx="11630025" cy="5371011"/>
        </p:xfrm>
        <a:graphic>
          <a:graphicData uri="http://schemas.openxmlformats.org/drawingml/2006/table">
            <a:tbl>
              <a:tblPr firstRow="1" bandRow="1">
                <a:tableStyleId>{9DCAF9ED-07DC-4A11-8D7F-57B35C25682E}</a:tableStyleId>
              </a:tblPr>
              <a:tblGrid>
                <a:gridCol w="3822270">
                  <a:extLst>
                    <a:ext uri="{9D8B030D-6E8A-4147-A177-3AD203B41FA5}">
                      <a16:colId xmlns:a16="http://schemas.microsoft.com/office/drawing/2014/main" val="2382218087"/>
                    </a:ext>
                  </a:extLst>
                </a:gridCol>
                <a:gridCol w="7807755">
                  <a:extLst>
                    <a:ext uri="{9D8B030D-6E8A-4147-A177-3AD203B41FA5}">
                      <a16:colId xmlns:a16="http://schemas.microsoft.com/office/drawing/2014/main" val="3953468724"/>
                    </a:ext>
                  </a:extLst>
                </a:gridCol>
              </a:tblGrid>
              <a:tr h="2722381">
                <a:tc>
                  <a:txBody>
                    <a:bodyPr/>
                    <a:lstStyle/>
                    <a:p>
                      <a:pPr algn="l"/>
                      <a:r>
                        <a:rPr lang="en-US" sz="2800" b="1" i="0" dirty="0">
                          <a:solidFill>
                            <a:schemeClr val="tx1"/>
                          </a:solidFill>
                          <a:latin typeface="+mn-lt"/>
                        </a:rPr>
                        <a:t>September</a:t>
                      </a:r>
                    </a:p>
                  </a:txBody>
                  <a:tcPr anchor="ctr">
                    <a:solidFill>
                      <a:schemeClr val="accent6">
                        <a:lumMod val="40000"/>
                        <a:lumOff val="60000"/>
                      </a:schemeClr>
                    </a:solidFill>
                  </a:tcPr>
                </a:tc>
                <a:tc>
                  <a:txBody>
                    <a:bodyPr/>
                    <a:lstStyle/>
                    <a:p>
                      <a:pPr marL="285750" indent="-285750" algn="l">
                        <a:buFont typeface="Arial" panose="020B0604020202020204" pitchFamily="34" charset="0"/>
                        <a:buChar char="•"/>
                      </a:pPr>
                      <a:r>
                        <a:rPr lang="en-US" sz="2800" b="0" i="0" dirty="0">
                          <a:solidFill>
                            <a:schemeClr val="tx1"/>
                          </a:solidFill>
                          <a:latin typeface="+mn-lt"/>
                        </a:rPr>
                        <a:t>Office of the Chief Financial Officer (OCFO)-Office of Budget </a:t>
                      </a:r>
                      <a:r>
                        <a:rPr lang="en-US" sz="2800" b="0" dirty="0">
                          <a:solidFill>
                            <a:schemeClr val="tx1"/>
                          </a:solidFill>
                          <a:latin typeface="+mn-lt"/>
                        </a:rPr>
                        <a:t>sends Budget instructions to agencies and agency CFOs.</a:t>
                      </a:r>
                    </a:p>
                    <a:p>
                      <a:pPr marL="285750" indent="-285750" algn="l">
                        <a:buFont typeface="Arial" panose="020B0604020202020204" pitchFamily="34" charset="0"/>
                        <a:buChar char="•"/>
                      </a:pPr>
                      <a:r>
                        <a:rPr lang="en-US" sz="2800" b="0" dirty="0">
                          <a:solidFill>
                            <a:schemeClr val="tx1"/>
                          </a:solidFill>
                          <a:latin typeface="+mn-lt"/>
                        </a:rPr>
                        <a:t>The city’s holds the first of two Revenue Estimating Conferences as required by state law.</a:t>
                      </a:r>
                    </a:p>
                    <a:p>
                      <a:pPr marL="285750" indent="-285750" algn="l">
                        <a:buFont typeface="Arial" panose="020B0604020202020204" pitchFamily="34" charset="0"/>
                        <a:buChar char="•"/>
                      </a:pPr>
                      <a:r>
                        <a:rPr lang="en-US" sz="2800" b="0" dirty="0">
                          <a:solidFill>
                            <a:schemeClr val="tx1"/>
                          </a:solidFill>
                          <a:latin typeface="+mn-lt"/>
                        </a:rPr>
                        <a:t>The Office of Budget conducts two Annual Public Budget Meetings as required by the city charter.</a:t>
                      </a:r>
                      <a:endParaRPr lang="en-US" sz="2800" b="0" i="0" dirty="0">
                        <a:solidFill>
                          <a:schemeClr val="tx1"/>
                        </a:solidFill>
                        <a:latin typeface="+mn-lt"/>
                      </a:endParaRPr>
                    </a:p>
                  </a:txBody>
                  <a:tcPr anchor="ctr">
                    <a:solidFill>
                      <a:schemeClr val="accent6">
                        <a:lumMod val="40000"/>
                        <a:lumOff val="60000"/>
                      </a:schemeClr>
                    </a:solidFill>
                  </a:tcPr>
                </a:tc>
                <a:extLst>
                  <a:ext uri="{0D108BD9-81ED-4DB2-BD59-A6C34878D82A}">
                    <a16:rowId xmlns:a16="http://schemas.microsoft.com/office/drawing/2014/main" val="2857107962"/>
                  </a:ext>
                </a:extLst>
              </a:tr>
              <a:tr h="2292531">
                <a:tc>
                  <a:txBody>
                    <a:bodyPr/>
                    <a:lstStyle/>
                    <a:p>
                      <a:pPr algn="l"/>
                      <a:r>
                        <a:rPr lang="en-US" sz="2800" b="1" i="0" dirty="0">
                          <a:latin typeface="+mn-lt"/>
                        </a:rPr>
                        <a:t>October</a:t>
                      </a:r>
                    </a:p>
                  </a:txBody>
                  <a:tcPr anchor="ctr">
                    <a:solidFill>
                      <a:schemeClr val="accent6">
                        <a:lumMod val="20000"/>
                        <a:lumOff val="80000"/>
                      </a:schemeClr>
                    </a:solidFill>
                  </a:tcPr>
                </a:tc>
                <a:tc>
                  <a:txBody>
                    <a:bodyPr/>
                    <a:lstStyle/>
                    <a:p>
                      <a:pPr marL="285750" indent="-285750" algn="l">
                        <a:buFont typeface="Arial" panose="020B0604020202020204" pitchFamily="34" charset="0"/>
                        <a:buChar char="•"/>
                      </a:pPr>
                      <a:r>
                        <a:rPr lang="en-US" sz="2800" dirty="0"/>
                        <a:t>The Administration conducts Budget Priorities Forums in each of the 7 Council Districts. </a:t>
                      </a:r>
                    </a:p>
                    <a:p>
                      <a:pPr marL="285750" indent="-285750" algn="l">
                        <a:buFont typeface="Arial" panose="020B0604020202020204" pitchFamily="34" charset="0"/>
                        <a:buChar char="•"/>
                      </a:pPr>
                      <a:r>
                        <a:rPr lang="en-US" sz="2800" dirty="0"/>
                        <a:t>Meetings monitored by the City Council Legislative Policy Division; issues a report per ordinance.</a:t>
                      </a:r>
                    </a:p>
                    <a:p>
                      <a:pPr marL="285750" indent="-285750" algn="l">
                        <a:buFont typeface="Arial" panose="020B0604020202020204" pitchFamily="34" charset="0"/>
                        <a:buChar char="•"/>
                      </a:pPr>
                      <a:endParaRPr lang="en-US" sz="2800" b="0" i="0"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1671386868"/>
                  </a:ext>
                </a:extLst>
              </a:tr>
            </a:tbl>
          </a:graphicData>
        </a:graphic>
      </p:graphicFrame>
      <p:sp>
        <p:nvSpPr>
          <p:cNvPr id="5" name="Slide Number Placeholder 4">
            <a:extLst>
              <a:ext uri="{FF2B5EF4-FFF2-40B4-BE49-F238E27FC236}">
                <a16:creationId xmlns:a16="http://schemas.microsoft.com/office/drawing/2014/main" id="{36FC514F-A6EA-C7F2-81A0-2EA871B8E4ED}"/>
              </a:ext>
            </a:extLst>
          </p:cNvPr>
          <p:cNvSpPr>
            <a:spLocks noGrp="1"/>
          </p:cNvSpPr>
          <p:nvPr>
            <p:ph type="sldNum" sz="quarter" idx="12"/>
          </p:nvPr>
        </p:nvSpPr>
        <p:spPr>
          <a:xfrm>
            <a:off x="10690577" y="6390217"/>
            <a:ext cx="979311" cy="365125"/>
          </a:xfrm>
        </p:spPr>
        <p:txBody>
          <a:bodyPr/>
          <a:lstStyle/>
          <a:p>
            <a:r>
              <a:rPr lang="en-US" dirty="0"/>
              <a:t> Page </a:t>
            </a:r>
            <a:fld id="{CBD12358-51D2-46B3-9BDE-DF29528B9454}" type="slidenum">
              <a:rPr lang="en-US" smtClean="0"/>
              <a:t>6</a:t>
            </a:fld>
            <a:endParaRPr lang="en-US" dirty="0"/>
          </a:p>
        </p:txBody>
      </p:sp>
      <p:pic>
        <p:nvPicPr>
          <p:cNvPr id="3" name="Picture 2">
            <a:extLst>
              <a:ext uri="{FF2B5EF4-FFF2-40B4-BE49-F238E27FC236}">
                <a16:creationId xmlns:a16="http://schemas.microsoft.com/office/drawing/2014/main" id="{9245B4E6-8B81-27DF-4CA1-7E21EECCE8C6}"/>
              </a:ext>
            </a:extLst>
          </p:cNvPr>
          <p:cNvPicPr>
            <a:picLocks noChangeAspect="1"/>
          </p:cNvPicPr>
          <p:nvPr/>
        </p:nvPicPr>
        <p:blipFill>
          <a:blip r:embed="rId3"/>
          <a:stretch>
            <a:fillRect/>
          </a:stretch>
        </p:blipFill>
        <p:spPr>
          <a:xfrm>
            <a:off x="9143736" y="1"/>
            <a:ext cx="3048264" cy="814387"/>
          </a:xfrm>
          <a:prstGeom prst="rect">
            <a:avLst/>
          </a:prstGeom>
        </p:spPr>
      </p:pic>
    </p:spTree>
    <p:extLst>
      <p:ext uri="{BB962C8B-B14F-4D97-AF65-F5344CB8AC3E}">
        <p14:creationId xmlns:p14="http://schemas.microsoft.com/office/powerpoint/2010/main" val="360463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D763-FFBB-A190-B9A5-54C5F5A3B27D}"/>
              </a:ext>
            </a:extLst>
          </p:cNvPr>
          <p:cNvSpPr>
            <a:spLocks noGrp="1"/>
          </p:cNvSpPr>
          <p:nvPr>
            <p:ph type="title"/>
          </p:nvPr>
        </p:nvSpPr>
        <p:spPr>
          <a:xfrm>
            <a:off x="228599" y="118383"/>
            <a:ext cx="10515600" cy="1325563"/>
          </a:xfrm>
        </p:spPr>
        <p:txBody>
          <a:bodyPr/>
          <a:lstStyle/>
          <a:p>
            <a:r>
              <a:rPr lang="en-US" sz="2800" dirty="0">
                <a:latin typeface="Montserrat Black" panose="00000A00000000000000" pitchFamily="2" charset="0"/>
              </a:rPr>
              <a:t>District 2 Budget Priorities from November 12, </a:t>
            </a:r>
            <a:br>
              <a:rPr lang="en-US" sz="2800" dirty="0">
                <a:latin typeface="Montserrat Black" panose="00000A00000000000000" pitchFamily="2" charset="0"/>
              </a:rPr>
            </a:br>
            <a:r>
              <a:rPr lang="en-US" sz="2800" dirty="0">
                <a:latin typeface="Montserrat Black" panose="00000A00000000000000" pitchFamily="2" charset="0"/>
              </a:rPr>
              <a:t>2024, Community Meeting</a:t>
            </a:r>
          </a:p>
        </p:txBody>
      </p:sp>
      <p:sp>
        <p:nvSpPr>
          <p:cNvPr id="4" name="Footer Placeholder 3">
            <a:extLst>
              <a:ext uri="{FF2B5EF4-FFF2-40B4-BE49-F238E27FC236}">
                <a16:creationId xmlns:a16="http://schemas.microsoft.com/office/drawing/2014/main" id="{52716A18-E4A9-1BD1-3CE0-1DA3BD4339CC}"/>
              </a:ext>
            </a:extLst>
          </p:cNvPr>
          <p:cNvSpPr>
            <a:spLocks noGrp="1"/>
          </p:cNvSpPr>
          <p:nvPr>
            <p:ph type="ftr" sz="quarter" idx="11"/>
          </p:nvPr>
        </p:nvSpPr>
        <p:spPr/>
        <p:txBody>
          <a:bodyPr/>
          <a:lstStyle/>
          <a:p>
            <a:r>
              <a:rPr lang="en-US" dirty="0"/>
              <a:t>Page</a:t>
            </a:r>
          </a:p>
        </p:txBody>
      </p:sp>
      <p:sp>
        <p:nvSpPr>
          <p:cNvPr id="5" name="Slide Number Placeholder 4">
            <a:extLst>
              <a:ext uri="{FF2B5EF4-FFF2-40B4-BE49-F238E27FC236}">
                <a16:creationId xmlns:a16="http://schemas.microsoft.com/office/drawing/2014/main" id="{C955709F-0DC6-7048-74F5-DE8C2A6C8A83}"/>
              </a:ext>
            </a:extLst>
          </p:cNvPr>
          <p:cNvSpPr>
            <a:spLocks noGrp="1"/>
          </p:cNvSpPr>
          <p:nvPr>
            <p:ph type="sldNum" sz="quarter" idx="12"/>
          </p:nvPr>
        </p:nvSpPr>
        <p:spPr/>
        <p:txBody>
          <a:bodyPr/>
          <a:lstStyle/>
          <a:p>
            <a:fld id="{CBD12358-51D2-46B3-9BDE-DF29528B9454}" type="slidenum">
              <a:rPr lang="en-US" smtClean="0"/>
              <a:t>7</a:t>
            </a:fld>
            <a:endParaRPr lang="en-US" dirty="0"/>
          </a:p>
        </p:txBody>
      </p:sp>
      <p:pic>
        <p:nvPicPr>
          <p:cNvPr id="13" name="Picture 12">
            <a:extLst>
              <a:ext uri="{FF2B5EF4-FFF2-40B4-BE49-F238E27FC236}">
                <a16:creationId xmlns:a16="http://schemas.microsoft.com/office/drawing/2014/main" id="{9B4CB170-B8DC-55AD-2F03-D7CF37C1398E}"/>
              </a:ext>
            </a:extLst>
          </p:cNvPr>
          <p:cNvPicPr>
            <a:picLocks noChangeAspect="1"/>
          </p:cNvPicPr>
          <p:nvPr/>
        </p:nvPicPr>
        <p:blipFill>
          <a:blip r:embed="rId2"/>
          <a:stretch>
            <a:fillRect/>
          </a:stretch>
        </p:blipFill>
        <p:spPr>
          <a:xfrm>
            <a:off x="9143736" y="0"/>
            <a:ext cx="3048264" cy="814387"/>
          </a:xfrm>
          <a:prstGeom prst="rect">
            <a:avLst/>
          </a:prstGeom>
        </p:spPr>
      </p:pic>
      <p:pic>
        <p:nvPicPr>
          <p:cNvPr id="9" name="Table Placeholder 8">
            <a:extLst>
              <a:ext uri="{FF2B5EF4-FFF2-40B4-BE49-F238E27FC236}">
                <a16:creationId xmlns:a16="http://schemas.microsoft.com/office/drawing/2014/main" id="{62FC8FED-20E3-1607-4251-E74BD1B91EB4}"/>
              </a:ext>
            </a:extLst>
          </p:cNvPr>
          <p:cNvPicPr>
            <a:picLocks noGrp="1" noChangeAspect="1"/>
          </p:cNvPicPr>
          <p:nvPr>
            <p:ph type="tbl" sz="quarter" idx="13"/>
          </p:nvPr>
        </p:nvPicPr>
        <p:blipFill>
          <a:blip r:embed="rId3"/>
          <a:stretch>
            <a:fillRect/>
          </a:stretch>
        </p:blipFill>
        <p:spPr>
          <a:xfrm>
            <a:off x="144379" y="1844842"/>
            <a:ext cx="12047621" cy="4700890"/>
          </a:xfrm>
          <a:prstGeom prst="rect">
            <a:avLst/>
          </a:prstGeom>
        </p:spPr>
      </p:pic>
    </p:spTree>
    <p:extLst>
      <p:ext uri="{BB962C8B-B14F-4D97-AF65-F5344CB8AC3E}">
        <p14:creationId xmlns:p14="http://schemas.microsoft.com/office/powerpoint/2010/main" val="143694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1C7E83C3-0A02-B843-AE76-087CB2B15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96313-96EE-A074-4FBC-07120F4DAF02}"/>
              </a:ext>
            </a:extLst>
          </p:cNvPr>
          <p:cNvSpPr>
            <a:spLocks noGrp="1"/>
          </p:cNvSpPr>
          <p:nvPr>
            <p:ph type="title"/>
          </p:nvPr>
        </p:nvSpPr>
        <p:spPr>
          <a:xfrm>
            <a:off x="170543" y="103867"/>
            <a:ext cx="10515600" cy="1325563"/>
          </a:xfrm>
        </p:spPr>
        <p:txBody>
          <a:bodyPr anchor="b">
            <a:normAutofit/>
          </a:bodyPr>
          <a:lstStyle/>
          <a:p>
            <a:r>
              <a:rPr lang="en-US" sz="2800" dirty="0">
                <a:latin typeface="Montserrat Black" panose="00000A00000000000000" pitchFamily="2" charset="0"/>
              </a:rPr>
              <a:t>District 2 Budget Priorities from November 12, </a:t>
            </a:r>
            <a:br>
              <a:rPr lang="en-US" sz="2800" dirty="0">
                <a:latin typeface="Montserrat Black" panose="00000A00000000000000" pitchFamily="2" charset="0"/>
              </a:rPr>
            </a:br>
            <a:r>
              <a:rPr lang="en-US" sz="2800" dirty="0">
                <a:latin typeface="Montserrat Black" panose="00000A00000000000000" pitchFamily="2" charset="0"/>
              </a:rPr>
              <a:t>2024, Community Meeting, cont’d</a:t>
            </a:r>
          </a:p>
        </p:txBody>
      </p:sp>
      <p:sp>
        <p:nvSpPr>
          <p:cNvPr id="4" name="Footer Placeholder 3">
            <a:extLst>
              <a:ext uri="{FF2B5EF4-FFF2-40B4-BE49-F238E27FC236}">
                <a16:creationId xmlns:a16="http://schemas.microsoft.com/office/drawing/2014/main" id="{B646E33F-D2F6-8296-6BD5-F27E2B099408}"/>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dirty="0"/>
              <a:t>Page</a:t>
            </a:r>
          </a:p>
        </p:txBody>
      </p:sp>
      <p:sp>
        <p:nvSpPr>
          <p:cNvPr id="5" name="Slide Number Placeholder 4">
            <a:extLst>
              <a:ext uri="{FF2B5EF4-FFF2-40B4-BE49-F238E27FC236}">
                <a16:creationId xmlns:a16="http://schemas.microsoft.com/office/drawing/2014/main" id="{2D62DCD4-0330-1511-3F30-88E10BECF7F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CBD12358-51D2-46B3-9BDE-DF29528B9454}" type="slidenum">
              <a:rPr lang="en-US" smtClean="0"/>
              <a:pPr>
                <a:spcAft>
                  <a:spcPts val="600"/>
                </a:spcAft>
              </a:pPr>
              <a:t>8</a:t>
            </a:fld>
            <a:endParaRPr lang="en-US" dirty="0"/>
          </a:p>
        </p:txBody>
      </p:sp>
      <p:pic>
        <p:nvPicPr>
          <p:cNvPr id="7" name="Picture 6">
            <a:extLst>
              <a:ext uri="{FF2B5EF4-FFF2-40B4-BE49-F238E27FC236}">
                <a16:creationId xmlns:a16="http://schemas.microsoft.com/office/drawing/2014/main" id="{BD9D5C6E-FEAB-D842-4B66-C63F0665A97F}"/>
              </a:ext>
            </a:extLst>
          </p:cNvPr>
          <p:cNvPicPr>
            <a:picLocks noChangeAspect="1"/>
          </p:cNvPicPr>
          <p:nvPr/>
        </p:nvPicPr>
        <p:blipFill>
          <a:blip r:embed="rId2"/>
          <a:stretch>
            <a:fillRect/>
          </a:stretch>
        </p:blipFill>
        <p:spPr>
          <a:xfrm>
            <a:off x="9143736" y="1"/>
            <a:ext cx="3048264" cy="735495"/>
          </a:xfrm>
          <a:prstGeom prst="rect">
            <a:avLst/>
          </a:prstGeom>
        </p:spPr>
      </p:pic>
      <p:pic>
        <p:nvPicPr>
          <p:cNvPr id="9" name="Picture 8">
            <a:extLst>
              <a:ext uri="{FF2B5EF4-FFF2-40B4-BE49-F238E27FC236}">
                <a16:creationId xmlns:a16="http://schemas.microsoft.com/office/drawing/2014/main" id="{CFA94134-D596-08C4-E097-284026EE51EB}"/>
              </a:ext>
            </a:extLst>
          </p:cNvPr>
          <p:cNvPicPr>
            <a:picLocks noChangeAspect="1"/>
          </p:cNvPicPr>
          <p:nvPr/>
        </p:nvPicPr>
        <p:blipFill>
          <a:blip r:embed="rId3"/>
          <a:stretch>
            <a:fillRect/>
          </a:stretch>
        </p:blipFill>
        <p:spPr>
          <a:xfrm>
            <a:off x="262890" y="1898094"/>
            <a:ext cx="11750040" cy="4216956"/>
          </a:xfrm>
          <a:prstGeom prst="rect">
            <a:avLst/>
          </a:prstGeom>
        </p:spPr>
      </p:pic>
    </p:spTree>
    <p:extLst>
      <p:ext uri="{BB962C8B-B14F-4D97-AF65-F5344CB8AC3E}">
        <p14:creationId xmlns:p14="http://schemas.microsoft.com/office/powerpoint/2010/main" val="18742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59F6-9B22-C211-4B4C-A2FD4B914C46}"/>
              </a:ext>
            </a:extLst>
          </p:cNvPr>
          <p:cNvSpPr>
            <a:spLocks noGrp="1"/>
          </p:cNvSpPr>
          <p:nvPr>
            <p:ph type="title"/>
          </p:nvPr>
        </p:nvSpPr>
        <p:spPr>
          <a:xfrm>
            <a:off x="773723" y="0"/>
            <a:ext cx="10591652" cy="729207"/>
          </a:xfrm>
          <a:noFill/>
        </p:spPr>
        <p:txBody>
          <a:bodyPr/>
          <a:lstStyle/>
          <a:p>
            <a:r>
              <a:rPr lang="en-US" sz="3200" b="1" dirty="0">
                <a:latin typeface="Calibri" panose="020F0502020204030204" pitchFamily="34" charset="0"/>
                <a:cs typeface="Calibri" panose="020F0502020204030204" pitchFamily="34" charset="0"/>
              </a:rPr>
              <a:t>City of Detroit Budget Calendar</a:t>
            </a:r>
          </a:p>
        </p:txBody>
      </p:sp>
      <p:graphicFrame>
        <p:nvGraphicFramePr>
          <p:cNvPr id="19" name="Table Placeholder 3">
            <a:extLst>
              <a:ext uri="{FF2B5EF4-FFF2-40B4-BE49-F238E27FC236}">
                <a16:creationId xmlns:a16="http://schemas.microsoft.com/office/drawing/2014/main" id="{998759BF-36E2-2AC0-C9B8-88C6BF075154}"/>
              </a:ext>
            </a:extLst>
          </p:cNvPr>
          <p:cNvGraphicFramePr>
            <a:graphicFrameLocks noGrp="1"/>
          </p:cNvGraphicFramePr>
          <p:nvPr>
            <p:ph type="tbl" sz="quarter" idx="13"/>
            <p:extLst>
              <p:ext uri="{D42A27DB-BD31-4B8C-83A1-F6EECF244321}">
                <p14:modId xmlns:p14="http://schemas.microsoft.com/office/powerpoint/2010/main" val="3668157108"/>
              </p:ext>
            </p:extLst>
          </p:nvPr>
        </p:nvGraphicFramePr>
        <p:xfrm>
          <a:off x="553155" y="774285"/>
          <a:ext cx="11537243" cy="6782602"/>
        </p:xfrm>
        <a:graphic>
          <a:graphicData uri="http://schemas.openxmlformats.org/drawingml/2006/table">
            <a:tbl>
              <a:tblPr firstRow="1" bandRow="1">
                <a:tableStyleId>{9DCAF9ED-07DC-4A11-8D7F-57B35C25682E}</a:tableStyleId>
              </a:tblPr>
              <a:tblGrid>
                <a:gridCol w="3761461">
                  <a:extLst>
                    <a:ext uri="{9D8B030D-6E8A-4147-A177-3AD203B41FA5}">
                      <a16:colId xmlns:a16="http://schemas.microsoft.com/office/drawing/2014/main" val="2382218087"/>
                    </a:ext>
                  </a:extLst>
                </a:gridCol>
                <a:gridCol w="7775782">
                  <a:extLst>
                    <a:ext uri="{9D8B030D-6E8A-4147-A177-3AD203B41FA5}">
                      <a16:colId xmlns:a16="http://schemas.microsoft.com/office/drawing/2014/main" val="3953468724"/>
                    </a:ext>
                  </a:extLst>
                </a:gridCol>
              </a:tblGrid>
              <a:tr h="1295315">
                <a:tc>
                  <a:txBody>
                    <a:bodyPr/>
                    <a:lstStyle/>
                    <a:p>
                      <a:pPr algn="l"/>
                      <a:r>
                        <a:rPr lang="en-US" b="1" i="0" dirty="0">
                          <a:solidFill>
                            <a:schemeClr val="tx1"/>
                          </a:solidFill>
                          <a:latin typeface="+mn-lt"/>
                        </a:rPr>
                        <a:t>November- January</a:t>
                      </a:r>
                    </a:p>
                  </a:txBody>
                  <a:tcPr anchor="ctr">
                    <a:solidFill>
                      <a:schemeClr val="accent6">
                        <a:lumMod val="40000"/>
                        <a:lumOff val="60000"/>
                      </a:schemeClr>
                    </a:solidFill>
                  </a:tcPr>
                </a:tc>
                <a:tc>
                  <a:txBody>
                    <a:bodyPr/>
                    <a:lstStyle/>
                    <a:p>
                      <a:pPr marL="285750" indent="-285750" algn="l">
                        <a:buFont typeface="Arial" panose="020B0604020202020204" pitchFamily="34" charset="0"/>
                        <a:buChar char="•"/>
                      </a:pPr>
                      <a:r>
                        <a:rPr lang="en-US" b="0" i="0" dirty="0">
                          <a:solidFill>
                            <a:schemeClr val="tx1"/>
                          </a:solidFill>
                          <a:latin typeface="+mn-lt"/>
                        </a:rPr>
                        <a:t>The Office of Budget holds Budget Director meetings with departments, prepares budget documents and transmits recommendations to the Mayor for approval.</a:t>
                      </a:r>
                    </a:p>
                  </a:txBody>
                  <a:tcPr anchor="ctr">
                    <a:solidFill>
                      <a:schemeClr val="accent6">
                        <a:lumMod val="40000"/>
                        <a:lumOff val="60000"/>
                      </a:schemeClr>
                    </a:solidFill>
                  </a:tcPr>
                </a:tc>
                <a:extLst>
                  <a:ext uri="{0D108BD9-81ED-4DB2-BD59-A6C34878D82A}">
                    <a16:rowId xmlns:a16="http://schemas.microsoft.com/office/drawing/2014/main" val="2618387666"/>
                  </a:ext>
                </a:extLst>
              </a:tr>
              <a:tr h="958286">
                <a:tc>
                  <a:txBody>
                    <a:bodyPr/>
                    <a:lstStyle/>
                    <a:p>
                      <a:pPr algn="l"/>
                      <a:r>
                        <a:rPr lang="en-US" b="1" i="0" dirty="0">
                          <a:solidFill>
                            <a:schemeClr val="tx1"/>
                          </a:solidFill>
                          <a:latin typeface="+mn-lt"/>
                        </a:rPr>
                        <a:t>February</a:t>
                      </a:r>
                    </a:p>
                  </a:txBody>
                  <a:tcPr anchor="ctr">
                    <a:solidFill>
                      <a:schemeClr val="accent6">
                        <a:lumMod val="20000"/>
                        <a:lumOff val="80000"/>
                      </a:schemeClr>
                    </a:solidFill>
                  </a:tcPr>
                </a:tc>
                <a:tc>
                  <a:txBody>
                    <a:bodyPr/>
                    <a:lstStyle/>
                    <a:p>
                      <a:pPr marL="285750" indent="-285750" algn="l">
                        <a:buFont typeface="Arial" panose="020B0604020202020204" pitchFamily="34" charset="0"/>
                        <a:buChar char="•"/>
                      </a:pPr>
                      <a:r>
                        <a:rPr lang="en-US" b="0" i="0" dirty="0">
                          <a:solidFill>
                            <a:schemeClr val="tx1"/>
                          </a:solidFill>
                          <a:latin typeface="+mn-lt"/>
                        </a:rPr>
                        <a:t>The city holds its 2</a:t>
                      </a:r>
                      <a:r>
                        <a:rPr lang="en-US" b="0" i="0" baseline="30000" dirty="0">
                          <a:solidFill>
                            <a:schemeClr val="tx1"/>
                          </a:solidFill>
                          <a:latin typeface="+mn-lt"/>
                        </a:rPr>
                        <a:t>nd</a:t>
                      </a:r>
                      <a:r>
                        <a:rPr lang="en-US" b="0" i="0" dirty="0">
                          <a:solidFill>
                            <a:schemeClr val="tx1"/>
                          </a:solidFill>
                          <a:latin typeface="+mn-lt"/>
                        </a:rPr>
                        <a:t> annual Revenue Estimating Conference that sets the revenues for the upcoming budget year.</a:t>
                      </a:r>
                    </a:p>
                    <a:p>
                      <a:pPr marL="285750" indent="-285750" algn="l">
                        <a:buFont typeface="Arial" panose="020B0604020202020204" pitchFamily="34" charset="0"/>
                        <a:buChar char="•"/>
                      </a:pPr>
                      <a:r>
                        <a:rPr lang="en-US" b="0" i="0" dirty="0">
                          <a:solidFill>
                            <a:schemeClr val="tx1"/>
                          </a:solidFill>
                          <a:latin typeface="+mn-lt"/>
                        </a:rPr>
                        <a:t>The Mayor presents his proposed FY 2026 budget to City Council tomorrow on February 28</a:t>
                      </a:r>
                      <a:r>
                        <a:rPr lang="en-US" b="0" i="0" baseline="30000" dirty="0">
                          <a:solidFill>
                            <a:schemeClr val="tx1"/>
                          </a:solidFill>
                          <a:latin typeface="+mn-lt"/>
                        </a:rPr>
                        <a:t>th</a:t>
                      </a:r>
                      <a:r>
                        <a:rPr lang="en-US" b="0" i="0" dirty="0">
                          <a:solidFill>
                            <a:schemeClr val="tx1"/>
                          </a:solidFill>
                          <a:latin typeface="+mn-lt"/>
                        </a:rPr>
                        <a:t> at 12:30 pm. It can be watched on Channel 10 Comcast, or on the City of Detroit, City </a:t>
                      </a:r>
                      <a:r>
                        <a:rPr lang="en-US" b="0" i="0">
                          <a:solidFill>
                            <a:schemeClr val="tx1"/>
                          </a:solidFill>
                          <a:latin typeface="+mn-lt"/>
                        </a:rPr>
                        <a:t>Council website.</a:t>
                      </a:r>
                      <a:endParaRPr lang="en-US" b="0" i="0" dirty="0">
                        <a:solidFill>
                          <a:schemeClr val="tx1"/>
                        </a:solidFill>
                        <a:latin typeface="+mn-lt"/>
                      </a:endParaRPr>
                    </a:p>
                  </a:txBody>
                  <a:tcPr anchor="ctr">
                    <a:solidFill>
                      <a:schemeClr val="accent6">
                        <a:lumMod val="20000"/>
                        <a:lumOff val="80000"/>
                      </a:schemeClr>
                    </a:solidFill>
                  </a:tcPr>
                </a:tc>
                <a:extLst>
                  <a:ext uri="{0D108BD9-81ED-4DB2-BD59-A6C34878D82A}">
                    <a16:rowId xmlns:a16="http://schemas.microsoft.com/office/drawing/2014/main" val="2857107962"/>
                  </a:ext>
                </a:extLst>
              </a:tr>
              <a:tr h="1533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latin typeface="+mn-lt"/>
                        </a:rPr>
                        <a:t>March</a:t>
                      </a:r>
                    </a:p>
                    <a:p>
                      <a:pPr algn="l"/>
                      <a:endParaRPr lang="en-US" b="1" i="0" dirty="0">
                        <a:latin typeface="+mn-lt"/>
                      </a:endParaRPr>
                    </a:p>
                  </a:txBody>
                  <a:tcPr anchor="ctr">
                    <a:solidFill>
                      <a:schemeClr val="accent6">
                        <a:lumMod val="40000"/>
                        <a:lumOff val="60000"/>
                      </a:schemeClr>
                    </a:solidFill>
                  </a:tcPr>
                </a:tc>
                <a:tc>
                  <a:txBody>
                    <a:bodyPr/>
                    <a:lstStyle/>
                    <a:p>
                      <a:pPr marL="285750" indent="-285750" algn="l">
                        <a:buFont typeface="Arial" panose="020B0604020202020204" pitchFamily="34" charset="0"/>
                        <a:buChar char="•"/>
                      </a:pPr>
                      <a:r>
                        <a:rPr lang="en-US" b="0" i="0" dirty="0">
                          <a:solidFill>
                            <a:schemeClr val="tx1"/>
                          </a:solidFill>
                          <a:latin typeface="+mn-lt"/>
                        </a:rPr>
                        <a:t>City Council holds 46 budget meetings with city departments- agencies</a:t>
                      </a:r>
                    </a:p>
                    <a:p>
                      <a:pPr marL="285750" indent="-285750" algn="l">
                        <a:buFont typeface="Arial" panose="020B0604020202020204" pitchFamily="34" charset="0"/>
                        <a:buChar char="•"/>
                      </a:pPr>
                      <a:r>
                        <a:rPr lang="en-US" b="0" i="0" dirty="0">
                          <a:solidFill>
                            <a:schemeClr val="tx1"/>
                          </a:solidFill>
                          <a:latin typeface="+mn-lt"/>
                        </a:rPr>
                        <a:t>City Council holds a final public hearing on the budget </a:t>
                      </a:r>
                    </a:p>
                    <a:p>
                      <a:pPr marL="285750" indent="-285750" algn="l">
                        <a:buFont typeface="Arial" panose="020B0604020202020204" pitchFamily="34" charset="0"/>
                        <a:buChar char="•"/>
                      </a:pPr>
                      <a:r>
                        <a:rPr lang="en-US" b="0" i="0" dirty="0">
                          <a:solidFill>
                            <a:schemeClr val="tx1"/>
                          </a:solidFill>
                          <a:latin typeface="+mn-lt"/>
                        </a:rPr>
                        <a:t>City Council begins deliberation on the budget in Executive Sessions</a:t>
                      </a:r>
                    </a:p>
                    <a:p>
                      <a:pPr marL="285750" indent="-285750" algn="l">
                        <a:buFont typeface="Arial" panose="020B0604020202020204" pitchFamily="34" charset="0"/>
                        <a:buChar char="•"/>
                      </a:pPr>
                      <a:r>
                        <a:rPr lang="en-US" b="0" i="0" dirty="0">
                          <a:solidFill>
                            <a:schemeClr val="tx1"/>
                          </a:solidFill>
                          <a:latin typeface="+mn-lt"/>
                        </a:rPr>
                        <a:t>(Will explain Council’s starting at next slide).</a:t>
                      </a:r>
                      <a:endParaRPr lang="en-US" b="0" i="0" dirty="0">
                        <a:latin typeface="+mn-lt"/>
                      </a:endParaRPr>
                    </a:p>
                  </a:txBody>
                  <a:tcPr anchor="ctr">
                    <a:solidFill>
                      <a:schemeClr val="accent6">
                        <a:lumMod val="40000"/>
                        <a:lumOff val="60000"/>
                      </a:schemeClr>
                    </a:solidFill>
                  </a:tcPr>
                </a:tc>
                <a:extLst>
                  <a:ext uri="{0D108BD9-81ED-4DB2-BD59-A6C34878D82A}">
                    <a16:rowId xmlns:a16="http://schemas.microsoft.com/office/drawing/2014/main" val="3091639060"/>
                  </a:ext>
                </a:extLst>
              </a:tr>
              <a:tr h="2490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latin typeface="+mn-lt"/>
                        </a:rPr>
                        <a:t>April</a:t>
                      </a:r>
                    </a:p>
                    <a:p>
                      <a:pPr algn="l"/>
                      <a:endParaRPr lang="en-US" b="1" i="0" dirty="0">
                        <a:latin typeface="+mn-lt"/>
                      </a:endParaRPr>
                    </a:p>
                  </a:txBody>
                  <a:tcPr anchor="ctr">
                    <a:solidFill>
                      <a:schemeClr val="accent6">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latin typeface="+mn-lt"/>
                        </a:rPr>
                        <a:t>City Council continues deliberation on the budget in Executive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latin typeface="+mn-lt"/>
                        </a:rPr>
                        <a:t>City Council votes on the budget by April 7</a:t>
                      </a:r>
                      <a:r>
                        <a:rPr lang="en-US" b="0" i="0" baseline="30000" dirty="0">
                          <a:solidFill>
                            <a:schemeClr val="tx1"/>
                          </a:solidFill>
                          <a:latin typeface="+mn-lt"/>
                        </a:rPr>
                        <a:t>th  </a:t>
                      </a:r>
                      <a:r>
                        <a:rPr lang="en-US" b="0" i="0" baseline="0" dirty="0">
                          <a:solidFill>
                            <a:schemeClr val="tx1"/>
                          </a:solidFill>
                          <a:latin typeface="+mn-lt"/>
                        </a:rPr>
                        <a:t>   City Council adopts the budget, approves related documents – (will explain later in the presentation).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solidFill>
                            <a:schemeClr val="tx1"/>
                          </a:solidFill>
                          <a:latin typeface="+mn-lt"/>
                        </a:rPr>
                        <a:t>The City Clerk returns the budget to the Mayor for approval/veto 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solidFill>
                            <a:schemeClr val="tx1"/>
                          </a:solidFill>
                          <a:latin typeface="+mn-lt"/>
                        </a:rPr>
                        <a:t>City Council votes to override the Mayor’s veto, if applicable.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solidFill>
                            <a:schemeClr val="tx1"/>
                          </a:solidFill>
                          <a:latin typeface="+mn-lt"/>
                        </a:rPr>
                        <a:t>The Four-Year Financial Plan is submitted to the Financial Review Commission by April 30</a:t>
                      </a:r>
                      <a:r>
                        <a:rPr lang="en-US" b="0" i="0" baseline="30000" dirty="0">
                          <a:solidFill>
                            <a:schemeClr val="tx1"/>
                          </a:solidFill>
                          <a:latin typeface="+mn-lt"/>
                        </a:rPr>
                        <a:t>th</a:t>
                      </a:r>
                      <a:r>
                        <a:rPr lang="en-US" b="0" i="0" baseline="0" dirty="0">
                          <a:solidFill>
                            <a:schemeClr val="tx1"/>
                          </a:solidFill>
                          <a:latin typeface="+mn-lt"/>
                        </a:rPr>
                        <a:t>.</a:t>
                      </a:r>
                      <a:endParaRPr lang="en-US" b="0" i="0" dirty="0">
                        <a:latin typeface="+mn-lt"/>
                      </a:endParaRPr>
                    </a:p>
                  </a:txBody>
                  <a:tcPr anchor="ctr">
                    <a:solidFill>
                      <a:schemeClr val="accent6">
                        <a:lumMod val="20000"/>
                        <a:lumOff val="80000"/>
                      </a:schemeClr>
                    </a:solidFill>
                  </a:tcPr>
                </a:tc>
                <a:extLst>
                  <a:ext uri="{0D108BD9-81ED-4DB2-BD59-A6C34878D82A}">
                    <a16:rowId xmlns:a16="http://schemas.microsoft.com/office/drawing/2014/main" val="1671386868"/>
                  </a:ext>
                </a:extLst>
              </a:tr>
            </a:tbl>
          </a:graphicData>
        </a:graphic>
      </p:graphicFrame>
      <p:sp>
        <p:nvSpPr>
          <p:cNvPr id="6" name="Footer Placeholder 5">
            <a:extLst>
              <a:ext uri="{FF2B5EF4-FFF2-40B4-BE49-F238E27FC236}">
                <a16:creationId xmlns:a16="http://schemas.microsoft.com/office/drawing/2014/main" id="{1AC971E7-CA8F-57F6-16B2-D6B58290C29C}"/>
              </a:ext>
            </a:extLst>
          </p:cNvPr>
          <p:cNvSpPr>
            <a:spLocks noGrp="1"/>
          </p:cNvSpPr>
          <p:nvPr>
            <p:ph type="ftr" sz="quarter" idx="11"/>
          </p:nvPr>
        </p:nvSpPr>
        <p:spPr>
          <a:xfrm>
            <a:off x="10527772" y="6391804"/>
            <a:ext cx="1111073" cy="352248"/>
          </a:xfrm>
        </p:spPr>
        <p:txBody>
          <a:bodyPr/>
          <a:lstStyle/>
          <a:p>
            <a:r>
              <a:rPr lang="en-US" dirty="0"/>
              <a:t>Page 9</a:t>
            </a:r>
          </a:p>
        </p:txBody>
      </p:sp>
      <p:pic>
        <p:nvPicPr>
          <p:cNvPr id="3" name="Picture 2">
            <a:extLst>
              <a:ext uri="{FF2B5EF4-FFF2-40B4-BE49-F238E27FC236}">
                <a16:creationId xmlns:a16="http://schemas.microsoft.com/office/drawing/2014/main" id="{9245B4E6-8B81-27DF-4CA1-7E21EECCE8C6}"/>
              </a:ext>
            </a:extLst>
          </p:cNvPr>
          <p:cNvPicPr>
            <a:picLocks noChangeAspect="1"/>
          </p:cNvPicPr>
          <p:nvPr/>
        </p:nvPicPr>
        <p:blipFill>
          <a:blip r:embed="rId3"/>
          <a:stretch>
            <a:fillRect/>
          </a:stretch>
        </p:blipFill>
        <p:spPr>
          <a:xfrm>
            <a:off x="9539110" y="2"/>
            <a:ext cx="2652889" cy="778932"/>
          </a:xfrm>
          <a:prstGeom prst="rect">
            <a:avLst/>
          </a:prstGeom>
        </p:spPr>
      </p:pic>
    </p:spTree>
    <p:extLst>
      <p:ext uri="{BB962C8B-B14F-4D97-AF65-F5344CB8AC3E}">
        <p14:creationId xmlns:p14="http://schemas.microsoft.com/office/powerpoint/2010/main" val="56747056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20BE78-9FDF-401B-B412-3AA10EC5BEA3}">
  <ds:schemaRefs>
    <ds:schemaRef ds:uri="http://www.w3.org/XML/1998/namespace"/>
    <ds:schemaRef ds:uri="http://schemas.microsoft.com/office/infopath/2007/PartnerControls"/>
    <ds:schemaRef ds:uri="http://schemas.microsoft.com/office/2006/documentManagement/types"/>
    <ds:schemaRef ds:uri="230e9df3-be65-4c73-a93b-d1236ebd677e"/>
    <ds:schemaRef ds:uri="http://schemas.openxmlformats.org/package/2006/metadata/core-properties"/>
    <ds:schemaRef ds:uri="http://purl.org/dc/dcmitype/"/>
    <ds:schemaRef ds:uri="http://schemas.microsoft.com/office/2006/metadata/properties"/>
    <ds:schemaRef ds:uri="http://purl.org/dc/elements/1.1/"/>
    <ds:schemaRef ds:uri="http://purl.org/dc/terms/"/>
    <ds:schemaRef ds:uri="16c05727-aa75-4e4a-9b5f-8a80a1165891"/>
    <ds:schemaRef ds:uri="71af3243-3dd4-4a8d-8c0d-dd76da1f02a5"/>
    <ds:schemaRef ds:uri="http://schemas.microsoft.com/sharepoint/v3"/>
  </ds:schemaRefs>
</ds:datastoreItem>
</file>

<file path=customXml/itemProps2.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E62E91-3991-445A-ADE0-DB143B39320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14482</TotalTime>
  <Words>2316</Words>
  <Application>Microsoft Office PowerPoint</Application>
  <PresentationFormat>Widescreen</PresentationFormat>
  <Paragraphs>239</Paragraphs>
  <Slides>25</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Arial</vt:lpstr>
      <vt:lpstr>Calibri</vt:lpstr>
      <vt:lpstr>Calibri Light</vt:lpstr>
      <vt:lpstr>Montserrat</vt:lpstr>
      <vt:lpstr>Montserrat Black</vt:lpstr>
      <vt:lpstr>Roboto</vt:lpstr>
      <vt:lpstr>Times New Roman</vt:lpstr>
      <vt:lpstr>Office 2013 - 2022 Theme</vt:lpstr>
      <vt:lpstr>City council district 2 Community Townhall  “Navigating the City Budget”                                 Prepared by the Legislative Policy Division</vt:lpstr>
      <vt:lpstr>Where does the budget money come from?</vt:lpstr>
      <vt:lpstr>Where does the budget money go?</vt:lpstr>
      <vt:lpstr>What portion of the budget can we influence?</vt:lpstr>
      <vt:lpstr>City of Detroit Budget Development Process</vt:lpstr>
      <vt:lpstr>City of Detroit Budget Calendar</vt:lpstr>
      <vt:lpstr>District 2 Budget Priorities from November 12,  2024, Community Meeting</vt:lpstr>
      <vt:lpstr>District 2 Budget Priorities from November 12,  2024, Community Meeting, cont’d</vt:lpstr>
      <vt:lpstr>City of Detroit Budget Calendar</vt:lpstr>
      <vt:lpstr>City Council’s Review of the Budget</vt:lpstr>
      <vt:lpstr>City Council’s Review of the Budget</vt:lpstr>
      <vt:lpstr>City Council’s Review of the Budget- Executive Sessions</vt:lpstr>
      <vt:lpstr>City Council’s Review of the Budget- Executive Sessions</vt:lpstr>
      <vt:lpstr>Other Documents City Council Approves during Budget Process</vt:lpstr>
      <vt:lpstr>What happened in  the FY 2025 Budget Process?</vt:lpstr>
      <vt:lpstr>What happened in the FY 2025 Budget Process?</vt:lpstr>
      <vt:lpstr>What happened in the FY 2025 Process? Council’s FY 2025 Closing Resolution</vt:lpstr>
      <vt:lpstr>Council member Whitfield-Calloway Sponsored Proposals in the        FY 2025 Budget</vt:lpstr>
      <vt:lpstr>Council member Whitfield-Calloway Co-Sponsored Proposals in the        FY 2025 Budget</vt:lpstr>
      <vt:lpstr>Council member Whitfield-Calloway Sponsored Proposals in the        FY 2025 Budget</vt:lpstr>
      <vt:lpstr>Council member Whitfield-Calloway Sponsored Proposals in the        FY 2025 Budget</vt:lpstr>
      <vt:lpstr>Council member Whitfield-Calloway Sponsored Proposals in the        FY 2025 Budget</vt:lpstr>
      <vt:lpstr>Conclusion</vt:lpstr>
      <vt:lpstr>Conclusion, cont’d </vt:lpstr>
      <vt:lpstr>Conclusion,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Renee Short</dc:creator>
  <cp:lastModifiedBy>Irvin Corley</cp:lastModifiedBy>
  <cp:revision>116</cp:revision>
  <cp:lastPrinted>2025-02-06T20:48:15Z</cp:lastPrinted>
  <dcterms:created xsi:type="dcterms:W3CDTF">2024-04-19T19:12:42Z</dcterms:created>
  <dcterms:modified xsi:type="dcterms:W3CDTF">2025-03-10T22:44:29Z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