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1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J Gay-Dagnogo" userId="94aace4e-ea01-4eb2-abc9-9ed0ab28676c" providerId="ADAL" clId="{C7C06234-F859-4543-85B2-E03D9FD50266}"/>
    <pc:docChg chg="custSel modSld">
      <pc:chgData name="Sherry J Gay-Dagnogo" userId="94aace4e-ea01-4eb2-abc9-9ed0ab28676c" providerId="ADAL" clId="{C7C06234-F859-4543-85B2-E03D9FD50266}" dt="2026-03-30T19:48:01.977" v="60" actId="478"/>
      <pc:docMkLst>
        <pc:docMk/>
      </pc:docMkLst>
      <pc:sldChg chg="delSp modSp mod">
        <pc:chgData name="Sherry J Gay-Dagnogo" userId="94aace4e-ea01-4eb2-abc9-9ed0ab28676c" providerId="ADAL" clId="{C7C06234-F859-4543-85B2-E03D9FD50266}" dt="2026-03-30T19:48:01.977" v="60" actId="478"/>
        <pc:sldMkLst>
          <pc:docMk/>
          <pc:sldMk cId="0" sldId="271"/>
        </pc:sldMkLst>
        <pc:spChg chg="del mod">
          <ac:chgData name="Sherry J Gay-Dagnogo" userId="94aace4e-ea01-4eb2-abc9-9ed0ab28676c" providerId="ADAL" clId="{C7C06234-F859-4543-85B2-E03D9FD50266}" dt="2026-03-30T19:48:01.977" v="60" actId="478"/>
          <ac:spMkLst>
            <pc:docMk/>
            <pc:sldMk cId="0" sldId="271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CCFFC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CCFFC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CCFFC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CCFFC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rgbClr val="CCFFC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400" y="10040873"/>
            <a:ext cx="5732145" cy="201295"/>
          </a:xfrm>
          <a:custGeom>
            <a:avLst/>
            <a:gdLst/>
            <a:ahLst/>
            <a:cxnLst/>
            <a:rect l="l" t="t" r="r" b="b"/>
            <a:pathLst>
              <a:path w="5732145" h="201295">
                <a:moveTo>
                  <a:pt x="5731764" y="3810"/>
                </a:moveTo>
                <a:lnTo>
                  <a:pt x="185166" y="3810"/>
                </a:lnTo>
                <a:lnTo>
                  <a:pt x="185166" y="1524"/>
                </a:lnTo>
                <a:lnTo>
                  <a:pt x="185166" y="0"/>
                </a:lnTo>
                <a:lnTo>
                  <a:pt x="0" y="0"/>
                </a:lnTo>
                <a:lnTo>
                  <a:pt x="0" y="1524"/>
                </a:lnTo>
                <a:lnTo>
                  <a:pt x="0" y="35052"/>
                </a:lnTo>
                <a:lnTo>
                  <a:pt x="0" y="201168"/>
                </a:lnTo>
                <a:lnTo>
                  <a:pt x="185166" y="201168"/>
                </a:lnTo>
                <a:lnTo>
                  <a:pt x="185166" y="198882"/>
                </a:lnTo>
                <a:lnTo>
                  <a:pt x="5731764" y="198882"/>
                </a:lnTo>
                <a:lnTo>
                  <a:pt x="5731764" y="381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9565" y="10040873"/>
            <a:ext cx="5546725" cy="3810"/>
          </a:xfrm>
          <a:custGeom>
            <a:avLst/>
            <a:gdLst/>
            <a:ahLst/>
            <a:cxnLst/>
            <a:rect l="l" t="t" r="r" b="b"/>
            <a:pathLst>
              <a:path w="5546725" h="3809">
                <a:moveTo>
                  <a:pt x="5546598" y="0"/>
                </a:moveTo>
                <a:lnTo>
                  <a:pt x="0" y="0"/>
                </a:lnTo>
                <a:lnTo>
                  <a:pt x="0" y="3809"/>
                </a:lnTo>
                <a:lnTo>
                  <a:pt x="5546598" y="3809"/>
                </a:lnTo>
                <a:lnTo>
                  <a:pt x="5546598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400" y="10210037"/>
            <a:ext cx="5732145" cy="33020"/>
          </a:xfrm>
          <a:custGeom>
            <a:avLst/>
            <a:gdLst/>
            <a:ahLst/>
            <a:cxnLst/>
            <a:rect l="l" t="t" r="r" b="b"/>
            <a:pathLst>
              <a:path w="5732145" h="33020">
                <a:moveTo>
                  <a:pt x="5731764" y="0"/>
                </a:moveTo>
                <a:lnTo>
                  <a:pt x="185166" y="0"/>
                </a:lnTo>
                <a:lnTo>
                  <a:pt x="0" y="0"/>
                </a:lnTo>
                <a:lnTo>
                  <a:pt x="0" y="32766"/>
                </a:lnTo>
                <a:lnTo>
                  <a:pt x="185166" y="32766"/>
                </a:lnTo>
                <a:lnTo>
                  <a:pt x="5731764" y="32766"/>
                </a:lnTo>
                <a:lnTo>
                  <a:pt x="5731764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3066" y="10081704"/>
            <a:ext cx="4297680" cy="12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rgbClr val="CCFFCC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OMBUDSMAN@DETROITMI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14399"/>
            <a:ext cx="5732145" cy="1327150"/>
          </a:xfrm>
          <a:custGeom>
            <a:avLst/>
            <a:gdLst/>
            <a:ahLst/>
            <a:cxnLst/>
            <a:rect l="l" t="t" r="r" b="b"/>
            <a:pathLst>
              <a:path w="5732145" h="1327150">
                <a:moveTo>
                  <a:pt x="1289291" y="0"/>
                </a:moveTo>
                <a:lnTo>
                  <a:pt x="0" y="0"/>
                </a:lnTo>
                <a:lnTo>
                  <a:pt x="0" y="1326642"/>
                </a:lnTo>
                <a:lnTo>
                  <a:pt x="1289291" y="1326642"/>
                </a:lnTo>
                <a:lnTo>
                  <a:pt x="1289291" y="0"/>
                </a:lnTo>
                <a:close/>
              </a:path>
              <a:path w="5732145" h="1327150">
                <a:moveTo>
                  <a:pt x="5731764" y="25146"/>
                </a:moveTo>
                <a:lnTo>
                  <a:pt x="1289304" y="25146"/>
                </a:lnTo>
                <a:lnTo>
                  <a:pt x="1289304" y="1301496"/>
                </a:lnTo>
                <a:lnTo>
                  <a:pt x="5731764" y="1301496"/>
                </a:lnTo>
                <a:lnTo>
                  <a:pt x="5731764" y="25146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400" y="1172971"/>
            <a:ext cx="5732145" cy="783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9515" algn="ctr">
              <a:lnSpc>
                <a:spcPct val="100000"/>
              </a:lnSpc>
              <a:spcBef>
                <a:spcPts val="95"/>
              </a:spcBef>
              <a:tabLst>
                <a:tab pos="2160905" algn="l"/>
                <a:tab pos="2773680" algn="l"/>
              </a:tabLs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	O</a:t>
            </a:r>
            <a:r>
              <a:rPr sz="2000" b="1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	D</a:t>
            </a:r>
            <a:r>
              <a:rPr sz="20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marL="1237615" algn="ctr">
              <a:lnSpc>
                <a:spcPct val="100000"/>
              </a:lnSpc>
              <a:spcBef>
                <a:spcPts val="80"/>
              </a:spcBef>
              <a:tabLst>
                <a:tab pos="2105660" algn="l"/>
                <a:tab pos="2483485" algn="l"/>
                <a:tab pos="2990215" algn="l"/>
              </a:tabLst>
            </a:pP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O</a:t>
            </a:r>
            <a:r>
              <a:rPr sz="1300" b="1" spc="9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F</a:t>
            </a:r>
            <a:r>
              <a:rPr sz="1300" b="1" spc="9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F</a:t>
            </a:r>
            <a:r>
              <a:rPr sz="1300" b="1" spc="11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I</a:t>
            </a:r>
            <a:r>
              <a:rPr sz="1300" b="1" spc="9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spc="90" dirty="0">
                <a:solidFill>
                  <a:srgbClr val="C7A951"/>
                </a:solidFill>
                <a:latin typeface="Calibri"/>
                <a:cs typeface="Calibri"/>
              </a:rPr>
              <a:t>C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C7A951"/>
                </a:solidFill>
                <a:latin typeface="Calibri"/>
                <a:cs typeface="Calibri"/>
              </a:rPr>
              <a:t>E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	O</a:t>
            </a:r>
            <a:r>
              <a:rPr sz="1300" b="1" spc="10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C7A951"/>
                </a:solidFill>
                <a:latin typeface="Calibri"/>
                <a:cs typeface="Calibri"/>
              </a:rPr>
              <a:t>F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	T</a:t>
            </a:r>
            <a:r>
              <a:rPr sz="1300" b="1" spc="9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H</a:t>
            </a:r>
            <a:r>
              <a:rPr sz="1300" b="1" spc="10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C7A951"/>
                </a:solidFill>
                <a:latin typeface="Calibri"/>
                <a:cs typeface="Calibri"/>
              </a:rPr>
              <a:t>E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	O</a:t>
            </a:r>
            <a:r>
              <a:rPr sz="1300" b="1" spc="10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M</a:t>
            </a:r>
            <a:r>
              <a:rPr sz="1300" b="1" spc="100" dirty="0">
                <a:solidFill>
                  <a:srgbClr val="C7A951"/>
                </a:solidFill>
                <a:latin typeface="Calibri"/>
                <a:cs typeface="Calibri"/>
              </a:rPr>
              <a:t> B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spc="100" dirty="0">
                <a:solidFill>
                  <a:srgbClr val="C7A951"/>
                </a:solidFill>
                <a:latin typeface="Calibri"/>
                <a:cs typeface="Calibri"/>
              </a:rPr>
              <a:t>U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 D</a:t>
            </a:r>
            <a:r>
              <a:rPr sz="1300" b="1" spc="10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S</a:t>
            </a:r>
            <a:r>
              <a:rPr sz="1300" b="1" spc="10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M</a:t>
            </a:r>
            <a:r>
              <a:rPr sz="1300" b="1" spc="10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C7A951"/>
                </a:solidFill>
                <a:latin typeface="Calibri"/>
                <a:cs typeface="Calibri"/>
              </a:rPr>
              <a:t>A</a:t>
            </a:r>
            <a:r>
              <a:rPr sz="1300" b="1" spc="10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C7A951"/>
                </a:solidFill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  <a:p>
            <a:pPr marL="1288415" algn="ctr">
              <a:lnSpc>
                <a:spcPct val="100000"/>
              </a:lnSpc>
              <a:spcBef>
                <a:spcPts val="10"/>
              </a:spcBef>
              <a:tabLst>
                <a:tab pos="3063875" algn="l"/>
                <a:tab pos="4168775" algn="l"/>
              </a:tabLst>
            </a:pP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F</a:t>
            </a:r>
            <a:r>
              <a:rPr sz="1600" b="1" spc="3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Y</a:t>
            </a:r>
            <a:r>
              <a:rPr sz="1600" b="1" spc="4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2 O</a:t>
            </a:r>
            <a:r>
              <a:rPr sz="1600" b="1" spc="3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2</a:t>
            </a:r>
            <a:r>
              <a:rPr sz="1600" b="1" spc="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6</a:t>
            </a:r>
            <a:r>
              <a:rPr sz="1600" b="1" spc="3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-</a:t>
            </a:r>
            <a:r>
              <a:rPr sz="1600" b="1" spc="4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2 0</a:t>
            </a:r>
            <a:r>
              <a:rPr sz="1600" b="1" spc="3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2</a:t>
            </a:r>
            <a:r>
              <a:rPr sz="1600" b="1" spc="3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7A951"/>
                </a:solidFill>
                <a:latin typeface="Calibri"/>
                <a:cs typeface="Calibri"/>
              </a:rPr>
              <a:t>7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	B</a:t>
            </a:r>
            <a:r>
              <a:rPr sz="1600" b="1" spc="4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U</a:t>
            </a:r>
            <a:r>
              <a:rPr sz="1600" b="1" spc="3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D</a:t>
            </a:r>
            <a:r>
              <a:rPr sz="1600" b="1" spc="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G</a:t>
            </a:r>
            <a:r>
              <a:rPr sz="1600" b="1" spc="4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E</a:t>
            </a:r>
            <a:r>
              <a:rPr sz="1600" b="1" spc="1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7A951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	R</a:t>
            </a:r>
            <a:r>
              <a:rPr sz="1600" b="1" spc="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E</a:t>
            </a:r>
            <a:r>
              <a:rPr sz="1600" b="1" spc="2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P</a:t>
            </a:r>
            <a:r>
              <a:rPr sz="1600" b="1" spc="5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O</a:t>
            </a:r>
            <a:r>
              <a:rPr sz="1600" b="1" spc="5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7A951"/>
                </a:solidFill>
                <a:latin typeface="Calibri"/>
                <a:cs typeface="Calibri"/>
              </a:rPr>
              <a:t>R</a:t>
            </a:r>
            <a:r>
              <a:rPr sz="1600" b="1" spc="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7A951"/>
                </a:solidFill>
                <a:latin typeface="Calibri"/>
                <a:cs typeface="Calibri"/>
              </a:rPr>
              <a:t>T 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6000" y="914399"/>
            <a:ext cx="5630545" cy="1327785"/>
            <a:chOff x="1016000" y="914399"/>
            <a:chExt cx="5630545" cy="1327785"/>
          </a:xfrm>
        </p:grpSpPr>
        <p:sp>
          <p:nvSpPr>
            <p:cNvPr id="5" name="object 5"/>
            <p:cNvSpPr/>
            <p:nvPr/>
          </p:nvSpPr>
          <p:spPr>
            <a:xfrm>
              <a:off x="2203704" y="914399"/>
              <a:ext cx="4442460" cy="1327785"/>
            </a:xfrm>
            <a:custGeom>
              <a:avLst/>
              <a:gdLst/>
              <a:ahLst/>
              <a:cxnLst/>
              <a:rect l="l" t="t" r="r" b="b"/>
              <a:pathLst>
                <a:path w="4442459" h="1327785">
                  <a:moveTo>
                    <a:pt x="4442460" y="1226058"/>
                  </a:moveTo>
                  <a:lnTo>
                    <a:pt x="0" y="1226058"/>
                  </a:lnTo>
                  <a:lnTo>
                    <a:pt x="0" y="1327404"/>
                  </a:lnTo>
                  <a:lnTo>
                    <a:pt x="4442460" y="1327404"/>
                  </a:lnTo>
                  <a:lnTo>
                    <a:pt x="4442460" y="1226058"/>
                  </a:lnTo>
                  <a:close/>
                </a:path>
                <a:path w="4442459" h="1327785">
                  <a:moveTo>
                    <a:pt x="4442460" y="0"/>
                  </a:moveTo>
                  <a:lnTo>
                    <a:pt x="0" y="0"/>
                  </a:lnTo>
                  <a:lnTo>
                    <a:pt x="0" y="101346"/>
                  </a:lnTo>
                  <a:lnTo>
                    <a:pt x="4442460" y="101346"/>
                  </a:lnTo>
                  <a:lnTo>
                    <a:pt x="4442460" y="0"/>
                  </a:lnTo>
                  <a:close/>
                </a:path>
              </a:pathLst>
            </a:custGeom>
            <a:solidFill>
              <a:srgbClr val="1A46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03703" y="2229611"/>
              <a:ext cx="4442460" cy="12700"/>
            </a:xfrm>
            <a:custGeom>
              <a:avLst/>
              <a:gdLst/>
              <a:ahLst/>
              <a:cxnLst/>
              <a:rect l="l" t="t" r="r" b="b"/>
              <a:pathLst>
                <a:path w="4442459" h="12700">
                  <a:moveTo>
                    <a:pt x="4442460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4442460" y="12192"/>
                  </a:lnTo>
                  <a:lnTo>
                    <a:pt x="4442460" y="0"/>
                  </a:lnTo>
                  <a:close/>
                </a:path>
              </a:pathLst>
            </a:custGeom>
            <a:solidFill>
              <a:srgbClr val="C7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000" y="1016000"/>
              <a:ext cx="1123949" cy="11236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00403" y="5546851"/>
            <a:ext cx="2204720" cy="600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A4630"/>
                </a:solidFill>
                <a:latin typeface="Calibri"/>
                <a:cs typeface="Calibri"/>
              </a:rPr>
              <a:t>Sherry</a:t>
            </a:r>
            <a:r>
              <a:rPr sz="1500" b="1" spc="-3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1A4630"/>
                </a:solidFill>
                <a:latin typeface="Calibri"/>
                <a:cs typeface="Calibri"/>
              </a:rPr>
              <a:t>Gay-</a:t>
            </a:r>
            <a:r>
              <a:rPr sz="1500" b="1" dirty="0">
                <a:solidFill>
                  <a:srgbClr val="1A4630"/>
                </a:solidFill>
                <a:latin typeface="Calibri"/>
                <a:cs typeface="Calibri"/>
              </a:rPr>
              <a:t>Dagnogo,</a:t>
            </a:r>
            <a:r>
              <a:rPr sz="1500" b="1" spc="-3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500" b="1" spc="-20" dirty="0">
                <a:solidFill>
                  <a:srgbClr val="1A4630"/>
                </a:solidFill>
                <a:latin typeface="Calibri"/>
                <a:cs typeface="Calibri"/>
              </a:rPr>
              <a:t>M.Ed.</a:t>
            </a:r>
            <a:endParaRPr sz="15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2D7C52"/>
                </a:solidFill>
                <a:latin typeface="Calibri"/>
                <a:cs typeface="Calibri"/>
              </a:rPr>
              <a:t>City</a:t>
            </a:r>
            <a:r>
              <a:rPr sz="1200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7C52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D7C52"/>
                </a:solidFill>
                <a:latin typeface="Calibri"/>
                <a:cs typeface="Calibri"/>
              </a:rPr>
              <a:t>Detroit</a:t>
            </a:r>
            <a:r>
              <a:rPr sz="1200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D7C52"/>
                </a:solidFill>
                <a:latin typeface="Calibri"/>
                <a:cs typeface="Calibri"/>
              </a:rPr>
              <a:t>Ombudsman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000" i="1" dirty="0">
                <a:solidFill>
                  <a:srgbClr val="545454"/>
                </a:solidFill>
                <a:latin typeface="Calibri"/>
                <a:cs typeface="Calibri"/>
              </a:rPr>
              <a:t>In</a:t>
            </a:r>
            <a:r>
              <a:rPr sz="1000" i="1" spc="-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545454"/>
                </a:solidFill>
                <a:latin typeface="Calibri"/>
                <a:cs typeface="Calibri"/>
              </a:rPr>
              <a:t>Office</a:t>
            </a:r>
            <a:r>
              <a:rPr sz="1000" i="1" spc="-1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545454"/>
                </a:solidFill>
                <a:latin typeface="Calibri"/>
                <a:cs typeface="Calibri"/>
              </a:rPr>
              <a:t>Since:</a:t>
            </a:r>
            <a:r>
              <a:rPr sz="1000" i="1" spc="-1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545454"/>
                </a:solidFill>
                <a:latin typeface="Calibri"/>
                <a:cs typeface="Calibri"/>
              </a:rPr>
              <a:t>October</a:t>
            </a:r>
            <a:r>
              <a:rPr sz="1000" i="1" spc="-1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545454"/>
                </a:solidFill>
                <a:latin typeface="Calibri"/>
                <a:cs typeface="Calibri"/>
              </a:rPr>
              <a:t>6,</a:t>
            </a:r>
            <a:r>
              <a:rPr sz="1000" i="1" spc="-5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000" i="1" spc="-20" dirty="0">
                <a:solidFill>
                  <a:srgbClr val="545454"/>
                </a:solidFill>
                <a:latin typeface="Calibri"/>
                <a:cs typeface="Calibri"/>
              </a:rPr>
              <a:t>2025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55973" y="3034537"/>
            <a:ext cx="28765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2D7C52"/>
                </a:solidFill>
                <a:latin typeface="Calibri"/>
                <a:cs typeface="Calibri"/>
              </a:rPr>
              <a:t>Complaints</a:t>
            </a:r>
            <a:r>
              <a:rPr sz="1400" b="1" spc="-4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C52"/>
                </a:solidFill>
                <a:latin typeface="Calibri"/>
                <a:cs typeface="Calibri"/>
              </a:rPr>
              <a:t>Analysis</a:t>
            </a:r>
            <a:r>
              <a:rPr sz="1400" b="1" spc="-3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C52"/>
                </a:solidFill>
                <a:latin typeface="Calibri"/>
                <a:cs typeface="Calibri"/>
              </a:rPr>
              <a:t>&amp;</a:t>
            </a:r>
            <a:r>
              <a:rPr sz="1400" b="1" spc="-40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D7C52"/>
                </a:solidFill>
                <a:latin typeface="Calibri"/>
                <a:cs typeface="Calibri"/>
              </a:rPr>
              <a:t>Budget</a:t>
            </a:r>
            <a:r>
              <a:rPr sz="1400" b="1" spc="-40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D7C52"/>
                </a:solidFill>
                <a:latin typeface="Calibri"/>
                <a:cs typeface="Calibri"/>
              </a:rPr>
              <a:t>Request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8673" y="3495293"/>
            <a:ext cx="2777490" cy="344170"/>
          </a:xfrm>
          <a:prstGeom prst="rect">
            <a:avLst/>
          </a:prstGeom>
          <a:solidFill>
            <a:srgbClr val="C7A951"/>
          </a:solidFill>
        </p:spPr>
        <p:txBody>
          <a:bodyPr vert="horz" wrap="square" lIns="0" tIns="54610" rIns="0" bIns="0" rtlCol="0">
            <a:spAutoFit/>
          </a:bodyPr>
          <a:lstStyle/>
          <a:p>
            <a:pPr marL="537845">
              <a:lnSpc>
                <a:spcPct val="100000"/>
              </a:lnSpc>
              <a:spcBef>
                <a:spcPts val="430"/>
              </a:spcBef>
            </a:pPr>
            <a:r>
              <a:rPr sz="1400" b="1" dirty="0">
                <a:solidFill>
                  <a:srgbClr val="1A4630"/>
                </a:solidFill>
                <a:latin typeface="Calibri"/>
                <a:cs typeface="Calibri"/>
              </a:rPr>
              <a:t>Issued:</a:t>
            </a:r>
            <a:r>
              <a:rPr sz="1400" b="1" spc="-4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A4630"/>
                </a:solidFill>
                <a:latin typeface="Calibri"/>
                <a:cs typeface="Calibri"/>
              </a:rPr>
              <a:t>March</a:t>
            </a:r>
            <a:r>
              <a:rPr sz="1400" b="1" spc="-3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A4630"/>
                </a:solidFill>
                <a:latin typeface="Calibri"/>
                <a:cs typeface="Calibri"/>
              </a:rPr>
              <a:t>30,</a:t>
            </a:r>
            <a:r>
              <a:rPr sz="1400" b="1" spc="-3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A4630"/>
                </a:solidFill>
                <a:latin typeface="Calibri"/>
                <a:cs typeface="Calibri"/>
              </a:rPr>
              <a:t>2026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4167" y="4035805"/>
            <a:ext cx="2921635" cy="348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4480" marR="5080" indent="-272415">
              <a:lnSpc>
                <a:spcPct val="101899"/>
              </a:lnSpc>
              <a:spcBef>
                <a:spcPts val="75"/>
              </a:spcBef>
            </a:pP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"Together</a:t>
            </a:r>
            <a:r>
              <a:rPr sz="1050" i="1" spc="-2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we’re</a:t>
            </a:r>
            <a:r>
              <a:rPr sz="1050" i="1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turning</a:t>
            </a:r>
            <a:r>
              <a:rPr sz="1050" i="1" spc="-2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challenges</a:t>
            </a:r>
            <a:r>
              <a:rPr sz="1050" i="1" spc="-20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into</a:t>
            </a:r>
            <a:r>
              <a:rPr sz="1050" i="1" spc="-2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spc="-10" dirty="0">
                <a:solidFill>
                  <a:srgbClr val="2D7C52"/>
                </a:solidFill>
                <a:latin typeface="Calibri"/>
                <a:cs typeface="Calibri"/>
              </a:rPr>
              <a:t>opportunities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to</a:t>
            </a:r>
            <a:r>
              <a:rPr sz="1050" i="1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improve</a:t>
            </a:r>
            <a:r>
              <a:rPr sz="1050" i="1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the</a:t>
            </a:r>
            <a:r>
              <a:rPr sz="1050" i="1" spc="-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quality</a:t>
            </a:r>
            <a:r>
              <a:rPr sz="1050" i="1" spc="-1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of</a:t>
            </a:r>
            <a:r>
              <a:rPr sz="1050" i="1" spc="-10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life</a:t>
            </a:r>
            <a:r>
              <a:rPr sz="1050" i="1" spc="-10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2D7C52"/>
                </a:solidFill>
                <a:latin typeface="Calibri"/>
                <a:cs typeface="Calibri"/>
              </a:rPr>
              <a:t>for</a:t>
            </a:r>
            <a:r>
              <a:rPr sz="1050" i="1" spc="-10" dirty="0">
                <a:solidFill>
                  <a:srgbClr val="2D7C52"/>
                </a:solidFill>
                <a:latin typeface="Calibri"/>
                <a:cs typeface="Calibri"/>
              </a:rPr>
              <a:t> Detroiters!"</a:t>
            </a:r>
            <a:endParaRPr sz="105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14400" y="6923531"/>
          <a:ext cx="5731508" cy="1085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9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844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Web</a:t>
                      </a:r>
                      <a:r>
                        <a:rPr sz="9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Submissions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85%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Closure</a:t>
                      </a:r>
                      <a:r>
                        <a:rPr sz="900" spc="-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2,357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Legacy</a:t>
                      </a:r>
                      <a:r>
                        <a:rPr sz="9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Reconciled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1227" y="2590799"/>
            <a:ext cx="2743199" cy="275271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914400" y="9063240"/>
            <a:ext cx="5732145" cy="302895"/>
          </a:xfrm>
          <a:custGeom>
            <a:avLst/>
            <a:gdLst/>
            <a:ahLst/>
            <a:cxnLst/>
            <a:rect l="l" t="t" r="r" b="b"/>
            <a:pathLst>
              <a:path w="5732145" h="302895">
                <a:moveTo>
                  <a:pt x="5731763" y="0"/>
                </a:moveTo>
                <a:lnTo>
                  <a:pt x="0" y="0"/>
                </a:lnTo>
                <a:lnTo>
                  <a:pt x="0" y="302501"/>
                </a:lnTo>
                <a:lnTo>
                  <a:pt x="5731763" y="302501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4400" y="9114535"/>
            <a:ext cx="57321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First</a:t>
            </a:r>
            <a:r>
              <a:rPr sz="105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Report</a:t>
            </a:r>
            <a:r>
              <a:rPr sz="105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·</a:t>
            </a:r>
            <a:r>
              <a:rPr sz="105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Detroit</a:t>
            </a:r>
            <a:r>
              <a:rPr sz="105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City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Council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·</a:t>
            </a:r>
            <a:r>
              <a:rPr sz="105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Coleman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A.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Young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Municipal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Center,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Suite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114</a:t>
            </a:r>
            <a:r>
              <a:rPr sz="105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·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Detroit,</a:t>
            </a:r>
            <a:r>
              <a:rPr sz="105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CFFCC"/>
                </a:solidFill>
                <a:latin typeface="Calibri"/>
                <a:cs typeface="Calibri"/>
              </a:rPr>
              <a:t>MI</a:t>
            </a:r>
            <a:r>
              <a:rPr sz="105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CCFFCC"/>
                </a:solidFill>
                <a:latin typeface="Calibri"/>
                <a:cs typeface="Calibri"/>
              </a:rPr>
              <a:t>48226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4400" y="9051035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10</a:t>
            </a:r>
            <a:endParaRPr sz="2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1352" y="589787"/>
          <a:ext cx="5817235" cy="76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10864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459">
                <a:tc gridSpan="3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4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4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400" b="1" spc="28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b="1" spc="28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Geographic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Distribution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sz="10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r>
                        <a:rPr sz="1000" spc="204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·</a:t>
                      </a:r>
                      <a:r>
                        <a:rPr sz="1000" spc="19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r>
                        <a:rPr sz="10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000" spc="2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·</a:t>
                      </a:r>
                      <a:r>
                        <a:rPr sz="1000" spc="19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31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r>
                        <a:rPr sz="10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Codes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7A951"/>
                      </a:solidFill>
                      <a:prstDash val="solid"/>
                    </a:lnT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1615439"/>
          <a:ext cx="5814060" cy="393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250+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Critical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200–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Very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282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150–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65100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100–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149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57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Elevated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57E1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50–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D7C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1–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49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146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12875" y="2275331"/>
          <a:ext cx="5820410" cy="7052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795">
                <a:tc gridSpan="5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Complete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Code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Ranked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D7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Neighborhood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8A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Mile</a:t>
                      </a:r>
                      <a:r>
                        <a:rPr sz="10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7A951"/>
                      </a:solidFill>
                      <a:prstDash val="solid"/>
                    </a:lnT>
                    <a:lnB w="38100">
                      <a:solidFill>
                        <a:srgbClr val="EFF7F4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b="1" spc="-25" dirty="0">
                          <a:solidFill>
                            <a:srgbClr val="8A0000"/>
                          </a:solidFill>
                          <a:latin typeface="Calibri"/>
                          <a:cs typeface="Calibri"/>
                        </a:rPr>
                        <a:t>294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7A951"/>
                      </a:solidFill>
                      <a:prstDash val="solid"/>
                    </a:lnT>
                    <a:lnB w="38100">
                      <a:solidFill>
                        <a:srgbClr val="EFF7F4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8.49%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7A951"/>
                      </a:solidFill>
                      <a:prstDash val="solid"/>
                    </a:lnT>
                    <a:lnB w="38100">
                      <a:solidFill>
                        <a:srgbClr val="EFF7F4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10" dirty="0">
                          <a:solidFill>
                            <a:srgbClr val="8A0000"/>
                          </a:solidFill>
                          <a:latin typeface="Arial"/>
                          <a:cs typeface="Arial"/>
                        </a:rPr>
                        <a:t>████████████████████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C7A951"/>
                      </a:solidFill>
                      <a:prstDash val="solid"/>
                    </a:lnT>
                    <a:lnB w="38100">
                      <a:solidFill>
                        <a:srgbClr val="EFF7F4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9525">
                      <a:solidFill>
                        <a:srgbClr val="8A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Far</a:t>
                      </a:r>
                      <a:r>
                        <a:rPr sz="10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East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Warren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EFF7F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25" dirty="0">
                          <a:solidFill>
                            <a:srgbClr val="8A0000"/>
                          </a:solidFill>
                          <a:latin typeface="Calibri"/>
                          <a:cs typeface="Calibri"/>
                        </a:rPr>
                        <a:t>281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EFF7F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8.17%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EFF7F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000" spc="-10" dirty="0">
                          <a:solidFill>
                            <a:srgbClr val="8A0000"/>
                          </a:solidFill>
                          <a:latin typeface="Arial"/>
                          <a:cs typeface="Arial"/>
                        </a:rPr>
                        <a:t>███████████████████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EFF7F4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C528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Osborn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C52828"/>
                          </a:solidFill>
                          <a:latin typeface="Calibri"/>
                          <a:cs typeface="Calibri"/>
                        </a:rPr>
                        <a:t>246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7.11%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C52828"/>
                          </a:solidFill>
                          <a:latin typeface="Arial"/>
                          <a:cs typeface="Arial"/>
                        </a:rPr>
                        <a:t>█████████████████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C528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Grandmont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Rosedale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C52828"/>
                          </a:solidFill>
                          <a:latin typeface="Calibri"/>
                          <a:cs typeface="Calibri"/>
                        </a:rPr>
                        <a:t>228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6.59%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10" dirty="0">
                          <a:solidFill>
                            <a:srgbClr val="C52828"/>
                          </a:solidFill>
                          <a:latin typeface="Arial"/>
                          <a:cs typeface="Arial"/>
                        </a:rPr>
                        <a:t>████████████████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C528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Greenfield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McNichols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C52828"/>
                          </a:solidFill>
                          <a:latin typeface="Calibri"/>
                          <a:cs typeface="Calibri"/>
                        </a:rPr>
                        <a:t>215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6.21%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C52828"/>
                          </a:solidFill>
                          <a:latin typeface="Arial"/>
                          <a:cs typeface="Arial"/>
                        </a:rPr>
                        <a:t>███████████████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C528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Dexter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Livernois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C52828"/>
                          </a:solidFill>
                          <a:latin typeface="Calibri"/>
                          <a:cs typeface="Calibri"/>
                        </a:rPr>
                        <a:t>208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6.01%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C52828"/>
                          </a:solidFill>
                          <a:latin typeface="Arial"/>
                          <a:cs typeface="Arial"/>
                        </a:rPr>
                        <a:t>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C5282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Brightmoor</a:t>
                      </a:r>
                      <a:r>
                        <a:rPr sz="1000" spc="-3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Fenkell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C52828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5.81%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C52828"/>
                          </a:solidFill>
                          <a:latin typeface="Arial"/>
                          <a:cs typeface="Arial"/>
                        </a:rPr>
                        <a:t>██████████████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E651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Warrendale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E65100"/>
                          </a:solidFill>
                          <a:latin typeface="Calibri"/>
                          <a:cs typeface="Calibri"/>
                        </a:rPr>
                        <a:t>190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5.49%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E65100"/>
                          </a:solidFill>
                          <a:latin typeface="Arial"/>
                          <a:cs typeface="Arial"/>
                        </a:rPr>
                        <a:t>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E651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Bagley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Sherwood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Forest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E65100"/>
                          </a:solidFill>
                          <a:latin typeface="Calibri"/>
                          <a:cs typeface="Calibri"/>
                        </a:rPr>
                        <a:t>184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5.32%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E65100"/>
                          </a:solidFill>
                          <a:latin typeface="Arial"/>
                          <a:cs typeface="Arial"/>
                        </a:rPr>
                        <a:t>█████████████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E651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East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English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Village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E65100"/>
                          </a:solidFill>
                          <a:latin typeface="Calibri"/>
                          <a:cs typeface="Calibri"/>
                        </a:rPr>
                        <a:t>176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5.08%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10" dirty="0">
                          <a:solidFill>
                            <a:srgbClr val="E65100"/>
                          </a:solidFill>
                          <a:latin typeface="Arial"/>
                          <a:cs typeface="Arial"/>
                        </a:rPr>
                        <a:t>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E651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Dexter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Woodbridge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E65100"/>
                          </a:solidFill>
                          <a:latin typeface="Calibri"/>
                          <a:cs typeface="Calibri"/>
                        </a:rPr>
                        <a:t>173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5.00%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E65100"/>
                          </a:solidFill>
                          <a:latin typeface="Arial"/>
                          <a:cs typeface="Arial"/>
                        </a:rPr>
                        <a:t>████████████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57E16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Highland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Park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Palmer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Pk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F57E16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4.16%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F57E16"/>
                          </a:solidFill>
                          <a:latin typeface="Arial"/>
                          <a:cs typeface="Arial"/>
                        </a:rPr>
                        <a:t>██████████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57E16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Boston-Edison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F57E16"/>
                          </a:solidFill>
                          <a:latin typeface="Calibri"/>
                          <a:cs typeface="Calibri"/>
                        </a:rPr>
                        <a:t>104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3.01%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F57E16"/>
                          </a:solidFill>
                          <a:latin typeface="Arial"/>
                          <a:cs typeface="Arial"/>
                        </a:rPr>
                        <a:t>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F57E16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Banglatown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F57E16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2.95%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F57E16"/>
                          </a:solidFill>
                          <a:latin typeface="Arial"/>
                          <a:cs typeface="Arial"/>
                        </a:rPr>
                        <a:t>███████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Jefferson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Chalmers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2.15%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Rosedale</a:t>
                      </a:r>
                      <a:r>
                        <a:rPr sz="10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Park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86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2.49%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Downtown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74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2.14%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Mexicantown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Springwells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1.76%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2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TechTown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57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1.65%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2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East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Jefferson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56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1.62%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2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2D7C3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SW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Junction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2D7C31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1.56%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20" dirty="0">
                          <a:solidFill>
                            <a:srgbClr val="2D7C31"/>
                          </a:solidFill>
                          <a:latin typeface="Arial"/>
                          <a:cs typeface="Arial"/>
                        </a:rPr>
                        <a:t>████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1000" spc="-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Blvd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1.30%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25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Grosse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Pointe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Pk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border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1.04%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25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Corktown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0.98%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25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River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Rouge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border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0.84%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25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Southwest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Hubbard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Farms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0.49%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000" spc="-50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Grosse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Pointe</a:t>
                      </a:r>
                      <a:r>
                        <a:rPr sz="10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border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0.46%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50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Midtown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Wayne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State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25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0.43%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0" dirty="0">
                          <a:solidFill>
                            <a:srgbClr val="1464C0"/>
                          </a:solidFill>
                          <a:latin typeface="Arial"/>
                          <a:cs typeface="Arial"/>
                        </a:rPr>
                        <a:t>█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Redford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border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0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0.20%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Harper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Woods</a:t>
                      </a:r>
                      <a:r>
                        <a:rPr sz="1000" spc="-2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border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b="1" spc="-50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0.11%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1464C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River</a:t>
                      </a:r>
                      <a:r>
                        <a:rPr sz="1000" spc="-15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Rouge</a:t>
                      </a:r>
                      <a:r>
                        <a:rPr sz="10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(partial)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b="1" spc="-50" dirty="0">
                          <a:solidFill>
                            <a:srgbClr val="1464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545454"/>
                          </a:solidFill>
                          <a:latin typeface="Calibri"/>
                          <a:cs typeface="Calibri"/>
                        </a:rPr>
                        <a:t>0.03%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27353" y="9481565"/>
            <a:ext cx="5721985" cy="368300"/>
          </a:xfrm>
          <a:custGeom>
            <a:avLst/>
            <a:gdLst/>
            <a:ahLst/>
            <a:cxnLst/>
            <a:rect l="l" t="t" r="r" b="b"/>
            <a:pathLst>
              <a:path w="5721984" h="368300">
                <a:moveTo>
                  <a:pt x="5721858" y="0"/>
                </a:moveTo>
                <a:lnTo>
                  <a:pt x="0" y="0"/>
                </a:lnTo>
                <a:lnTo>
                  <a:pt x="0" y="368046"/>
                </a:lnTo>
                <a:lnTo>
                  <a:pt x="5721858" y="368046"/>
                </a:lnTo>
                <a:lnTo>
                  <a:pt x="5721858" y="0"/>
                </a:lnTo>
                <a:close/>
              </a:path>
            </a:pathLst>
          </a:custGeom>
          <a:solidFill>
            <a:srgbClr val="D5E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6591" y="9507728"/>
            <a:ext cx="5722620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885" marR="100330">
              <a:lnSpc>
                <a:spcPct val="102200"/>
              </a:lnSpc>
              <a:spcBef>
                <a:spcPts val="75"/>
              </a:spcBef>
            </a:pP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Source: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City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of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Detroit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Office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of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the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A4630"/>
                </a:solidFill>
                <a:latin typeface="Calibri"/>
                <a:cs typeface="Calibri"/>
              </a:rPr>
              <a:t>Ombudsman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·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FY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A4630"/>
                </a:solidFill>
                <a:latin typeface="Calibri"/>
                <a:cs typeface="Calibri"/>
              </a:rPr>
              <a:t>2025–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2026</a:t>
            </a:r>
            <a:r>
              <a:rPr sz="900" spc="-2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Complaints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Report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color</a:t>
            </a:r>
            <a:r>
              <a:rPr sz="900" spc="-2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reflect</a:t>
            </a:r>
            <a:r>
              <a:rPr sz="900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complaint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volume</a:t>
            </a:r>
            <a:r>
              <a:rPr sz="900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1A4630"/>
                </a:solidFill>
                <a:latin typeface="Calibri"/>
                <a:cs typeface="Calibri"/>
              </a:rPr>
              <a:t>per</a:t>
            </a:r>
            <a:r>
              <a:rPr sz="900" spc="50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zip</a:t>
            </a:r>
            <a:r>
              <a:rPr sz="900" spc="-2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code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tabulation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area.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Zip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codes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with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fewer</a:t>
            </a:r>
            <a:r>
              <a:rPr sz="900" spc="-2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than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5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complaints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shown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1A4630"/>
                </a:solidFill>
                <a:latin typeface="Calibri"/>
                <a:cs typeface="Calibri"/>
              </a:rPr>
              <a:t>in</a:t>
            </a:r>
            <a:r>
              <a:rPr sz="900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1A4630"/>
                </a:solidFill>
                <a:latin typeface="Calibri"/>
                <a:cs typeface="Calibri"/>
              </a:rPr>
              <a:t>blue.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4400" y="9475457"/>
            <a:ext cx="5741035" cy="380365"/>
            <a:chOff x="914400" y="9475457"/>
            <a:chExt cx="5741035" cy="380365"/>
          </a:xfrm>
        </p:grpSpPr>
        <p:sp>
          <p:nvSpPr>
            <p:cNvPr id="9" name="object 9"/>
            <p:cNvSpPr/>
            <p:nvPr/>
          </p:nvSpPr>
          <p:spPr>
            <a:xfrm>
              <a:off x="914400" y="9481565"/>
              <a:ext cx="12700" cy="45085"/>
            </a:xfrm>
            <a:custGeom>
              <a:avLst/>
              <a:gdLst/>
              <a:ahLst/>
              <a:cxnLst/>
              <a:rect l="l" t="t" r="r" b="b"/>
              <a:pathLst>
                <a:path w="12700" h="45084">
                  <a:moveTo>
                    <a:pt x="12191" y="0"/>
                  </a:moveTo>
                  <a:lnTo>
                    <a:pt x="0" y="0"/>
                  </a:lnTo>
                  <a:lnTo>
                    <a:pt x="0" y="44958"/>
                  </a:lnTo>
                  <a:lnTo>
                    <a:pt x="12191" y="44958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400" y="9475457"/>
              <a:ext cx="5735320" cy="6350"/>
            </a:xfrm>
            <a:custGeom>
              <a:avLst/>
              <a:gdLst/>
              <a:ahLst/>
              <a:cxnLst/>
              <a:rect l="l" t="t" r="r" b="b"/>
              <a:pathLst>
                <a:path w="5735320" h="6350">
                  <a:moveTo>
                    <a:pt x="5734786" y="0"/>
                  </a:moveTo>
                  <a:lnTo>
                    <a:pt x="12192" y="0"/>
                  </a:lnTo>
                  <a:lnTo>
                    <a:pt x="0" y="0"/>
                  </a:lnTo>
                  <a:lnTo>
                    <a:pt x="0" y="6108"/>
                  </a:lnTo>
                  <a:lnTo>
                    <a:pt x="12192" y="6108"/>
                  </a:lnTo>
                  <a:lnTo>
                    <a:pt x="5734786" y="6108"/>
                  </a:lnTo>
                  <a:lnTo>
                    <a:pt x="57347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591" y="9481565"/>
              <a:ext cx="5722620" cy="45085"/>
            </a:xfrm>
            <a:custGeom>
              <a:avLst/>
              <a:gdLst/>
              <a:ahLst/>
              <a:cxnLst/>
              <a:rect l="l" t="t" r="r" b="b"/>
              <a:pathLst>
                <a:path w="5722620" h="45084">
                  <a:moveTo>
                    <a:pt x="5722607" y="0"/>
                  </a:moveTo>
                  <a:lnTo>
                    <a:pt x="0" y="0"/>
                  </a:lnTo>
                  <a:lnTo>
                    <a:pt x="0" y="44958"/>
                  </a:lnTo>
                  <a:lnTo>
                    <a:pt x="5722607" y="44958"/>
                  </a:lnTo>
                  <a:lnTo>
                    <a:pt x="5722607" y="0"/>
                  </a:lnTo>
                  <a:close/>
                </a:path>
              </a:pathLst>
            </a:custGeom>
            <a:solidFill>
              <a:srgbClr val="D5E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9199" y="9475457"/>
              <a:ext cx="6350" cy="51435"/>
            </a:xfrm>
            <a:custGeom>
              <a:avLst/>
              <a:gdLst/>
              <a:ahLst/>
              <a:cxnLst/>
              <a:rect l="l" t="t" r="r" b="b"/>
              <a:pathLst>
                <a:path w="6350" h="51434">
                  <a:moveTo>
                    <a:pt x="6108" y="0"/>
                  </a:moveTo>
                  <a:lnTo>
                    <a:pt x="0" y="0"/>
                  </a:lnTo>
                  <a:lnTo>
                    <a:pt x="0" y="6108"/>
                  </a:lnTo>
                  <a:lnTo>
                    <a:pt x="0" y="51066"/>
                  </a:lnTo>
                  <a:lnTo>
                    <a:pt x="6108" y="51066"/>
                  </a:lnTo>
                  <a:lnTo>
                    <a:pt x="6108" y="6108"/>
                  </a:lnTo>
                  <a:lnTo>
                    <a:pt x="610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1258" y="9804653"/>
              <a:ext cx="5731510" cy="44450"/>
            </a:xfrm>
            <a:custGeom>
              <a:avLst/>
              <a:gdLst/>
              <a:ahLst/>
              <a:cxnLst/>
              <a:rect l="l" t="t" r="r" b="b"/>
              <a:pathLst>
                <a:path w="5731509" h="44450">
                  <a:moveTo>
                    <a:pt x="5731001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5731001" y="44195"/>
                  </a:lnTo>
                  <a:lnTo>
                    <a:pt x="5731001" y="0"/>
                  </a:lnTo>
                  <a:close/>
                </a:path>
              </a:pathLst>
            </a:custGeom>
            <a:solidFill>
              <a:srgbClr val="D5E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400" y="9526523"/>
              <a:ext cx="12700" cy="323215"/>
            </a:xfrm>
            <a:custGeom>
              <a:avLst/>
              <a:gdLst/>
              <a:ahLst/>
              <a:cxnLst/>
              <a:rect l="l" t="t" r="r" b="b"/>
              <a:pathLst>
                <a:path w="12700" h="323215">
                  <a:moveTo>
                    <a:pt x="12191" y="0"/>
                  </a:moveTo>
                  <a:lnTo>
                    <a:pt x="0" y="0"/>
                  </a:lnTo>
                  <a:lnTo>
                    <a:pt x="0" y="323087"/>
                  </a:lnTo>
                  <a:lnTo>
                    <a:pt x="12191" y="323087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4400" y="9526523"/>
              <a:ext cx="5741035" cy="329565"/>
            </a:xfrm>
            <a:custGeom>
              <a:avLst/>
              <a:gdLst/>
              <a:ahLst/>
              <a:cxnLst/>
              <a:rect l="l" t="t" r="r" b="b"/>
              <a:pathLst>
                <a:path w="5741034" h="329565">
                  <a:moveTo>
                    <a:pt x="5740908" y="0"/>
                  </a:moveTo>
                  <a:lnTo>
                    <a:pt x="5734799" y="0"/>
                  </a:lnTo>
                  <a:lnTo>
                    <a:pt x="5734799" y="323088"/>
                  </a:lnTo>
                  <a:lnTo>
                    <a:pt x="0" y="323088"/>
                  </a:lnTo>
                  <a:lnTo>
                    <a:pt x="0" y="329184"/>
                  </a:lnTo>
                  <a:lnTo>
                    <a:pt x="5734799" y="329184"/>
                  </a:lnTo>
                  <a:lnTo>
                    <a:pt x="5740908" y="329184"/>
                  </a:lnTo>
                  <a:lnTo>
                    <a:pt x="5740908" y="323088"/>
                  </a:lnTo>
                  <a:lnTo>
                    <a:pt x="57409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11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1889" y="5366410"/>
            <a:ext cx="5092065" cy="2558415"/>
            <a:chOff x="1151889" y="5366410"/>
            <a:chExt cx="5092065" cy="2558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576" y="5367845"/>
              <a:ext cx="1908172" cy="25446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1889" y="5366410"/>
              <a:ext cx="1993263" cy="255790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21555" y="7888478"/>
            <a:ext cx="2045335" cy="2946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Deputy</a:t>
            </a:r>
            <a:r>
              <a:rPr sz="900" i="1" spc="-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Chief</a:t>
            </a:r>
            <a:r>
              <a:rPr sz="900" i="1" spc="-1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of</a:t>
            </a:r>
            <a:r>
              <a:rPr sz="900" i="1" spc="-2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Staff</a:t>
            </a:r>
            <a:r>
              <a:rPr sz="900" i="1" spc="-1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&amp;</a:t>
            </a:r>
            <a:r>
              <a:rPr sz="900" i="1" spc="-1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Assistant</a:t>
            </a:r>
            <a:r>
              <a:rPr sz="900" i="1" spc="-1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spc="-10" dirty="0">
                <a:solidFill>
                  <a:srgbClr val="0E2841"/>
                </a:solidFill>
                <a:latin typeface="Times New Roman"/>
                <a:cs typeface="Times New Roman"/>
              </a:rPr>
              <a:t>Education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Ombudsman</a:t>
            </a:r>
            <a:r>
              <a:rPr sz="900" i="1" spc="-1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Allen</a:t>
            </a:r>
            <a:r>
              <a:rPr sz="900" i="1" spc="-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spc="-10" dirty="0">
                <a:solidFill>
                  <a:srgbClr val="0E2841"/>
                </a:solidFill>
                <a:latin typeface="Times New Roman"/>
                <a:cs typeface="Times New Roman"/>
              </a:rPr>
              <a:t>Montgomery,</a:t>
            </a:r>
            <a:r>
              <a:rPr sz="900" i="1" spc="-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spc="-10" dirty="0">
                <a:solidFill>
                  <a:srgbClr val="0E2841"/>
                </a:solidFill>
                <a:latin typeface="Times New Roman"/>
                <a:cs typeface="Times New Roman"/>
              </a:rPr>
              <a:t>M.Ed.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7450" y="7906004"/>
            <a:ext cx="13055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Linda</a:t>
            </a:r>
            <a:r>
              <a:rPr sz="900" i="1" spc="-1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Wesley,</a:t>
            </a:r>
            <a:r>
              <a:rPr sz="900" i="1" spc="-1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Chief</a:t>
            </a:r>
            <a:r>
              <a:rPr sz="900" i="1" spc="-2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of</a:t>
            </a:r>
            <a:r>
              <a:rPr sz="900" i="1" spc="-1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spc="-20" dirty="0">
                <a:solidFill>
                  <a:srgbClr val="0E2841"/>
                </a:solidFill>
                <a:latin typeface="Times New Roman"/>
                <a:cs typeface="Times New Roman"/>
              </a:rPr>
              <a:t>Staff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741425"/>
            <a:ext cx="5732145" cy="357505"/>
          </a:xfrm>
          <a:prstGeom prst="rect">
            <a:avLst/>
          </a:prstGeom>
          <a:solidFill>
            <a:srgbClr val="1A4630"/>
          </a:solidFill>
        </p:spPr>
        <p:txBody>
          <a:bodyPr vert="horz" wrap="square" lIns="0" tIns="6096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SECTION</a:t>
            </a:r>
            <a:r>
              <a:rPr sz="1400" b="1" spc="-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III</a:t>
            </a:r>
            <a:r>
              <a:rPr sz="1400" b="1" spc="29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—</a:t>
            </a:r>
            <a:r>
              <a:rPr sz="1400" b="1" spc="29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90-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Findings,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Recommendations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1295399"/>
            <a:ext cx="5732145" cy="483234"/>
          </a:xfrm>
          <a:custGeom>
            <a:avLst/>
            <a:gdLst/>
            <a:ahLst/>
            <a:cxnLst/>
            <a:rect l="l" t="t" r="r" b="b"/>
            <a:pathLst>
              <a:path w="5732145" h="483235">
                <a:moveTo>
                  <a:pt x="5731763" y="0"/>
                </a:moveTo>
                <a:lnTo>
                  <a:pt x="0" y="0"/>
                </a:lnTo>
                <a:lnTo>
                  <a:pt x="0" y="483107"/>
                </a:lnTo>
                <a:lnTo>
                  <a:pt x="5731763" y="483107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400" y="1337563"/>
            <a:ext cx="573214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90-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TRANSITION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13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5"/>
              </a:spcBef>
            </a:pP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October</a:t>
            </a:r>
            <a:r>
              <a:rPr sz="10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2025</a:t>
            </a:r>
            <a:r>
              <a:rPr sz="10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–</a:t>
            </a:r>
            <a:r>
              <a:rPr sz="100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January</a:t>
            </a:r>
            <a:r>
              <a:rPr sz="100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CCFFCC"/>
                </a:solidFill>
                <a:latin typeface="Calibri"/>
                <a:cs typeface="Calibri"/>
              </a:rPr>
              <a:t>2026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4400" y="1779269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29076" y="1995169"/>
            <a:ext cx="3345179" cy="28981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Upon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taking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October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6,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2025,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Ombudsman Gay-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Dagnogo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launched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structured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90-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day</a:t>
            </a:r>
            <a:r>
              <a:rPr sz="12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transition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plan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assess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capacity,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identify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systemic challenges,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establish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clear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path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toward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greater efficiency.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2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Conducted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comprehensive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needs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assessment</a:t>
            </a:r>
            <a:endParaRPr sz="1100">
              <a:latin typeface="Calibri"/>
              <a:cs typeface="Calibri"/>
            </a:endParaRPr>
          </a:p>
          <a:p>
            <a:pPr marL="127000" marR="115570" indent="-114300">
              <a:lnSpc>
                <a:spcPct val="101800"/>
              </a:lnSpc>
              <a:spcBef>
                <a:spcPts val="200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700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Met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legacy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staff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assess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internal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operations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and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intake.</a:t>
            </a:r>
            <a:endParaRPr sz="11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220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Met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CMTS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Management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Vendor</a:t>
            </a:r>
            <a:endParaRPr sz="11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22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Met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21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Directors</a:t>
            </a:r>
            <a:endParaRPr sz="11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22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Performed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full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audit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—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revealing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5,500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open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cases</a:t>
            </a:r>
            <a:endParaRPr sz="11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22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Met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DoIT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leadership</a:t>
            </a:r>
            <a:endParaRPr sz="11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220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Established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Smartsheet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cross-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departmental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tracking</a:t>
            </a:r>
            <a:endParaRPr sz="1100">
              <a:latin typeface="Calibri"/>
              <a:cs typeface="Calibri"/>
            </a:endParaRPr>
          </a:p>
          <a:p>
            <a:pPr marL="126364" indent="-113664">
              <a:lnSpc>
                <a:spcPct val="100000"/>
              </a:lnSpc>
              <a:spcBef>
                <a:spcPts val="22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126364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Identified</a:t>
            </a:r>
            <a:r>
              <a:rPr sz="11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2,357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legacy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online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submissions</a:t>
            </a:r>
            <a:r>
              <a:rPr sz="11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Wingswept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5060441"/>
            <a:ext cx="5732145" cy="292735"/>
          </a:xfrm>
          <a:custGeom>
            <a:avLst/>
            <a:gdLst/>
            <a:ahLst/>
            <a:cxnLst/>
            <a:rect l="l" t="t" r="r" b="b"/>
            <a:pathLst>
              <a:path w="5732145" h="292735">
                <a:moveTo>
                  <a:pt x="5731763" y="0"/>
                </a:moveTo>
                <a:lnTo>
                  <a:pt x="0" y="0"/>
                </a:lnTo>
                <a:lnTo>
                  <a:pt x="0" y="292608"/>
                </a:lnTo>
                <a:lnTo>
                  <a:pt x="5731763" y="292608"/>
                </a:lnTo>
                <a:lnTo>
                  <a:pt x="5731763" y="0"/>
                </a:lnTo>
                <a:close/>
              </a:path>
            </a:pathLst>
          </a:custGeom>
          <a:solidFill>
            <a:srgbClr val="2D7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4400" y="5091175"/>
            <a:ext cx="573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Staff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Restructuring,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Engagement,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Education,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400" y="5353811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1"/>
                </a:lnTo>
                <a:lnTo>
                  <a:pt x="5731763" y="12191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4900" y="1979675"/>
            <a:ext cx="2095207" cy="2772181"/>
          </a:xfrm>
          <a:prstGeom prst="rect">
            <a:avLst/>
          </a:prstGeom>
        </p:spPr>
      </p:pic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882650" y="8374379"/>
          <a:ext cx="5907405" cy="1139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190">
                <a:tc>
                  <a:txBody>
                    <a:bodyPr/>
                    <a:lstStyle/>
                    <a:p>
                      <a:pPr marL="145415" indent="-113664">
                        <a:lnSpc>
                          <a:spcPts val="1095"/>
                        </a:lnSpc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5415" algn="l"/>
                        </a:tabLst>
                      </a:pP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Restructured</a:t>
                      </a:r>
                      <a:r>
                        <a:rPr sz="115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complaint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intake</a:t>
                      </a:r>
                      <a:r>
                        <a:rPr sz="115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assignment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60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workflows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5415" indent="-113664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5415" algn="l"/>
                        </a:tabLst>
                      </a:pP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assigned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5415" indent="-113664">
                        <a:lnSpc>
                          <a:spcPct val="100000"/>
                        </a:lnSpc>
                        <a:spcBef>
                          <a:spcPts val="229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5415" algn="l"/>
                        </a:tabLst>
                      </a:pP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CRIO: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Civil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Rights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Lunch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Learn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5415" indent="-113664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5415" algn="l"/>
                        </a:tabLst>
                      </a:pP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Staff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Training:</a:t>
                      </a:r>
                      <a:r>
                        <a:rPr sz="115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Ethics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5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Communication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5415" indent="-113664">
                        <a:lnSpc>
                          <a:spcPts val="1340"/>
                        </a:lnSpc>
                        <a:spcBef>
                          <a:spcPts val="220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5415" algn="l"/>
                        </a:tabLst>
                      </a:pP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150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Office</a:t>
                      </a:r>
                      <a:r>
                        <a:rPr sz="1150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5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Neighborhood</a:t>
                      </a:r>
                      <a:r>
                        <a:rPr sz="1150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Partnership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indent="-71755">
                        <a:lnSpc>
                          <a:spcPts val="1095"/>
                        </a:lnSpc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2875" algn="l"/>
                        </a:tabLst>
                      </a:pP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Interdepartmental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Cross</a:t>
                      </a:r>
                      <a:r>
                        <a:rPr sz="115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training to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improve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constituent</a:t>
                      </a:r>
                      <a:r>
                        <a:rPr sz="1150" spc="-5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2875" indent="-71755">
                        <a:lnSpc>
                          <a:spcPct val="100000"/>
                        </a:lnSpc>
                        <a:spcBef>
                          <a:spcPts val="220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2875" algn="l"/>
                        </a:tabLst>
                      </a:pP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Interdepartmental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Shadowing:</a:t>
                      </a:r>
                      <a:r>
                        <a:rPr sz="1150" spc="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Tax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2875" indent="-71755">
                        <a:lnSpc>
                          <a:spcPct val="100000"/>
                        </a:lnSpc>
                        <a:spcBef>
                          <a:spcPts val="229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2875" algn="l"/>
                        </a:tabLst>
                      </a:pP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Interdepartmental:</a:t>
                      </a:r>
                      <a:r>
                        <a:rPr sz="1150" spc="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HRD</a:t>
                      </a:r>
                      <a:r>
                        <a:rPr sz="1150" spc="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Ride</a:t>
                      </a:r>
                      <a:r>
                        <a:rPr sz="1150" spc="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Along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143510" marR="24130" indent="-72390">
                        <a:lnSpc>
                          <a:spcPct val="101800"/>
                        </a:lnSpc>
                        <a:spcBef>
                          <a:spcPts val="195"/>
                        </a:spcBef>
                        <a:buClr>
                          <a:srgbClr val="4BAE7C"/>
                        </a:buClr>
                        <a:buSzPct val="60869"/>
                        <a:buFont typeface="Times New Roman"/>
                        <a:buChar char="■"/>
                        <a:tabLst>
                          <a:tab pos="143510" algn="l"/>
                        </a:tabLst>
                      </a:pP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CRIO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Office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5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Affairs</a:t>
                      </a:r>
                      <a:r>
                        <a:rPr sz="115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Project Partnership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595883"/>
            <a:ext cx="5732145" cy="498475"/>
          </a:xfrm>
          <a:custGeom>
            <a:avLst/>
            <a:gdLst/>
            <a:ahLst/>
            <a:cxnLst/>
            <a:rect l="l" t="t" r="r" b="b"/>
            <a:pathLst>
              <a:path w="5732145" h="498475">
                <a:moveTo>
                  <a:pt x="5731763" y="0"/>
                </a:moveTo>
                <a:lnTo>
                  <a:pt x="0" y="0"/>
                </a:lnTo>
                <a:lnTo>
                  <a:pt x="0" y="498348"/>
                </a:lnTo>
                <a:lnTo>
                  <a:pt x="5731763" y="498348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638048"/>
            <a:ext cx="5732145" cy="3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OMBUDSMAN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RECOMMENDATIONS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FY</a:t>
            </a:r>
            <a:r>
              <a:rPr sz="110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CCFFCC"/>
                </a:solidFill>
                <a:latin typeface="Calibri"/>
                <a:cs typeface="Calibri"/>
              </a:rPr>
              <a:t>2025–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2026</a:t>
            </a:r>
            <a:r>
              <a:rPr sz="1100" spc="-1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Strategic</a:t>
            </a:r>
            <a:r>
              <a:rPr sz="1100" spc="-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CCFFCC"/>
                </a:solidFill>
                <a:latin typeface="Calibri"/>
                <a:cs typeface="Calibri"/>
              </a:rPr>
              <a:t>Priorities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094993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1296415"/>
            <a:ext cx="5448300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5"/>
              </a:spcBef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following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recommendations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are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informed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by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Office's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90-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day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needs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assessment,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data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analysis,</a:t>
            </a:r>
            <a:r>
              <a:rPr sz="12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departmental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engagement,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community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feedback.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1876805"/>
            <a:ext cx="5732145" cy="288290"/>
          </a:xfrm>
          <a:custGeom>
            <a:avLst/>
            <a:gdLst/>
            <a:ahLst/>
            <a:cxnLst/>
            <a:rect l="l" t="t" r="r" b="b"/>
            <a:pathLst>
              <a:path w="5732145" h="288289">
                <a:moveTo>
                  <a:pt x="5731763" y="0"/>
                </a:moveTo>
                <a:lnTo>
                  <a:pt x="0" y="0"/>
                </a:lnTo>
                <a:lnTo>
                  <a:pt x="0" y="288035"/>
                </a:lnTo>
                <a:lnTo>
                  <a:pt x="5731763" y="288035"/>
                </a:lnTo>
                <a:lnTo>
                  <a:pt x="5731763" y="0"/>
                </a:lnTo>
                <a:close/>
              </a:path>
            </a:pathLst>
          </a:custGeom>
          <a:solidFill>
            <a:srgbClr val="2D7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400" y="1907540"/>
            <a:ext cx="573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I.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Accessibility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2164841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916173" y="2351531"/>
          <a:ext cx="391160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ASL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Accessibility</a:t>
                      </a:r>
                      <a:r>
                        <a:rPr sz="1200" b="1" spc="-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Notification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Requirement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2903473" y="2635249"/>
            <a:ext cx="3820795" cy="13328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Implement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standardized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accessibility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notification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policy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across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all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departments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require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notice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on: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0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Event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flyers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promotional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materials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Special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Event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applications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permits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Licensing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applications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19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Public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meeting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notices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Departmental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websites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digital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communications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16173" y="4138421"/>
          <a:ext cx="3910965" cy="38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77165">
                        <a:lnSpc>
                          <a:spcPct val="102099"/>
                        </a:lnSpc>
                        <a:spcBef>
                          <a:spcPts val="290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Approximately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25,000–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45,000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residents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deaf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or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hard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hearing.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914400" y="4721351"/>
            <a:ext cx="5732145" cy="319405"/>
          </a:xfrm>
          <a:custGeom>
            <a:avLst/>
            <a:gdLst/>
            <a:ahLst/>
            <a:cxnLst/>
            <a:rect l="l" t="t" r="r" b="b"/>
            <a:pathLst>
              <a:path w="5732145" h="319404">
                <a:moveTo>
                  <a:pt x="5731763" y="0"/>
                </a:moveTo>
                <a:lnTo>
                  <a:pt x="0" y="0"/>
                </a:lnTo>
                <a:lnTo>
                  <a:pt x="0" y="319277"/>
                </a:lnTo>
                <a:lnTo>
                  <a:pt x="5731763" y="319277"/>
                </a:lnTo>
                <a:lnTo>
                  <a:pt x="5731763" y="0"/>
                </a:lnTo>
                <a:close/>
              </a:path>
            </a:pathLst>
          </a:custGeom>
          <a:solidFill>
            <a:srgbClr val="2D7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14400" y="4751323"/>
            <a:ext cx="57321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II.</a:t>
            </a:r>
            <a:r>
              <a:rPr sz="1400" b="1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Strengthening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Accountability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&amp;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14400" y="5040629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1"/>
                </a:lnTo>
                <a:lnTo>
                  <a:pt x="5731763" y="12191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111758" y="5226557"/>
          <a:ext cx="3911600" cy="269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Enhanced</a:t>
                      </a:r>
                      <a:r>
                        <a:rPr sz="1200" b="1" spc="-4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Enforcement</a:t>
                      </a:r>
                      <a:r>
                        <a:rPr sz="1200" b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-4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1200" b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Violations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264411" y="5475681"/>
            <a:ext cx="5370195" cy="9461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79070" indent="-166370">
              <a:lnSpc>
                <a:spcPct val="100000"/>
              </a:lnSpc>
              <a:spcBef>
                <a:spcPts val="295"/>
              </a:spcBef>
              <a:buClr>
                <a:srgbClr val="4BAE7C"/>
              </a:buClr>
              <a:buSzPct val="63636"/>
              <a:buFont typeface="Arial"/>
              <a:buChar char="■"/>
              <a:tabLst>
                <a:tab pos="17907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Establish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direct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referral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pathway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unresolved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BSEED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code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violation</a:t>
            </a:r>
            <a:endParaRPr sz="1100">
              <a:latin typeface="Calibri"/>
              <a:cs typeface="Calibri"/>
            </a:endParaRPr>
          </a:p>
          <a:p>
            <a:pPr marL="177165" marR="5080" indent="-165100">
              <a:lnSpc>
                <a:spcPct val="101800"/>
              </a:lnSpc>
              <a:spcBef>
                <a:spcPts val="175"/>
              </a:spcBef>
              <a:buSzPct val="63636"/>
              <a:buFont typeface="Arial"/>
              <a:buChar char="■"/>
              <a:tabLst>
                <a:tab pos="177165" algn="l"/>
                <a:tab pos="178435" algn="l"/>
              </a:tabLst>
            </a:pPr>
            <a:r>
              <a:rPr sz="1100" dirty="0">
                <a:solidFill>
                  <a:srgbClr val="4BAE7C"/>
                </a:solidFill>
                <a:latin typeface="Calibri"/>
                <a:cs typeface="Calibri"/>
              </a:rPr>
              <a:t>	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Escalate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Penalties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repeat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offenders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i.e.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lien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properties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prevent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transfer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or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sale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property.</a:t>
            </a:r>
            <a:endParaRPr sz="1100">
              <a:latin typeface="Calibri"/>
              <a:cs typeface="Calibri"/>
            </a:endParaRPr>
          </a:p>
          <a:p>
            <a:pPr marL="177165" marR="383540" indent="-165100">
              <a:lnSpc>
                <a:spcPct val="101800"/>
              </a:lnSpc>
              <a:spcBef>
                <a:spcPts val="180"/>
              </a:spcBef>
              <a:buSzPct val="63636"/>
              <a:buFont typeface="Arial"/>
              <a:buChar char="■"/>
              <a:tabLst>
                <a:tab pos="177165" algn="l"/>
                <a:tab pos="178435" algn="l"/>
              </a:tabLst>
            </a:pPr>
            <a:r>
              <a:rPr sz="1100" dirty="0">
                <a:solidFill>
                  <a:srgbClr val="4BAE7C"/>
                </a:solidFill>
                <a:latin typeface="Calibri"/>
                <a:cs typeface="Calibri"/>
              </a:rPr>
              <a:t>	</a:t>
            </a:r>
            <a:r>
              <a:rPr sz="1100" dirty="0">
                <a:latin typeface="Calibri"/>
                <a:cs typeface="Calibri"/>
              </a:rPr>
              <a:t>Work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Legislature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LARA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advance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transparency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policy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identify </a:t>
            </a:r>
            <a:r>
              <a:rPr sz="1100" dirty="0">
                <a:latin typeface="Calibri"/>
                <a:cs typeface="Calibri"/>
              </a:rPr>
              <a:t>property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owners.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111758" y="6440423"/>
          <a:ext cx="5610860" cy="40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366395">
                        <a:lnSpc>
                          <a:spcPct val="102000"/>
                        </a:lnSpc>
                        <a:spcBef>
                          <a:spcPts val="280"/>
                        </a:spcBef>
                      </a:pP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inspectors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report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difficulties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identifying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LLC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owners.</a:t>
                      </a:r>
                      <a:r>
                        <a:rPr sz="1000" i="1" spc="18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Persistent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non-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compliance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creates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unsafe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living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conditions</a:t>
                      </a:r>
                      <a:r>
                        <a:rPr sz="100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disproportionately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impacting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vulnerable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residents.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14400" y="7213091"/>
          <a:ext cx="5808345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Legislative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Fix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LLCs</a:t>
                      </a:r>
                      <a:r>
                        <a:rPr sz="120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Co-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op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Property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Managers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901700" y="7495285"/>
            <a:ext cx="5855970" cy="102361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0"/>
              </a:spcBef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Pursue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legislative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remedies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addressing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accountability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gap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LLCs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co-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op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management entities: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0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Advocate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stricter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LLC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property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ownership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disclosure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requirements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Support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legislation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requiring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co-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op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boards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meet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minimum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code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compliance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standards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Partner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Law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Dept.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state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legislators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close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enforcement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loopholes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914400" y="8691371"/>
          <a:ext cx="5808345" cy="40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313055">
                        <a:lnSpc>
                          <a:spcPct val="101499"/>
                        </a:lnSpc>
                        <a:spcBef>
                          <a:spcPts val="290"/>
                        </a:spcBef>
                      </a:pP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allow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LLCs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co-ops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evade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accountability.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Legislative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reform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essential.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351531"/>
            <a:ext cx="1984895" cy="167037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13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48734" y="6963879"/>
            <a:ext cx="2766060" cy="2312670"/>
            <a:chOff x="3848734" y="6963879"/>
            <a:chExt cx="2766060" cy="2312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6675" y="6963879"/>
              <a:ext cx="2738119" cy="2092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48734" y="9018079"/>
              <a:ext cx="2738120" cy="258445"/>
            </a:xfrm>
            <a:custGeom>
              <a:avLst/>
              <a:gdLst/>
              <a:ahLst/>
              <a:cxnLst/>
              <a:rect l="l" t="t" r="r" b="b"/>
              <a:pathLst>
                <a:path w="2738120" h="258445">
                  <a:moveTo>
                    <a:pt x="2738119" y="0"/>
                  </a:moveTo>
                  <a:lnTo>
                    <a:pt x="0" y="0"/>
                  </a:lnTo>
                  <a:lnTo>
                    <a:pt x="0" y="258445"/>
                  </a:lnTo>
                  <a:lnTo>
                    <a:pt x="2738119" y="258445"/>
                  </a:lnTo>
                  <a:lnTo>
                    <a:pt x="2738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36161" y="8997950"/>
            <a:ext cx="26708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DABO</a:t>
            </a:r>
            <a:r>
              <a:rPr sz="900" i="1" spc="-3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Podcast:</a:t>
            </a:r>
            <a:r>
              <a:rPr sz="900" i="1" spc="-3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Featuring</a:t>
            </a:r>
            <a:r>
              <a:rPr sz="900" i="1" spc="-3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Director</a:t>
            </a:r>
            <a:r>
              <a:rPr sz="900" i="1" spc="-2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Willie</a:t>
            </a:r>
            <a:r>
              <a:rPr sz="900" i="1" spc="-2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Donwell,</a:t>
            </a:r>
            <a:r>
              <a:rPr sz="900" i="1" spc="-25" dirty="0">
                <a:solidFill>
                  <a:srgbClr val="0E2841"/>
                </a:solidFill>
                <a:latin typeface="Times New Roman"/>
                <a:cs typeface="Times New Roman"/>
              </a:rPr>
              <a:t> BOR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595121"/>
            <a:ext cx="5732145" cy="319405"/>
          </a:xfrm>
          <a:custGeom>
            <a:avLst/>
            <a:gdLst/>
            <a:ahLst/>
            <a:cxnLst/>
            <a:rect l="l" t="t" r="r" b="b"/>
            <a:pathLst>
              <a:path w="5732145" h="319405">
                <a:moveTo>
                  <a:pt x="5731763" y="0"/>
                </a:moveTo>
                <a:lnTo>
                  <a:pt x="0" y="0"/>
                </a:lnTo>
                <a:lnTo>
                  <a:pt x="0" y="319277"/>
                </a:lnTo>
                <a:lnTo>
                  <a:pt x="5731763" y="319277"/>
                </a:lnTo>
                <a:lnTo>
                  <a:pt x="5731763" y="0"/>
                </a:lnTo>
                <a:close/>
              </a:path>
            </a:pathLst>
          </a:custGeom>
          <a:solidFill>
            <a:srgbClr val="2D7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4400" y="625094"/>
            <a:ext cx="57321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III.</a:t>
            </a:r>
            <a:r>
              <a:rPr sz="1400" b="1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Transparency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914399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1700" y="1246652"/>
            <a:ext cx="4186554" cy="84645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Require</a:t>
            </a:r>
            <a:r>
              <a:rPr sz="1100" i="1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all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departments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develop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publicly</a:t>
            </a:r>
            <a:r>
              <a:rPr sz="1100" i="1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accessible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1A1A1A"/>
                </a:solidFill>
                <a:latin typeface="Calibri"/>
                <a:cs typeface="Calibri"/>
              </a:rPr>
              <a:t>SOPs: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0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Publish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SOPs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website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Integrate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AI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tools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applications,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processes,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FAQs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0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Ensure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real-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time,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accurate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information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access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all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residents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4400" y="2265425"/>
          <a:ext cx="5732145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Accessible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SOPs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empower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residents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real-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information,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reducing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confusion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delays.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14400" y="2897885"/>
          <a:ext cx="573151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24-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Hour</a:t>
                      </a:r>
                      <a:r>
                        <a:rPr sz="120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Complaint</a:t>
                      </a:r>
                      <a:r>
                        <a:rPr sz="120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Receptionist</a:t>
                      </a:r>
                      <a:r>
                        <a:rPr sz="120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“Try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Demo: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Dial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(313)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771-xxxx”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01700" y="3156922"/>
            <a:ext cx="4810125" cy="84518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Implement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1A1A1A"/>
                </a:solidFill>
                <a:latin typeface="Calibri"/>
                <a:cs typeface="Calibri"/>
              </a:rPr>
              <a:t>AI-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powered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1A1A1A"/>
                </a:solidFill>
                <a:latin typeface="Calibri"/>
                <a:cs typeface="Calibri"/>
              </a:rPr>
              <a:t>24-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hour</a:t>
            </a:r>
            <a:r>
              <a:rPr sz="1100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intake</a:t>
            </a:r>
            <a:r>
              <a:rPr sz="1100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ensuring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no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resident</a:t>
            </a:r>
            <a:r>
              <a:rPr sz="1100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goes</a:t>
            </a:r>
            <a:r>
              <a:rPr sz="1100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1A1A1A"/>
                </a:solidFill>
                <a:latin typeface="Calibri"/>
                <a:cs typeface="Calibri"/>
              </a:rPr>
              <a:t>unheard: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15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Round-the-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clock</a:t>
            </a:r>
            <a:r>
              <a:rPr sz="12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2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intake</a:t>
            </a:r>
            <a:r>
              <a:rPr sz="1200" spc="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auto-acknowledgement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0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Intelligent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routing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appropriate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departments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Real-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time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case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status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updates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residents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4174235"/>
          <a:ext cx="5732145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50" i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24-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hour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receptionist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dramatically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improves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accessibility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eliminates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backlog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risk.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14400" y="4783835"/>
          <a:ext cx="573151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Podcast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Media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Studio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01700" y="5042871"/>
            <a:ext cx="4279265" cy="84581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Establish</a:t>
            </a:r>
            <a:r>
              <a:rPr sz="1100" i="1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centralized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Podcast</a:t>
            </a:r>
            <a:r>
              <a:rPr sz="1100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Studio</a:t>
            </a:r>
            <a:r>
              <a:rPr sz="1100" i="1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i="1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Communications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1A1A1A"/>
                </a:solidFill>
                <a:latin typeface="Calibri"/>
                <a:cs typeface="Calibri"/>
              </a:rPr>
              <a:t>Hub</a:t>
            </a:r>
            <a:r>
              <a:rPr sz="1100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1A1A1A"/>
                </a:solidFill>
                <a:latin typeface="Calibri"/>
                <a:cs typeface="Calibri"/>
              </a:rPr>
              <a:t>producing: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15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Program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explainers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policy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updates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9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Service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navigation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guides</a:t>
            </a:r>
            <a:endParaRPr sz="12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0"/>
              </a:spcBef>
              <a:buClr>
                <a:srgbClr val="4BAE7C"/>
              </a:buClr>
              <a:buSzPct val="58333"/>
              <a:buFont typeface="Times New Roman"/>
              <a:buChar char="■"/>
              <a:tabLst>
                <a:tab pos="341630" algn="l"/>
              </a:tabLst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Multilingual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accessible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community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content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700" y="9003283"/>
            <a:ext cx="2766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DABO</a:t>
            </a:r>
            <a:r>
              <a:rPr sz="900" i="1" spc="-3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Podcast:</a:t>
            </a:r>
            <a:r>
              <a:rPr sz="900" i="1" spc="-30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Featuring</a:t>
            </a:r>
            <a:r>
              <a:rPr sz="900" i="1" spc="-2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Director</a:t>
            </a:r>
            <a:r>
              <a:rPr sz="900" i="1" spc="-2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Tammy</a:t>
            </a:r>
            <a:r>
              <a:rPr sz="900" i="1" spc="-15" dirty="0">
                <a:solidFill>
                  <a:srgbClr val="0E2841"/>
                </a:solidFill>
                <a:latin typeface="Times New Roman"/>
                <a:cs typeface="Times New Roman"/>
              </a:rPr>
              <a:t> </a:t>
            </a:r>
            <a:r>
              <a:rPr sz="900" i="1" dirty="0">
                <a:solidFill>
                  <a:srgbClr val="0E2841"/>
                </a:solidFill>
                <a:latin typeface="Times New Roman"/>
                <a:cs typeface="Times New Roman"/>
              </a:rPr>
              <a:t>Daniels,</a:t>
            </a:r>
            <a:r>
              <a:rPr sz="900" i="1" spc="-20" dirty="0">
                <a:solidFill>
                  <a:srgbClr val="0E2841"/>
                </a:solidFill>
                <a:latin typeface="Times New Roman"/>
                <a:cs typeface="Times New Roman"/>
              </a:rPr>
              <a:t> DLBA</a:t>
            </a:r>
            <a:endParaRPr sz="9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6966394"/>
            <a:ext cx="2792729" cy="2050757"/>
          </a:xfrm>
          <a:prstGeom prst="rect">
            <a:avLst/>
          </a:prstGeom>
        </p:spPr>
      </p:pic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14400" y="988313"/>
          <a:ext cx="5731510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Operating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Procedures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(SOPs)</a:t>
                      </a:r>
                      <a:r>
                        <a:rPr sz="120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AI</a:t>
                      </a:r>
                      <a:r>
                        <a:rPr sz="120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14400" y="6188201"/>
          <a:ext cx="5732145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50" i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platform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reduces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misinformation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prevents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avoidable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complaints.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14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400" y="595121"/>
            <a:ext cx="5732145" cy="331470"/>
            <a:chOff x="914400" y="595121"/>
            <a:chExt cx="5732145" cy="331470"/>
          </a:xfrm>
        </p:grpSpPr>
        <p:sp>
          <p:nvSpPr>
            <p:cNvPr id="4" name="object 4"/>
            <p:cNvSpPr/>
            <p:nvPr/>
          </p:nvSpPr>
          <p:spPr>
            <a:xfrm>
              <a:off x="914400" y="595121"/>
              <a:ext cx="5732145" cy="319405"/>
            </a:xfrm>
            <a:custGeom>
              <a:avLst/>
              <a:gdLst/>
              <a:ahLst/>
              <a:cxnLst/>
              <a:rect l="l" t="t" r="r" b="b"/>
              <a:pathLst>
                <a:path w="5732145" h="319405">
                  <a:moveTo>
                    <a:pt x="5731763" y="0"/>
                  </a:moveTo>
                  <a:lnTo>
                    <a:pt x="0" y="0"/>
                  </a:lnTo>
                  <a:lnTo>
                    <a:pt x="0" y="319277"/>
                  </a:lnTo>
                  <a:lnTo>
                    <a:pt x="5731763" y="319277"/>
                  </a:lnTo>
                  <a:lnTo>
                    <a:pt x="5731763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" y="914399"/>
              <a:ext cx="5732145" cy="12700"/>
            </a:xfrm>
            <a:custGeom>
              <a:avLst/>
              <a:gdLst/>
              <a:ahLst/>
              <a:cxnLst/>
              <a:rect l="l" t="t" r="r" b="b"/>
              <a:pathLst>
                <a:path w="5732145" h="12700">
                  <a:moveTo>
                    <a:pt x="2788907" y="0"/>
                  </a:moveTo>
                  <a:lnTo>
                    <a:pt x="2776728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2776728" y="12192"/>
                  </a:lnTo>
                  <a:lnTo>
                    <a:pt x="2788907" y="12192"/>
                  </a:lnTo>
                  <a:lnTo>
                    <a:pt x="2788907" y="0"/>
                  </a:lnTo>
                  <a:close/>
                </a:path>
                <a:path w="5732145" h="12700">
                  <a:moveTo>
                    <a:pt x="5731751" y="0"/>
                  </a:moveTo>
                  <a:lnTo>
                    <a:pt x="2967228" y="0"/>
                  </a:lnTo>
                  <a:lnTo>
                    <a:pt x="2955036" y="0"/>
                  </a:lnTo>
                  <a:lnTo>
                    <a:pt x="2788920" y="0"/>
                  </a:lnTo>
                  <a:lnTo>
                    <a:pt x="2788920" y="12192"/>
                  </a:lnTo>
                  <a:lnTo>
                    <a:pt x="2955036" y="12192"/>
                  </a:lnTo>
                  <a:lnTo>
                    <a:pt x="2967228" y="12192"/>
                  </a:lnTo>
                  <a:lnTo>
                    <a:pt x="5731751" y="12192"/>
                  </a:lnTo>
                  <a:lnTo>
                    <a:pt x="5731751" y="0"/>
                  </a:lnTo>
                  <a:close/>
                </a:path>
              </a:pathLst>
            </a:custGeom>
            <a:solidFill>
              <a:srgbClr val="C7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595121"/>
          <a:ext cx="5808345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1160">
                <a:tc grid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Community-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254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After-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Programming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r>
                        <a:rPr sz="1200" b="1" spc="-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Centers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901700" y="3780993"/>
            <a:ext cx="4775200" cy="8051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Expand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after-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programming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all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recreation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centers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near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DPSCD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schools: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9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Align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programming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dismissal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times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Provide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academic,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recreational,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enrichment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opportunities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19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Partner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DPSCD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community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organizations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400" y="4605527"/>
          <a:ext cx="5808345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Existing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centers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create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efficiency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while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providing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safe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environments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youth.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14400" y="5041391"/>
          <a:ext cx="5808345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200" b="1" spc="-4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Reads</a:t>
                      </a:r>
                      <a:r>
                        <a:rPr sz="1200" b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Literacy</a:t>
                      </a:r>
                      <a:r>
                        <a:rPr sz="1200" b="1" spc="-5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Partnership</a:t>
                      </a:r>
                      <a:r>
                        <a:rPr sz="1200" b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Pilot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01700" y="5296610"/>
            <a:ext cx="4058920" cy="8045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Launch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citywide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Reads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initiative: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After-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literacy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programs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libraries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recreation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centers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0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Partner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educators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literacy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organizations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Engage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parents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alongside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students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weekends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after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14400" y="6120383"/>
          <a:ext cx="5808345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Literacy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foundational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long-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success.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14400" y="6555485"/>
          <a:ext cx="5808345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1200" b="1" spc="-4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1200" b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b="1" spc="-4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b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200" b="1" spc="-4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901700" y="6809942"/>
            <a:ext cx="4587875" cy="8058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Establish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after-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mental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health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family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counseling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at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recreation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centers: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9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Community-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based mental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health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support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Licensed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provider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community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organization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partnerships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Focus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youth,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families,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vulnerable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populations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7634477"/>
          <a:ext cx="5808345" cy="38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171450">
                        <a:lnSpc>
                          <a:spcPct val="102099"/>
                        </a:lnSpc>
                        <a:spcBef>
                          <a:spcPts val="290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Addressing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95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improves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well-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reduces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long-</a:t>
                      </a:r>
                      <a:r>
                        <a:rPr sz="95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term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challenges.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14400" y="8217407"/>
          <a:ext cx="5808345" cy="26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2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Collaborative</a:t>
                      </a:r>
                      <a:r>
                        <a:rPr sz="1200" b="1" spc="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Transportation</a:t>
                      </a:r>
                      <a:r>
                        <a:rPr sz="1200" b="1" spc="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Strategy</a:t>
                      </a:r>
                      <a:r>
                        <a:rPr sz="1200" b="1" spc="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b="1" spc="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Families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01700" y="8471865"/>
            <a:ext cx="5252085" cy="9988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Develop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Detroit–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DPSCD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collaborative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transportation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model: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29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Develop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ordinance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address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surging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prices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transportation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during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hours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Address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rising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transportation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costs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during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hours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195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Improve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access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after-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programming</a:t>
            </a:r>
            <a:endParaRPr sz="1100">
              <a:latin typeface="Calibri"/>
              <a:cs typeface="Calibri"/>
            </a:endParaRPr>
          </a:p>
          <a:p>
            <a:pPr marL="341630" indent="-163830">
              <a:lnSpc>
                <a:spcPct val="100000"/>
              </a:lnSpc>
              <a:spcBef>
                <a:spcPts val="204"/>
              </a:spcBef>
              <a:buClr>
                <a:srgbClr val="4BAE7C"/>
              </a:buClr>
              <a:buSzPct val="63636"/>
              <a:buFont typeface="Times New Roman"/>
              <a:buChar char="■"/>
              <a:tabLst>
                <a:tab pos="341630" algn="l"/>
              </a:tabLst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Coordinate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school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district</a:t>
            </a:r>
            <a:r>
              <a:rPr sz="11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resources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14400" y="9489947"/>
          <a:ext cx="5808345" cy="23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Rationale: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50" i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coordinated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improves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while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reducing</a:t>
                      </a:r>
                      <a:r>
                        <a:rPr sz="950" i="1" spc="-3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r>
                        <a:rPr sz="95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duplication.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1293177" y="926960"/>
            <a:ext cx="4910455" cy="2599690"/>
            <a:chOff x="1293177" y="926960"/>
            <a:chExt cx="4910455" cy="259969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3177" y="926960"/>
              <a:ext cx="2011044" cy="25773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1332" y="926960"/>
              <a:ext cx="1891901" cy="25995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15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4370933"/>
            <a:ext cx="2466619" cy="16998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5550" y="4388078"/>
            <a:ext cx="1610347" cy="1685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850" y="4381728"/>
            <a:ext cx="1466849" cy="1692274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742187"/>
          <a:ext cx="5808345" cy="1485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0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SEPTEMBER</a:t>
                      </a:r>
                      <a:r>
                        <a:rPr sz="1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PRE-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TRANSITION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Outreach</a:t>
                      </a:r>
                      <a:r>
                        <a:rPr sz="900" spc="-3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C7A951"/>
                      </a:solidFill>
                      <a:prstDash val="solid"/>
                    </a:lnT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Satellite</a:t>
                      </a:r>
                      <a:r>
                        <a:rPr sz="900" spc="-5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Offices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C7A951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Schools</a:t>
                      </a:r>
                      <a:r>
                        <a:rPr sz="900" spc="-4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Reached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C7A951"/>
                      </a:solidFill>
                      <a:prstDash val="solid"/>
                    </a:lnT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r>
                        <a:rPr sz="900" spc="-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Volunteered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C7A951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2619755"/>
          <a:ext cx="5808345" cy="1496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4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OMBUDSMAN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SHERRY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GAY-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DAGNOGO,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M.ED.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October</a:t>
                      </a:r>
                      <a:r>
                        <a:rPr sz="1000" spc="-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sz="1000" spc="-3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0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B w="1905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73355" marR="165735" algn="ctr">
                        <a:lnSpc>
                          <a:spcPct val="101800"/>
                        </a:lnSpc>
                        <a:spcBef>
                          <a:spcPts val="310"/>
                        </a:spcBef>
                      </a:pP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850" spc="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r>
                        <a:rPr sz="850" spc="5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9050">
                      <a:solidFill>
                        <a:srgbClr val="C7A951"/>
                      </a:solidFill>
                      <a:prstDash val="solid"/>
                    </a:lnT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2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3980" marR="86995" algn="ctr">
                        <a:lnSpc>
                          <a:spcPct val="101800"/>
                        </a:lnSpc>
                        <a:spcBef>
                          <a:spcPts val="310"/>
                        </a:spcBef>
                      </a:pP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Interdepartmental</a:t>
                      </a:r>
                      <a:r>
                        <a:rPr sz="850" spc="6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850" spc="5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Tables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3185" marB="0">
                    <a:lnT w="19050">
                      <a:solidFill>
                        <a:srgbClr val="C7A951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850" spc="-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Media </a:t>
                      </a: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T w="19050">
                      <a:solidFill>
                        <a:srgbClr val="C7A951"/>
                      </a:solidFill>
                      <a:prstDash val="solid"/>
                    </a:lnT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4,150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85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Seniors</a:t>
                      </a:r>
                      <a:r>
                        <a:rPr sz="850" spc="-4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Reached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49225" marB="0">
                    <a:lnT w="19050">
                      <a:solidFill>
                        <a:srgbClr val="C7A951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914400" y="6275831"/>
            <a:ext cx="6646545" cy="326390"/>
            <a:chOff x="914400" y="6275831"/>
            <a:chExt cx="6646545" cy="326390"/>
          </a:xfrm>
        </p:grpSpPr>
        <p:sp>
          <p:nvSpPr>
            <p:cNvPr id="9" name="object 9"/>
            <p:cNvSpPr/>
            <p:nvPr/>
          </p:nvSpPr>
          <p:spPr>
            <a:xfrm>
              <a:off x="914400" y="6275831"/>
              <a:ext cx="5732145" cy="310515"/>
            </a:xfrm>
            <a:custGeom>
              <a:avLst/>
              <a:gdLst/>
              <a:ahLst/>
              <a:cxnLst/>
              <a:rect l="l" t="t" r="r" b="b"/>
              <a:pathLst>
                <a:path w="5732145" h="310515">
                  <a:moveTo>
                    <a:pt x="5731763" y="0"/>
                  </a:moveTo>
                  <a:lnTo>
                    <a:pt x="0" y="0"/>
                  </a:lnTo>
                  <a:lnTo>
                    <a:pt x="0" y="310134"/>
                  </a:lnTo>
                  <a:lnTo>
                    <a:pt x="5731763" y="310134"/>
                  </a:lnTo>
                  <a:lnTo>
                    <a:pt x="5731763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4400" y="6586727"/>
              <a:ext cx="5732145" cy="15240"/>
            </a:xfrm>
            <a:custGeom>
              <a:avLst/>
              <a:gdLst/>
              <a:ahLst/>
              <a:cxnLst/>
              <a:rect l="l" t="t" r="r" b="b"/>
              <a:pathLst>
                <a:path w="5732145" h="15240">
                  <a:moveTo>
                    <a:pt x="5731763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5731763" y="15239"/>
                  </a:lnTo>
                  <a:lnTo>
                    <a:pt x="5731763" y="0"/>
                  </a:lnTo>
                  <a:close/>
                </a:path>
              </a:pathLst>
            </a:custGeom>
            <a:solidFill>
              <a:srgbClr val="C7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4864" y="6275831"/>
              <a:ext cx="3696335" cy="310515"/>
            </a:xfrm>
            <a:custGeom>
              <a:avLst/>
              <a:gdLst/>
              <a:ahLst/>
              <a:cxnLst/>
              <a:rect l="l" t="t" r="r" b="b"/>
              <a:pathLst>
                <a:path w="3696334" h="310515">
                  <a:moveTo>
                    <a:pt x="3695712" y="0"/>
                  </a:moveTo>
                  <a:lnTo>
                    <a:pt x="0" y="0"/>
                  </a:lnTo>
                  <a:lnTo>
                    <a:pt x="0" y="310134"/>
                  </a:lnTo>
                  <a:lnTo>
                    <a:pt x="3695712" y="310134"/>
                  </a:lnTo>
                  <a:lnTo>
                    <a:pt x="3695712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4864" y="6586727"/>
              <a:ext cx="3696335" cy="15240"/>
            </a:xfrm>
            <a:custGeom>
              <a:avLst/>
              <a:gdLst/>
              <a:ahLst/>
              <a:cxnLst/>
              <a:rect l="l" t="t" r="r" b="b"/>
              <a:pathLst>
                <a:path w="3696334" h="15240">
                  <a:moveTo>
                    <a:pt x="3695712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3695712" y="15239"/>
                  </a:lnTo>
                  <a:lnTo>
                    <a:pt x="3695712" y="0"/>
                  </a:lnTo>
                  <a:close/>
                </a:path>
              </a:pathLst>
            </a:custGeom>
            <a:solidFill>
              <a:srgbClr val="C7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14400" y="6275831"/>
          <a:ext cx="6722745" cy="276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6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098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Legislative Outreach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85750" marR="215900" indent="-228600">
                        <a:lnSpc>
                          <a:spcPct val="101800"/>
                        </a:lnSpc>
                        <a:spcBef>
                          <a:spcPts val="5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285750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Holiday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Turkey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Giveaway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Events: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Detroit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PAL,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Former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NFL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Players,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8th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Precinct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85115" marR="189230" indent="-228600">
                        <a:lnSpc>
                          <a:spcPct val="101800"/>
                        </a:lnSpc>
                        <a:spcBef>
                          <a:spcPts val="270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285115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Senior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Outreach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Agency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on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Aging,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Holiday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Senior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Outreach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85750" marR="208915" indent="-228600">
                        <a:lnSpc>
                          <a:spcPct val="101800"/>
                        </a:lnSpc>
                        <a:spcBef>
                          <a:spcPts val="275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285750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'Bridging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Gap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Lansing'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Lawmakers,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Lobbyists,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Leadership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85750" marR="162560" indent="-228600">
                        <a:lnSpc>
                          <a:spcPct val="101800"/>
                        </a:lnSpc>
                        <a:spcBef>
                          <a:spcPts val="270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285750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Interdepartmental</a:t>
                      </a:r>
                      <a:r>
                        <a:rPr sz="1100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100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Tables:</a:t>
                      </a:r>
                      <a:r>
                        <a:rPr sz="1100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City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Council,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Healthy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Homes,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Board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Review,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DLBA,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Dept.,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Wayne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County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Treasurer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85750" marR="187325" indent="-228600">
                        <a:lnSpc>
                          <a:spcPct val="101800"/>
                        </a:lnSpc>
                        <a:spcBef>
                          <a:spcPts val="225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285750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12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Outreach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Events: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African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American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History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Month,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March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Reading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Month,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State</a:t>
                      </a:r>
                      <a:r>
                        <a:rPr sz="110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Schools,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SER</a:t>
                      </a:r>
                      <a:r>
                        <a:rPr sz="110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Metro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Podcast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24815" marR="1027430" indent="-197485">
                        <a:lnSpc>
                          <a:spcPct val="101800"/>
                        </a:lnSpc>
                        <a:spcBef>
                          <a:spcPts val="5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424815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Podcast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Outreach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Breakfast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Series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launched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24815" marR="929005" indent="-197485">
                        <a:lnSpc>
                          <a:spcPct val="101800"/>
                        </a:lnSpc>
                        <a:spcBef>
                          <a:spcPts val="270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424815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Partner: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Director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Willie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Donwell,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Board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of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24815" marR="1207770" indent="-197485">
                        <a:lnSpc>
                          <a:spcPct val="101800"/>
                        </a:lnSpc>
                        <a:spcBef>
                          <a:spcPts val="275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424815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Partner: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Director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Ebony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L.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Whitelow, Treasury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24815" marR="965835" indent="-197485">
                        <a:lnSpc>
                          <a:spcPct val="101800"/>
                        </a:lnSpc>
                        <a:spcBef>
                          <a:spcPts val="270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424815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Partner:</a:t>
                      </a:r>
                      <a:r>
                        <a:rPr sz="1100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Director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Tammy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Daniels,</a:t>
                      </a:r>
                      <a:r>
                        <a:rPr sz="11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Detroit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Bank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Authority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424815" marR="1022985" indent="-197485">
                        <a:lnSpc>
                          <a:spcPct val="101800"/>
                        </a:lnSpc>
                        <a:spcBef>
                          <a:spcPts val="270"/>
                        </a:spcBef>
                        <a:buClr>
                          <a:srgbClr val="4BAE7C"/>
                        </a:buClr>
                        <a:buSzPct val="72727"/>
                        <a:buFont typeface="Times New Roman"/>
                        <a:buChar char="■"/>
                        <a:tabLst>
                          <a:tab pos="424815" algn="l"/>
                        </a:tabLst>
                      </a:pP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Detroit</a:t>
                      </a: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Different</a:t>
                      </a: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1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platform feature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276931"/>
            <a:ext cx="367030" cy="569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16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1582" y="5535421"/>
            <a:ext cx="47517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Calibri"/>
                <a:cs typeface="Calibri"/>
              </a:rPr>
              <a:t>Request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to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be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Restored: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Annual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Ramp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Up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$314,752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+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$65K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(FTE)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00" y="5990081"/>
            <a:ext cx="5732145" cy="340995"/>
            <a:chOff x="914400" y="5990081"/>
            <a:chExt cx="5732145" cy="340995"/>
          </a:xfrm>
        </p:grpSpPr>
        <p:sp>
          <p:nvSpPr>
            <p:cNvPr id="5" name="object 5"/>
            <p:cNvSpPr/>
            <p:nvPr/>
          </p:nvSpPr>
          <p:spPr>
            <a:xfrm>
              <a:off x="914400" y="5990081"/>
              <a:ext cx="5732145" cy="327660"/>
            </a:xfrm>
            <a:custGeom>
              <a:avLst/>
              <a:gdLst/>
              <a:ahLst/>
              <a:cxnLst/>
              <a:rect l="l" t="t" r="r" b="b"/>
              <a:pathLst>
                <a:path w="5732145" h="327660">
                  <a:moveTo>
                    <a:pt x="5731763" y="0"/>
                  </a:moveTo>
                  <a:lnTo>
                    <a:pt x="0" y="0"/>
                  </a:lnTo>
                  <a:lnTo>
                    <a:pt x="0" y="327660"/>
                  </a:lnTo>
                  <a:lnTo>
                    <a:pt x="5731763" y="327660"/>
                  </a:lnTo>
                  <a:lnTo>
                    <a:pt x="5731763" y="0"/>
                  </a:lnTo>
                  <a:close/>
                </a:path>
              </a:pathLst>
            </a:custGeom>
            <a:solidFill>
              <a:srgbClr val="1A46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318503"/>
              <a:ext cx="5732145" cy="12700"/>
            </a:xfrm>
            <a:custGeom>
              <a:avLst/>
              <a:gdLst/>
              <a:ahLst/>
              <a:cxnLst/>
              <a:rect l="l" t="t" r="r" b="b"/>
              <a:pathLst>
                <a:path w="5732145" h="12700">
                  <a:moveTo>
                    <a:pt x="5731763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5731763" y="12191"/>
                  </a:lnTo>
                  <a:lnTo>
                    <a:pt x="5731763" y="0"/>
                  </a:lnTo>
                  <a:close/>
                </a:path>
              </a:pathLst>
            </a:custGeom>
            <a:solidFill>
              <a:srgbClr val="C7A9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14400" y="8084819"/>
            <a:ext cx="4279900" cy="1426210"/>
          </a:xfrm>
          <a:custGeom>
            <a:avLst/>
            <a:gdLst/>
            <a:ahLst/>
            <a:cxnLst/>
            <a:rect l="l" t="t" r="r" b="b"/>
            <a:pathLst>
              <a:path w="4279900" h="1426209">
                <a:moveTo>
                  <a:pt x="4279392" y="0"/>
                </a:moveTo>
                <a:lnTo>
                  <a:pt x="0" y="0"/>
                </a:lnTo>
                <a:lnTo>
                  <a:pt x="0" y="1425701"/>
                </a:lnTo>
                <a:lnTo>
                  <a:pt x="4279392" y="1425701"/>
                </a:lnTo>
                <a:lnTo>
                  <a:pt x="4279392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700" y="6032245"/>
            <a:ext cx="5843270" cy="295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7470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CONCLUSION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endParaRPr sz="1300">
              <a:latin typeface="Calibri"/>
              <a:cs typeface="Calibri"/>
            </a:endParaRPr>
          </a:p>
          <a:p>
            <a:pPr marL="12700" marR="156845">
              <a:lnSpc>
                <a:spcPct val="101699"/>
              </a:lnSpc>
              <a:spcBef>
                <a:spcPts val="885"/>
              </a:spcBef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These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recommendations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reflect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strategic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shift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toward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more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proactive,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integrated,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and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resident-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centered</a:t>
            </a:r>
            <a:r>
              <a:rPr sz="12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government.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By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prioritizing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accessibility,</a:t>
            </a:r>
            <a:r>
              <a:rPr sz="12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accountability,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education,</a:t>
            </a:r>
            <a:r>
              <a:rPr sz="12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and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collaboration,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can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improve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service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delivery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while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ensuring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greater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efficiency,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transparency,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equity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all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residents.</a:t>
            </a:r>
            <a:r>
              <a:rPr sz="1200" spc="229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Our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committed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building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on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this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foundation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delivering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measurable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results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every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Detroiter.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1699"/>
              </a:lnSpc>
              <a:spcBef>
                <a:spcPts val="5"/>
              </a:spcBef>
            </a:pP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We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humbly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ask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your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honorable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body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restore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funding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appropriate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annual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ramp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up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as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outlined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by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adopted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1A1A1A"/>
                </a:solidFill>
                <a:latin typeface="Calibri"/>
                <a:cs typeface="Calibri"/>
              </a:rPr>
              <a:t>proportional</a:t>
            </a:r>
            <a:r>
              <a:rPr sz="1200" b="1" i="1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1A1A1A"/>
                </a:solidFill>
                <a:latin typeface="Calibri"/>
                <a:cs typeface="Calibri"/>
              </a:rPr>
              <a:t>funding</a:t>
            </a:r>
            <a:r>
              <a:rPr sz="1200" b="1" i="1" spc="-10" dirty="0">
                <a:solidFill>
                  <a:srgbClr val="1A1A1A"/>
                </a:solidFill>
                <a:latin typeface="Calibri"/>
                <a:cs typeface="Calibri"/>
              </a:rPr>
              <a:t> ordinance</a:t>
            </a:r>
            <a:r>
              <a:rPr sz="1200" b="1" i="1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ensure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that</a:t>
            </a:r>
            <a:r>
              <a:rPr sz="12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our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can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continue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2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citizen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focused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trajectory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outlined</a:t>
            </a:r>
            <a:r>
              <a:rPr sz="12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A1A1A"/>
                </a:solidFill>
                <a:latin typeface="Calibri"/>
                <a:cs typeface="Calibri"/>
              </a:rPr>
              <a:t>this</a:t>
            </a:r>
            <a:r>
              <a:rPr sz="12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A1A1A"/>
                </a:solidFill>
                <a:latin typeface="Calibri"/>
                <a:cs typeface="Calibri"/>
              </a:rPr>
              <a:t>report.</a:t>
            </a:r>
            <a:endParaRPr sz="1200">
              <a:latin typeface="Calibri"/>
              <a:cs typeface="Calibri"/>
            </a:endParaRPr>
          </a:p>
          <a:p>
            <a:pPr marL="151765">
              <a:lnSpc>
                <a:spcPct val="100000"/>
              </a:lnSpc>
              <a:spcBef>
                <a:spcPts val="143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Sherry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Gay-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Dagnogo,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M.Ed.</a:t>
            </a:r>
            <a:endParaRPr sz="1200">
              <a:latin typeface="Calibri"/>
              <a:cs typeface="Calibri"/>
            </a:endParaRPr>
          </a:p>
          <a:p>
            <a:pPr marL="151765">
              <a:lnSpc>
                <a:spcPct val="100000"/>
              </a:lnSpc>
              <a:spcBef>
                <a:spcPts val="325"/>
              </a:spcBef>
            </a:pPr>
            <a:r>
              <a:rPr sz="950" dirty="0">
                <a:solidFill>
                  <a:srgbClr val="CCFFCC"/>
                </a:solidFill>
                <a:latin typeface="Calibri"/>
                <a:cs typeface="Calibri"/>
              </a:rPr>
              <a:t>City</a:t>
            </a:r>
            <a:r>
              <a:rPr sz="950" spc="-1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CCFFCC"/>
                </a:solidFill>
                <a:latin typeface="Calibri"/>
                <a:cs typeface="Calibri"/>
              </a:rPr>
              <a:t>of</a:t>
            </a:r>
            <a:r>
              <a:rPr sz="950" spc="-1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CCFFCC"/>
                </a:solidFill>
                <a:latin typeface="Calibri"/>
                <a:cs typeface="Calibri"/>
              </a:rPr>
              <a:t>Detroit</a:t>
            </a:r>
            <a:r>
              <a:rPr sz="950" spc="-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CCFFCC"/>
                </a:solidFill>
                <a:latin typeface="Calibri"/>
                <a:cs typeface="Calibri"/>
              </a:rPr>
              <a:t>Ombudsman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950">
              <a:latin typeface="Calibri"/>
              <a:cs typeface="Calibri"/>
            </a:endParaRPr>
          </a:p>
          <a:p>
            <a:pPr marL="151765">
              <a:lnSpc>
                <a:spcPct val="100000"/>
              </a:lnSpc>
            </a:pP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"Together</a:t>
            </a:r>
            <a:r>
              <a:rPr sz="1100" i="1" spc="-2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we’re</a:t>
            </a:r>
            <a:r>
              <a:rPr sz="1100" i="1" spc="-2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turning</a:t>
            </a:r>
            <a:r>
              <a:rPr sz="1100" i="1" spc="-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challenges</a:t>
            </a:r>
            <a:r>
              <a:rPr sz="1100" i="1" spc="-2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into</a:t>
            </a:r>
            <a:r>
              <a:rPr sz="1100" i="1" spc="-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spc="-10" dirty="0">
                <a:solidFill>
                  <a:srgbClr val="C7A951"/>
                </a:solidFill>
                <a:latin typeface="Calibri"/>
                <a:cs typeface="Calibri"/>
              </a:rPr>
              <a:t>opportunities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1146" y="8954737"/>
            <a:ext cx="3950970" cy="4171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475"/>
              </a:spcBef>
            </a:pP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to</a:t>
            </a:r>
            <a:r>
              <a:rPr sz="1100" i="1" spc="-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improve</a:t>
            </a:r>
            <a:r>
              <a:rPr sz="1100" i="1" spc="-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the</a:t>
            </a:r>
            <a:r>
              <a:rPr sz="1100" i="1" spc="-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quality</a:t>
            </a:r>
            <a:r>
              <a:rPr sz="1100" i="1" spc="-1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of</a:t>
            </a:r>
            <a:r>
              <a:rPr sz="1100" i="1" spc="-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life</a:t>
            </a:r>
            <a:r>
              <a:rPr sz="1100" i="1" spc="-2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100" i="1" dirty="0">
                <a:solidFill>
                  <a:srgbClr val="C7A951"/>
                </a:solidFill>
                <a:latin typeface="Calibri"/>
                <a:cs typeface="Calibri"/>
              </a:rPr>
              <a:t>for</a:t>
            </a:r>
            <a:r>
              <a:rPr sz="1100" i="1" spc="-10" dirty="0">
                <a:solidFill>
                  <a:srgbClr val="C7A951"/>
                </a:solidFill>
                <a:latin typeface="Calibri"/>
                <a:cs typeface="Calibri"/>
              </a:rPr>
              <a:t> Detroiters!"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2</a:t>
            </a:r>
            <a:r>
              <a:rPr sz="900" spc="-1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Woodward</a:t>
            </a:r>
            <a:r>
              <a:rPr sz="900" spc="-1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Ave,</a:t>
            </a:r>
            <a:r>
              <a:rPr sz="900" spc="-15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Suite</a:t>
            </a:r>
            <a:r>
              <a:rPr sz="900" spc="-5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114</a:t>
            </a:r>
            <a:r>
              <a:rPr sz="900" spc="18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·</a:t>
            </a:r>
            <a:r>
              <a:rPr sz="900" spc="18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Detroit,</a:t>
            </a:r>
            <a:r>
              <a:rPr sz="900" spc="-5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MI</a:t>
            </a:r>
            <a:r>
              <a:rPr sz="900" spc="-1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48226</a:t>
            </a:r>
            <a:r>
              <a:rPr sz="900" spc="180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AAAAAA"/>
                </a:solidFill>
                <a:latin typeface="Calibri"/>
                <a:cs typeface="Calibri"/>
              </a:rPr>
              <a:t>·</a:t>
            </a:r>
            <a:r>
              <a:rPr sz="900" spc="185" dirty="0">
                <a:solidFill>
                  <a:srgbClr val="AAAAAA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AAAAAA"/>
                </a:solidFill>
                <a:latin typeface="Calibri"/>
                <a:cs typeface="Calibri"/>
                <a:hlinkClick r:id="rId2"/>
              </a:rPr>
              <a:t>OMBUDSMAN@DETROITMI.GOV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93791" y="8151114"/>
            <a:ext cx="1503680" cy="1293495"/>
          </a:xfrm>
          <a:custGeom>
            <a:avLst/>
            <a:gdLst/>
            <a:ahLst/>
            <a:cxnLst/>
            <a:rect l="l" t="t" r="r" b="b"/>
            <a:pathLst>
              <a:path w="1503679" h="1293495">
                <a:moveTo>
                  <a:pt x="1503425" y="0"/>
                </a:moveTo>
                <a:lnTo>
                  <a:pt x="0" y="0"/>
                </a:lnTo>
                <a:lnTo>
                  <a:pt x="0" y="1293114"/>
                </a:lnTo>
                <a:lnTo>
                  <a:pt x="1503425" y="1293114"/>
                </a:lnTo>
                <a:lnTo>
                  <a:pt x="1503425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6758" y="9131300"/>
            <a:ext cx="730250" cy="12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50" dirty="0">
                <a:solidFill>
                  <a:srgbClr val="CCFFCC"/>
                </a:solidFill>
                <a:latin typeface="Calibri"/>
                <a:cs typeface="Calibri"/>
              </a:rPr>
              <a:t>Scan</a:t>
            </a:r>
            <a:r>
              <a:rPr sz="65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CCFFCC"/>
                </a:solidFill>
                <a:latin typeface="Calibri"/>
                <a:cs typeface="Calibri"/>
              </a:rPr>
              <a:t>to</a:t>
            </a:r>
            <a:r>
              <a:rPr sz="650" spc="-1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650" dirty="0">
                <a:solidFill>
                  <a:srgbClr val="CCFFCC"/>
                </a:solidFill>
                <a:latin typeface="Calibri"/>
                <a:cs typeface="Calibri"/>
              </a:rPr>
              <a:t>Visit</a:t>
            </a:r>
            <a:r>
              <a:rPr sz="650" spc="-10" dirty="0">
                <a:solidFill>
                  <a:srgbClr val="CCFFCC"/>
                </a:solidFill>
                <a:latin typeface="Calibri"/>
                <a:cs typeface="Calibri"/>
              </a:rPr>
              <a:t> Website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93791" y="8085581"/>
            <a:ext cx="1503680" cy="1424940"/>
            <a:chOff x="5193791" y="8085581"/>
            <a:chExt cx="1503680" cy="1424940"/>
          </a:xfrm>
        </p:grpSpPr>
        <p:sp>
          <p:nvSpPr>
            <p:cNvPr id="13" name="object 13"/>
            <p:cNvSpPr/>
            <p:nvPr/>
          </p:nvSpPr>
          <p:spPr>
            <a:xfrm>
              <a:off x="5193792" y="8085581"/>
              <a:ext cx="1503680" cy="1424940"/>
            </a:xfrm>
            <a:custGeom>
              <a:avLst/>
              <a:gdLst/>
              <a:ahLst/>
              <a:cxnLst/>
              <a:rect l="l" t="t" r="r" b="b"/>
              <a:pathLst>
                <a:path w="1503679" h="1424940">
                  <a:moveTo>
                    <a:pt x="1503413" y="1316736"/>
                  </a:moveTo>
                  <a:lnTo>
                    <a:pt x="0" y="1316736"/>
                  </a:lnTo>
                  <a:lnTo>
                    <a:pt x="0" y="1424940"/>
                  </a:lnTo>
                  <a:lnTo>
                    <a:pt x="1503413" y="1424940"/>
                  </a:lnTo>
                  <a:lnTo>
                    <a:pt x="1503413" y="1316736"/>
                  </a:lnTo>
                  <a:close/>
                </a:path>
                <a:path w="1503679" h="1424940">
                  <a:moveTo>
                    <a:pt x="1503413" y="0"/>
                  </a:moveTo>
                  <a:lnTo>
                    <a:pt x="0" y="0"/>
                  </a:lnTo>
                  <a:lnTo>
                    <a:pt x="0" y="108204"/>
                  </a:lnTo>
                  <a:lnTo>
                    <a:pt x="1503413" y="108204"/>
                  </a:lnTo>
                  <a:lnTo>
                    <a:pt x="1503413" y="0"/>
                  </a:lnTo>
                  <a:close/>
                </a:path>
              </a:pathLst>
            </a:custGeom>
            <a:solidFill>
              <a:srgbClr val="1A46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1960" y="8311771"/>
              <a:ext cx="800099" cy="8000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795526" y="9585452"/>
            <a:ext cx="4124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44" dirty="0">
                <a:solidFill>
                  <a:srgbClr val="1A4630"/>
                </a:solidFill>
                <a:latin typeface="Segoe UI Emoji"/>
                <a:cs typeface="Segoe UI Emoji"/>
              </a:rPr>
              <a:t>📷📷</a:t>
            </a:r>
            <a:r>
              <a:rPr sz="1200" b="1" spc="-45" dirty="0">
                <a:solidFill>
                  <a:srgbClr val="1A4630"/>
                </a:solidFill>
                <a:latin typeface="Segoe UI Emoji"/>
                <a:cs typeface="Segoe UI Emoji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libri"/>
                <a:cs typeface="Calibri"/>
              </a:rPr>
              <a:t>Instagram</a:t>
            </a:r>
            <a:r>
              <a:rPr sz="1200" b="1" spc="22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libri"/>
                <a:cs typeface="Calibri"/>
              </a:rPr>
              <a:t>|</a:t>
            </a:r>
            <a:r>
              <a:rPr sz="1200" b="1" spc="254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200" b="1" spc="-844" dirty="0">
                <a:solidFill>
                  <a:srgbClr val="1A4630"/>
                </a:solidFill>
                <a:latin typeface="Segoe UI Emoji"/>
                <a:cs typeface="Segoe UI Emoji"/>
              </a:rPr>
              <a:t>👤👤</a:t>
            </a:r>
            <a:r>
              <a:rPr sz="1200" b="1" spc="-45" dirty="0">
                <a:solidFill>
                  <a:srgbClr val="1A4630"/>
                </a:solidFill>
                <a:latin typeface="Segoe UI Emoji"/>
                <a:cs typeface="Segoe UI Emoji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libri"/>
                <a:cs typeface="Calibri"/>
              </a:rPr>
              <a:t>Facebook</a:t>
            </a:r>
            <a:r>
              <a:rPr sz="1200" b="1" spc="254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libri"/>
                <a:cs typeface="Calibri"/>
              </a:rPr>
              <a:t>|</a:t>
            </a:r>
            <a:r>
              <a:rPr sz="1200" b="1" spc="254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mbria Math"/>
                <a:cs typeface="Cambria Math"/>
              </a:rPr>
              <a:t>▶</a:t>
            </a:r>
            <a:r>
              <a:rPr sz="1200" b="1" spc="5" dirty="0">
                <a:solidFill>
                  <a:srgbClr val="1A4630"/>
                </a:solidFill>
                <a:latin typeface="Cambria Math"/>
                <a:cs typeface="Cambria Math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libri"/>
                <a:cs typeface="Calibri"/>
              </a:rPr>
              <a:t>YouTube</a:t>
            </a:r>
            <a:r>
              <a:rPr sz="1200" b="1" spc="254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A4630"/>
                </a:solidFill>
                <a:latin typeface="Calibri"/>
                <a:cs typeface="Calibri"/>
              </a:rPr>
              <a:t>|</a:t>
            </a:r>
            <a:r>
              <a:rPr sz="1200" b="1" spc="25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1200" b="1" spc="-844" dirty="0">
                <a:solidFill>
                  <a:srgbClr val="1A4630"/>
                </a:solidFill>
                <a:latin typeface="Segoe UI Emoji"/>
                <a:cs typeface="Segoe UI Emoji"/>
              </a:rPr>
              <a:t>💋💋</a:t>
            </a:r>
            <a:r>
              <a:rPr sz="1200" b="1" spc="-45" dirty="0">
                <a:solidFill>
                  <a:srgbClr val="1A4630"/>
                </a:solidFill>
                <a:latin typeface="Segoe UI Emoji"/>
                <a:cs typeface="Segoe UI Emoji"/>
              </a:rPr>
              <a:t> </a:t>
            </a:r>
            <a:r>
              <a:rPr sz="1200" b="1" spc="-10" dirty="0">
                <a:solidFill>
                  <a:srgbClr val="1A4630"/>
                </a:solidFill>
                <a:latin typeface="Calibri"/>
                <a:cs typeface="Calibri"/>
              </a:rPr>
              <a:t>GovDelivery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914" y="2126164"/>
            <a:ext cx="5906092" cy="93637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914400" y="-12"/>
            <a:ext cx="5732145" cy="328930"/>
          </a:xfrm>
          <a:custGeom>
            <a:avLst/>
            <a:gdLst/>
            <a:ahLst/>
            <a:cxnLst/>
            <a:rect l="l" t="t" r="r" b="b"/>
            <a:pathLst>
              <a:path w="5732145" h="328930">
                <a:moveTo>
                  <a:pt x="5731763" y="0"/>
                </a:moveTo>
                <a:lnTo>
                  <a:pt x="0" y="0"/>
                </a:lnTo>
                <a:lnTo>
                  <a:pt x="0" y="328434"/>
                </a:lnTo>
                <a:lnTo>
                  <a:pt x="5731763" y="328434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4400" y="42163"/>
            <a:ext cx="573214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PROPORTIONAL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FUNDING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2026-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2027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4400" y="329183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31876" y="797813"/>
          <a:ext cx="6626224" cy="118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55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59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FY2025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Actual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59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FY2026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Adopted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59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FY2027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Mayor</a:t>
                      </a:r>
                      <a:r>
                        <a:rPr sz="1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Proposed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Fund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Funds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Fund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Funds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General</a:t>
                      </a:r>
                      <a:r>
                        <a:rPr sz="1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Fund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Funds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Revenues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12,000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12,000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65"/>
                        </a:lnSpc>
                        <a:spcBef>
                          <a:spcPts val="600"/>
                        </a:spcBef>
                      </a:pPr>
                      <a:r>
                        <a:rPr sz="1000" spc="-50" dirty="0">
                          <a:latin typeface="Times New Roman"/>
                          <a:cs typeface="Times New Roman"/>
                        </a:rPr>
                        <a:t>-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16232A"/>
                      </a:solidFill>
                      <a:prstDash val="solid"/>
                    </a:lnT>
                    <a:lnB w="12700">
                      <a:solidFill>
                        <a:srgbClr val="1623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13970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Expenditures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1,487,886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1,488,058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2,021,229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2,033,229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1,954,312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150"/>
                        </a:lnSpc>
                        <a:spcBef>
                          <a:spcPts val="535"/>
                        </a:spcBef>
                      </a:pP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1,954,312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16232A"/>
                      </a:solidFill>
                      <a:prstDash val="solid"/>
                    </a:lnT>
                    <a:lnB w="3175">
                      <a:solidFill>
                        <a:srgbClr val="16232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Net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Tax</a:t>
                      </a: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Cost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16232A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1,487,886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1,476,058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2,021,229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2,021,229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1,954,312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16232A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1,954,312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16232A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16232A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FD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63748"/>
              </p:ext>
            </p:extLst>
          </p:nvPr>
        </p:nvGraphicFramePr>
        <p:xfrm>
          <a:off x="1693926" y="3109721"/>
          <a:ext cx="4309745" cy="2208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1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Ramp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Up: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Proportional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r>
                        <a:rPr sz="1000" b="1" spc="1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Cycle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7A951"/>
                      </a:solidFill>
                      <a:prstDash val="solid"/>
                    </a:lnT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Allocation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FTEs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652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7A951"/>
                      </a:solidFill>
                      <a:prstDash val="solid"/>
                    </a:lnT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50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2024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9525">
                      <a:solidFill>
                        <a:srgbClr val="C7A951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$1,457,</a:t>
                      </a:r>
                      <a:r>
                        <a:rPr sz="10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595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779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50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2025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9525">
                      <a:solidFill>
                        <a:srgbClr val="1A6B89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$1,666.595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4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50" dirty="0">
                          <a:latin typeface="Calibri"/>
                          <a:cs typeface="Calibri"/>
                        </a:rPr>
                        <a:t>FY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9525">
                      <a:solidFill>
                        <a:srgbClr val="5B8FA8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$1.718,477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25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80" dirty="0">
                          <a:solidFill>
                            <a:srgbClr val="0B3512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200" b="1" spc="-15" dirty="0">
                          <a:solidFill>
                            <a:srgbClr val="0B351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B3512"/>
                          </a:solidFill>
                          <a:latin typeface="Minion Pro"/>
                          <a:cs typeface="Minion Pro"/>
                        </a:rPr>
                        <a:t>2027</a:t>
                      </a:r>
                      <a:r>
                        <a:rPr sz="1200" b="1" spc="-30" dirty="0">
                          <a:solidFill>
                            <a:srgbClr val="0B3512"/>
                          </a:solidFill>
                          <a:latin typeface="Minion Pro"/>
                          <a:cs typeface="Minion Pr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B3512"/>
                          </a:solidFill>
                          <a:latin typeface="Minion Pro"/>
                          <a:cs typeface="Minion Pro"/>
                        </a:rPr>
                        <a:t>Budget</a:t>
                      </a:r>
                      <a:r>
                        <a:rPr sz="1200" b="1" spc="-30" dirty="0">
                          <a:solidFill>
                            <a:srgbClr val="0B3512"/>
                          </a:solidFill>
                          <a:latin typeface="Minion Pro"/>
                          <a:cs typeface="Minion Pro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B3512"/>
                          </a:solidFill>
                          <a:latin typeface="Minion Pro"/>
                          <a:cs typeface="Minion Pro"/>
                        </a:rPr>
                        <a:t>Request</a:t>
                      </a:r>
                      <a:endParaRPr sz="1200">
                        <a:latin typeface="Minion Pro"/>
                        <a:cs typeface="Minion Pro"/>
                      </a:endParaRPr>
                    </a:p>
                  </a:txBody>
                  <a:tcPr marL="0" marR="0" marT="99060" marB="0">
                    <a:lnL w="9525">
                      <a:solidFill>
                        <a:srgbClr val="1A463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10" dirty="0">
                          <a:solidFill>
                            <a:srgbClr val="0B3512"/>
                          </a:solidFill>
                          <a:latin typeface="Calibri"/>
                          <a:cs typeface="Calibri"/>
                        </a:rPr>
                        <a:t>$2,</a:t>
                      </a:r>
                      <a:r>
                        <a:rPr sz="1000" b="1" spc="-10" dirty="0">
                          <a:solidFill>
                            <a:srgbClr val="0B3512"/>
                          </a:solidFill>
                          <a:latin typeface="Minion Pro"/>
                          <a:cs typeface="Minion Pro"/>
                        </a:rPr>
                        <a:t>334,064.54</a:t>
                      </a:r>
                      <a:endParaRPr sz="1000">
                        <a:latin typeface="Minion Pro"/>
                        <a:cs typeface="Minion Pro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25" dirty="0">
                          <a:solidFill>
                            <a:srgbClr val="0B3512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trike="sngStrike" dirty="0">
                          <a:solidFill>
                            <a:srgbClr val="ED0000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1000" strike="sngStrike" spc="355" dirty="0">
                          <a:solidFill>
                            <a:srgbClr val="ED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trike="sngStrike" spc="50" dirty="0">
                          <a:solidFill>
                            <a:srgbClr val="ED0000"/>
                          </a:solidFill>
                          <a:latin typeface="Calibri"/>
                          <a:cs typeface="Calibri"/>
                        </a:rPr>
                        <a:t>FY </a:t>
                      </a:r>
                      <a:r>
                        <a:rPr sz="1000" strike="sngStrike" spc="-20" dirty="0">
                          <a:solidFill>
                            <a:srgbClr val="ED0000"/>
                          </a:solidFill>
                          <a:latin typeface="Calibri"/>
                          <a:cs typeface="Calibri"/>
                        </a:rPr>
                        <a:t>2027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9525">
                      <a:solidFill>
                        <a:srgbClr val="4BAE7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trike="sngStrike" spc="-10" dirty="0">
                          <a:solidFill>
                            <a:srgbClr val="ED0000"/>
                          </a:solidFill>
                          <a:latin typeface="Calibri"/>
                          <a:cs typeface="Calibri"/>
                        </a:rPr>
                        <a:t>$1,954,312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trike="sngStrike" spc="-25" dirty="0">
                          <a:solidFill>
                            <a:srgbClr val="ED0000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907" y="8288502"/>
            <a:ext cx="2042810" cy="5873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845" y="9391001"/>
            <a:ext cx="4617042" cy="4515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142" y="1393189"/>
            <a:ext cx="5757545" cy="686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March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30,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A1A1A"/>
                </a:solidFill>
                <a:latin typeface="Calibri"/>
                <a:cs typeface="Calibri"/>
              </a:rPr>
              <a:t>2026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100">
              <a:latin typeface="Calibri"/>
              <a:cs typeface="Calibri"/>
            </a:endParaRPr>
          </a:p>
          <a:p>
            <a:pPr marL="12700" marR="3639185">
              <a:lnSpc>
                <a:spcPct val="101800"/>
              </a:lnSpc>
            </a:pP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Honorable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Council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endParaRPr sz="1100">
              <a:latin typeface="Calibri"/>
              <a:cs typeface="Calibri"/>
            </a:endParaRPr>
          </a:p>
          <a:p>
            <a:pPr marL="12700" marR="3237865">
              <a:lnSpc>
                <a:spcPct val="101800"/>
              </a:lnSpc>
            </a:pP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1340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Coleman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A.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Young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Municipal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Center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Detroit,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1A1A1A"/>
                </a:solidFill>
                <a:latin typeface="Calibri"/>
                <a:cs typeface="Calibri"/>
              </a:rPr>
              <a:t>MI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48226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100" b="1" spc="60" dirty="0">
                <a:solidFill>
                  <a:srgbClr val="1A1A1A"/>
                </a:solidFill>
                <a:latin typeface="Calibri"/>
                <a:cs typeface="Calibri"/>
              </a:rPr>
              <a:t>RE:</a:t>
            </a:r>
            <a:r>
              <a:rPr sz="1100" b="1" spc="29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60" dirty="0">
                <a:solidFill>
                  <a:srgbClr val="1A1A1A"/>
                </a:solidFill>
                <a:latin typeface="Calibri"/>
                <a:cs typeface="Calibri"/>
              </a:rPr>
              <a:t>Ombudsman</a:t>
            </a:r>
            <a:r>
              <a:rPr sz="1100" b="1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1A1A1A"/>
                </a:solidFill>
                <a:latin typeface="Calibri"/>
                <a:cs typeface="Calibri"/>
              </a:rPr>
              <a:t>Budget</a:t>
            </a:r>
            <a:r>
              <a:rPr sz="1100" b="1" spc="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55" dirty="0">
                <a:solidFill>
                  <a:srgbClr val="1A1A1A"/>
                </a:solidFill>
                <a:latin typeface="Calibri"/>
                <a:cs typeface="Calibri"/>
              </a:rPr>
              <a:t>Analysis</a:t>
            </a:r>
            <a:r>
              <a:rPr sz="1100" b="1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100" b="1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70" dirty="0">
                <a:solidFill>
                  <a:srgbClr val="1A1A1A"/>
                </a:solidFill>
                <a:latin typeface="Calibri"/>
                <a:cs typeface="Calibri"/>
              </a:rPr>
              <a:t>FY</a:t>
            </a:r>
            <a:r>
              <a:rPr sz="1100" b="1" spc="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10" dirty="0">
                <a:solidFill>
                  <a:srgbClr val="1A1A1A"/>
                </a:solidFill>
                <a:latin typeface="Calibri"/>
                <a:cs typeface="Calibri"/>
              </a:rPr>
              <a:t>2026-</a:t>
            </a:r>
            <a:r>
              <a:rPr sz="1100" b="1" spc="-20" dirty="0">
                <a:solidFill>
                  <a:srgbClr val="1A1A1A"/>
                </a:solidFill>
                <a:latin typeface="Calibri"/>
                <a:cs typeface="Calibri"/>
              </a:rPr>
              <a:t>2027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Dear</a:t>
            </a:r>
            <a:r>
              <a:rPr sz="1100" spc="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Honorable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President,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President</a:t>
            </a:r>
            <a:r>
              <a:rPr sz="1100" spc="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Pro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Tem,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Members</a:t>
            </a:r>
            <a:r>
              <a:rPr sz="1100" spc="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Council,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1200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Thank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you</a:t>
            </a:r>
            <a:r>
              <a:rPr sz="1100" spc="1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100" spc="1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opportunity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present</a:t>
            </a:r>
            <a:r>
              <a:rPr sz="1100" spc="1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1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Ombudsman’s</a:t>
            </a:r>
            <a:r>
              <a:rPr sz="1100" spc="11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FY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2025–2026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budget 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analysis</a:t>
            </a:r>
            <a:r>
              <a:rPr sz="1100" spc="20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2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strategic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direction</a:t>
            </a:r>
            <a:r>
              <a:rPr sz="1100" spc="2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75" dirty="0">
                <a:solidFill>
                  <a:srgbClr val="1A1A1A"/>
                </a:solidFill>
                <a:latin typeface="Calibri"/>
                <a:cs typeface="Calibri"/>
              </a:rPr>
              <a:t>as</a:t>
            </a:r>
            <a:r>
              <a:rPr sz="1100" spc="2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we</a:t>
            </a:r>
            <a:r>
              <a:rPr sz="1100" spc="20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work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strengthen</a:t>
            </a:r>
            <a:r>
              <a:rPr sz="1100" spc="2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service</a:t>
            </a:r>
            <a:r>
              <a:rPr sz="1100" spc="20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delivery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100" spc="20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residents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of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Detroit.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Since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assuming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on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October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6,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2025,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my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administration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initiated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comprehensive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90-day</a:t>
            </a:r>
            <a:r>
              <a:rPr sz="1100" spc="3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transition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3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assessment</a:t>
            </a:r>
            <a:r>
              <a:rPr sz="1100" spc="3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period,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during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which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we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engaged</a:t>
            </a:r>
            <a:r>
              <a:rPr sz="1100" spc="3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21</a:t>
            </a:r>
            <a:r>
              <a:rPr sz="1100" spc="3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3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Detroit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</a:t>
            </a:r>
            <a:r>
              <a:rPr sz="1100" spc="1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directors</a:t>
            </a:r>
            <a:r>
              <a:rPr sz="1100" spc="1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their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teams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1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evaluate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departmental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effectiveness,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accessibility,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responsiveness.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1200"/>
              </a:spcBef>
            </a:pP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Our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internal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audit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identified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an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approximate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80%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closure</a:t>
            </a:r>
            <a:r>
              <a:rPr sz="1100" spc="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rate,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alongside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significant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backlog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80" dirty="0">
                <a:solidFill>
                  <a:srgbClr val="1A1A1A"/>
                </a:solidFill>
                <a:latin typeface="Calibri"/>
                <a:cs typeface="Calibri"/>
              </a:rPr>
              <a:t>cases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dating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back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2021.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response,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we partnered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department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leadership</a:t>
            </a:r>
            <a:r>
              <a:rPr sz="1100" spc="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to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reestablish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expectations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100" spc="49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timely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resolution,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implemented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shared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tracking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systems,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and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collaborated</a:t>
            </a:r>
            <a:r>
              <a:rPr sz="1100" spc="4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our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complaint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management</a:t>
            </a:r>
            <a:r>
              <a:rPr sz="1100" spc="4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vendor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4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enhance</a:t>
            </a:r>
            <a:r>
              <a:rPr sz="1100" spc="43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system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functionality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and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transparency.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  <a:spcBef>
                <a:spcPts val="120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Today,</a:t>
            </a:r>
            <a:r>
              <a:rPr sz="1100" spc="19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100" spc="2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2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2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Ombudsman</a:t>
            </a:r>
            <a:r>
              <a:rPr sz="1100" spc="1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is</a:t>
            </a:r>
            <a:r>
              <a:rPr sz="1100" spc="2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undergoing</a:t>
            </a:r>
            <a:r>
              <a:rPr sz="1100" spc="1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2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critical</a:t>
            </a:r>
            <a:r>
              <a:rPr sz="1100" spc="2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transformation—from</a:t>
            </a:r>
            <a:r>
              <a:rPr sz="1100" spc="2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20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reactive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complaint-response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model</a:t>
            </a:r>
            <a:r>
              <a:rPr sz="1100" spc="229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proactive,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data-informed,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community-centered</a:t>
            </a:r>
            <a:r>
              <a:rPr sz="1100" spc="229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approach.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This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shift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is</a:t>
            </a:r>
            <a:r>
              <a:rPr sz="1100" spc="1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grounded</a:t>
            </a:r>
            <a:r>
              <a:rPr sz="1100" spc="1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100" spc="1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five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key</a:t>
            </a:r>
            <a:r>
              <a:rPr sz="1100" spc="1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strategic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priorities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outlined</a:t>
            </a:r>
            <a:r>
              <a:rPr sz="1100" spc="1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in</a:t>
            </a:r>
            <a:r>
              <a:rPr sz="1100" spc="1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this</a:t>
            </a:r>
            <a:r>
              <a:rPr sz="1100" spc="1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report.</a:t>
            </a:r>
            <a:r>
              <a:rPr sz="1100" spc="15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During</a:t>
            </a:r>
            <a:r>
              <a:rPr sz="1100" spc="1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this</a:t>
            </a:r>
            <a:r>
              <a:rPr sz="1100" spc="1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reporting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period,</a:t>
            </a:r>
            <a:r>
              <a:rPr sz="1100" spc="2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our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office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processed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3,462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complaints</a:t>
            </a:r>
            <a:r>
              <a:rPr sz="1100" spc="229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844</a:t>
            </a:r>
            <a:r>
              <a:rPr sz="1100" spc="2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web-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based</a:t>
            </a:r>
            <a:r>
              <a:rPr sz="1100" spc="2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submissions.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We</a:t>
            </a:r>
            <a:r>
              <a:rPr sz="1100" spc="2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hosted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more</a:t>
            </a:r>
            <a:r>
              <a:rPr sz="1100" spc="4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than</a:t>
            </a:r>
            <a:r>
              <a:rPr sz="1100" spc="48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50</a:t>
            </a:r>
            <a:r>
              <a:rPr sz="1100" spc="4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community</a:t>
            </a:r>
            <a:r>
              <a:rPr sz="1100" spc="4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engagement</a:t>
            </a:r>
            <a:r>
              <a:rPr sz="1100" spc="4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events,</a:t>
            </a:r>
            <a:r>
              <a:rPr sz="1100" spc="48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reached</a:t>
            </a:r>
            <a:r>
              <a:rPr sz="1100" spc="47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over</a:t>
            </a:r>
            <a:r>
              <a:rPr sz="1100" spc="459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4,150</a:t>
            </a:r>
            <a:r>
              <a:rPr sz="1100" spc="47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seniors,</a:t>
            </a:r>
            <a:r>
              <a:rPr sz="1100" spc="4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conducted</a:t>
            </a:r>
            <a:r>
              <a:rPr sz="1100" spc="47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12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targeted</a:t>
            </a:r>
            <a:r>
              <a:rPr sz="1100" spc="4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educational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outreach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sessions,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launched</a:t>
            </a:r>
            <a:r>
              <a:rPr sz="1100" spc="4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4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Monthly</a:t>
            </a:r>
            <a:r>
              <a:rPr sz="1100" spc="4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Ombudsman</a:t>
            </a:r>
            <a:r>
              <a:rPr sz="1100" spc="43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45" dirty="0">
                <a:solidFill>
                  <a:srgbClr val="1A1A1A"/>
                </a:solidFill>
                <a:latin typeface="Calibri"/>
                <a:cs typeface="Calibri"/>
              </a:rPr>
              <a:t>Podcast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Breakfast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Series</a:t>
            </a:r>
            <a:r>
              <a:rPr sz="1100" spc="9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featuring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department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leaders.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101699"/>
              </a:lnSpc>
              <a:spcBef>
                <a:spcPts val="1195"/>
              </a:spcBef>
            </a:pP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We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have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strengthened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internal</a:t>
            </a:r>
            <a:r>
              <a:rPr sz="1100" spc="1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operations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through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strategic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staff</a:t>
            </a:r>
            <a:r>
              <a:rPr sz="1100" spc="10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reorganization,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led</a:t>
            </a:r>
            <a:r>
              <a:rPr sz="1100" spc="10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by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A1A1A"/>
                </a:solidFill>
                <a:latin typeface="Calibri"/>
                <a:cs typeface="Calibri"/>
              </a:rPr>
              <a:t>Chief</a:t>
            </a:r>
            <a:r>
              <a:rPr sz="1100" spc="9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of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Staff</a:t>
            </a:r>
            <a:r>
              <a:rPr sz="1100" spc="11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Linda</a:t>
            </a:r>
            <a:r>
              <a:rPr sz="1100" spc="1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Wesley</a:t>
            </a:r>
            <a:r>
              <a:rPr sz="1100" spc="1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Deputy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Chief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11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Education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Assistant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Ombudsman</a:t>
            </a:r>
            <a:r>
              <a:rPr sz="1100" spc="11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Allen</a:t>
            </a:r>
            <a:r>
              <a:rPr sz="1100" spc="11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Montgomery,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M.Ed.</a:t>
            </a:r>
            <a:r>
              <a:rPr sz="1100" spc="114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Their</a:t>
            </a:r>
            <a:r>
              <a:rPr sz="1100" spc="1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leadership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has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improved</a:t>
            </a:r>
            <a:r>
              <a:rPr sz="1100" spc="1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accountability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efficiency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internally,</a:t>
            </a:r>
            <a:r>
              <a:rPr sz="1100" spc="1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each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Assistant </a:t>
            </a:r>
            <a:r>
              <a:rPr sz="1100" spc="50" dirty="0">
                <a:solidFill>
                  <a:srgbClr val="1A1A1A"/>
                </a:solidFill>
                <a:latin typeface="Calibri"/>
                <a:cs typeface="Calibri"/>
              </a:rPr>
              <a:t>Ombudsmen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is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now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aligned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Council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District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1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partnering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100" spc="1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100" spc="1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Department</a:t>
            </a:r>
            <a:r>
              <a:rPr sz="1100" spc="1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A1A1A"/>
                </a:solidFill>
                <a:latin typeface="Calibri"/>
                <a:cs typeface="Calibri"/>
              </a:rPr>
              <a:t>of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Neighborhoods</a:t>
            </a:r>
            <a:r>
              <a:rPr sz="1100" spc="8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enhance</a:t>
            </a:r>
            <a:r>
              <a:rPr sz="1100" spc="8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service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awareness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deliver</a:t>
            </a:r>
            <a:r>
              <a:rPr sz="1100" spc="7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A1A1A"/>
                </a:solidFill>
                <a:latin typeface="Calibri"/>
                <a:cs typeface="Calibri"/>
              </a:rPr>
              <a:t>a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more</a:t>
            </a:r>
            <a:r>
              <a:rPr sz="1100" spc="8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seamless,</a:t>
            </a:r>
            <a:r>
              <a:rPr sz="1100" spc="8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resident-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centered experience.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100" spc="20" dirty="0">
                <a:solidFill>
                  <a:srgbClr val="1A1A1A"/>
                </a:solidFill>
                <a:latin typeface="Calibri"/>
                <a:cs typeface="Calibri"/>
              </a:rPr>
              <a:t>Respectfully</a:t>
            </a:r>
            <a:r>
              <a:rPr sz="1100" spc="17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A1A1A"/>
                </a:solidFill>
                <a:latin typeface="Calibri"/>
                <a:cs typeface="Calibri"/>
              </a:rPr>
              <a:t>submitted,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142" y="8917975"/>
            <a:ext cx="1779905" cy="363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solidFill>
                  <a:srgbClr val="1A1A1A"/>
                </a:solidFill>
                <a:latin typeface="Calibri"/>
                <a:cs typeface="Calibri"/>
              </a:rPr>
              <a:t>Sherry</a:t>
            </a:r>
            <a:r>
              <a:rPr sz="1100" b="1" spc="2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1A1A1A"/>
                </a:solidFill>
                <a:latin typeface="Calibri"/>
                <a:cs typeface="Calibri"/>
              </a:rPr>
              <a:t>Gay-Dagnogo,</a:t>
            </a:r>
            <a:r>
              <a:rPr sz="1100" b="1" spc="2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1A1A1A"/>
                </a:solidFill>
                <a:latin typeface="Calibri"/>
                <a:cs typeface="Calibri"/>
              </a:rPr>
              <a:t>M.</a:t>
            </a:r>
            <a:r>
              <a:rPr sz="1100" b="1" spc="2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1A1A1A"/>
                </a:solidFill>
                <a:latin typeface="Calibri"/>
                <a:cs typeface="Calibri"/>
              </a:rPr>
              <a:t>Ed.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City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100" spc="6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A1A1A"/>
                </a:solidFill>
                <a:latin typeface="Calibri"/>
                <a:cs typeface="Calibri"/>
              </a:rPr>
              <a:t>Detroit</a:t>
            </a:r>
            <a:r>
              <a:rPr sz="1100" spc="6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A1A1A"/>
                </a:solidFill>
                <a:latin typeface="Calibri"/>
                <a:cs typeface="Calibri"/>
              </a:rPr>
              <a:t>Ombudsman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0740" y="118745"/>
            <a:ext cx="6992284" cy="12115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30694" y="9435904"/>
            <a:ext cx="341630" cy="3981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25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2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7994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3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595883"/>
            <a:ext cx="5732145" cy="344170"/>
          </a:xfrm>
          <a:custGeom>
            <a:avLst/>
            <a:gdLst/>
            <a:ahLst/>
            <a:cxnLst/>
            <a:rect l="l" t="t" r="r" b="b"/>
            <a:pathLst>
              <a:path w="5732145" h="344169">
                <a:moveTo>
                  <a:pt x="5731763" y="0"/>
                </a:moveTo>
                <a:lnTo>
                  <a:pt x="0" y="0"/>
                </a:lnTo>
                <a:lnTo>
                  <a:pt x="0" y="343661"/>
                </a:lnTo>
                <a:lnTo>
                  <a:pt x="5731763" y="343661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638047"/>
            <a:ext cx="57321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TABLE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940307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6925" y="1091422"/>
            <a:ext cx="1491615" cy="5365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590"/>
              </a:spcBef>
              <a:tabLst>
                <a:tab pos="788670" algn="l"/>
              </a:tabLst>
            </a:pPr>
            <a:r>
              <a:rPr sz="1700" b="1" spc="-50" dirty="0">
                <a:solidFill>
                  <a:srgbClr val="C7E6D3"/>
                </a:solidFill>
                <a:latin typeface="Segoe UI Symbol"/>
                <a:cs typeface="Segoe UI Symbol"/>
              </a:rPr>
              <a:t>✦</a:t>
            </a:r>
            <a:r>
              <a:rPr sz="1700" b="1" dirty="0">
                <a:solidFill>
                  <a:srgbClr val="C7E6D3"/>
                </a:solidFill>
                <a:latin typeface="Segoe UI Symbol"/>
                <a:cs typeface="Segoe UI Symbol"/>
              </a:rPr>
              <a:t>	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C</a:t>
            </a:r>
            <a:r>
              <a:rPr sz="1700" b="1" spc="31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I</a:t>
            </a:r>
            <a:r>
              <a:rPr sz="1700" b="1" spc="31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T</a:t>
            </a:r>
            <a:r>
              <a:rPr sz="1700" b="1" spc="315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spc="-50" dirty="0">
                <a:solidFill>
                  <a:srgbClr val="C7E6D3"/>
                </a:solidFill>
                <a:latin typeface="Calibri"/>
                <a:cs typeface="Calibri"/>
              </a:rPr>
              <a:t>Y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O</a:t>
            </a:r>
            <a:r>
              <a:rPr sz="1000" spc="28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M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B</a:t>
            </a:r>
            <a:r>
              <a:rPr sz="1000" spc="28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U</a:t>
            </a:r>
            <a:r>
              <a:rPr sz="1000" spc="28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D</a:t>
            </a:r>
            <a:r>
              <a:rPr sz="1000" spc="23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S</a:t>
            </a:r>
            <a:r>
              <a:rPr sz="1000" spc="23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M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A</a:t>
            </a:r>
            <a:r>
              <a:rPr sz="1000" spc="23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N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'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D5ECE0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8644" y="1091422"/>
            <a:ext cx="2741930" cy="5365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590"/>
              </a:spcBef>
              <a:tabLst>
                <a:tab pos="612140" algn="l"/>
                <a:tab pos="2427605" algn="l"/>
              </a:tabLst>
            </a:pP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O</a:t>
            </a:r>
            <a:r>
              <a:rPr sz="1700" b="1" spc="30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spc="-60" dirty="0">
                <a:solidFill>
                  <a:srgbClr val="C7E6D3"/>
                </a:solidFill>
                <a:latin typeface="Calibri"/>
                <a:cs typeface="Calibri"/>
              </a:rPr>
              <a:t>F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	D</a:t>
            </a:r>
            <a:r>
              <a:rPr sz="1700" b="1" spc="305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E</a:t>
            </a:r>
            <a:r>
              <a:rPr sz="1700" b="1" spc="31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T</a:t>
            </a:r>
            <a:r>
              <a:rPr sz="1700" b="1" spc="31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R</a:t>
            </a:r>
            <a:r>
              <a:rPr sz="1700" b="1" spc="31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O</a:t>
            </a:r>
            <a:r>
              <a:rPr sz="1700" b="1" spc="310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I</a:t>
            </a:r>
            <a:r>
              <a:rPr sz="1700" b="1" spc="315" dirty="0">
                <a:solidFill>
                  <a:srgbClr val="C7E6D3"/>
                </a:solidFill>
                <a:latin typeface="Calibri"/>
                <a:cs typeface="Calibri"/>
              </a:rPr>
              <a:t> </a:t>
            </a:r>
            <a:r>
              <a:rPr sz="1700" b="1" spc="-50" dirty="0">
                <a:solidFill>
                  <a:srgbClr val="C7E6D3"/>
                </a:solidFill>
                <a:latin typeface="Calibri"/>
                <a:cs typeface="Calibri"/>
              </a:rPr>
              <a:t>T</a:t>
            </a:r>
            <a:r>
              <a:rPr sz="1700" b="1" dirty="0">
                <a:solidFill>
                  <a:srgbClr val="C7E6D3"/>
                </a:solidFill>
                <a:latin typeface="Calibri"/>
                <a:cs typeface="Calibri"/>
              </a:rPr>
              <a:t>	</a:t>
            </a:r>
            <a:r>
              <a:rPr sz="1700" b="1" spc="-50" dirty="0">
                <a:solidFill>
                  <a:srgbClr val="C7E6D3"/>
                </a:solidFill>
                <a:latin typeface="Segoe UI Symbol"/>
                <a:cs typeface="Segoe UI Symbol"/>
              </a:rPr>
              <a:t>✦</a:t>
            </a:r>
            <a:endParaRPr sz="17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940435" algn="l"/>
                <a:tab pos="1303020" algn="l"/>
                <a:tab pos="1642110" algn="l"/>
              </a:tabLst>
            </a:pP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O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F</a:t>
            </a:r>
            <a:r>
              <a:rPr sz="1000" spc="23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F</a:t>
            </a:r>
            <a:r>
              <a:rPr sz="1000" spc="24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I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C</a:t>
            </a:r>
            <a:r>
              <a:rPr sz="1000" spc="28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D5ECE0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	</a:t>
            </a:r>
            <a:r>
              <a:rPr sz="1000" spc="-50" dirty="0">
                <a:solidFill>
                  <a:srgbClr val="D5ECE0"/>
                </a:solidFill>
                <a:latin typeface="Calibri"/>
                <a:cs typeface="Calibri"/>
              </a:rPr>
              <a:t>—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	F</a:t>
            </a:r>
            <a:r>
              <a:rPr sz="1000" spc="26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D5ECE0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	2</a:t>
            </a:r>
            <a:r>
              <a:rPr sz="1000" spc="24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0</a:t>
            </a:r>
            <a:r>
              <a:rPr sz="1000" spc="24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2</a:t>
            </a:r>
            <a:r>
              <a:rPr sz="1000" spc="25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5</a:t>
            </a:r>
            <a:r>
              <a:rPr sz="1000" spc="29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–</a:t>
            </a:r>
            <a:r>
              <a:rPr sz="1000" spc="29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2</a:t>
            </a:r>
            <a:r>
              <a:rPr sz="1000" spc="24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0</a:t>
            </a:r>
            <a:r>
              <a:rPr sz="1000" spc="245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D5ECE0"/>
                </a:solidFill>
                <a:latin typeface="Calibri"/>
                <a:cs typeface="Calibri"/>
              </a:rPr>
              <a:t>2</a:t>
            </a:r>
            <a:r>
              <a:rPr sz="1000" spc="290" dirty="0">
                <a:solidFill>
                  <a:srgbClr val="D5ECE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D5ECE0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14400" y="1690115"/>
          <a:ext cx="5808345" cy="38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200" b="1" spc="-3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90-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1200" b="1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Audit</a:t>
                      </a:r>
                      <a:r>
                        <a:rPr sz="1200" b="1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Findings,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r>
                        <a:rPr sz="1200" b="1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14400" y="2254757"/>
          <a:ext cx="5808345" cy="38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200" b="1" spc="-3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200" b="1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Districts</a:t>
                      </a:r>
                      <a:r>
                        <a:rPr sz="1200" b="1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(D1-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D7)</a:t>
                      </a:r>
                      <a:r>
                        <a:rPr sz="1200" b="1" spc="-4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r>
                        <a:rPr sz="1200" b="1" spc="-3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Codes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14400" y="2819399"/>
          <a:ext cx="5808345" cy="386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200" b="1" spc="-4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III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Transition,</a:t>
                      </a:r>
                      <a:r>
                        <a:rPr sz="1200" b="1" spc="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Recommendations,</a:t>
                      </a:r>
                      <a:r>
                        <a:rPr sz="1200" b="1" spc="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200" b="1" spc="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Engagement &amp; </a:t>
                      </a:r>
                      <a:r>
                        <a:rPr sz="1200" b="1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Conclusion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B w="6350">
                      <a:solidFill>
                        <a:srgbClr val="BABABA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14400" y="3583685"/>
            <a:ext cx="5732145" cy="513715"/>
          </a:xfrm>
          <a:custGeom>
            <a:avLst/>
            <a:gdLst/>
            <a:ahLst/>
            <a:cxnLst/>
            <a:rect l="l" t="t" r="r" b="b"/>
            <a:pathLst>
              <a:path w="5732145" h="513714">
                <a:moveTo>
                  <a:pt x="5731763" y="0"/>
                </a:moveTo>
                <a:lnTo>
                  <a:pt x="0" y="0"/>
                </a:lnTo>
                <a:lnTo>
                  <a:pt x="0" y="513588"/>
                </a:lnTo>
                <a:lnTo>
                  <a:pt x="5731763" y="513588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400" y="3625849"/>
            <a:ext cx="5732145" cy="41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SECTION</a:t>
            </a:r>
            <a:r>
              <a:rPr sz="1400" b="1" spc="-2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I</a:t>
            </a:r>
            <a:r>
              <a:rPr sz="1400" b="1" spc="28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—</a:t>
            </a:r>
            <a:r>
              <a:rPr sz="1400" b="1" spc="28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90-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October</a:t>
            </a:r>
            <a:r>
              <a:rPr sz="11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2025</a:t>
            </a:r>
            <a:r>
              <a:rPr sz="110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–</a:t>
            </a:r>
            <a:r>
              <a:rPr sz="110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January</a:t>
            </a:r>
            <a:r>
              <a:rPr sz="11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CCFFCC"/>
                </a:solidFill>
                <a:latin typeface="Calibri"/>
                <a:cs typeface="Calibri"/>
              </a:rPr>
              <a:t>2026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400" y="4098048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79"/>
                </a:lnTo>
                <a:lnTo>
                  <a:pt x="5731763" y="12179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14400" y="4298441"/>
          <a:ext cx="5808345" cy="956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5,500*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9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Found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2,357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Legacy</a:t>
                      </a:r>
                      <a:r>
                        <a:rPr sz="900" spc="-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Online</a:t>
                      </a:r>
                      <a:r>
                        <a:rPr sz="900" spc="-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844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3079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Web</a:t>
                      </a:r>
                      <a:r>
                        <a:rPr sz="9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Submissions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Directors</a:t>
                      </a:r>
                      <a:r>
                        <a:rPr sz="900" spc="-4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Met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914400" y="5616701"/>
            <a:ext cx="5732145" cy="288290"/>
          </a:xfrm>
          <a:custGeom>
            <a:avLst/>
            <a:gdLst/>
            <a:ahLst/>
            <a:cxnLst/>
            <a:rect l="l" t="t" r="r" b="b"/>
            <a:pathLst>
              <a:path w="5732145" h="288289">
                <a:moveTo>
                  <a:pt x="5731763" y="0"/>
                </a:moveTo>
                <a:lnTo>
                  <a:pt x="0" y="0"/>
                </a:lnTo>
                <a:lnTo>
                  <a:pt x="0" y="288036"/>
                </a:lnTo>
                <a:lnTo>
                  <a:pt x="5731763" y="288036"/>
                </a:lnTo>
                <a:lnTo>
                  <a:pt x="5731763" y="0"/>
                </a:lnTo>
                <a:close/>
              </a:path>
            </a:pathLst>
          </a:custGeom>
          <a:solidFill>
            <a:srgbClr val="2D7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4400" y="5647435"/>
            <a:ext cx="5732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Findings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4400" y="5905499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1"/>
                </a:lnTo>
                <a:lnTo>
                  <a:pt x="5731763" y="12191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67053" y="6095491"/>
            <a:ext cx="5553710" cy="25361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75895" marR="269240" indent="-163830">
              <a:lnSpc>
                <a:spcPct val="101800"/>
              </a:lnSpc>
              <a:spcBef>
                <a:spcPts val="65"/>
              </a:spcBef>
              <a:buClr>
                <a:srgbClr val="4BAE7C"/>
              </a:buClr>
              <a:buSzPct val="50000"/>
              <a:buFont typeface="Times New Roman"/>
              <a:buChar char="■"/>
              <a:tabLst>
                <a:tab pos="177165" algn="l"/>
              </a:tabLst>
            </a:pP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Approximately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5,500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open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cases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identified,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requiring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immediate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triage 	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case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management restructuring</a:t>
            </a:r>
            <a:endParaRPr sz="1400">
              <a:latin typeface="Calibri"/>
              <a:cs typeface="Calibri"/>
            </a:endParaRPr>
          </a:p>
          <a:p>
            <a:pPr marL="175895" marR="5080" indent="-163830">
              <a:lnSpc>
                <a:spcPct val="101800"/>
              </a:lnSpc>
              <a:spcBef>
                <a:spcPts val="200"/>
              </a:spcBef>
              <a:buClr>
                <a:srgbClr val="4BAE7C"/>
              </a:buClr>
              <a:buSzPct val="50000"/>
              <a:buFont typeface="Times New Roman"/>
              <a:buChar char="■"/>
              <a:tabLst>
                <a:tab pos="177165" algn="l"/>
              </a:tabLst>
            </a:pP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Discovery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2,357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legacy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complaints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submitted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online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dating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as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far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back</a:t>
            </a:r>
            <a:r>
              <a:rPr sz="1400" spc="500" dirty="0">
                <a:solidFill>
                  <a:srgbClr val="1A1A1A"/>
                </a:solidFill>
                <a:latin typeface="Calibri"/>
                <a:cs typeface="Calibri"/>
              </a:rPr>
              <a:t> 	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as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2021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—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requiring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full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reconciliation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Office's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technology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vendor</a:t>
            </a:r>
            <a:endParaRPr sz="1400">
              <a:latin typeface="Calibri"/>
              <a:cs typeface="Calibri"/>
            </a:endParaRPr>
          </a:p>
          <a:p>
            <a:pPr marL="176530" indent="-163830">
              <a:lnSpc>
                <a:spcPct val="100000"/>
              </a:lnSpc>
              <a:spcBef>
                <a:spcPts val="229"/>
              </a:spcBef>
              <a:buClr>
                <a:srgbClr val="4BAE7C"/>
              </a:buClr>
              <a:buSzPct val="50000"/>
              <a:buFont typeface="Times New Roman"/>
              <a:buChar char="■"/>
              <a:tabLst>
                <a:tab pos="176530" algn="l"/>
              </a:tabLst>
            </a:pP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844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web-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based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submissions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identified</a:t>
            </a:r>
            <a:r>
              <a:rPr sz="1400" spc="-1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logged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for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processing</a:t>
            </a:r>
            <a:endParaRPr sz="1400">
              <a:latin typeface="Calibri"/>
              <a:cs typeface="Calibri"/>
            </a:endParaRPr>
          </a:p>
          <a:p>
            <a:pPr marL="175895" marR="207645" indent="-163830">
              <a:lnSpc>
                <a:spcPct val="101800"/>
              </a:lnSpc>
              <a:spcBef>
                <a:spcPts val="195"/>
              </a:spcBef>
              <a:buClr>
                <a:srgbClr val="4BAE7C"/>
              </a:buClr>
              <a:buSzPct val="50000"/>
              <a:buFont typeface="Times New Roman"/>
              <a:buChar char="■"/>
              <a:tabLst>
                <a:tab pos="177165" algn="l"/>
              </a:tabLst>
            </a:pP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Backlog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traced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capacity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gaps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lack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cross-departmental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tracking 	infrastructure</a:t>
            </a:r>
            <a:endParaRPr sz="1400">
              <a:latin typeface="Calibri"/>
              <a:cs typeface="Calibri"/>
            </a:endParaRPr>
          </a:p>
          <a:p>
            <a:pPr marL="175895" marR="13335" indent="-163830">
              <a:lnSpc>
                <a:spcPct val="101800"/>
              </a:lnSpc>
              <a:spcBef>
                <a:spcPts val="200"/>
              </a:spcBef>
              <a:buClr>
                <a:srgbClr val="4BAE7C"/>
              </a:buClr>
              <a:buSzPct val="50000"/>
              <a:buFont typeface="Times New Roman"/>
              <a:buChar char="■"/>
              <a:tabLst>
                <a:tab pos="177165" algn="l"/>
              </a:tabLst>
            </a:pP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Implemented</a:t>
            </a:r>
            <a:r>
              <a:rPr sz="1400" spc="-5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shared</a:t>
            </a:r>
            <a:r>
              <a:rPr sz="1400" spc="-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Smartsheet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tracking</a:t>
            </a:r>
            <a:r>
              <a:rPr sz="1400" spc="-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systems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with</a:t>
            </a:r>
            <a:r>
              <a:rPr sz="1400" spc="-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BSEED,</a:t>
            </a:r>
            <a:r>
              <a:rPr sz="1400" spc="-4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DPW,</a:t>
            </a:r>
            <a:r>
              <a:rPr sz="1400" spc="-4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GSD, 	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DWSD</a:t>
            </a:r>
            <a:endParaRPr sz="1400">
              <a:latin typeface="Calibri"/>
              <a:cs typeface="Calibri"/>
            </a:endParaRPr>
          </a:p>
          <a:p>
            <a:pPr marL="175895" marR="453390" indent="-163830">
              <a:lnSpc>
                <a:spcPct val="101800"/>
              </a:lnSpc>
              <a:spcBef>
                <a:spcPts val="195"/>
              </a:spcBef>
              <a:buClr>
                <a:srgbClr val="4BAE7C"/>
              </a:buClr>
              <a:buSzPct val="50000"/>
              <a:buFont typeface="Times New Roman"/>
              <a:buChar char="■"/>
              <a:tabLst>
                <a:tab pos="177165" algn="l"/>
              </a:tabLst>
            </a:pP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New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intake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protocols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established</a:t>
            </a:r>
            <a:r>
              <a:rPr sz="1400" spc="-3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ensure</a:t>
            </a:r>
            <a:r>
              <a:rPr sz="1400" spc="-25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no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resident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A1A1A"/>
                </a:solidFill>
                <a:latin typeface="Calibri"/>
                <a:cs typeface="Calibri"/>
              </a:rPr>
              <a:t>inquiry</a:t>
            </a:r>
            <a:r>
              <a:rPr sz="1400" spc="-30" dirty="0">
                <a:solidFill>
                  <a:srgbClr val="1A1A1A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A1A1A"/>
                </a:solidFill>
                <a:latin typeface="Calibri"/>
                <a:cs typeface="Calibri"/>
              </a:rPr>
              <a:t>goes 	</a:t>
            </a:r>
            <a:r>
              <a:rPr sz="1400" spc="-10" dirty="0">
                <a:solidFill>
                  <a:srgbClr val="1A1A1A"/>
                </a:solidFill>
                <a:latin typeface="Calibri"/>
                <a:cs typeface="Calibri"/>
              </a:rPr>
              <a:t>unaddressed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792479"/>
            <a:ext cx="5732145" cy="344170"/>
          </a:xfrm>
          <a:custGeom>
            <a:avLst/>
            <a:gdLst/>
            <a:ahLst/>
            <a:cxnLst/>
            <a:rect l="l" t="t" r="r" b="b"/>
            <a:pathLst>
              <a:path w="5732145" h="344169">
                <a:moveTo>
                  <a:pt x="5731763" y="0"/>
                </a:moveTo>
                <a:lnTo>
                  <a:pt x="0" y="0"/>
                </a:lnTo>
                <a:lnTo>
                  <a:pt x="0" y="343661"/>
                </a:lnTo>
                <a:lnTo>
                  <a:pt x="5731763" y="343661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834644"/>
            <a:ext cx="57321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CASES: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OPEN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CLOSED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FEBRUARY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FEBRUARY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136903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1337309"/>
          <a:ext cx="5808345" cy="972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5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1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85%</a:t>
                      </a:r>
                      <a:r>
                        <a:rPr sz="3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2,951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000" spc="-1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15%</a:t>
                      </a:r>
                      <a:r>
                        <a:rPr sz="3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3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3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511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Cases</a:t>
                      </a:r>
                      <a:r>
                        <a:rPr sz="10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r>
                        <a:rPr sz="1000" spc="-2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Resolved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2497073"/>
          <a:ext cx="5808345" cy="40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438150">
                        <a:lnSpc>
                          <a:spcPct val="102000"/>
                        </a:lnSpc>
                        <a:spcBef>
                          <a:spcPts val="284"/>
                        </a:spcBef>
                      </a:pP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Office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significantly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reduced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inherited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backlog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Smartsheet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tracking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i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coordinated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departmental</a:t>
                      </a:r>
                      <a:r>
                        <a:rPr sz="1000" i="1" spc="-3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across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BSEED,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DPW,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GSD,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000" i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DWSD.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14400" y="3096005"/>
            <a:ext cx="5732145" cy="483234"/>
          </a:xfrm>
          <a:custGeom>
            <a:avLst/>
            <a:gdLst/>
            <a:ahLst/>
            <a:cxnLst/>
            <a:rect l="l" t="t" r="r" b="b"/>
            <a:pathLst>
              <a:path w="5732145" h="483235">
                <a:moveTo>
                  <a:pt x="5731763" y="0"/>
                </a:moveTo>
                <a:lnTo>
                  <a:pt x="0" y="0"/>
                </a:lnTo>
                <a:lnTo>
                  <a:pt x="0" y="483107"/>
                </a:lnTo>
                <a:lnTo>
                  <a:pt x="5731763" y="483107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400" y="3138169"/>
            <a:ext cx="573214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COMPLAINTS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RESOLUTION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February</a:t>
            </a:r>
            <a:r>
              <a:rPr sz="10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2025</a:t>
            </a:r>
            <a:r>
              <a:rPr sz="1000" spc="-4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–</a:t>
            </a:r>
            <a:r>
              <a:rPr sz="100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February</a:t>
            </a:r>
            <a:r>
              <a:rPr sz="10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CCFFCC"/>
                </a:solidFill>
                <a:latin typeface="Calibri"/>
                <a:cs typeface="Calibri"/>
              </a:rPr>
              <a:t>2026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3579875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09827" y="3954017"/>
          <a:ext cx="5817235" cy="5815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3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350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Department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marL="50800" marR="504825">
                        <a:lnSpc>
                          <a:spcPct val="102000"/>
                        </a:lnSpc>
                        <a:spcBef>
                          <a:spcPts val="120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10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(Buildings,</a:t>
                      </a:r>
                      <a:r>
                        <a:rPr sz="10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Safety</a:t>
                      </a:r>
                      <a:r>
                        <a:rPr sz="10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Eng.</a:t>
                      </a:r>
                      <a:r>
                        <a:rPr sz="10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Environmental)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2,058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59.00%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1,982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96%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0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0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(GSD)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5.78%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171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(Water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Sewerage)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6.44%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(Police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Department)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253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7.31%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198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DLBA</a:t>
                      </a: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(Detroit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Bank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Authority)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3.55%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96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(Public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Works)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6.87%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179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315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Finance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2.54%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Administrative</a:t>
                      </a:r>
                      <a:r>
                        <a:rPr sz="1000" spc="-4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Hearings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0.64%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91%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Municipal</a:t>
                      </a:r>
                      <a:r>
                        <a:rPr sz="1000" spc="-1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Parking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0.38%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Fire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0.17%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Human</a:t>
                      </a: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Resources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0.09%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CRIO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0.12%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Law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DDOT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(Transportation)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0.40%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315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PLD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0.14%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P&amp;DD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0.03%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Elections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0.14%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0.03%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679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Non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Departmental</a:t>
                      </a:r>
                      <a:r>
                        <a:rPr sz="1000" spc="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000" spc="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Non </a:t>
                      </a:r>
                      <a:r>
                        <a:rPr sz="10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Jurisdictional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0.66%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1460">
                <a:tc gridSpan="2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2,951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85%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BAE7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processed.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case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counts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reflect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000" i="1" spc="-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000" i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i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reporting</a:t>
                      </a:r>
                      <a:r>
                        <a:rPr sz="1000" i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period.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D5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5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7145" y="595883"/>
            <a:ext cx="6400800" cy="498475"/>
          </a:xfrm>
          <a:custGeom>
            <a:avLst/>
            <a:gdLst/>
            <a:ahLst/>
            <a:cxnLst/>
            <a:rect l="l" t="t" r="r" b="b"/>
            <a:pathLst>
              <a:path w="6400800" h="498475">
                <a:moveTo>
                  <a:pt x="6400800" y="0"/>
                </a:moveTo>
                <a:lnTo>
                  <a:pt x="0" y="0"/>
                </a:lnTo>
                <a:lnTo>
                  <a:pt x="0" y="498348"/>
                </a:lnTo>
                <a:lnTo>
                  <a:pt x="6400800" y="498348"/>
                </a:lnTo>
                <a:lnTo>
                  <a:pt x="6400800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145" y="638047"/>
            <a:ext cx="6400800" cy="396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Trend</a:t>
            </a:r>
            <a:r>
              <a:rPr sz="1400" b="1" spc="-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Data</a:t>
            </a:r>
            <a:r>
              <a:rPr sz="1400" b="1" spc="30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—</a:t>
            </a:r>
            <a:r>
              <a:rPr sz="1400" b="1" spc="30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Complaint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Volume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Four-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endParaRPr sz="14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0"/>
              </a:spcBef>
            </a:pP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February</a:t>
            </a:r>
            <a:r>
              <a:rPr sz="100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2022</a:t>
            </a:r>
            <a:r>
              <a:rPr sz="10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–</a:t>
            </a:r>
            <a:r>
              <a:rPr sz="100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February</a:t>
            </a:r>
            <a:r>
              <a:rPr sz="100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2026</a:t>
            </a:r>
            <a:r>
              <a:rPr sz="1000" spc="19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·</a:t>
            </a:r>
            <a:r>
              <a:rPr sz="1000" spc="18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Comparative</a:t>
            </a:r>
            <a:r>
              <a:rPr sz="100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complaint</a:t>
            </a:r>
            <a:r>
              <a:rPr sz="100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data</a:t>
            </a:r>
            <a:r>
              <a:rPr sz="100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across</a:t>
            </a:r>
            <a:r>
              <a:rPr sz="1000" spc="-2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all</a:t>
            </a:r>
            <a:r>
              <a:rPr sz="1000" spc="-1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CCFFCC"/>
                </a:solidFill>
                <a:latin typeface="Calibri"/>
                <a:cs typeface="Calibri"/>
              </a:rPr>
              <a:t>reporting</a:t>
            </a:r>
            <a:r>
              <a:rPr sz="1000" spc="-2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CCFFCC"/>
                </a:solidFill>
                <a:latin typeface="Calibri"/>
                <a:cs typeface="Calibri"/>
              </a:rPr>
              <a:t>periods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7145" y="1094993"/>
            <a:ext cx="6400800" cy="12700"/>
          </a:xfrm>
          <a:custGeom>
            <a:avLst/>
            <a:gdLst/>
            <a:ahLst/>
            <a:cxnLst/>
            <a:rect l="l" t="t" r="r" b="b"/>
            <a:pathLst>
              <a:path w="6400800" h="12700">
                <a:moveTo>
                  <a:pt x="6400800" y="0"/>
                </a:moveTo>
                <a:lnTo>
                  <a:pt x="0" y="0"/>
                </a:lnTo>
                <a:lnTo>
                  <a:pt x="0" y="12192"/>
                </a:lnTo>
                <a:lnTo>
                  <a:pt x="6400800" y="12192"/>
                </a:lnTo>
                <a:lnTo>
                  <a:pt x="6400800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5456681"/>
            <a:ext cx="5886450" cy="312420"/>
          </a:xfrm>
          <a:prstGeom prst="rect">
            <a:avLst/>
          </a:prstGeom>
          <a:solidFill>
            <a:srgbClr val="2D7C52"/>
          </a:solidFill>
        </p:spPr>
        <p:txBody>
          <a:bodyPr vert="horz" wrap="square" lIns="0" tIns="3619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Complaints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14400" y="5912351"/>
          <a:ext cx="5962650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Reporting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1149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C7A951"/>
                      </a:solidFill>
                      <a:prstDash val="solid"/>
                    </a:lnR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C7A95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2022–2023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9525">
                      <a:solidFill>
                        <a:srgbClr val="C7A951"/>
                      </a:solidFill>
                      <a:prstDash val="solid"/>
                    </a:lnL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3,708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A6B89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1A6B8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2023–2024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9525">
                      <a:solidFill>
                        <a:srgbClr val="1A6B89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A6B89"/>
                          </a:solidFill>
                          <a:latin typeface="Calibri"/>
                          <a:cs typeface="Calibri"/>
                        </a:rPr>
                        <a:t>3,987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5B8FA8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5B8FA8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2024–2025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9525">
                      <a:solidFill>
                        <a:srgbClr val="5B8FA8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5B8FA8"/>
                          </a:solidFill>
                          <a:latin typeface="Calibri"/>
                          <a:cs typeface="Calibri"/>
                        </a:rPr>
                        <a:t>3,296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1A4630"/>
                      </a:solidFill>
                      <a:prstDash val="solid"/>
                    </a:lnR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2025–2026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9525">
                      <a:solidFill>
                        <a:srgbClr val="1A4630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FY</a:t>
                      </a:r>
                      <a:r>
                        <a:rPr sz="140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2025–</a:t>
                      </a: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r>
                        <a:rPr sz="1400" spc="-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— Web</a:t>
                      </a:r>
                      <a:r>
                        <a:rPr sz="14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Submissions </a:t>
                      </a:r>
                      <a:r>
                        <a:rPr sz="14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tc>
                  <a:txBody>
                    <a:bodyPr/>
                    <a:lstStyle/>
                    <a:p>
                      <a:pPr marR="11430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25" dirty="0">
                          <a:solidFill>
                            <a:srgbClr val="2D7C52"/>
                          </a:solidFill>
                          <a:latin typeface="Calibri"/>
                          <a:cs typeface="Calibri"/>
                        </a:rPr>
                        <a:t>844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24305" y="7865364"/>
            <a:ext cx="5876925" cy="508000"/>
          </a:xfrm>
          <a:custGeom>
            <a:avLst/>
            <a:gdLst/>
            <a:ahLst/>
            <a:cxnLst/>
            <a:rect l="l" t="t" r="r" b="b"/>
            <a:pathLst>
              <a:path w="5876925" h="508000">
                <a:moveTo>
                  <a:pt x="5876544" y="0"/>
                </a:moveTo>
                <a:lnTo>
                  <a:pt x="0" y="0"/>
                </a:lnTo>
                <a:lnTo>
                  <a:pt x="0" y="507492"/>
                </a:lnTo>
                <a:lnTo>
                  <a:pt x="5876544" y="507492"/>
                </a:lnTo>
                <a:lnTo>
                  <a:pt x="5876544" y="0"/>
                </a:lnTo>
                <a:close/>
              </a:path>
            </a:pathLst>
          </a:custGeom>
          <a:solidFill>
            <a:srgbClr val="D5E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4305" y="7900974"/>
            <a:ext cx="5876925" cy="4330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15"/>
              </a:spcBef>
            </a:pPr>
            <a:r>
              <a:rPr sz="1000" b="1" dirty="0">
                <a:solidFill>
                  <a:srgbClr val="2D7C52"/>
                </a:solidFill>
                <a:latin typeface="Calibri"/>
                <a:cs typeface="Calibri"/>
              </a:rPr>
              <a:t>*</a:t>
            </a:r>
            <a:r>
              <a:rPr sz="1000" b="1" spc="-5" dirty="0">
                <a:solidFill>
                  <a:srgbClr val="2D7C52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Web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Submissions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(844)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are NOT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included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in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the FY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2025–2026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complaint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total of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3,462. They are in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addition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to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the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3,462</a:t>
            </a:r>
            <a:endParaRPr sz="850">
              <a:latin typeface="Calibri"/>
              <a:cs typeface="Calibri"/>
            </a:endParaRPr>
          </a:p>
          <a:p>
            <a:pPr marL="96520" marR="97155">
              <a:lnSpc>
                <a:spcPct val="101800"/>
              </a:lnSpc>
              <a:spcBef>
                <a:spcPts val="15"/>
              </a:spcBef>
            </a:pP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complaints</a:t>
            </a:r>
            <a:r>
              <a:rPr sz="850" i="1" spc="-2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that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were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identified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by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our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vendor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and</a:t>
            </a:r>
            <a:r>
              <a:rPr sz="850" i="1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are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currently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being</a:t>
            </a:r>
            <a:r>
              <a:rPr sz="850" i="1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logged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and</a:t>
            </a:r>
            <a:r>
              <a:rPr sz="850" i="1" spc="-1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reconciled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by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staff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to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determine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dirty="0">
                <a:solidFill>
                  <a:srgbClr val="1A4630"/>
                </a:solidFill>
                <a:latin typeface="Calibri"/>
                <a:cs typeface="Calibri"/>
              </a:rPr>
              <a:t>the</a:t>
            </a:r>
            <a:r>
              <a:rPr sz="850" i="1" spc="-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appropriate</a:t>
            </a:r>
            <a:r>
              <a:rPr sz="850" i="1" spc="500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complaint</a:t>
            </a:r>
            <a:r>
              <a:rPr sz="850" i="1" spc="35" dirty="0">
                <a:solidFill>
                  <a:srgbClr val="1A4630"/>
                </a:solidFill>
                <a:latin typeface="Calibri"/>
                <a:cs typeface="Calibri"/>
              </a:rPr>
              <a:t> </a:t>
            </a:r>
            <a:r>
              <a:rPr sz="850" i="1" spc="-10" dirty="0">
                <a:solidFill>
                  <a:srgbClr val="1A4630"/>
                </a:solidFill>
                <a:latin typeface="Calibri"/>
                <a:cs typeface="Calibri"/>
              </a:rPr>
              <a:t>category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15161" y="7865376"/>
            <a:ext cx="5885815" cy="513715"/>
            <a:chOff x="915161" y="7865376"/>
            <a:chExt cx="5885815" cy="513715"/>
          </a:xfrm>
        </p:grpSpPr>
        <p:sp>
          <p:nvSpPr>
            <p:cNvPr id="11" name="object 11"/>
            <p:cNvSpPr/>
            <p:nvPr/>
          </p:nvSpPr>
          <p:spPr>
            <a:xfrm>
              <a:off x="915161" y="7865376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9525" h="44450">
                  <a:moveTo>
                    <a:pt x="9143" y="0"/>
                  </a:moveTo>
                  <a:lnTo>
                    <a:pt x="0" y="0"/>
                  </a:lnTo>
                  <a:lnTo>
                    <a:pt x="0" y="44183"/>
                  </a:lnTo>
                  <a:lnTo>
                    <a:pt x="9143" y="4418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9733" y="8327897"/>
              <a:ext cx="5881370" cy="44450"/>
            </a:xfrm>
            <a:custGeom>
              <a:avLst/>
              <a:gdLst/>
              <a:ahLst/>
              <a:cxnLst/>
              <a:rect l="l" t="t" r="r" b="b"/>
              <a:pathLst>
                <a:path w="5881370" h="44450">
                  <a:moveTo>
                    <a:pt x="5881116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5881116" y="44195"/>
                  </a:lnTo>
                  <a:lnTo>
                    <a:pt x="5881116" y="0"/>
                  </a:lnTo>
                  <a:close/>
                </a:path>
              </a:pathLst>
            </a:custGeom>
            <a:solidFill>
              <a:srgbClr val="D5E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5161" y="7909547"/>
              <a:ext cx="9525" cy="463550"/>
            </a:xfrm>
            <a:custGeom>
              <a:avLst/>
              <a:gdLst/>
              <a:ahLst/>
              <a:cxnLst/>
              <a:rect l="l" t="t" r="r" b="b"/>
              <a:pathLst>
                <a:path w="9525" h="463550">
                  <a:moveTo>
                    <a:pt x="9143" y="0"/>
                  </a:moveTo>
                  <a:lnTo>
                    <a:pt x="0" y="0"/>
                  </a:lnTo>
                  <a:lnTo>
                    <a:pt x="0" y="463308"/>
                  </a:lnTo>
                  <a:lnTo>
                    <a:pt x="9143" y="463308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D7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5161" y="8372855"/>
              <a:ext cx="5885815" cy="6350"/>
            </a:xfrm>
            <a:custGeom>
              <a:avLst/>
              <a:gdLst/>
              <a:ahLst/>
              <a:cxnLst/>
              <a:rect l="l" t="t" r="r" b="b"/>
              <a:pathLst>
                <a:path w="5885815" h="6350">
                  <a:moveTo>
                    <a:pt x="588568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5885688" y="6095"/>
                  </a:lnTo>
                  <a:lnTo>
                    <a:pt x="5885688" y="0"/>
                  </a:lnTo>
                  <a:close/>
                </a:path>
              </a:pathLst>
            </a:custGeom>
            <a:solidFill>
              <a:srgbClr val="D5E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691639"/>
            <a:ext cx="6177280" cy="317473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6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11" y="1174102"/>
            <a:ext cx="6693590" cy="523264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4400" y="685037"/>
            <a:ext cx="5732145" cy="356870"/>
          </a:xfrm>
          <a:prstGeom prst="rect">
            <a:avLst/>
          </a:prstGeom>
          <a:solidFill>
            <a:srgbClr val="1A4630"/>
          </a:solidFill>
        </p:spPr>
        <p:txBody>
          <a:bodyPr vert="horz" wrap="square" lIns="0" tIns="6096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80"/>
              </a:spcBef>
            </a:pP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SECTION</a:t>
            </a:r>
            <a:r>
              <a:rPr sz="1400" b="1" spc="-2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II</a:t>
            </a:r>
            <a:r>
              <a:rPr sz="1400" b="1" spc="27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—</a:t>
            </a:r>
            <a:r>
              <a:rPr sz="1400" b="1" spc="27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Complaints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City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Council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Districts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(D1-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D7)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Zip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Codes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9827" y="6573011"/>
          <a:ext cx="5809615" cy="320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4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000" spc="-3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2025</a:t>
                      </a:r>
                      <a:r>
                        <a:rPr sz="1000" spc="-35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000" spc="-3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000" spc="-3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solidFill>
                            <a:srgbClr val="CCFFCC"/>
                          </a:solidFill>
                          <a:latin typeface="Calibri"/>
                          <a:cs typeface="Calibri"/>
                        </a:rPr>
                        <a:t>2026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5244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94615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Received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200" spc="-3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234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94361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L="9436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7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9827" y="683513"/>
          <a:ext cx="5817235" cy="2312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35">
                <a:tc gridSpan="3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400" b="1" spc="-2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II</a:t>
                      </a:r>
                      <a:r>
                        <a:rPr sz="1400" b="1" spc="275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r>
                        <a:rPr sz="1400" b="1" spc="27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(D1-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D7)</a:t>
                      </a:r>
                      <a:r>
                        <a:rPr sz="1400" b="1" spc="2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Highest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Volume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Department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solidFill>
                      <a:srgbClr val="1A46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400" b="1" spc="2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2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President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James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solidFill>
                      <a:srgbClr val="E86F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60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477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CEAEB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300" b="1" spc="-10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33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C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E86F79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E86F79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E86F79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AEB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8100">
                      <a:solidFill>
                        <a:srgbClr val="FCEAEB"/>
                      </a:solidFill>
                      <a:prstDash val="solid"/>
                    </a:lnB>
                    <a:solidFill>
                      <a:srgbClr val="FC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9525">
                      <a:solidFill>
                        <a:srgbClr val="E86F79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b="1" spc="-2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T w="38100">
                      <a:solidFill>
                        <a:srgbClr val="FCEAEB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Debris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E86F79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AEB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A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Abandoned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Vehicles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E86F79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E86F79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9827" y="3301751"/>
          <a:ext cx="5817235" cy="195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5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Councilmember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Angela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Whitfield-Calloway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solidFill>
                      <a:srgbClr val="9B6C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59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381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3EDF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49</a:t>
                      </a:r>
                      <a:r>
                        <a:rPr sz="1300" b="1" spc="-10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3ED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9B6CB5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9B6CB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9B6CB5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3EDF8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3ED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9B6CB5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Abandoned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Vehicles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9B6CB5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3EDF8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3ED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Debris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9B6CB5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9B6CB5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9827" y="5563368"/>
          <a:ext cx="5817235" cy="4271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5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4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Councilmember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Scott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Benson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solidFill>
                      <a:srgbClr val="4BAE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60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604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8F5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34</a:t>
                      </a:r>
                      <a:r>
                        <a:rPr sz="1300" b="1" spc="-10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71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E8F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4BAE7C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4BAE7C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4BAE7C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5ED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5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Abandoned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Vehicles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5ED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5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Debris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4BAE7C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400" b="1" spc="2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Councilmember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Latisha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Johnson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97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59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54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337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54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33</a:t>
                      </a:r>
                      <a:r>
                        <a:rPr sz="1300" b="1" spc="-10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31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solidFill>
                      <a:srgbClr val="E8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2979B8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solidFill>
                      <a:srgbClr val="2979B8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9525">
                      <a:solidFill>
                        <a:srgbClr val="2979B8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25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2979B8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Debris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2979B8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0F9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8F0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Squatters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2979B8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428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50" dirty="0">
                          <a:solidFill>
                            <a:srgbClr val="2979B8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8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9827" y="1605540"/>
          <a:ext cx="5730875" cy="1955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5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40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2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Councilmember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Renata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Miller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1275" marB="0">
                    <a:solidFill>
                      <a:srgbClr val="E89F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59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310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CF3E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42</a:t>
                      </a:r>
                      <a:r>
                        <a:rPr sz="1300" b="1" spc="-10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C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E89F2F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E89F2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E89F2F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F3E2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F3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E89F2F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Sidewalks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E89F2F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F3E2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F3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Abandoned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Vehicles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E89F2F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E89F2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9827" y="3983735"/>
          <a:ext cx="5730875" cy="195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5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sz="1400" b="1" spc="3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Councilmember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Gabriela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Santiago-Romero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solidFill>
                      <a:srgbClr val="E86C2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59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324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211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65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300" b="1" spc="-10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E86C2F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E86C2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E86C2F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5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E86C2F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Debris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E86C2F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Sidewalks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E86C2F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428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50" dirty="0">
                          <a:solidFill>
                            <a:srgbClr val="E86C2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9827" y="6361937"/>
          <a:ext cx="5730875" cy="19557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135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400" b="1" spc="2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400" b="1" spc="2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Councilmember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Denzel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McCampbell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2544" marB="0">
                    <a:solidFill>
                      <a:srgbClr val="1A79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  <a:spcBef>
                          <a:spcPts val="260"/>
                        </a:spcBef>
                      </a:pP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50" b="1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8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633095" algn="ctr">
                        <a:lnSpc>
                          <a:spcPts val="894"/>
                        </a:lnSpc>
                        <a:spcBef>
                          <a:spcPts val="260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BSEED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GSD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0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DWSD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R="631825" algn="ctr">
                        <a:lnSpc>
                          <a:spcPts val="1555"/>
                        </a:lnSpc>
                      </a:pPr>
                      <a:r>
                        <a:rPr sz="1300" b="1" spc="-2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288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E6F4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894"/>
                        </a:lnSpc>
                        <a:spcBef>
                          <a:spcPts val="260"/>
                        </a:spcBef>
                      </a:pP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DPW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750" b="1" spc="-1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b="1" spc="-25" dirty="0">
                          <a:solidFill>
                            <a:srgbClr val="1A4630"/>
                          </a:solidFill>
                          <a:latin typeface="Calibri"/>
                          <a:cs typeface="Calibri"/>
                        </a:rPr>
                        <a:t>DPD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ts val="1555"/>
                        </a:lnSpc>
                      </a:pPr>
                      <a:r>
                        <a:rPr sz="1300" b="1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1300" b="1" spc="-10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sz="1300" b="1" spc="-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solidFill>
                      <a:srgbClr val="E6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5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Complaint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1A7989"/>
                    </a:solidFill>
                  </a:tcPr>
                </a:tc>
                <a:tc>
                  <a:txBody>
                    <a:bodyPr/>
                    <a:lstStyle/>
                    <a:p>
                      <a:pPr marL="12636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solidFill>
                      <a:srgbClr val="1A7989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Illegal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Dumping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9525">
                      <a:solidFill>
                        <a:srgbClr val="1A7989"/>
                      </a:solidFill>
                      <a:prstDash val="solid"/>
                    </a:lnL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6F4F6"/>
                    </a:solidFill>
                  </a:tcPr>
                </a:tc>
                <a:tc>
                  <a:txBody>
                    <a:bodyPr/>
                    <a:lstStyle/>
                    <a:p>
                      <a:pPr marL="12623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spc="-2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6F4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sz="1200" spc="-2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Grass/Weeds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1A7989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Abandoned</a:t>
                      </a:r>
                      <a:r>
                        <a:rPr sz="1200" spc="-3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Vehicles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9525">
                      <a:solidFill>
                        <a:srgbClr val="1A7989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6F4F6"/>
                    </a:solidFill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b="1" spc="-2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  <a:solidFill>
                      <a:srgbClr val="E6F4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spc="-10" dirty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Debris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9525">
                      <a:solidFill>
                        <a:srgbClr val="1A7989"/>
                      </a:solidFill>
                      <a:prstDash val="solid"/>
                    </a:lnL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01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solidFill>
                            <a:srgbClr val="1A7989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T w="3175">
                      <a:solidFill>
                        <a:srgbClr val="DDDDDD"/>
                      </a:solidFill>
                      <a:prstDash val="solid"/>
                    </a:lnT>
                    <a:lnB w="3175">
                      <a:solidFill>
                        <a:srgbClr val="DDDDD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14400" y="831341"/>
            <a:ext cx="5732145" cy="356870"/>
          </a:xfrm>
          <a:prstGeom prst="rect">
            <a:avLst/>
          </a:prstGeom>
          <a:solidFill>
            <a:srgbClr val="1A4630"/>
          </a:solidFill>
        </p:spPr>
        <p:txBody>
          <a:bodyPr vert="horz" wrap="square" lIns="0" tIns="6032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75"/>
              </a:spcBef>
            </a:pP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SECTION</a:t>
            </a:r>
            <a:r>
              <a:rPr sz="1400" b="1" spc="-2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II</a:t>
            </a:r>
            <a:r>
              <a:rPr sz="1400" b="1" spc="26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—</a:t>
            </a:r>
            <a:r>
              <a:rPr sz="1400" b="1" spc="27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(D1-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D7)</a:t>
            </a:r>
            <a:r>
              <a:rPr sz="1400" b="1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Highest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Complaint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Volume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pg.2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4956" y="9423204"/>
            <a:ext cx="367030" cy="423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0"/>
              </a:lnSpc>
            </a:pPr>
            <a:r>
              <a:rPr sz="1000" spc="-10" dirty="0">
                <a:latin typeface="Calibri"/>
                <a:cs typeface="Calibri"/>
              </a:rPr>
              <a:t>Page</a:t>
            </a:r>
            <a:r>
              <a:rPr sz="2200" spc="-10" dirty="0">
                <a:latin typeface="Calibri"/>
                <a:cs typeface="Calibri"/>
              </a:rPr>
              <a:t>9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595121"/>
            <a:ext cx="5732145" cy="357505"/>
          </a:xfrm>
          <a:prstGeom prst="rect">
            <a:avLst/>
          </a:prstGeom>
          <a:solidFill>
            <a:srgbClr val="1A4630"/>
          </a:solidFill>
        </p:spPr>
        <p:txBody>
          <a:bodyPr vert="horz" wrap="square" lIns="0" tIns="61594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484"/>
              </a:spcBef>
            </a:pP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SECTION</a:t>
            </a:r>
            <a:r>
              <a:rPr sz="1400" b="1" spc="-1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II</a:t>
            </a:r>
            <a:r>
              <a:rPr sz="1400" b="1" spc="295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7A951"/>
                </a:solidFill>
                <a:latin typeface="Calibri"/>
                <a:cs typeface="Calibri"/>
              </a:rPr>
              <a:t>—</a:t>
            </a:r>
            <a:r>
              <a:rPr sz="1400" b="1" spc="290" dirty="0">
                <a:solidFill>
                  <a:srgbClr val="C7A95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Complaints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Zip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Maps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149095"/>
            <a:ext cx="5732145" cy="499109"/>
          </a:xfrm>
          <a:custGeom>
            <a:avLst/>
            <a:gdLst/>
            <a:ahLst/>
            <a:cxnLst/>
            <a:rect l="l" t="t" r="r" b="b"/>
            <a:pathLst>
              <a:path w="5732145" h="499110">
                <a:moveTo>
                  <a:pt x="5731763" y="0"/>
                </a:moveTo>
                <a:lnTo>
                  <a:pt x="0" y="0"/>
                </a:lnTo>
                <a:lnTo>
                  <a:pt x="0" y="499109"/>
                </a:lnTo>
                <a:lnTo>
                  <a:pt x="5731763" y="499109"/>
                </a:lnTo>
                <a:lnTo>
                  <a:pt x="5731763" y="0"/>
                </a:lnTo>
                <a:close/>
              </a:path>
            </a:pathLst>
          </a:custGeom>
          <a:solidFill>
            <a:srgbClr val="1A46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191260"/>
            <a:ext cx="573214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COMPLAINTS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ZIP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CODE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February</a:t>
            </a:r>
            <a:r>
              <a:rPr sz="1100" spc="-4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2025</a:t>
            </a:r>
            <a:r>
              <a:rPr sz="1100" spc="-3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–</a:t>
            </a:r>
            <a:r>
              <a:rPr sz="1100" spc="-35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CCFFCC"/>
                </a:solidFill>
                <a:latin typeface="Calibri"/>
                <a:cs typeface="Calibri"/>
              </a:rPr>
              <a:t>February</a:t>
            </a:r>
            <a:r>
              <a:rPr sz="1100" spc="-3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CCFFCC"/>
                </a:solidFill>
                <a:latin typeface="Calibri"/>
                <a:cs typeface="Calibri"/>
              </a:rPr>
              <a:t>2026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648967"/>
            <a:ext cx="5732145" cy="12700"/>
          </a:xfrm>
          <a:custGeom>
            <a:avLst/>
            <a:gdLst/>
            <a:ahLst/>
            <a:cxnLst/>
            <a:rect l="l" t="t" r="r" b="b"/>
            <a:pathLst>
              <a:path w="5732145" h="12700">
                <a:moveTo>
                  <a:pt x="5731763" y="0"/>
                </a:moveTo>
                <a:lnTo>
                  <a:pt x="0" y="0"/>
                </a:lnTo>
                <a:lnTo>
                  <a:pt x="0" y="12192"/>
                </a:lnTo>
                <a:lnTo>
                  <a:pt x="5731763" y="12192"/>
                </a:lnTo>
                <a:lnTo>
                  <a:pt x="5731763" y="0"/>
                </a:lnTo>
                <a:close/>
              </a:path>
            </a:pathLst>
          </a:custGeom>
          <a:solidFill>
            <a:srgbClr val="C7A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09827" y="1848611"/>
          <a:ext cx="5820410" cy="7988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Zip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Code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Complaints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B w="12700">
                      <a:solidFill>
                        <a:srgbClr val="C7A951"/>
                      </a:solidFill>
                      <a:prstDash val="solid"/>
                    </a:lnB>
                    <a:solidFill>
                      <a:srgbClr val="1A46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0.43%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T w="12700">
                      <a:solidFill>
                        <a:srgbClr val="C7A951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1.65%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4.16%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173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5.00%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246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7.11%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3.01%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1.62%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0.98%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48209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1.56%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1.76%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1.30%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2.95%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281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8.17%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2.15%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1.04%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0.49%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0.84%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0.03%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5.81%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184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5.32%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2.49%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5.08%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0.11%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2.14%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6.59%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5.49%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294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8.49%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6.21%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0.46%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208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6.01%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48239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0.20%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9525">
                      <a:solidFill>
                        <a:srgbClr val="4BAE7C"/>
                      </a:solidFill>
                      <a:prstDash val="solid"/>
                    </a:lnL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L="5016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5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20" dirty="0">
                          <a:solidFill>
                            <a:srgbClr val="1A1A1A"/>
                          </a:solidFill>
                          <a:latin typeface="Calibri"/>
                          <a:cs typeface="Calibri"/>
                        </a:rPr>
                        <a:t>1.07%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T w="6350">
                      <a:solidFill>
                        <a:srgbClr val="DDDDDD"/>
                      </a:solidFill>
                      <a:prstDash val="solid"/>
                    </a:lnT>
                    <a:lnB w="6350">
                      <a:solidFill>
                        <a:srgbClr val="DDDDDD"/>
                      </a:solidFill>
                      <a:prstDash val="solid"/>
                    </a:lnB>
                    <a:solidFill>
                      <a:srgbClr val="D5E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3,462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0" dirty="0">
                          <a:solidFill>
                            <a:srgbClr val="C7A951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T w="6350">
                      <a:solidFill>
                        <a:srgbClr val="DDDDDD"/>
                      </a:solidFill>
                      <a:prstDash val="solid"/>
                    </a:lnT>
                    <a:solidFill>
                      <a:srgbClr val="2D7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52753" y="10082523"/>
            <a:ext cx="1212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0"/>
              </a:lnSpc>
            </a:pPr>
            <a:r>
              <a:rPr sz="900" b="1" spc="-50" dirty="0">
                <a:solidFill>
                  <a:srgbClr val="C7A951"/>
                </a:solidFill>
                <a:latin typeface="Cambria Math"/>
                <a:cs typeface="Cambria Math"/>
              </a:rPr>
              <a:t>◆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/>
              <a:t>City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Detroit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Office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50" dirty="0"/>
              <a:t> </a:t>
            </a:r>
            <a:r>
              <a:rPr dirty="0"/>
              <a:t>Sherry</a:t>
            </a:r>
            <a:r>
              <a:rPr spc="-20" dirty="0"/>
              <a:t> </a:t>
            </a:r>
            <a:r>
              <a:rPr spc="-10" dirty="0"/>
              <a:t>Gay-</a:t>
            </a:r>
            <a:r>
              <a:rPr dirty="0"/>
              <a:t>Dagnogo,</a:t>
            </a:r>
            <a:r>
              <a:rPr spc="-15" dirty="0"/>
              <a:t> </a:t>
            </a:r>
            <a:r>
              <a:rPr dirty="0"/>
              <a:t>M.Ed.,</a:t>
            </a:r>
            <a:r>
              <a:rPr spc="-15" dirty="0"/>
              <a:t> </a:t>
            </a:r>
            <a:r>
              <a:rPr dirty="0"/>
              <a:t>City</a:t>
            </a:r>
            <a:r>
              <a:rPr spc="-10" dirty="0"/>
              <a:t> </a:t>
            </a:r>
            <a:r>
              <a:rPr dirty="0"/>
              <a:t>Ombudsman</a:t>
            </a:r>
            <a:r>
              <a:rPr spc="150" dirty="0"/>
              <a:t> </a:t>
            </a:r>
            <a:r>
              <a:rPr dirty="0"/>
              <a:t>•</a:t>
            </a:r>
            <a:r>
              <a:rPr spc="145" dirty="0"/>
              <a:t> </a:t>
            </a:r>
            <a:r>
              <a:rPr dirty="0"/>
              <a:t>FY</a:t>
            </a:r>
            <a:r>
              <a:rPr spc="-15" dirty="0"/>
              <a:t> </a:t>
            </a:r>
            <a:r>
              <a:rPr spc="-10" dirty="0"/>
              <a:t>2025–</a:t>
            </a:r>
            <a:r>
              <a:rPr spc="-20" dirty="0"/>
              <a:t>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AAA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3584</Words>
  <Application>Microsoft Office PowerPoint</Application>
  <PresentationFormat>Custom</PresentationFormat>
  <Paragraphs>873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Minion Pro</vt:lpstr>
      <vt:lpstr>Segoe UI Emoji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Un-named</dc:creator>
  <cp:lastModifiedBy>Sherry J Gay-Dagnogo</cp:lastModifiedBy>
  <cp:revision>1</cp:revision>
  <dcterms:created xsi:type="dcterms:W3CDTF">2026-03-30T19:40:08Z</dcterms:created>
  <dcterms:modified xsi:type="dcterms:W3CDTF">2026-03-30T19:48:11Z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2026-03-29T00:00:00Z</vt:filetime>
  </property>
  <property fmtid="{D5CDD505-2E9C-101B-9397-08002B2CF9AE}" pid="3" name="Creator">
    <vt:lpwstr>Acrobat PDFMaker 25 for Word</vt:lpwstr>
  </property>
  <property fmtid="{D5CDD505-2E9C-101B-9397-08002B2CF9AE}" pid="4" name="LastSaved">
    <vt:filetime>2026-03-30T00:00:00Z</vt:filetime>
  </property>
  <property fmtid="{D5CDD505-2E9C-101B-9397-08002B2CF9AE}" pid="5" name="Producer">
    <vt:lpwstr>Adobe PDF Library 25.1.40</vt:lpwstr>
  </property>
  <property fmtid="{D5CDD505-2E9C-101B-9397-08002B2CF9AE}" pid="6" name="SourceModified">
    <vt:lpwstr/>
  </property>
</Properties>
</file>