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7"/>
  </p:notesMasterIdLst>
  <p:sldIdLst>
    <p:sldId id="309" r:id="rId6"/>
    <p:sldId id="355" r:id="rId7"/>
    <p:sldId id="362" r:id="rId8"/>
    <p:sldId id="353" r:id="rId9"/>
    <p:sldId id="369" r:id="rId10"/>
    <p:sldId id="363" r:id="rId11"/>
    <p:sldId id="361" r:id="rId12"/>
    <p:sldId id="366" r:id="rId13"/>
    <p:sldId id="364" r:id="rId14"/>
    <p:sldId id="368" r:id="rId15"/>
    <p:sldId id="3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DE272-A765-4677-A88D-C096199A30A2}" v="2" dt="2025-04-07T20:02:53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F14BC-EDB6-408F-B5CC-883738C3C529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6B140-3E7E-4047-9267-5B607DC57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4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12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Community Establishment means all businesses, non-profit organizations, churches, governmental agencies, and other such institutions and residential structures containing </a:t>
            </a:r>
            <a:r>
              <a:rPr lang="en-US" u="sng"/>
              <a:t>five or more </a:t>
            </a:r>
            <a:r>
              <a:rPr lang="en-US"/>
              <a:t>household units</a:t>
            </a:r>
          </a:p>
        </p:txBody>
      </p:sp>
    </p:spTree>
    <p:extLst>
      <p:ext uri="{BB962C8B-B14F-4D97-AF65-F5344CB8AC3E}">
        <p14:creationId xmlns:p14="http://schemas.microsoft.com/office/powerpoint/2010/main" val="76202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an example of how a FD plan might 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B140-3E7E-4047-9267-5B607DC578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6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 out, trucking and composting all are covered under the FDO but simple cutting your property lawn is not.</a:t>
            </a:r>
          </a:p>
        </p:txBody>
      </p:sp>
    </p:spTree>
    <p:extLst>
      <p:ext uri="{BB962C8B-B14F-4D97-AF65-F5344CB8AC3E}">
        <p14:creationId xmlns:p14="http://schemas.microsoft.com/office/powerpoint/2010/main" val="125896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CD26-8A95-3735-7606-BFFEB5A30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31E7C-992C-82DC-0777-DB97CFE42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44433-BCE1-001E-7B30-F400716D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5D436-63AC-25C2-490C-887E9917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66AF-F1A3-68CE-0A4B-77461260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2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A51A-2985-B9DF-2B7D-64347749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8F70F-FE1D-78E5-8DB6-CBEBDD2AC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7CAB5-FD3B-8121-29ED-C1971872F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595AB-8081-137F-B652-16163D1A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10CF5-01C3-D80E-56D5-5D52B591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5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947D6-C3AC-3A34-D86D-21E48426AB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FAF8A-3E10-6B28-F85A-A75298A72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036FA-FA4C-B5BF-70CB-028B55F7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A9170-98E0-99A2-BD89-BF9AA1BE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6A789-D62B-AE52-4B1E-66D40BBA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76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(Blank)">
  <p:cSld name="Section header (Blank)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26033" y="743433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427033" y="1865828"/>
            <a:ext cx="1135880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415600" y="2132881"/>
            <a:ext cx="11360800" cy="27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" name="Google Shape;8;p1"/>
          <p:cNvSpPr txBox="1">
            <a:spLocks/>
          </p:cNvSpPr>
          <p:nvPr userDrawn="1"/>
        </p:nvSpPr>
        <p:spPr>
          <a:xfrm>
            <a:off x="11714025" y="6595216"/>
            <a:ext cx="488511" cy="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333" smtClean="0"/>
              <a:pPr/>
              <a:t>‹#›</a:t>
            </a:fld>
            <a:endParaRPr lang="en" sz="133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B8708-FB9C-FC16-0917-4264199C41D8}"/>
              </a:ext>
            </a:extLst>
          </p:cNvPr>
          <p:cNvSpPr txBox="1"/>
          <p:nvPr userDrawn="1"/>
        </p:nvSpPr>
        <p:spPr>
          <a:xfrm rot="9149818" flipV="1">
            <a:off x="1510886" y="1751915"/>
            <a:ext cx="9804287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133" b="1">
                <a:solidFill>
                  <a:schemeClr val="bg1">
                    <a:lumMod val="50000"/>
                    <a:alpha val="50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58894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E9DE-8902-4085-B30D-FF3490DF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95D489-53DB-860F-A8AF-BC4B953922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125A1-3CE8-FD0E-BC06-3CF2A13DA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18" y="1616597"/>
            <a:ext cx="4813300" cy="4813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903357-D460-2D30-BB19-B107836B0F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9550" y="1616598"/>
            <a:ext cx="4813300" cy="4813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Google Shape;28;p4">
            <a:extLst>
              <a:ext uri="{FF2B5EF4-FFF2-40B4-BE49-F238E27FC236}">
                <a16:creationId xmlns:a16="http://schemas.microsoft.com/office/drawing/2014/main" id="{077D9CF0-F3AC-1D9D-A02C-5C219CC1F50B}"/>
              </a:ext>
            </a:extLst>
          </p:cNvPr>
          <p:cNvCxnSpPr/>
          <p:nvPr userDrawn="1"/>
        </p:nvCxnSpPr>
        <p:spPr>
          <a:xfrm>
            <a:off x="427033" y="1378157"/>
            <a:ext cx="1135880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057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 hasCustomPrompt="1"/>
          </p:nvPr>
        </p:nvSpPr>
        <p:spPr>
          <a:xfrm>
            <a:off x="415601" y="398800"/>
            <a:ext cx="5026000" cy="7169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err="1"/>
              <a:t>OpenCounter</a:t>
            </a:r>
            <a:r>
              <a:rPr lang="en-US"/>
              <a:t>: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415602" y="1745133"/>
            <a:ext cx="5025999" cy="4346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" name="Google Shape;58;p10"/>
          <p:cNvSpPr txBox="1">
            <a:spLocks noGrp="1"/>
          </p:cNvSpPr>
          <p:nvPr>
            <p:ph type="subTitle" idx="13" hasCustomPrompt="1"/>
          </p:nvPr>
        </p:nvSpPr>
        <p:spPr>
          <a:xfrm>
            <a:off x="404168" y="948415"/>
            <a:ext cx="5037433" cy="6771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917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Customer View</a:t>
            </a:r>
            <a:endParaRPr/>
          </a:p>
        </p:txBody>
      </p:sp>
      <p:cxnSp>
        <p:nvCxnSpPr>
          <p:cNvPr id="7" name="Google Shape;48;p8"/>
          <p:cNvCxnSpPr/>
          <p:nvPr userDrawn="1"/>
        </p:nvCxnSpPr>
        <p:spPr>
          <a:xfrm>
            <a:off x="415599" y="1633572"/>
            <a:ext cx="5026000" cy="0"/>
          </a:xfrm>
          <a:prstGeom prst="straightConnector1">
            <a:avLst/>
          </a:prstGeom>
          <a:noFill/>
          <a:ln w="38100" cap="flat" cmpd="sng">
            <a:solidFill>
              <a:srgbClr val="FEB70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11714025" y="6595216"/>
            <a:ext cx="488511" cy="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333" smtClean="0"/>
              <a:pPr/>
              <a:t>‹#›</a:t>
            </a:fld>
            <a:endParaRPr lang="en" sz="1333"/>
          </a:p>
        </p:txBody>
      </p:sp>
    </p:spTree>
    <p:extLst>
      <p:ext uri="{BB962C8B-B14F-4D97-AF65-F5344CB8AC3E}">
        <p14:creationId xmlns:p14="http://schemas.microsoft.com/office/powerpoint/2010/main" val="378927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10533" y="6369067"/>
            <a:ext cx="12192000" cy="48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" name="Google Shape;56;p10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/>
          </p:cNvSpPr>
          <p:nvPr userDrawn="1"/>
        </p:nvSpPr>
        <p:spPr>
          <a:xfrm>
            <a:off x="11714025" y="6595216"/>
            <a:ext cx="488511" cy="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333" smtClean="0">
                <a:solidFill>
                  <a:schemeClr val="bg1"/>
                </a:solidFill>
              </a:rPr>
              <a:pPr/>
              <a:t>‹#›</a:t>
            </a:fld>
            <a:endParaRPr lang="en" sz="133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0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" name="Google Shape;8;p1"/>
          <p:cNvSpPr txBox="1">
            <a:spLocks/>
          </p:cNvSpPr>
          <p:nvPr userDrawn="1"/>
        </p:nvSpPr>
        <p:spPr>
          <a:xfrm>
            <a:off x="11714025" y="6595216"/>
            <a:ext cx="488511" cy="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333" smtClean="0"/>
              <a:pPr/>
              <a:t>‹#›</a:t>
            </a:fld>
            <a:endParaRPr lang="en" sz="1333"/>
          </a:p>
        </p:txBody>
      </p:sp>
    </p:spTree>
    <p:extLst>
      <p:ext uri="{BB962C8B-B14F-4D97-AF65-F5344CB8AC3E}">
        <p14:creationId xmlns:p14="http://schemas.microsoft.com/office/powerpoint/2010/main" val="2671083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ct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8;p1"/>
          <p:cNvSpPr txBox="1">
            <a:spLocks/>
          </p:cNvSpPr>
          <p:nvPr userDrawn="1"/>
        </p:nvSpPr>
        <p:spPr>
          <a:xfrm>
            <a:off x="11714025" y="6595216"/>
            <a:ext cx="488511" cy="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1333" smtClean="0"/>
              <a:pPr/>
              <a:t>‹#›</a:t>
            </a:fld>
            <a:endParaRPr lang="en" sz="1333"/>
          </a:p>
        </p:txBody>
      </p:sp>
    </p:spTree>
    <p:extLst>
      <p:ext uri="{BB962C8B-B14F-4D97-AF65-F5344CB8AC3E}">
        <p14:creationId xmlns:p14="http://schemas.microsoft.com/office/powerpoint/2010/main" val="4648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67297" y="6471879"/>
            <a:ext cx="1055371" cy="1397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endParaRPr lang="en-US" spc="-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38099">
              <a:spcBef>
                <a:spcPts val="25"/>
              </a:spcBef>
            </a:pPr>
            <a:fld id="{81D60167-4931-47E6-BA6A-407CBD079E47}" type="slidenum">
              <a:rPr lang="en-US" smtClean="0"/>
              <a:pPr marL="38099">
                <a:spcBef>
                  <a:spcPts val="25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4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5567297" y="6471879"/>
            <a:ext cx="1055371" cy="1397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25"/>
              </a:spcBef>
            </a:pPr>
            <a:endParaRPr lang="en-US" spc="-5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3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9FD4B3"/>
                </a:solidFill>
                <a:latin typeface="Arial"/>
                <a:cs typeface="Arial"/>
              </a:defRPr>
            </a:lvl1pPr>
          </a:lstStyle>
          <a:p>
            <a:pPr marL="38099">
              <a:spcBef>
                <a:spcPts val="25"/>
              </a:spcBef>
            </a:pPr>
            <a:fld id="{81D60167-4931-47E6-BA6A-407CBD079E47}" type="slidenum">
              <a:rPr lang="en-US" smtClean="0"/>
              <a:pPr marL="38099">
                <a:spcBef>
                  <a:spcPts val="25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5C21-F800-27C1-9BDB-D90B7DB6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C204-E0BD-8142-26DF-D61A7A9C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970C-518D-E56B-072A-68484C1E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0A680-6BCA-E9B8-9DA5-261715B8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0F8B8-519C-8721-171E-BC58BC15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8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0E6F-FA24-F513-5C05-A87D0F4D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33CD0-E3D3-57B0-6917-9C365C650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E3215-871C-0514-8191-A77CE545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D718-1D0F-734A-67B7-0CD43FEC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B699-054A-58D2-D618-951C626C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5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41FE-D99C-D39D-985B-2F2716E86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0B25-9975-E64A-F03A-7BF1D033E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AB775-3081-A6FB-DAE9-813571267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61520-DBFB-7A53-F062-3FB65859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486D3-2EEF-E6B1-29A2-D1B4D2A8C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CA861-DD19-2497-E47E-CB79D746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669C-77E2-F67D-8E4C-D3612997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A7077-36A1-D92B-7375-A61D73ECF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23985-FB50-565C-1742-13AB21263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F15A-6C5A-8967-3E8C-AF93985C4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918AD-6B61-8655-3C97-551A3F0D6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EFC3-9A27-E0FF-5BBA-350DF092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BB79C2-4304-6018-2A8F-61FB0E05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FA3C62-D3D0-21AE-9419-D5664901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B8F49-6DA1-6D07-E1C0-A2BBBCFE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A501C-0986-E7F1-78C6-E55295AC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1291D-DA09-3B31-2A65-A512CF2D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522B2-E81A-85CD-C098-FF2A94A1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E785D-E925-8779-415C-6F54560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A967C-9D8F-12A0-3FFD-28E3C9EB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8590E-0547-0106-59F3-9347CBE9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5C09-833D-10FD-CA20-B42AF18C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B373-1E8F-F583-012C-C10CEEB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1B267-8FE6-5FB8-0C6C-5C7DE3793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0133B-C8FE-1024-189A-FFD21ABD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C28B8-2942-86D6-934D-810C3A36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0399-7ECC-B80C-B5B2-2BF2E043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4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672A-873C-BE29-C133-BB22B941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B45FA-940C-1FEF-DED8-F968AE62B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79F7A-7554-48D5-9B2A-5CD385770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5882A-04E6-A685-7872-5A67A78A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1481C-BEA8-1050-6621-B57D93B4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87DA2-22FB-2EE5-C332-096E2995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8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24BBC-DB41-35C0-AA89-44EC8262F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30DE7-384A-4E5B-A50B-37C7A2C5C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E0616-AE46-1237-CF5C-E4561168B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19F94E-AB30-4BE2-822C-23F87847E4D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25A03-F9FE-6D9A-1E42-DB6269E31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49905-D134-FA6B-CD40-C38B67CC2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336D0-DF0A-4F22-A994-C16BDAD2A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44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Black"/>
              <a:buNone/>
              <a:defRPr sz="2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●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Char char="○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Montserrat"/>
              <a:buChar char="■"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714025" y="6595216"/>
            <a:ext cx="488511" cy="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tx1"/>
                </a:solidFill>
              </a:defRPr>
            </a:lvl1pPr>
            <a:lvl2pPr lvl="1" algn="r">
              <a:buNone/>
              <a:defRPr sz="1333">
                <a:solidFill>
                  <a:schemeClr val="lt2"/>
                </a:solidFill>
              </a:defRPr>
            </a:lvl2pPr>
            <a:lvl3pPr lvl="2" algn="r">
              <a:buNone/>
              <a:defRPr sz="1333">
                <a:solidFill>
                  <a:schemeClr val="lt2"/>
                </a:solidFill>
              </a:defRPr>
            </a:lvl3pPr>
            <a:lvl4pPr lvl="3" algn="r">
              <a:buNone/>
              <a:defRPr sz="1333">
                <a:solidFill>
                  <a:schemeClr val="lt2"/>
                </a:solidFill>
              </a:defRPr>
            </a:lvl4pPr>
            <a:lvl5pPr lvl="4" algn="r">
              <a:buNone/>
              <a:defRPr sz="1333">
                <a:solidFill>
                  <a:schemeClr val="lt2"/>
                </a:solidFill>
              </a:defRPr>
            </a:lvl5pPr>
            <a:lvl6pPr lvl="5" algn="r">
              <a:buNone/>
              <a:defRPr sz="1333">
                <a:solidFill>
                  <a:schemeClr val="lt2"/>
                </a:solidFill>
              </a:defRPr>
            </a:lvl6pPr>
            <a:lvl7pPr lvl="6" algn="r">
              <a:buNone/>
              <a:defRPr sz="1333">
                <a:solidFill>
                  <a:schemeClr val="lt2"/>
                </a:solidFill>
              </a:defRPr>
            </a:lvl7pPr>
            <a:lvl8pPr lvl="7" algn="r">
              <a:buNone/>
              <a:defRPr sz="1333">
                <a:solidFill>
                  <a:schemeClr val="lt2"/>
                </a:solidFill>
              </a:defRPr>
            </a:lvl8pPr>
            <a:lvl9pPr lvl="8" algn="r"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37756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OD-FDO-text" TargetMode="External"/><Relationship Id="rId2" Type="http://schemas.openxmlformats.org/officeDocument/2006/relationships/hyperlink" Target="mailto:Dust@detroitmi.gov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tinyurl.com/FD-plan-Small-Business" TargetMode="External"/><Relationship Id="rId4" Type="http://schemas.openxmlformats.org/officeDocument/2006/relationships/hyperlink" Target="https://tinyurl.com/FD-plan-Large-busines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59209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004445"/>
          </a:solidFill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-87275"/>
            <a:ext cx="12192000" cy="3516276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9FD4B3"/>
          </a:solidFill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6157" y="1877568"/>
            <a:ext cx="3552443" cy="2247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1307" y="2729483"/>
            <a:ext cx="2039620" cy="699771"/>
          </a:xfrm>
          <a:custGeom>
            <a:avLst/>
            <a:gdLst/>
            <a:ahLst/>
            <a:cxnLst/>
            <a:rect l="l" t="t" r="r" b="b"/>
            <a:pathLst>
              <a:path w="2039620" h="699770">
                <a:moveTo>
                  <a:pt x="0" y="0"/>
                </a:moveTo>
                <a:lnTo>
                  <a:pt x="2039112" y="0"/>
                </a:lnTo>
                <a:lnTo>
                  <a:pt x="2039112" y="699515"/>
                </a:lnTo>
                <a:lnTo>
                  <a:pt x="0" y="699515"/>
                </a:lnTo>
                <a:lnTo>
                  <a:pt x="0" y="0"/>
                </a:lnTo>
                <a:close/>
              </a:path>
            </a:pathLst>
          </a:custGeom>
          <a:solidFill>
            <a:srgbClr val="9FD4B3"/>
          </a:solidFill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1307" y="3429003"/>
            <a:ext cx="2039620" cy="683260"/>
          </a:xfrm>
          <a:custGeom>
            <a:avLst/>
            <a:gdLst/>
            <a:ahLst/>
            <a:cxnLst/>
            <a:rect l="l" t="t" r="r" b="b"/>
            <a:pathLst>
              <a:path w="2039620" h="683260">
                <a:moveTo>
                  <a:pt x="0" y="0"/>
                </a:moveTo>
                <a:lnTo>
                  <a:pt x="2039112" y="0"/>
                </a:lnTo>
                <a:lnTo>
                  <a:pt x="2039112" y="682751"/>
                </a:lnTo>
                <a:lnTo>
                  <a:pt x="0" y="682751"/>
                </a:lnTo>
                <a:lnTo>
                  <a:pt x="0" y="0"/>
                </a:lnTo>
                <a:close/>
              </a:path>
            </a:pathLst>
          </a:custGeom>
          <a:solidFill>
            <a:srgbClr val="004445"/>
          </a:solidFill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45855" y="1862561"/>
            <a:ext cx="7944173" cy="617285"/>
          </a:xfrm>
          <a:prstGeom prst="rect">
            <a:avLst/>
          </a:prstGeom>
        </p:spPr>
        <p:txBody>
          <a:bodyPr spcFirstLastPara="1" vert="horz" wrap="square" lIns="0" tIns="13335" rIns="0" bIns="0" rtlCol="0" anchor="t" anchorCtr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lang="en-US" sz="4267" b="1" dirty="0">
                <a:solidFill>
                  <a:srgbClr val="004445"/>
                </a:solidFill>
                <a:latin typeface="Montserrat Black" panose="00000A00000000000000" pitchFamily="2" charset="0"/>
              </a:rPr>
              <a:t>Fugitive Dust Ordinance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645856" y="5960573"/>
            <a:ext cx="2831465" cy="738663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 marL="9525" marR="3810" lvl="0" indent="0" algn="l" defTabSz="914400" rtl="0" eaLnBrk="1" fontAlgn="auto" latinLnBrk="0" hangingPunct="1">
              <a:lnSpc>
                <a:spcPts val="1425"/>
              </a:lnSpc>
              <a:spcBef>
                <a:spcPts val="38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8" normalizeH="0" baseline="0" noProof="0" dirty="0">
                <a:ln>
                  <a:noFill/>
                </a:ln>
                <a:solidFill>
                  <a:srgbClr val="9FD4B3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Buildings, Safety </a:t>
            </a:r>
            <a:r>
              <a:rPr kumimoji="0" lang="en-US" sz="1600" b="1" i="0" u="none" strike="noStrike" kern="0" cap="none" spc="11" normalizeH="0" baseline="0" noProof="0" dirty="0">
                <a:ln>
                  <a:noFill/>
                </a:ln>
                <a:solidFill>
                  <a:srgbClr val="9FD4B3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Engineering </a:t>
            </a:r>
            <a:r>
              <a:rPr kumimoji="0" lang="en-US" sz="1600" b="1" i="0" u="none" strike="noStrike" kern="0" cap="none" spc="-105" normalizeH="0" baseline="0" noProof="0" dirty="0">
                <a:ln>
                  <a:noFill/>
                </a:ln>
                <a:solidFill>
                  <a:srgbClr val="9FD4B3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&amp; </a:t>
            </a:r>
            <a:r>
              <a:rPr kumimoji="0" lang="en-US" sz="1600" b="1" i="0" u="none" strike="noStrike" kern="0" cap="none" spc="11" normalizeH="0" baseline="0" noProof="0" dirty="0">
                <a:ln>
                  <a:noFill/>
                </a:ln>
                <a:solidFill>
                  <a:srgbClr val="9FD4B3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Environmental Department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09444" y="5891695"/>
            <a:ext cx="0" cy="754380"/>
          </a:xfrm>
          <a:custGeom>
            <a:avLst/>
            <a:gdLst/>
            <a:ahLst/>
            <a:cxnLst/>
            <a:rect l="l" t="t" r="r" b="b"/>
            <a:pathLst>
              <a:path h="754379">
                <a:moveTo>
                  <a:pt x="0" y="0"/>
                </a:moveTo>
                <a:lnTo>
                  <a:pt x="0" y="753935"/>
                </a:lnTo>
              </a:path>
            </a:pathLst>
          </a:custGeom>
          <a:ln w="3175">
            <a:solidFill>
              <a:srgbClr val="9FD4B3"/>
            </a:solidFill>
            <a:prstDash val="sysDot"/>
          </a:ln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71AD44BC-53C5-9344-83B4-3C46444832D9}"/>
              </a:ext>
            </a:extLst>
          </p:cNvPr>
          <p:cNvSpPr txBox="1">
            <a:spLocks/>
          </p:cNvSpPr>
          <p:nvPr/>
        </p:nvSpPr>
        <p:spPr>
          <a:xfrm>
            <a:off x="12935807" y="6432916"/>
            <a:ext cx="488509" cy="26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099" algn="ctr">
              <a:spcBef>
                <a:spcPts val="25"/>
              </a:spcBef>
            </a:pPr>
            <a:fld id="{81D60167-4931-47E6-BA6A-407CBD079E47}" type="slidenum">
              <a:rPr lang="en-US" sz="1067">
                <a:solidFill>
                  <a:srgbClr val="9ED4B3"/>
                </a:solidFill>
                <a:latin typeface="Montserrat Black" panose="00000A00000000000000" pitchFamily="2" charset="0"/>
              </a:rPr>
              <a:pPr marL="38099" algn="ctr">
                <a:spcBef>
                  <a:spcPts val="25"/>
                </a:spcBef>
              </a:pPr>
              <a:t>1</a:t>
            </a:fld>
            <a:endParaRPr lang="en-US" sz="1067">
              <a:solidFill>
                <a:srgbClr val="9ED4B3"/>
              </a:solidFill>
              <a:latin typeface="Montserrat Black" panose="00000A00000000000000" pitchFamily="2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CB8A88DB-2A25-A243-9D38-FC3E68D0BD8F}"/>
              </a:ext>
            </a:extLst>
          </p:cNvPr>
          <p:cNvSpPr/>
          <p:nvPr/>
        </p:nvSpPr>
        <p:spPr>
          <a:xfrm>
            <a:off x="5767591" y="5891695"/>
            <a:ext cx="0" cy="754380"/>
          </a:xfrm>
          <a:custGeom>
            <a:avLst/>
            <a:gdLst/>
            <a:ahLst/>
            <a:cxnLst/>
            <a:rect l="l" t="t" r="r" b="b"/>
            <a:pathLst>
              <a:path h="754379">
                <a:moveTo>
                  <a:pt x="0" y="0"/>
                </a:moveTo>
                <a:lnTo>
                  <a:pt x="0" y="753935"/>
                </a:lnTo>
              </a:path>
            </a:pathLst>
          </a:custGeom>
          <a:ln w="3175">
            <a:solidFill>
              <a:srgbClr val="9FD4B3"/>
            </a:solidFill>
            <a:prstDash val="sysDot"/>
          </a:ln>
        </p:spPr>
        <p:txBody>
          <a:bodyPr wrap="square" lIns="0" tIns="0" rIns="0" bIns="0" rtlCol="0"/>
          <a:lstStyle/>
          <a:p>
            <a:endParaRPr sz="1400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8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048" y="182880"/>
            <a:ext cx="11338560" cy="10552248"/>
          </a:xfrm>
          <a:prstGeom prst="rect">
            <a:avLst/>
          </a:prstGeom>
        </p:spPr>
        <p:txBody>
          <a:bodyPr spcFirstLastPara="1" vert="horz" wrap="square" lIns="0" tIns="13335" rIns="0" bIns="0" rtlCol="0" anchor="t" anchorCtr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  <a:t> Fugitive Dust Links</a:t>
            </a: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  <a:t>(313) 628-9994</a:t>
            </a: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  <a:t>Email: </a:t>
            </a:r>
            <a: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  <a:hlinkClick r:id="rId2"/>
              </a:rPr>
              <a:t>Dust@detroitmi.gov</a:t>
            </a: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  <a:hlinkClick r:id="rId3"/>
              </a:rPr>
              <a:t>https://tinyurl.com/COD-FDO-text</a:t>
            </a: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  <a:hlinkClick r:id="rId4"/>
              </a:rPr>
              <a:t>https://tinyurl.com/FD-plan-Large-business</a:t>
            </a: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  <a:hlinkClick r:id="rId5"/>
              </a:rPr>
              <a:t>https://tinyurl.com/FD-plan-Small-Business</a:t>
            </a: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36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4000" spc="-115" dirty="0">
                <a:solidFill>
                  <a:srgbClr val="9FD4B3"/>
                </a:solidFill>
                <a:latin typeface="Arial Black" panose="020B0A04020102020204" pitchFamily="34" charset="0"/>
              </a:rPr>
            </a:br>
            <a:endParaRPr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2966" y="1441753"/>
            <a:ext cx="7533833" cy="4458272"/>
          </a:xfrm>
          <a:prstGeom prst="rect">
            <a:avLst/>
          </a:prstGeom>
        </p:spPr>
        <p:txBody>
          <a:bodyPr spcFirstLastPara="1" vert="horz" wrap="square" lIns="0" tIns="13335" rIns="0" bIns="0" rtlCol="0" anchor="t" anchorCtr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8000" spc="-115">
                <a:solidFill>
                  <a:srgbClr val="9FD4B3"/>
                </a:solidFill>
                <a:latin typeface="Arial Black" panose="020B0A04020102020204" pitchFamily="34" charset="0"/>
              </a:rPr>
              <a:t>QUESTIONS?</a:t>
            </a:r>
            <a:br>
              <a:rPr lang="en-US" sz="8000" spc="-115">
                <a:solidFill>
                  <a:srgbClr val="9FD4B3"/>
                </a:solidFill>
                <a:latin typeface="Arial Black" panose="020B0A04020102020204" pitchFamily="34" charset="0"/>
              </a:rPr>
            </a:br>
            <a:br>
              <a:rPr lang="en-US" sz="8000" spc="5">
                <a:solidFill>
                  <a:srgbClr val="9FD4B3"/>
                </a:solidFill>
                <a:latin typeface="Arial Black" panose="020B0A04020102020204" pitchFamily="34" charset="0"/>
              </a:rPr>
            </a:br>
            <a:r>
              <a:rPr sz="6400" spc="5">
                <a:solidFill>
                  <a:srgbClr val="9FD4B3"/>
                </a:solidFill>
                <a:latin typeface="Arial Black" panose="020B0A04020102020204" pitchFamily="34" charset="0"/>
              </a:rPr>
              <a:t>THANK</a:t>
            </a:r>
            <a:r>
              <a:rPr sz="6400" spc="-125">
                <a:solidFill>
                  <a:srgbClr val="9FD4B3"/>
                </a:solidFill>
                <a:latin typeface="Arial Black" panose="020B0A04020102020204" pitchFamily="34" charset="0"/>
              </a:rPr>
              <a:t> </a:t>
            </a:r>
            <a:r>
              <a:rPr sz="6400" spc="-115">
                <a:solidFill>
                  <a:srgbClr val="9FD4B3"/>
                </a:solidFill>
                <a:latin typeface="Arial Black" panose="020B0A04020102020204" pitchFamily="34" charset="0"/>
              </a:rPr>
              <a:t>YOU!</a:t>
            </a:r>
            <a:br>
              <a:rPr lang="en-US" sz="6400" spc="-115">
                <a:solidFill>
                  <a:srgbClr val="9FD4B3"/>
                </a:solidFill>
                <a:latin typeface="Arial Black" panose="020B0A04020102020204" pitchFamily="34" charset="0"/>
              </a:rPr>
            </a:br>
            <a:endParaRPr sz="640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4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377C-1B94-7D4B-0785-2C714B46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4732"/>
            <a:ext cx="11360800" cy="762235"/>
          </a:xfrm>
        </p:spPr>
        <p:txBody>
          <a:bodyPr/>
          <a:lstStyle/>
          <a:p>
            <a:pPr lvl="0"/>
            <a:r>
              <a:rPr lang="en-US">
                <a:latin typeface="Montserrat Black" panose="00000A00000000000000" pitchFamily="2" charset="0"/>
              </a:rPr>
              <a:t>More than Bulk Solids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BEF03E-27E6-BAD3-9AA6-A7AC2A2B4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17" y="1557126"/>
            <a:ext cx="11057955" cy="5126703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/>
              </a:rPr>
              <a:t>Who: Any </a:t>
            </a:r>
            <a:r>
              <a:rPr lang="en-US" sz="2400" u="sng" dirty="0">
                <a:solidFill>
                  <a:schemeClr val="bg1"/>
                </a:solidFill>
                <a:latin typeface="Montserrat Light"/>
              </a:rPr>
              <a:t>community establishment </a:t>
            </a:r>
            <a:r>
              <a:rPr lang="en-US" sz="2400" dirty="0">
                <a:solidFill>
                  <a:schemeClr val="bg1"/>
                </a:solidFill>
                <a:latin typeface="Montserrat Light"/>
              </a:rPr>
              <a:t>that causes fugitive dust to be produced.  Including; but not limited to: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/>
              </a:rPr>
              <a:t>Weed abatement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/>
              </a:rPr>
              <a:t>Freight/Trucking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b="1" u="sng" dirty="0">
                <a:solidFill>
                  <a:srgbClr val="FFFFFF"/>
                </a:solidFill>
                <a:latin typeface="Montserrat Light"/>
              </a:rPr>
              <a:t>Concrete Crushing/Batching Plant *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b="1" u="sng" dirty="0">
                <a:solidFill>
                  <a:srgbClr val="FFFFFF"/>
                </a:solidFill>
                <a:latin typeface="Montserrat Light"/>
              </a:rPr>
              <a:t>Scrapyard *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/>
              </a:rPr>
              <a:t>Outdoor Storage (&gt;5 acres)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/>
              </a:rPr>
              <a:t>Farming / composting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/>
              </a:rPr>
              <a:t>Construction/Demolition Sites 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/>
              </a:rPr>
              <a:t>High-impact manufacturing and processing facilities 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 panose="00000400000000000000" pitchFamily="2" charset="0"/>
              </a:rPr>
              <a:t>Why: The Bulk Solid Material Storage ordinance does not apply to many dust generators.  Only those starred above are covered under Bulk Solid Material Storage ordinance </a:t>
            </a:r>
          </a:p>
        </p:txBody>
      </p:sp>
    </p:spTree>
    <p:extLst>
      <p:ext uri="{BB962C8B-B14F-4D97-AF65-F5344CB8AC3E}">
        <p14:creationId xmlns:p14="http://schemas.microsoft.com/office/powerpoint/2010/main" val="266015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377C-1B94-7D4B-0785-2C714B46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664118"/>
            <a:ext cx="11360800" cy="692849"/>
          </a:xfrm>
        </p:spPr>
        <p:txBody>
          <a:bodyPr/>
          <a:lstStyle/>
          <a:p>
            <a:r>
              <a:rPr lang="en-US">
                <a:latin typeface="Montserrat Black" panose="00000A00000000000000" pitchFamily="2" charset="0"/>
              </a:rPr>
              <a:t>What is required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BEF03E-27E6-BAD3-9AA6-A7AC2A2B4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853" y="1522558"/>
            <a:ext cx="11214219" cy="4970129"/>
          </a:xfrm>
        </p:spPr>
        <p:txBody>
          <a:bodyPr/>
          <a:lstStyle/>
          <a:p>
            <a:pPr marL="380990" indent="-380990"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/>
              </a:rPr>
              <a:t>Owner/operator must submit a fugitive dust (FD) plan not to generate an opacity greater &gt; 5% onsite or greater than &gt; 0% offsite. </a:t>
            </a:r>
          </a:p>
          <a:p>
            <a:pPr marL="380990" indent="-380990"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Montserrat Light"/>
            </a:endParaRPr>
          </a:p>
          <a:p>
            <a:pPr marL="380990" indent="-380990"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/>
              </a:rPr>
              <a:t>Revise/update that plan when operations change or as requested by BSEED-EA.  </a:t>
            </a:r>
          </a:p>
          <a:p>
            <a:pPr marL="380990" indent="-380990"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Montserrat Light"/>
            </a:endParaRPr>
          </a:p>
          <a:p>
            <a:pPr marL="380990" indent="-380990"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/>
              </a:rPr>
              <a:t>BSEED-EA can require more effective fugitive dust mitigation measures to ensure compliance. </a:t>
            </a:r>
          </a:p>
          <a:p>
            <a:pPr marL="380990" indent="-380990"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Montserrat Light"/>
            </a:endParaRPr>
          </a:p>
          <a:p>
            <a:pPr marL="380990" indent="-380990"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Montserrat Light"/>
              </a:rPr>
              <a:t>The plan must include a detailed site plan; includes what piles are stored where, truck routes and speed signage, emission points, entrance and exits on the property along with truck routes ¼ mile out.</a:t>
            </a:r>
          </a:p>
        </p:txBody>
      </p:sp>
    </p:spTree>
    <p:extLst>
      <p:ext uri="{BB962C8B-B14F-4D97-AF65-F5344CB8AC3E}">
        <p14:creationId xmlns:p14="http://schemas.microsoft.com/office/powerpoint/2010/main" val="319610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A91F-C449-A622-2A2F-C4AEE7B7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Montserrat Black" panose="00000A00000000000000" pitchFamily="2" charset="0"/>
              </a:rPr>
              <a:t>Fugitive Dust Plan Example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E36F40-7AA8-0729-F2E3-AD43319BF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240" y="1426097"/>
            <a:ext cx="4615472" cy="5248703"/>
          </a:xfrm>
        </p:spPr>
        <p:txBody>
          <a:bodyPr/>
          <a:lstStyle/>
          <a:p>
            <a:pPr marL="0">
              <a:lnSpc>
                <a:spcPct val="107000"/>
              </a:lnSpc>
            </a:pPr>
            <a:r>
              <a:rPr lang="en-US" sz="2400" dirty="0">
                <a:solidFill>
                  <a:srgbClr val="FFFFFF"/>
                </a:solidFill>
                <a:latin typeface="Montserrat Light" panose="00000400000000000000" pitchFamily="2" charset="0"/>
              </a:rPr>
              <a:t>Name and address of the </a:t>
            </a:r>
          </a:p>
          <a:p>
            <a:pPr marL="455073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133" dirty="0">
                <a:solidFill>
                  <a:srgbClr val="FFFFFF"/>
                </a:solidFill>
                <a:latin typeface="Montserrat Light" panose="00000400000000000000" pitchFamily="2" charset="0"/>
              </a:rPr>
              <a:t>community establishment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solidFill>
                  <a:srgbClr val="FFFFFF"/>
                </a:solidFill>
                <a:latin typeface="Montserrat Light" panose="00000400000000000000" pitchFamily="2" charset="0"/>
              </a:rPr>
              <a:t>owner of the property on which the premises of the community establishment resides </a:t>
            </a:r>
          </a:p>
          <a:p>
            <a:pPr marL="0">
              <a:lnSpc>
                <a:spcPct val="107000"/>
              </a:lnSpc>
            </a:pPr>
            <a:endParaRPr lang="en-US" sz="2400" dirty="0">
              <a:solidFill>
                <a:srgbClr val="FFFFFF"/>
              </a:solidFill>
              <a:latin typeface="Montserrat Light" panose="00000400000000000000" pitchFamily="2" charset="0"/>
            </a:endParaRPr>
          </a:p>
          <a:p>
            <a:pPr marL="0">
              <a:lnSpc>
                <a:spcPct val="107000"/>
              </a:lnSpc>
            </a:pPr>
            <a:r>
              <a:rPr lang="en-US" sz="2400" dirty="0">
                <a:solidFill>
                  <a:srgbClr val="FFFFFF"/>
                </a:solidFill>
                <a:latin typeface="Montserrat Light" panose="00000400000000000000" pitchFamily="2" charset="0"/>
              </a:rPr>
              <a:t>Dates and periods of time during which dust is expected to be generated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5687EF-43C0-656A-E9DC-72492CC47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6719" y="1256133"/>
          <a:ext cx="4008967" cy="541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92721" imgH="8640502" progId="Word.Document.12">
                  <p:embed/>
                </p:oleObj>
              </mc:Choice>
              <mc:Fallback>
                <p:oleObj name="Document" r:id="rId3" imgW="6392721" imgH="8640502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45687EF-43C0-656A-E9DC-72492CC47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6719" y="1256133"/>
                        <a:ext cx="4008967" cy="541866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BA71B5-A41E-46F0-2169-1D4DB0510BB9}"/>
              </a:ext>
            </a:extLst>
          </p:cNvPr>
          <p:cNvCxnSpPr>
            <a:cxnSpLocks/>
          </p:cNvCxnSpPr>
          <p:nvPr/>
        </p:nvCxnSpPr>
        <p:spPr>
          <a:xfrm flipV="1">
            <a:off x="4647816" y="1949587"/>
            <a:ext cx="496088" cy="133213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9BD495-DE3B-B32E-741B-7105891FA3D5}"/>
              </a:ext>
            </a:extLst>
          </p:cNvPr>
          <p:cNvCxnSpPr>
            <a:cxnSpLocks/>
          </p:cNvCxnSpPr>
          <p:nvPr/>
        </p:nvCxnSpPr>
        <p:spPr>
          <a:xfrm>
            <a:off x="4461933" y="2532142"/>
            <a:ext cx="661640" cy="74149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C3CE03-0D43-5C29-8E1B-A560AA228C3A}"/>
              </a:ext>
            </a:extLst>
          </p:cNvPr>
          <p:cNvCxnSpPr>
            <a:cxnSpLocks/>
          </p:cNvCxnSpPr>
          <p:nvPr/>
        </p:nvCxnSpPr>
        <p:spPr>
          <a:xfrm flipH="1">
            <a:off x="5736815" y="1949587"/>
            <a:ext cx="3702031" cy="409975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6AE9C1-D349-BAAC-19B0-2CD6BCD2B3F0}"/>
              </a:ext>
            </a:extLst>
          </p:cNvPr>
          <p:cNvCxnSpPr>
            <a:cxnSpLocks/>
          </p:cNvCxnSpPr>
          <p:nvPr/>
        </p:nvCxnSpPr>
        <p:spPr>
          <a:xfrm flipH="1">
            <a:off x="7389091" y="1949587"/>
            <a:ext cx="2049755" cy="562704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52C4A2-9A68-A55D-7F43-64713A46EF10}"/>
              </a:ext>
            </a:extLst>
          </p:cNvPr>
          <p:cNvCxnSpPr>
            <a:cxnSpLocks/>
          </p:cNvCxnSpPr>
          <p:nvPr/>
        </p:nvCxnSpPr>
        <p:spPr>
          <a:xfrm flipV="1">
            <a:off x="4309533" y="3897746"/>
            <a:ext cx="837755" cy="353965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BA95B2-B72B-8BDE-2599-C9ACB8734925}"/>
              </a:ext>
            </a:extLst>
          </p:cNvPr>
          <p:cNvSpPr txBox="1"/>
          <p:nvPr/>
        </p:nvSpPr>
        <p:spPr>
          <a:xfrm>
            <a:off x="9338831" y="1388242"/>
            <a:ext cx="2616807" cy="354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lvl="1" indent="-380990" defTabSz="1219170"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 sz="1867" kern="0">
              <a:solidFill>
                <a:srgbClr val="FFFFFF"/>
              </a:solidFill>
              <a:latin typeface="Montserrat Light" panose="00000400000000000000" pitchFamily="2" charset="0"/>
              <a:cs typeface="Arial"/>
              <a:sym typeface="Arial"/>
            </a:endParaRPr>
          </a:p>
          <a:p>
            <a:pPr marL="380990" lvl="1" indent="-380990" defTabSz="121917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867" kern="0">
                <a:solidFill>
                  <a:srgbClr val="FFFFFF"/>
                </a:solidFill>
                <a:latin typeface="Montserrat Light" panose="00000400000000000000" pitchFamily="2" charset="0"/>
                <a:cs typeface="Arial"/>
                <a:sym typeface="Arial"/>
              </a:rPr>
              <a:t>community establishment designee </a:t>
            </a:r>
          </a:p>
          <a:p>
            <a:pPr marL="380990" lvl="1" indent="-380990" defTabSz="1219170"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 sz="1867" kern="0">
              <a:solidFill>
                <a:srgbClr val="FFFFFF"/>
              </a:solidFill>
              <a:latin typeface="Montserrat Light" panose="00000400000000000000" pitchFamily="2" charset="0"/>
              <a:cs typeface="Arial"/>
              <a:sym typeface="Arial"/>
            </a:endParaRPr>
          </a:p>
          <a:p>
            <a:pPr marL="380990" lvl="1" indent="-380990" defTabSz="1219170">
              <a:buClr>
                <a:srgbClr val="FFFFFF"/>
              </a:buClr>
              <a:buFont typeface="Courier New" panose="02070309020205020404" pitchFamily="49" charset="0"/>
              <a:buChar char="o"/>
            </a:pPr>
            <a:r>
              <a:rPr lang="en-US" sz="1867" kern="0">
                <a:solidFill>
                  <a:srgbClr val="FFFFFF"/>
                </a:solidFill>
                <a:latin typeface="Montserrat Light" panose="00000400000000000000" pitchFamily="2" charset="0"/>
                <a:cs typeface="Arial"/>
                <a:sym typeface="Arial"/>
              </a:rPr>
              <a:t>person responsible for implementing the plan and their contact information </a:t>
            </a:r>
          </a:p>
          <a:p>
            <a:pPr marL="380990" lvl="1" indent="-380990" defTabSz="1219170">
              <a:buClr>
                <a:srgbClr val="FFFFFF"/>
              </a:buClr>
              <a:buFont typeface="Courier New" panose="02070309020205020404" pitchFamily="49" charset="0"/>
              <a:buChar char="o"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407AD2F-D552-8EA2-441B-36E3BD34CAA3}"/>
              </a:ext>
            </a:extLst>
          </p:cNvPr>
          <p:cNvCxnSpPr>
            <a:cxnSpLocks/>
          </p:cNvCxnSpPr>
          <p:nvPr/>
        </p:nvCxnSpPr>
        <p:spPr>
          <a:xfrm flipH="1" flipV="1">
            <a:off x="8700655" y="2621767"/>
            <a:ext cx="738191" cy="361579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84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F312-6868-E583-9683-C89576630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 Black" panose="00000A00000000000000" pitchFamily="2" charset="0"/>
              </a:rPr>
              <a:t>Fugitive Dust Plan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5131F-B5D4-73FB-EE0D-ABBC11B7420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CB658-578C-C572-F048-CBD04D204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17" y="1616597"/>
            <a:ext cx="11215483" cy="4813555"/>
          </a:xfrm>
        </p:spPr>
        <p:txBody>
          <a:bodyPr/>
          <a:lstStyle/>
          <a:p>
            <a:pPr marL="0">
              <a:lnSpc>
                <a:spcPct val="107000"/>
              </a:lnSpc>
            </a:pPr>
            <a:r>
              <a:rPr lang="en-US" sz="2400">
                <a:solidFill>
                  <a:srgbClr val="FFFFFF"/>
                </a:solidFill>
                <a:latin typeface="Montserrat Light" panose="00000400000000000000" pitchFamily="2" charset="0"/>
              </a:rPr>
              <a:t>Site map drawn to scales depicting the following: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community establishment boundaries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all buildings, internal roadways, and utilities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All roadways and transportation corridors within ¼ mile of the perimeter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All potential emission points </a:t>
            </a:r>
          </a:p>
          <a:p>
            <a:pPr marL="0">
              <a:lnSpc>
                <a:spcPct val="107000"/>
              </a:lnSpc>
            </a:pPr>
            <a:r>
              <a:rPr lang="en-US" sz="2400">
                <a:solidFill>
                  <a:srgbClr val="FFFFFF"/>
                </a:solidFill>
                <a:latin typeface="Montserrat Light" panose="00000400000000000000" pitchFamily="2" charset="0"/>
              </a:rPr>
              <a:t>A detailed description of 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operations which are expected to generate dust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dust control measures, devices, and technologies.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how all control measures, devices, and technologies will be maintained and calibrated to ensure their continued effectiveness </a:t>
            </a:r>
          </a:p>
          <a:p>
            <a:pPr marL="609585" lvl="1">
              <a:lnSpc>
                <a:spcPct val="107000"/>
              </a:lnSpc>
              <a:spcBef>
                <a:spcPts val="0"/>
              </a:spcBef>
            </a:pPr>
            <a:r>
              <a:rPr lang="en-US" sz="2133">
                <a:solidFill>
                  <a:srgbClr val="FFFFFF"/>
                </a:solidFill>
                <a:latin typeface="Montserrat Light" panose="00000400000000000000" pitchFamily="2" charset="0"/>
              </a:rPr>
              <a:t>the training provided to staff regarding the proper application and operation of the control measures, devices,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0490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4C42-54E8-A35C-C19D-38832F6C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dirty="0">
                <a:latin typeface="Montserrat Black" panose="00000A00000000000000" pitchFamily="2" charset="0"/>
              </a:rPr>
              <a:t>Fugitive Dust Plan continued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0373B-A67E-3D83-432D-DBC02C3B8CD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616C8-DA7C-2940-10BA-8C150D4F30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17" y="1616597"/>
            <a:ext cx="11153107" cy="4813555"/>
          </a:xfrm>
        </p:spPr>
        <p:txBody>
          <a:bodyPr/>
          <a:lstStyle/>
          <a:p>
            <a:pPr marL="0">
              <a:lnSpc>
                <a:spcPct val="107000"/>
              </a:lnSpc>
            </a:pPr>
            <a:r>
              <a:rPr lang="en-US" sz="2400">
                <a:solidFill>
                  <a:srgbClr val="FFFFFF"/>
                </a:solidFill>
                <a:latin typeface="Montserrat Light" panose="00000400000000000000" pitchFamily="2" charset="0"/>
              </a:rPr>
              <a:t>A monitoring plan that includes the schedule and plan for testing to ensure compliance with the prohibition of FD.  Such testing must be conducted by a certified professional trained and certified to opacity in accordance with EPA measurement method 9D and conducted during a range of weather conditions to ensure that representative conditions are covered. </a:t>
            </a:r>
          </a:p>
          <a:p>
            <a:pPr marL="0">
              <a:lnSpc>
                <a:spcPct val="107000"/>
              </a:lnSpc>
            </a:pPr>
            <a:r>
              <a:rPr lang="en-US" sz="2400">
                <a:solidFill>
                  <a:srgbClr val="FFFFFF"/>
                </a:solidFill>
                <a:latin typeface="Montserrat Light" panose="00000400000000000000" pitchFamily="2" charset="0"/>
              </a:rPr>
              <a:t>The contingency plan describing the proposed response when FD exceeds action levels.  The response activities should consist of a range of increasingly aggressive measures </a:t>
            </a:r>
          </a:p>
          <a:p>
            <a:pPr marL="0">
              <a:lnSpc>
                <a:spcPct val="107000"/>
              </a:lnSpc>
            </a:pPr>
            <a:r>
              <a:rPr lang="en-US" sz="2400">
                <a:solidFill>
                  <a:srgbClr val="FFFFFF"/>
                </a:solidFill>
                <a:latin typeface="Montserrat Light" panose="00000400000000000000" pitchFamily="2" charset="0"/>
              </a:rPr>
              <a:t>Other information as deemed necessary by BSEED </a:t>
            </a:r>
          </a:p>
          <a:p>
            <a:pPr marL="0">
              <a:lnSpc>
                <a:spcPct val="107000"/>
              </a:lnSpc>
            </a:pPr>
            <a:r>
              <a:rPr lang="en-US" sz="2400">
                <a:solidFill>
                  <a:srgbClr val="FFFFFF"/>
                </a:solidFill>
                <a:latin typeface="Montserrat Light" panose="00000400000000000000" pitchFamily="2" charset="0"/>
              </a:rPr>
              <a:t>A fact sheet or executive summary of the FD plan designed to inform the public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6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D566-A7F0-6E9E-AE0C-95C4FBD0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		Enforcement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1EE04-0687-6BAE-0642-50192D4B0D1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</a:t>
            </a:fld>
            <a:endParaRPr lang="en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274DE-3AED-83FB-B0F5-FEC640E88C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565" y="1455480"/>
            <a:ext cx="4813300" cy="4974673"/>
          </a:xfrm>
        </p:spPr>
        <p:txBody>
          <a:bodyPr/>
          <a:lstStyle/>
          <a:p>
            <a:pPr marL="0" indent="0">
              <a:lnSpc>
                <a:spcPct val="107000"/>
              </a:lnSpc>
              <a:buNone/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Inform &amp; educate:</a:t>
            </a:r>
          </a:p>
          <a:p>
            <a:pPr marL="766214" indent="-386917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Inspectors to determine if a property may need a fugitive dust plan.</a:t>
            </a:r>
          </a:p>
          <a:p>
            <a:pPr marL="766214" indent="-386917">
              <a:lnSpc>
                <a:spcPct val="107000"/>
              </a:lnSpc>
            </a:pPr>
            <a:r>
              <a:rPr lang="en-US" sz="1867">
                <a:solidFill>
                  <a:schemeClr val="bg1"/>
                </a:solidFill>
                <a:latin typeface="Montserrat Light"/>
              </a:rPr>
              <a:t>City departments</a:t>
            </a:r>
            <a:endParaRPr lang="en-US" sz="1867" dirty="0">
              <a:solidFill>
                <a:schemeClr val="bg1"/>
              </a:solidFill>
              <a:latin typeface="Montserrat Light"/>
            </a:endParaRPr>
          </a:p>
          <a:p>
            <a:pPr marL="766214" indent="-386917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Business owners on how the ordinance may affect them</a:t>
            </a:r>
            <a:endParaRPr lang="en-US" dirty="0">
              <a:solidFill>
                <a:schemeClr val="bg1"/>
              </a:solidFill>
            </a:endParaRPr>
          </a:p>
          <a:p>
            <a:pPr marL="766214" indent="-386917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General public on how to report concerns</a:t>
            </a:r>
          </a:p>
          <a:p>
            <a:pPr marL="379297" indent="0">
              <a:lnSpc>
                <a:spcPct val="107000"/>
              </a:lnSpc>
              <a:buNone/>
            </a:pPr>
            <a:endParaRPr lang="en-US" sz="1867" dirty="0">
              <a:solidFill>
                <a:schemeClr val="bg1"/>
              </a:solidFill>
              <a:latin typeface="Montserrat Light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Require a FD plan as a part of  annual C of C requirements.</a:t>
            </a:r>
          </a:p>
          <a:p>
            <a:pPr marL="0" indent="0">
              <a:lnSpc>
                <a:spcPct val="107000"/>
              </a:lnSpc>
              <a:buNone/>
            </a:pPr>
            <a:endParaRPr lang="en-US" sz="1867" dirty="0">
              <a:solidFill>
                <a:schemeClr val="bg1"/>
              </a:solidFill>
              <a:latin typeface="Montserrat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547B-2EC9-B0A9-D575-EC09A71672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3941" y="1455480"/>
            <a:ext cx="5592460" cy="4813553"/>
          </a:xfrm>
        </p:spPr>
        <p:txBody>
          <a:bodyPr/>
          <a:lstStyle/>
          <a:p>
            <a:pPr marL="0" indent="0" fontAlgn="base">
              <a:lnSpc>
                <a:spcPct val="107000"/>
              </a:lnSpc>
              <a:buNone/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EA has authority/responsibility to monitor and inspect to ensure compliance. </a:t>
            </a:r>
          </a:p>
          <a:p>
            <a:pPr marL="0" indent="0" fontAlgn="base">
              <a:lnSpc>
                <a:spcPct val="107000"/>
              </a:lnSpc>
              <a:buNone/>
            </a:pPr>
            <a:endParaRPr lang="en-US" sz="1867" dirty="0">
              <a:solidFill>
                <a:schemeClr val="bg1"/>
              </a:solidFill>
              <a:latin typeface="Montserrat Light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867" u="sng" dirty="0">
                <a:solidFill>
                  <a:schemeClr val="bg1"/>
                </a:solidFill>
                <a:latin typeface="Montserrat Light"/>
              </a:rPr>
              <a:t>Process</a:t>
            </a:r>
            <a:endParaRPr lang="en-US" sz="1867" u="sng" dirty="0">
              <a:solidFill>
                <a:schemeClr val="bg1"/>
              </a:solidFill>
              <a:latin typeface="Montserrat Light" panose="00000400000000000000" pitchFamily="2" charset="0"/>
            </a:endParaRPr>
          </a:p>
          <a:p>
            <a:pPr marL="380990" indent="-380990" fontAlgn="base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Complaint received </a:t>
            </a:r>
          </a:p>
          <a:p>
            <a:pPr marL="380990" indent="-380990" fontAlgn="base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 panose="00000400000000000000" pitchFamily="2" charset="0"/>
              </a:rPr>
              <a:t>EA Inspection substantiates complaint </a:t>
            </a:r>
          </a:p>
          <a:p>
            <a:pPr marL="380990" indent="-380990" fontAlgn="base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14-day Correction Order Issued requiring implementation of an updated FD plan </a:t>
            </a:r>
          </a:p>
          <a:p>
            <a:pPr marL="380990" indent="-380990" fontAlgn="base">
              <a:lnSpc>
                <a:spcPct val="107000"/>
              </a:lnSpc>
            </a:pPr>
            <a:r>
              <a:rPr lang="en-US" sz="1867" dirty="0">
                <a:solidFill>
                  <a:schemeClr val="bg1"/>
                </a:solidFill>
                <a:latin typeface="Montserrat Light"/>
              </a:rPr>
              <a:t>If issue isn’t corrected EA </a:t>
            </a:r>
            <a:r>
              <a:rPr lang="en-US" sz="1867" u="sng" dirty="0">
                <a:solidFill>
                  <a:schemeClr val="bg1"/>
                </a:solidFill>
                <a:latin typeface="Montserrat Light"/>
              </a:rPr>
              <a:t>may </a:t>
            </a:r>
            <a:r>
              <a:rPr lang="en-US" sz="1867" dirty="0">
                <a:solidFill>
                  <a:schemeClr val="bg1"/>
                </a:solidFill>
                <a:latin typeface="Montserrat Light"/>
              </a:rPr>
              <a:t>issue tickets and require community establishment to submit and get approval of a new FD plan before resuming any dust generating activities. </a:t>
            </a:r>
          </a:p>
        </p:txBody>
      </p:sp>
    </p:spTree>
    <p:extLst>
      <p:ext uri="{BB962C8B-B14F-4D97-AF65-F5344CB8AC3E}">
        <p14:creationId xmlns:p14="http://schemas.microsoft.com/office/powerpoint/2010/main" val="243022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1439-8D94-6388-1D90-B94A3423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Enforcement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D6C06-F454-23CD-E59B-C2883E829ED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</a:t>
            </a:fld>
            <a:endParaRPr lang="en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4AA4A-6B02-40AA-099E-395E40B50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17" y="1616598"/>
            <a:ext cx="10899563" cy="1151244"/>
          </a:xfrm>
        </p:spPr>
        <p:txBody>
          <a:bodyPr/>
          <a:lstStyle/>
          <a:p>
            <a:r>
              <a:rPr lang="en-US"/>
              <a:t>Tickets will be heard at the Department of Appeals and Hearings</a:t>
            </a:r>
          </a:p>
          <a:p>
            <a:r>
              <a:rPr lang="en-US"/>
              <a:t>Fines associated with violations are listed here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C2F1B7-97E8-2713-5BE1-952B2F9D2825}"/>
              </a:ext>
            </a:extLst>
          </p:cNvPr>
          <p:cNvGraphicFramePr>
            <a:graphicFrameLocks noGrp="1"/>
          </p:cNvGraphicFramePr>
          <p:nvPr/>
        </p:nvGraphicFramePr>
        <p:xfrm>
          <a:off x="1035145" y="2744226"/>
          <a:ext cx="8915400" cy="3565398"/>
        </p:xfrm>
        <a:graphic>
          <a:graphicData uri="http://schemas.openxmlformats.org/drawingml/2006/table">
            <a:tbl>
              <a:tblPr firstRow="1" firstCol="1" bandRow="1"/>
              <a:tblGrid>
                <a:gridCol w="4876800">
                  <a:extLst>
                    <a:ext uri="{9D8B030D-6E8A-4147-A177-3AD203B41FA5}">
                      <a16:colId xmlns:a16="http://schemas.microsoft.com/office/drawing/2014/main" val="17816266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202456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0377303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98942212"/>
                    </a:ext>
                  </a:extLst>
                </a:gridCol>
              </a:tblGrid>
              <a:tr h="11055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First Offense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Second Repeat Offense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Third &amp; Subsequent Repeat Offense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371260"/>
                  </a:ext>
                </a:extLst>
              </a:tr>
              <a:tr h="5447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XVIII.  Failure to cease operations creating fugitive dust, in violation of Section 8-15-587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$1,000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$1,500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$2,000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90467"/>
                  </a:ext>
                </a:extLst>
              </a:tr>
              <a:tr h="825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XVII.  Failure to submit a timely fugitive dust plan in violation of Sections 8-15-582, 8-15-584, 8-15-585, 8-15-586, 8-15-587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$500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$750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$1,000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518335"/>
                  </a:ext>
                </a:extLst>
              </a:tr>
              <a:tr h="5447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XVI.  Failure to timely implement adequate control measures, in violation of Section 8-15-586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$500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$750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$1,000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798699"/>
                  </a:ext>
                </a:extLst>
              </a:tr>
              <a:tr h="5447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XVII.  Failure to comply with the terms of Sec 8-15-593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$500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$750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43600" algn="r"/>
                        </a:tabLst>
                      </a:pPr>
                      <a:r>
                        <a:rPr lang="en-US" sz="1600" kern="100">
                          <a:effectLst/>
                        </a:rPr>
                        <a:t>$1,000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4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63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3D08-1444-A81F-9196-0FE92CED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CFFCE1-37A7-11CD-852B-EF8920D97FB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</a:t>
            </a:fld>
            <a:endParaRPr lang="en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A4-4722-9088-0946-1025FB8334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19" y="1518080"/>
            <a:ext cx="2959032" cy="4813555"/>
          </a:xfrm>
        </p:spPr>
        <p:txBody>
          <a:bodyPr/>
          <a:lstStyle/>
          <a:p>
            <a:r>
              <a:rPr lang="en-US"/>
              <a:t>Bulk Piles</a:t>
            </a:r>
          </a:p>
          <a:p>
            <a:r>
              <a:rPr lang="en-US"/>
              <a:t>Driving on unpaved surfaces</a:t>
            </a:r>
          </a:p>
          <a:p>
            <a:r>
              <a:rPr lang="en-US"/>
              <a:t>Grass cutting</a:t>
            </a:r>
          </a:p>
          <a:p>
            <a:r>
              <a:rPr lang="en-US"/>
              <a:t>Road Milling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1A49A-E922-57B6-778F-B91A3594C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952" b="6599"/>
          <a:stretch/>
        </p:blipFill>
        <p:spPr>
          <a:xfrm>
            <a:off x="6672369" y="4149208"/>
            <a:ext cx="5104031" cy="2539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9AEA3-BB5D-7141-8FF3-5BC590FB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411" y="1558141"/>
            <a:ext cx="3855614" cy="2486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9D9ED-7F3E-572E-DE24-AF71B0A10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75" y="4044915"/>
            <a:ext cx="5936852" cy="2343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60D2B-76D2-91FB-8C26-F51D20867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18" y="1688403"/>
            <a:ext cx="3846372" cy="2175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052D7A-1690-0A96-6959-B79B78037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123" y="1742981"/>
            <a:ext cx="3143754" cy="21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oIT Slide Template">
  <a:themeElements>
    <a:clrScheme name="CoD Style Guide">
      <a:dk1>
        <a:srgbClr val="000000"/>
      </a:dk1>
      <a:lt1>
        <a:srgbClr val="F2F2F2"/>
      </a:lt1>
      <a:dk2>
        <a:srgbClr val="2E3761"/>
      </a:dk2>
      <a:lt2>
        <a:srgbClr val="FEB70D"/>
      </a:lt2>
      <a:accent1>
        <a:srgbClr val="5F355A"/>
      </a:accent1>
      <a:accent2>
        <a:srgbClr val="94466D"/>
      </a:accent2>
      <a:accent3>
        <a:srgbClr val="B6693B"/>
      </a:accent3>
      <a:accent4>
        <a:srgbClr val="629547"/>
      </a:accent4>
      <a:accent5>
        <a:srgbClr val="A3C870"/>
      </a:accent5>
      <a:accent6>
        <a:srgbClr val="004445"/>
      </a:accent6>
      <a:hlink>
        <a:srgbClr val="279989"/>
      </a:hlink>
      <a:folHlink>
        <a:srgbClr val="9FD5B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426EEAD5B7D4DB91D4D60C36D95F3" ma:contentTypeVersion="18" ma:contentTypeDescription="Create a new document." ma:contentTypeScope="" ma:versionID="0eedbcbd4539c83c7a9891ab2008b03b">
  <xsd:schema xmlns:xsd="http://www.w3.org/2001/XMLSchema" xmlns:xs="http://www.w3.org/2001/XMLSchema" xmlns:p="http://schemas.microsoft.com/office/2006/metadata/properties" xmlns:ns1="http://schemas.microsoft.com/sharepoint/v3" xmlns:ns2="f4377117-98c8-43fc-b26e-256d6627ab61" xmlns:ns3="7d9145e7-e667-4f10-8481-2c39982534c4" targetNamespace="http://schemas.microsoft.com/office/2006/metadata/properties" ma:root="true" ma:fieldsID="b4182d36efddf37a943c71e0a8834517" ns1:_="" ns2:_="" ns3:_="">
    <xsd:import namespace="http://schemas.microsoft.com/sharepoint/v3"/>
    <xsd:import namespace="f4377117-98c8-43fc-b26e-256d6627ab61"/>
    <xsd:import namespace="7d9145e7-e667-4f10-8481-2c39982534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Comme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77117-98c8-43fc-b26e-256d6627ab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s" ma:index="21" nillable="true" ma:displayName="EA_Notes" ma:format="Dropdown" ma:internalName="Comment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145e7-e667-4f10-8481-2c39982534c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a58cfda-26f3-410c-a81d-2ec177ff7ee2}" ma:internalName="TaxCatchAll" ma:showField="CatchAllData" ma:web="7d9145e7-e667-4f10-8481-2c39982534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4377117-98c8-43fc-b26e-256d6627ab61">
      <Terms xmlns="http://schemas.microsoft.com/office/infopath/2007/PartnerControls"/>
    </lcf76f155ced4ddcb4097134ff3c332f>
    <_ip_UnifiedCompliancePolicyProperties xmlns="http://schemas.microsoft.com/sharepoint/v3" xsi:nil="true"/>
    <TaxCatchAll xmlns="7d9145e7-e667-4f10-8481-2c39982534c4" xsi:nil="true"/>
    <Comments xmlns="f4377117-98c8-43fc-b26e-256d6627ab61" xsi:nil="true"/>
  </documentManagement>
</p:properties>
</file>

<file path=customXml/itemProps1.xml><?xml version="1.0" encoding="utf-8"?>
<ds:datastoreItem xmlns:ds="http://schemas.openxmlformats.org/officeDocument/2006/customXml" ds:itemID="{E3EF1D10-0CB9-4AD7-AA7D-A1D6D1683E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7A093-157A-4143-B9D1-0EA956FF3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377117-98c8-43fc-b26e-256d6627ab61"/>
    <ds:schemaRef ds:uri="7d9145e7-e667-4f10-8481-2c39982534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C07680-E53A-440F-94B7-3190A11D9921}">
  <ds:schemaRefs>
    <ds:schemaRef ds:uri="http://purl.org/dc/dcmitype/"/>
    <ds:schemaRef ds:uri="http://purl.org/dc/elements/1.1/"/>
    <ds:schemaRef ds:uri="http://purl.org/dc/terms/"/>
    <ds:schemaRef ds:uri="http://schemas.microsoft.com/sharepoint/v3"/>
    <ds:schemaRef ds:uri="http://schemas.microsoft.com/office/2006/metadata/properties"/>
    <ds:schemaRef ds:uri="7d9145e7-e667-4f10-8481-2c39982534c4"/>
    <ds:schemaRef ds:uri="f4377117-98c8-43fc-b26e-256d6627ab61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7462</TotalTime>
  <Words>815</Words>
  <Application>Microsoft Office PowerPoint</Application>
  <PresentationFormat>Widescreen</PresentationFormat>
  <Paragraphs>102</Paragraphs>
  <Slides>11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Arial Black</vt:lpstr>
      <vt:lpstr>Courier New</vt:lpstr>
      <vt:lpstr>Montserrat</vt:lpstr>
      <vt:lpstr>Montserrat Black</vt:lpstr>
      <vt:lpstr>Montserrat Light</vt:lpstr>
      <vt:lpstr>Office Theme</vt:lpstr>
      <vt:lpstr>DoIT Slide Template</vt:lpstr>
      <vt:lpstr>Document</vt:lpstr>
      <vt:lpstr>Fugitive Dust Ordinance</vt:lpstr>
      <vt:lpstr>More than Bulk Solids</vt:lpstr>
      <vt:lpstr>What is required</vt:lpstr>
      <vt:lpstr>Fugitive Dust Plan Example</vt:lpstr>
      <vt:lpstr>Fugitive Dust Plan</vt:lpstr>
      <vt:lpstr>Fugitive Dust Plan continued</vt:lpstr>
      <vt:lpstr>Implementation  Enforcement</vt:lpstr>
      <vt:lpstr>Enforcement</vt:lpstr>
      <vt:lpstr>Examples</vt:lpstr>
      <vt:lpstr> Fugitive Dust Links  (313) 628-9994  Email: Dust@detroitmi.gov  https://tinyurl.com/COD-FDO-text  https://tinyurl.com/FD-plan-Large-business  https://tinyurl.com/FD-plan-Small-Business       </vt:lpstr>
      <vt:lpstr>QUESTIONS?  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 Rose</dc:creator>
  <cp:lastModifiedBy>Julie Rose</cp:lastModifiedBy>
  <cp:revision>4</cp:revision>
  <dcterms:created xsi:type="dcterms:W3CDTF">2025-03-24T15:08:15Z</dcterms:created>
  <dcterms:modified xsi:type="dcterms:W3CDTF">2025-07-17T14:02:24Z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0x01010011B426EEAD5B7D4DB91D4D60C36D95F3</vt:lpwstr>
  </property>
  <property fmtid="{D5CDD505-2E9C-101B-9397-08002B2CF9AE}" pid="3" name="MediaServiceImageTags">
    <vt:lpwstr/>
  </property>
</Properties>
</file>