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4"/>
  </p:sldMasterIdLst>
  <p:notesMasterIdLst>
    <p:notesMasterId r:id="rId15"/>
  </p:notesMasterIdLst>
  <p:sldIdLst>
    <p:sldId id="308" r:id="rId5"/>
    <p:sldId id="355" r:id="rId6"/>
    <p:sldId id="360" r:id="rId7"/>
    <p:sldId id="361" r:id="rId8"/>
    <p:sldId id="366" r:id="rId9"/>
    <p:sldId id="353" r:id="rId10"/>
    <p:sldId id="362" r:id="rId11"/>
    <p:sldId id="363" r:id="rId12"/>
    <p:sldId id="364" r:id="rId13"/>
    <p:sldId id="368" r:id="rId1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Montserrat" panose="02000505000000020004" pitchFamily="2" charset="0"/>
      <p:regular r:id="rId17"/>
      <p:bold r:id="rId18"/>
    </p:embeddedFont>
    <p:embeddedFont>
      <p:font typeface="Montserrat Black" panose="00000A00000000000000" pitchFamily="2" charset="0"/>
      <p:bold r:id="rId19"/>
      <p:boldItalic r:id="rId20"/>
    </p:embeddedFont>
    <p:embeddedFont>
      <p:font typeface="Montserrat Light" panose="00000400000000000000" pitchFamily="2" charset="0"/>
      <p:regular r:id="rId21"/>
      <p: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4444"/>
    <a:srgbClr val="9ED4B3"/>
    <a:srgbClr val="269283"/>
    <a:srgbClr val="1F776A"/>
    <a:srgbClr val="FEB70D"/>
    <a:srgbClr val="9FD5B3"/>
    <a:srgbClr val="299F8E"/>
    <a:srgbClr val="279989"/>
    <a:srgbClr val="35C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C344B7-4172-4246-B375-71BD317C4911}" v="2" dt="2025-06-16T19:57:52.033"/>
  </p1510:revLst>
</p1510:revInfo>
</file>

<file path=ppt/tableStyles.xml><?xml version="1.0" encoding="utf-8"?>
<a:tblStyleLst xmlns:a="http://schemas.openxmlformats.org/drawingml/2006/main" def="{07036DCD-E8B3-4BE7-BDFE-757B21434A7E}">
  <a:tblStyle styleId="{07036DCD-E8B3-4BE7-BDFE-757B21434A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4765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1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Community Establishment means all businesses, non-profit organizations, churches, governmental agencies, and other such institutions and residential structures containing </a:t>
            </a:r>
            <a:r>
              <a:rPr lang="en-US" u="sng"/>
              <a:t>five or more </a:t>
            </a:r>
            <a:r>
              <a:rPr lang="en-US"/>
              <a:t>household units</a:t>
            </a:r>
          </a:p>
        </p:txBody>
      </p:sp>
    </p:spTree>
    <p:extLst>
      <p:ext uri="{BB962C8B-B14F-4D97-AF65-F5344CB8AC3E}">
        <p14:creationId xmlns:p14="http://schemas.microsoft.com/office/powerpoint/2010/main" val="76202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Blank)">
  <p:cSld name="SECTION_HEADER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9525" y="5575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320275" y="1399371"/>
            <a:ext cx="851910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11700" y="1599661"/>
            <a:ext cx="8520600" cy="20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" name="Google Shape;8;p1"/>
          <p:cNvSpPr txBox="1">
            <a:spLocks/>
          </p:cNvSpPr>
          <p:nvPr userDrawn="1"/>
        </p:nvSpPr>
        <p:spPr>
          <a:xfrm>
            <a:off x="8785518" y="4946412"/>
            <a:ext cx="366383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000" smtClean="0"/>
              <a:pPr/>
              <a:t>‹#›</a:t>
            </a:fld>
            <a:endParaRPr lang="en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B8708-FB9C-FC16-0917-4264199C41D8}"/>
              </a:ext>
            </a:extLst>
          </p:cNvPr>
          <p:cNvSpPr txBox="1"/>
          <p:nvPr userDrawn="1"/>
        </p:nvSpPr>
        <p:spPr>
          <a:xfrm rot="9149818" flipV="1">
            <a:off x="1111483" y="1302371"/>
            <a:ext cx="739657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>
                <a:solidFill>
                  <a:schemeClr val="bg1">
                    <a:lumMod val="50000"/>
                    <a:alpha val="50000"/>
                  </a:schemeClr>
                </a:solidFill>
              </a:rPr>
              <a:t>DRAFT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E9DE-8902-4085-B30D-FF3490DF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5D489-53DB-860F-A8AF-BC4B953922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125A1-3CE8-FD0E-BC06-3CF2A13DA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88" y="1212448"/>
            <a:ext cx="3609975" cy="361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903357-D460-2D30-BB19-B107836B0F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4662" y="1212448"/>
            <a:ext cx="3609975" cy="3610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Google Shape;28;p4">
            <a:extLst>
              <a:ext uri="{FF2B5EF4-FFF2-40B4-BE49-F238E27FC236}">
                <a16:creationId xmlns:a16="http://schemas.microsoft.com/office/drawing/2014/main" id="{077D9CF0-F3AC-1D9D-A02C-5C219CC1F50B}"/>
              </a:ext>
            </a:extLst>
          </p:cNvPr>
          <p:cNvCxnSpPr/>
          <p:nvPr userDrawn="1"/>
        </p:nvCxnSpPr>
        <p:spPr>
          <a:xfrm>
            <a:off x="320275" y="1033618"/>
            <a:ext cx="851910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9552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OpenCount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 hasCustomPrompt="1"/>
          </p:nvPr>
        </p:nvSpPr>
        <p:spPr>
          <a:xfrm>
            <a:off x="311701" y="299100"/>
            <a:ext cx="3769500" cy="5377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 err="1"/>
              <a:t>OpenCounter</a:t>
            </a:r>
            <a:r>
              <a:rPr lang="en-US"/>
              <a:t>: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11701" y="1308849"/>
            <a:ext cx="3769499" cy="32600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" name="Google Shape;58;p10"/>
          <p:cNvSpPr txBox="1">
            <a:spLocks noGrp="1"/>
          </p:cNvSpPr>
          <p:nvPr>
            <p:ph type="subTitle" idx="13" hasCustomPrompt="1"/>
          </p:nvPr>
        </p:nvSpPr>
        <p:spPr>
          <a:xfrm>
            <a:off x="303125" y="711311"/>
            <a:ext cx="3778075" cy="507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Customer View</a:t>
            </a:r>
            <a:endParaRPr/>
          </a:p>
        </p:txBody>
      </p:sp>
      <p:cxnSp>
        <p:nvCxnSpPr>
          <p:cNvPr id="7" name="Google Shape;48;p8"/>
          <p:cNvCxnSpPr/>
          <p:nvPr userDrawn="1"/>
        </p:nvCxnSpPr>
        <p:spPr>
          <a:xfrm>
            <a:off x="311699" y="1225179"/>
            <a:ext cx="376950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8785518" y="4946412"/>
            <a:ext cx="366383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000" smtClean="0"/>
              <a:pPr/>
              <a:t>‹#›</a:t>
            </a:fld>
            <a:endParaRPr lang="en" sz="1000"/>
          </a:p>
        </p:txBody>
      </p:sp>
    </p:spTree>
    <p:extLst>
      <p:ext uri="{BB962C8B-B14F-4D97-AF65-F5344CB8AC3E}">
        <p14:creationId xmlns:p14="http://schemas.microsoft.com/office/powerpoint/2010/main" val="11338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900" y="4776800"/>
            <a:ext cx="9144000" cy="36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6" name="Google Shape;56;p10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8785518" y="4946412"/>
            <a:ext cx="366383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000" smtClean="0">
                <a:solidFill>
                  <a:schemeClr val="bg1"/>
                </a:solidFill>
              </a:rPr>
              <a:pPr/>
              <a:t>‹#›</a:t>
            </a:fld>
            <a:endParaRPr lang="e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" name="Google Shape;8;p1"/>
          <p:cNvSpPr txBox="1">
            <a:spLocks/>
          </p:cNvSpPr>
          <p:nvPr userDrawn="1"/>
        </p:nvSpPr>
        <p:spPr>
          <a:xfrm>
            <a:off x="8785518" y="4946412"/>
            <a:ext cx="366383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000" smtClean="0"/>
              <a:pPr/>
              <a:t>‹#›</a:t>
            </a:fld>
            <a:endParaRPr lang="en" sz="10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8;p1"/>
          <p:cNvSpPr txBox="1">
            <a:spLocks/>
          </p:cNvSpPr>
          <p:nvPr userDrawn="1"/>
        </p:nvSpPr>
        <p:spPr>
          <a:xfrm>
            <a:off x="8785518" y="4946412"/>
            <a:ext cx="366383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000" smtClean="0"/>
              <a:pPr/>
              <a:t>‹#›</a:t>
            </a:fld>
            <a:endParaRPr lang="en" sz="10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5473" y="4853909"/>
            <a:ext cx="791528" cy="10477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9525">
              <a:spcBef>
                <a:spcPts val="19"/>
              </a:spcBef>
            </a:pPr>
            <a:endParaRPr lang="en-US" spc="-4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28575">
              <a:spcBef>
                <a:spcPts val="19"/>
              </a:spcBef>
            </a:pPr>
            <a:fld id="{81D60167-4931-47E6-BA6A-407CBD079E47}" type="slidenum">
              <a:rPr lang="en-US" smtClean="0"/>
              <a:pPr marL="28575">
                <a:spcBef>
                  <a:spcPts val="19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1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75473" y="4853909"/>
            <a:ext cx="791528" cy="10477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9525">
              <a:spcBef>
                <a:spcPts val="19"/>
              </a:spcBef>
            </a:pPr>
            <a:endParaRPr lang="en-US" spc="-4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28575">
              <a:spcBef>
                <a:spcPts val="19"/>
              </a:spcBef>
            </a:pPr>
            <a:fld id="{81D60167-4931-47E6-BA6A-407CBD079E47}" type="slidenum">
              <a:rPr lang="en-US" smtClean="0"/>
              <a:pPr marL="28575">
                <a:spcBef>
                  <a:spcPts val="19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5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1444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Black"/>
              <a:buNone/>
              <a:defRPr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85518" y="4946412"/>
            <a:ext cx="366383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tx1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61" r:id="rId3"/>
    <p:sldLayoutId id="2147483656" r:id="rId4"/>
    <p:sldLayoutId id="2147483657" r:id="rId5"/>
    <p:sldLayoutId id="2147483658" r:id="rId6"/>
    <p:sldLayoutId id="2147483662" r:id="rId7"/>
    <p:sldLayoutId id="214748366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Dust@detroitmi.gov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19407"/>
            <a:ext cx="9144000" cy="257175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004445"/>
          </a:solidFill>
        </p:spPr>
        <p:txBody>
          <a:bodyPr wrap="square" lIns="0" tIns="0" rIns="0" bIns="0" rtlCol="0"/>
          <a:lstStyle/>
          <a:p>
            <a:endParaRPr sz="1050">
              <a:latin typeface="Montserrat Black" panose="00000A00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65457"/>
            <a:ext cx="9144000" cy="2637207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9FD4B3"/>
          </a:solidFill>
        </p:spPr>
        <p:txBody>
          <a:bodyPr wrap="square" lIns="0" tIns="0" rIns="0" bIns="0" rtlCol="0"/>
          <a:lstStyle/>
          <a:p>
            <a:endParaRPr sz="1050" dirty="0">
              <a:latin typeface="Montserrat Black" panose="00000A00000000000000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4618" y="1408176"/>
            <a:ext cx="2664332" cy="1685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Montserrat Black" panose="00000A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8480" y="2047112"/>
            <a:ext cx="1529715" cy="524828"/>
          </a:xfrm>
          <a:custGeom>
            <a:avLst/>
            <a:gdLst/>
            <a:ahLst/>
            <a:cxnLst/>
            <a:rect l="l" t="t" r="r" b="b"/>
            <a:pathLst>
              <a:path w="2039620" h="699770">
                <a:moveTo>
                  <a:pt x="0" y="0"/>
                </a:moveTo>
                <a:lnTo>
                  <a:pt x="2039112" y="0"/>
                </a:lnTo>
                <a:lnTo>
                  <a:pt x="2039112" y="699515"/>
                </a:lnTo>
                <a:lnTo>
                  <a:pt x="0" y="699515"/>
                </a:lnTo>
                <a:lnTo>
                  <a:pt x="0" y="0"/>
                </a:lnTo>
                <a:close/>
              </a:path>
            </a:pathLst>
          </a:custGeom>
          <a:solidFill>
            <a:srgbClr val="9FD4B3"/>
          </a:solidFill>
        </p:spPr>
        <p:txBody>
          <a:bodyPr wrap="square" lIns="0" tIns="0" rIns="0" bIns="0" rtlCol="0"/>
          <a:lstStyle/>
          <a:p>
            <a:endParaRPr sz="1050" dirty="0">
              <a:latin typeface="Montserrat Black" panose="00000A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8480" y="2571752"/>
            <a:ext cx="1529715" cy="512445"/>
          </a:xfrm>
          <a:custGeom>
            <a:avLst/>
            <a:gdLst/>
            <a:ahLst/>
            <a:cxnLst/>
            <a:rect l="l" t="t" r="r" b="b"/>
            <a:pathLst>
              <a:path w="2039620" h="683260">
                <a:moveTo>
                  <a:pt x="0" y="0"/>
                </a:moveTo>
                <a:lnTo>
                  <a:pt x="2039112" y="0"/>
                </a:lnTo>
                <a:lnTo>
                  <a:pt x="2039112" y="682751"/>
                </a:lnTo>
                <a:lnTo>
                  <a:pt x="0" y="682751"/>
                </a:lnTo>
                <a:lnTo>
                  <a:pt x="0" y="0"/>
                </a:lnTo>
                <a:close/>
              </a:path>
            </a:pathLst>
          </a:custGeom>
          <a:solidFill>
            <a:srgbClr val="004445"/>
          </a:solidFill>
        </p:spPr>
        <p:txBody>
          <a:bodyPr wrap="square" lIns="0" tIns="0" rIns="0" bIns="0" rtlCol="0"/>
          <a:lstStyle/>
          <a:p>
            <a:endParaRPr sz="1050">
              <a:latin typeface="Montserrat Black" panose="00000A00000000000000" pitchFamily="2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84391" y="1396920"/>
            <a:ext cx="5958130" cy="515365"/>
          </a:xfrm>
          <a:prstGeom prst="rect">
            <a:avLst/>
          </a:prstGeom>
        </p:spPr>
        <p:txBody>
          <a:bodyPr spcFirstLastPara="1" vert="horz" wrap="square" lIns="0" tIns="10001" rIns="0" bIns="0" rtlCol="0" anchor="t" anchorCtr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n-US" sz="3200" b="1" dirty="0">
                <a:solidFill>
                  <a:srgbClr val="004445"/>
                </a:solidFill>
                <a:latin typeface="Montserrat Black" panose="00000A00000000000000" pitchFamily="2" charset="0"/>
              </a:rPr>
              <a:t>“Fugitive Dust” Ordinance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984391" y="4470429"/>
            <a:ext cx="2123599" cy="531267"/>
          </a:xfrm>
          <a:prstGeom prst="rect">
            <a:avLst/>
          </a:prstGeom>
        </p:spPr>
        <p:txBody>
          <a:bodyPr vert="horz" wrap="square" lIns="0" tIns="10953" rIns="0" bIns="0" rtlCol="0" anchor="t">
            <a:spAutoFit/>
          </a:bodyPr>
          <a:lstStyle/>
          <a:p>
            <a:pPr marL="9525" marR="3810">
              <a:lnSpc>
                <a:spcPct val="72042"/>
              </a:lnSpc>
              <a:spcBef>
                <a:spcPts val="38"/>
              </a:spcBef>
            </a:pPr>
            <a:r>
              <a:rPr sz="1163" b="1" spc="8" dirty="0">
                <a:solidFill>
                  <a:srgbClr val="9FD4B3"/>
                </a:solidFill>
                <a:latin typeface="Montserrat Black" panose="00000A00000000000000" pitchFamily="2" charset="0"/>
              </a:rPr>
              <a:t>Buildings, Safety  </a:t>
            </a:r>
            <a:r>
              <a:rPr sz="1163" b="1" spc="11" dirty="0">
                <a:solidFill>
                  <a:srgbClr val="9FD4B3"/>
                </a:solidFill>
                <a:latin typeface="Montserrat Black" panose="00000A00000000000000" pitchFamily="2" charset="0"/>
              </a:rPr>
              <a:t>Engineering </a:t>
            </a:r>
            <a:r>
              <a:rPr sz="1163" b="1" spc="15" dirty="0">
                <a:solidFill>
                  <a:srgbClr val="9FD4B3"/>
                </a:solidFill>
                <a:latin typeface="Montserrat Black" panose="00000A00000000000000" pitchFamily="2" charset="0"/>
              </a:rPr>
              <a:t>&amp;</a:t>
            </a:r>
            <a:r>
              <a:rPr sz="1163" b="1" spc="-105" dirty="0">
                <a:solidFill>
                  <a:srgbClr val="9FD4B3"/>
                </a:solidFill>
                <a:latin typeface="Montserrat Black" panose="00000A00000000000000" pitchFamily="2" charset="0"/>
              </a:rPr>
              <a:t> </a:t>
            </a:r>
            <a:r>
              <a:rPr sz="1163" b="1" spc="11" dirty="0">
                <a:solidFill>
                  <a:srgbClr val="9FD4B3"/>
                </a:solidFill>
                <a:latin typeface="Montserrat Black" panose="00000A00000000000000" pitchFamily="2" charset="0"/>
              </a:rPr>
              <a:t>Environmental</a:t>
            </a:r>
            <a:r>
              <a:rPr lang="en-US" sz="1163" b="1" spc="11" dirty="0">
                <a:solidFill>
                  <a:srgbClr val="9FD4B3"/>
                </a:solidFill>
                <a:latin typeface="Montserrat Black" panose="00000A00000000000000" pitchFamily="2" charset="0"/>
              </a:rPr>
              <a:t> Department</a:t>
            </a:r>
            <a:endParaRPr lang="en-US" sz="1163" dirty="0">
              <a:latin typeface="Montserrat Black" panose="00000A00000000000000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07083" y="4418771"/>
            <a:ext cx="0" cy="565785"/>
          </a:xfrm>
          <a:custGeom>
            <a:avLst/>
            <a:gdLst/>
            <a:ahLst/>
            <a:cxnLst/>
            <a:rect l="l" t="t" r="r" b="b"/>
            <a:pathLst>
              <a:path h="754379">
                <a:moveTo>
                  <a:pt x="0" y="0"/>
                </a:moveTo>
                <a:lnTo>
                  <a:pt x="0" y="753935"/>
                </a:lnTo>
              </a:path>
            </a:pathLst>
          </a:custGeom>
          <a:ln w="3175">
            <a:solidFill>
              <a:srgbClr val="9FD4B3"/>
            </a:solidFill>
            <a:prstDash val="sysDot"/>
          </a:ln>
        </p:spPr>
        <p:txBody>
          <a:bodyPr wrap="square" lIns="0" tIns="0" rIns="0" bIns="0" rtlCol="0"/>
          <a:lstStyle/>
          <a:p>
            <a:endParaRPr sz="1050">
              <a:latin typeface="Montserrat Black" panose="00000A00000000000000" pitchFamily="2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71AD44BC-53C5-9344-83B4-3C46444832D9}"/>
              </a:ext>
            </a:extLst>
          </p:cNvPr>
          <p:cNvSpPr txBox="1">
            <a:spLocks/>
          </p:cNvSpPr>
          <p:nvPr/>
        </p:nvSpPr>
        <p:spPr>
          <a:xfrm>
            <a:off x="9701855" y="4824687"/>
            <a:ext cx="366382" cy="196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" algn="ctr">
              <a:spcBef>
                <a:spcPts val="19"/>
              </a:spcBef>
            </a:pPr>
            <a:fld id="{81D60167-4931-47E6-BA6A-407CBD079E47}" type="slidenum">
              <a:rPr lang="en-US" sz="800">
                <a:solidFill>
                  <a:srgbClr val="9ED4B3"/>
                </a:solidFill>
                <a:latin typeface="Montserrat Black" panose="00000A00000000000000" pitchFamily="2" charset="0"/>
              </a:rPr>
              <a:pPr marL="28575" algn="ctr">
                <a:spcBef>
                  <a:spcPts val="19"/>
                </a:spcBef>
              </a:pPr>
              <a:t>1</a:t>
            </a:fld>
            <a:endParaRPr lang="en-US" sz="800">
              <a:solidFill>
                <a:srgbClr val="9ED4B3"/>
              </a:solidFill>
              <a:latin typeface="Montserrat Black" panose="00000A00000000000000" pitchFamily="2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CB8A88DB-2A25-A243-9D38-FC3E68D0BD8F}"/>
              </a:ext>
            </a:extLst>
          </p:cNvPr>
          <p:cNvSpPr/>
          <p:nvPr/>
        </p:nvSpPr>
        <p:spPr>
          <a:xfrm>
            <a:off x="4325693" y="4418771"/>
            <a:ext cx="0" cy="565785"/>
          </a:xfrm>
          <a:custGeom>
            <a:avLst/>
            <a:gdLst/>
            <a:ahLst/>
            <a:cxnLst/>
            <a:rect l="l" t="t" r="r" b="b"/>
            <a:pathLst>
              <a:path h="754379">
                <a:moveTo>
                  <a:pt x="0" y="0"/>
                </a:moveTo>
                <a:lnTo>
                  <a:pt x="0" y="753935"/>
                </a:lnTo>
              </a:path>
            </a:pathLst>
          </a:custGeom>
          <a:ln w="3175">
            <a:solidFill>
              <a:srgbClr val="9FD4B3"/>
            </a:solidFill>
            <a:prstDash val="sysDot"/>
          </a:ln>
        </p:spPr>
        <p:txBody>
          <a:bodyPr wrap="square" lIns="0" tIns="0" rIns="0" bIns="0" rtlCol="0"/>
          <a:lstStyle/>
          <a:p>
            <a:endParaRPr sz="1050">
              <a:latin typeface="Montserrat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B0E63-1D89-0D1B-5A07-68F549D28107}"/>
              </a:ext>
            </a:extLst>
          </p:cNvPr>
          <p:cNvSpPr txBox="1"/>
          <p:nvPr/>
        </p:nvSpPr>
        <p:spPr>
          <a:xfrm>
            <a:off x="8005819" y="4783380"/>
            <a:ext cx="113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Black" panose="00000A00000000000000" pitchFamily="2" charset="0"/>
              </a:rPr>
              <a:t>6.17.2025</a:t>
            </a:r>
          </a:p>
        </p:txBody>
      </p:sp>
    </p:spTree>
    <p:extLst>
      <p:ext uri="{BB962C8B-B14F-4D97-AF65-F5344CB8AC3E}">
        <p14:creationId xmlns:p14="http://schemas.microsoft.com/office/powerpoint/2010/main" val="417700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081315"/>
            <a:ext cx="8237220" cy="3408465"/>
          </a:xfrm>
          <a:prstGeom prst="rect">
            <a:avLst/>
          </a:prstGeom>
        </p:spPr>
        <p:txBody>
          <a:bodyPr spcFirstLastPara="1" vert="horz" wrap="square" lIns="0" tIns="10001" rIns="0" bIns="0" rtlCol="0" anchor="t" anchorCtr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  <a:t>Report Fugitive Dust</a:t>
            </a:r>
            <a:b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  <a:t>Call: 313-628-9994</a:t>
            </a:r>
            <a:b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  <a:t>Email: </a:t>
            </a:r>
            <a: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  <a:hlinkClick r:id="rId2"/>
              </a:rPr>
              <a:t>Dust@detroitmi.gov</a:t>
            </a:r>
            <a:r>
              <a:rPr lang="en-US" sz="4400" spc="-86" dirty="0">
                <a:solidFill>
                  <a:srgbClr val="9FD4B3"/>
                </a:solidFill>
                <a:latin typeface="Arial Black" panose="020B0A04020102020204" pitchFamily="34" charset="0"/>
              </a:rPr>
              <a:t> </a:t>
            </a:r>
            <a:endParaRPr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9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377C-1B94-7D4B-0785-2C714B46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6049"/>
            <a:ext cx="8520600" cy="571676"/>
          </a:xfrm>
        </p:spPr>
        <p:txBody>
          <a:bodyPr/>
          <a:lstStyle/>
          <a:p>
            <a:pPr lvl="0"/>
            <a:r>
              <a:rPr lang="en-US">
                <a:latin typeface="Montserrat Black" panose="00000A00000000000000" pitchFamily="2" charset="0"/>
              </a:rPr>
              <a:t>More than Bulk Solids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BEF03E-27E6-BAD3-9AA6-A7AC2A2B4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88" y="1167844"/>
            <a:ext cx="8293466" cy="3602338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1800">
                <a:solidFill>
                  <a:schemeClr val="bg1"/>
                </a:solidFill>
                <a:latin typeface="Montserrat Light"/>
              </a:rPr>
              <a:t>Who: Any </a:t>
            </a:r>
            <a:r>
              <a:rPr lang="en-US" sz="1800" u="sng">
                <a:solidFill>
                  <a:schemeClr val="bg1"/>
                </a:solidFill>
                <a:latin typeface="Montserrat Light"/>
              </a:rPr>
              <a:t>community establishment </a:t>
            </a:r>
            <a:r>
              <a:rPr lang="en-US" sz="1800">
                <a:solidFill>
                  <a:schemeClr val="bg1"/>
                </a:solidFill>
                <a:latin typeface="Montserrat Light"/>
              </a:rPr>
              <a:t>that causes fugitive dust to be produced.  Including; but not limited to: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>
                <a:solidFill>
                  <a:srgbClr val="FFFFFF"/>
                </a:solidFill>
                <a:latin typeface="Montserrat Light"/>
              </a:rPr>
              <a:t>Weed abatement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>
                <a:solidFill>
                  <a:srgbClr val="FFFFFF"/>
                </a:solidFill>
                <a:latin typeface="Montserrat Light"/>
              </a:rPr>
              <a:t>Freight/Trucking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FFFFFF"/>
                </a:solidFill>
                <a:latin typeface="Montserrat Light"/>
              </a:rPr>
              <a:t>Concrete Crushing/Batching Plant *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 b="1" u="sng">
                <a:solidFill>
                  <a:srgbClr val="FFFFFF"/>
                </a:solidFill>
                <a:latin typeface="Montserrat Light"/>
              </a:rPr>
              <a:t>Scrapyard *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>
                <a:solidFill>
                  <a:srgbClr val="FFFFFF"/>
                </a:solidFill>
                <a:latin typeface="Montserrat Light"/>
              </a:rPr>
              <a:t>Outdoor Storage (&gt;5 acres)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>
                <a:solidFill>
                  <a:srgbClr val="FFFFFF"/>
                </a:solidFill>
                <a:latin typeface="Montserrat Light"/>
              </a:rPr>
              <a:t>Construction/Demolition Sites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1800">
                <a:solidFill>
                  <a:srgbClr val="FFFFFF"/>
                </a:solidFill>
                <a:latin typeface="Montserrat Light"/>
              </a:rPr>
              <a:t>High-impact manufacturing and processing facilities </a:t>
            </a:r>
            <a:endParaRPr lang="en-US" sz="180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>
              <a:lnSpc>
                <a:spcPct val="107000"/>
              </a:lnSpc>
            </a:pPr>
            <a:r>
              <a:rPr lang="en-US" sz="1800">
                <a:solidFill>
                  <a:schemeClr val="bg1"/>
                </a:solidFill>
                <a:latin typeface="Montserrat Light" panose="00000400000000000000" pitchFamily="2" charset="0"/>
              </a:rPr>
              <a:t>Why: The Bulk Solid Material Storage ordinance does not apply to many dust generators.  Only those starred above are covered under Bulk Solid Material Storage ordinance </a:t>
            </a:r>
          </a:p>
        </p:txBody>
      </p:sp>
    </p:spTree>
    <p:extLst>
      <p:ext uri="{BB962C8B-B14F-4D97-AF65-F5344CB8AC3E}">
        <p14:creationId xmlns:p14="http://schemas.microsoft.com/office/powerpoint/2010/main" val="266015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377C-1B94-7D4B-0785-2C714B46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98088"/>
            <a:ext cx="8520600" cy="519637"/>
          </a:xfrm>
        </p:spPr>
        <p:txBody>
          <a:bodyPr/>
          <a:lstStyle/>
          <a:p>
            <a:r>
              <a:rPr lang="en-US">
                <a:latin typeface="Montserrat Black" panose="00000A00000000000000" pitchFamily="2" charset="0"/>
              </a:rPr>
              <a:t>What is required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BEF03E-27E6-BAD3-9AA6-A7AC2A2B4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640" y="1141918"/>
            <a:ext cx="8410664" cy="3727597"/>
          </a:xfrm>
        </p:spPr>
        <p:txBody>
          <a:bodyPr/>
          <a:lstStyle/>
          <a:p>
            <a:pPr marL="285750" indent="-285750">
              <a:lnSpc>
                <a:spcPct val="107000"/>
              </a:lnSpc>
            </a:pPr>
            <a:r>
              <a:rPr lang="en-US" sz="1800">
                <a:solidFill>
                  <a:schemeClr val="bg1"/>
                </a:solidFill>
                <a:latin typeface="Montserrat Light"/>
              </a:rPr>
              <a:t>Owner/operator must submit a fugitive dust (FD) plan not to generate an opacity greater &gt; 5% onsite or greater than &gt; 0% offsite. </a:t>
            </a:r>
          </a:p>
          <a:p>
            <a:pPr marL="285750" indent="-285750">
              <a:lnSpc>
                <a:spcPct val="107000"/>
              </a:lnSpc>
            </a:pPr>
            <a:endParaRPr lang="en-US" sz="1800">
              <a:solidFill>
                <a:schemeClr val="bg1"/>
              </a:solidFill>
              <a:latin typeface="Montserrat Light"/>
            </a:endParaRPr>
          </a:p>
          <a:p>
            <a:pPr marL="285750" indent="-285750">
              <a:lnSpc>
                <a:spcPct val="107000"/>
              </a:lnSpc>
            </a:pPr>
            <a:r>
              <a:rPr lang="en-US" sz="1800">
                <a:solidFill>
                  <a:schemeClr val="bg1"/>
                </a:solidFill>
                <a:latin typeface="Montserrat Light"/>
              </a:rPr>
              <a:t>Revise/update that plan when operations change or as requested by BSEED-EA.  </a:t>
            </a:r>
          </a:p>
          <a:p>
            <a:pPr marL="285750" indent="-285750">
              <a:lnSpc>
                <a:spcPct val="107000"/>
              </a:lnSpc>
            </a:pPr>
            <a:endParaRPr lang="en-US" sz="1800">
              <a:solidFill>
                <a:schemeClr val="bg1"/>
              </a:solidFill>
              <a:latin typeface="Montserrat Light"/>
            </a:endParaRPr>
          </a:p>
          <a:p>
            <a:pPr marL="285750" indent="-285750">
              <a:lnSpc>
                <a:spcPct val="107000"/>
              </a:lnSpc>
            </a:pPr>
            <a:r>
              <a:rPr lang="en-US" sz="1800">
                <a:solidFill>
                  <a:schemeClr val="bg1"/>
                </a:solidFill>
                <a:latin typeface="Montserrat Light"/>
              </a:rPr>
              <a:t>BSEED-EA can require more effective fugitive dust mitigation measures to ensure compliance. </a:t>
            </a:r>
          </a:p>
        </p:txBody>
      </p:sp>
    </p:spTree>
    <p:extLst>
      <p:ext uri="{BB962C8B-B14F-4D97-AF65-F5344CB8AC3E}">
        <p14:creationId xmlns:p14="http://schemas.microsoft.com/office/powerpoint/2010/main" val="205387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D566-A7F0-6E9E-AE0C-95C4FBD0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		Enforcement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1EE04-0687-6BAE-0642-50192D4B0D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274DE-3AED-83FB-B0F5-FEC640E88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423" y="1091609"/>
            <a:ext cx="3609975" cy="3731005"/>
          </a:xfrm>
        </p:spPr>
        <p:txBody>
          <a:bodyPr/>
          <a:lstStyle/>
          <a:p>
            <a:pPr marL="0" indent="0">
              <a:lnSpc>
                <a:spcPct val="107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Inform &amp; educate:</a:t>
            </a:r>
          </a:p>
          <a:p>
            <a:pPr marL="574675" indent="-290195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Inspectors to determine if a property may need a fugitive dust plan.</a:t>
            </a:r>
          </a:p>
          <a:p>
            <a:pPr marL="574675" indent="-290195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DPW, CDD, DWSD, GSD, DBA</a:t>
            </a:r>
          </a:p>
          <a:p>
            <a:pPr marL="574675" indent="-290195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Business owners on how the ordinance may affect them</a:t>
            </a:r>
            <a:endParaRPr lang="en-US" dirty="0">
              <a:solidFill>
                <a:schemeClr val="bg1"/>
              </a:solidFill>
            </a:endParaRPr>
          </a:p>
          <a:p>
            <a:pPr marL="574675" indent="-290195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General public on how to report concerns</a:t>
            </a:r>
          </a:p>
          <a:p>
            <a:pPr marL="284480" indent="0">
              <a:lnSpc>
                <a:spcPct val="107000"/>
              </a:lnSpc>
              <a:buNone/>
            </a:pPr>
            <a:endParaRPr lang="en-US" sz="1400" dirty="0">
              <a:solidFill>
                <a:schemeClr val="bg1"/>
              </a:solidFill>
              <a:latin typeface="Montserrat Light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Require a FD plan as a part of  annual C of C requirements.</a:t>
            </a:r>
          </a:p>
          <a:p>
            <a:pPr marL="0" indent="0">
              <a:lnSpc>
                <a:spcPct val="107000"/>
              </a:lnSpc>
              <a:buNone/>
            </a:pPr>
            <a:endParaRPr lang="en-US" sz="1400" dirty="0">
              <a:solidFill>
                <a:schemeClr val="bg1"/>
              </a:solidFill>
              <a:latin typeface="Montserrat Light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Departments may have one overarching FD plan for all 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547B-2EC9-B0A9-D575-EC09A71672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7955" y="1091609"/>
            <a:ext cx="4194345" cy="3610165"/>
          </a:xfrm>
        </p:spPr>
        <p:txBody>
          <a:bodyPr/>
          <a:lstStyle/>
          <a:p>
            <a:pPr marL="0" indent="0" fontAlgn="base">
              <a:lnSpc>
                <a:spcPct val="107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EA has authority/responsibility to monitor and inspect to ensure compliance. </a:t>
            </a:r>
          </a:p>
          <a:p>
            <a:pPr marL="0" indent="0" fontAlgn="base">
              <a:lnSpc>
                <a:spcPct val="107000"/>
              </a:lnSpc>
              <a:buNone/>
            </a:pPr>
            <a:endParaRPr lang="en-US" sz="1400" dirty="0">
              <a:solidFill>
                <a:schemeClr val="bg1"/>
              </a:solidFill>
              <a:latin typeface="Montserrat Light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400" u="sng" dirty="0">
                <a:solidFill>
                  <a:schemeClr val="bg1"/>
                </a:solidFill>
                <a:latin typeface="Montserrat Light"/>
              </a:rPr>
              <a:t>Process</a:t>
            </a:r>
            <a:endParaRPr lang="en-US" sz="1400" u="sng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marL="285750" indent="-285750" fontAlgn="base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Complaint received </a:t>
            </a:r>
          </a:p>
          <a:p>
            <a:pPr marL="285750" indent="-285750" fontAlgn="base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EA Inspection substantiates complaint </a:t>
            </a:r>
          </a:p>
          <a:p>
            <a:pPr marL="285750" indent="-285750" fontAlgn="base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14-day Correction Order Issued requiring implementation of an updated FD plan </a:t>
            </a:r>
          </a:p>
          <a:p>
            <a:pPr marL="285750" indent="-285750" fontAlgn="base">
              <a:lnSpc>
                <a:spcPct val="107000"/>
              </a:lnSpc>
            </a:pPr>
            <a:r>
              <a:rPr lang="en-US" sz="1400" dirty="0">
                <a:solidFill>
                  <a:schemeClr val="bg1"/>
                </a:solidFill>
                <a:latin typeface="Montserrat Light"/>
              </a:rPr>
              <a:t>If issue isn’t corrected EA </a:t>
            </a:r>
            <a:r>
              <a:rPr lang="en-US" sz="1400" u="sng" dirty="0">
                <a:solidFill>
                  <a:schemeClr val="bg1"/>
                </a:solidFill>
                <a:latin typeface="Montserrat Light"/>
              </a:rPr>
              <a:t>may </a:t>
            </a:r>
            <a:r>
              <a:rPr lang="en-US" sz="1400" dirty="0">
                <a:solidFill>
                  <a:schemeClr val="bg1"/>
                </a:solidFill>
                <a:latin typeface="Montserrat Light"/>
              </a:rPr>
              <a:t>issue tickets? and require community establishment to submit and get approval of a new FD plan before resuming any dust generating activities. </a:t>
            </a:r>
          </a:p>
        </p:txBody>
      </p:sp>
    </p:spTree>
    <p:extLst>
      <p:ext uri="{BB962C8B-B14F-4D97-AF65-F5344CB8AC3E}">
        <p14:creationId xmlns:p14="http://schemas.microsoft.com/office/powerpoint/2010/main" val="243022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1439-8D94-6388-1D90-B94A3423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Enforcement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D6C06-F454-23CD-E59B-C2883E829ED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4AA4A-6B02-40AA-099E-395E40B50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88" y="1212448"/>
            <a:ext cx="8174672" cy="863433"/>
          </a:xfrm>
        </p:spPr>
        <p:txBody>
          <a:bodyPr/>
          <a:lstStyle/>
          <a:p>
            <a:r>
              <a:rPr lang="en-US" dirty="0"/>
              <a:t>Tickets will be heard at the Department of Appeals and Hearings</a:t>
            </a:r>
          </a:p>
          <a:p>
            <a:r>
              <a:rPr lang="en-US" dirty="0"/>
              <a:t>Fines associated with violations are listed here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C2F1B7-97E8-2713-5BE1-952B2F9D2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149237"/>
              </p:ext>
            </p:extLst>
          </p:nvPr>
        </p:nvGraphicFramePr>
        <p:xfrm>
          <a:off x="776359" y="2058169"/>
          <a:ext cx="7148441" cy="2042795"/>
        </p:xfrm>
        <a:graphic>
          <a:graphicData uri="http://schemas.openxmlformats.org/drawingml/2006/table">
            <a:tbl>
              <a:tblPr firstRow="1" firstCol="1" bandRow="1">
                <a:tableStyleId>{07036DCD-E8B3-4BE7-BDFE-757B21434A7E}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78162663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20245624"/>
                    </a:ext>
                  </a:extLst>
                </a:gridCol>
                <a:gridCol w="1212461">
                  <a:extLst>
                    <a:ext uri="{9D8B030D-6E8A-4147-A177-3AD203B41FA5}">
                      <a16:colId xmlns:a16="http://schemas.microsoft.com/office/drawing/2014/main" val="160377303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98942212"/>
                    </a:ext>
                  </a:extLst>
                </a:gridCol>
              </a:tblGrid>
              <a:tr h="692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First Offense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Second Repeat Offense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Third &amp; Subsequent Repeat Offense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371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Failure to cease operations creating fugitive dust, in violation of Section 8-15-587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$1,000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$1,500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$2,000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90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Failure to submit a timely fugitive dust plan in violation of Sections 8-15-582, 8-15-584, 8-15-585, 8-15-586, 8-15-587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$1,000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18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Failure to timely implement adequate control measures, in violation of Section 8-15-586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$1,000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798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Failure to comply with the terms of Sec 8-15-593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>
                          <a:effectLst/>
                        </a:rPr>
                        <a:t>$750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200" kern="100" dirty="0">
                          <a:effectLst/>
                        </a:rPr>
                        <a:t>$1,000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4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63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A91F-C449-A622-2A2F-C4AEE7B7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latin typeface="Montserrat Black" panose="00000A00000000000000" pitchFamily="2" charset="0"/>
              </a:rPr>
              <a:t>Fugitive Dust Plan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E36F40-7AA8-0729-F2E3-AD43319BF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430" y="1069572"/>
            <a:ext cx="3461604" cy="3936527"/>
          </a:xfrm>
        </p:spPr>
        <p:txBody>
          <a:bodyPr/>
          <a:lstStyle/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Name and address of the </a:t>
            </a:r>
          </a:p>
          <a:p>
            <a:pPr marL="341313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community establishment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owner of the property on which the premises of the community establishment resides </a:t>
            </a:r>
          </a:p>
          <a:p>
            <a:pPr marL="0">
              <a:lnSpc>
                <a:spcPct val="107000"/>
              </a:lnSpc>
            </a:pPr>
            <a:endParaRPr lang="en-US" sz="1800">
              <a:solidFill>
                <a:srgbClr val="FFFFFF"/>
              </a:solidFill>
              <a:latin typeface="Montserrat Light" panose="00000400000000000000" pitchFamily="2" charset="0"/>
            </a:endParaRPr>
          </a:p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Dates and periods of time during which dust is expected to be generated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5687EF-43C0-656A-E9DC-72492CC47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22024"/>
              </p:ext>
            </p:extLst>
          </p:nvPr>
        </p:nvGraphicFramePr>
        <p:xfrm>
          <a:off x="3920039" y="942100"/>
          <a:ext cx="30067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392721" imgH="8640502" progId="Word.Document.12">
                  <p:embed/>
                </p:oleObj>
              </mc:Choice>
              <mc:Fallback>
                <p:oleObj name="Document" r:id="rId2" imgW="6392721" imgH="8640502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45687EF-43C0-656A-E9DC-72492CC47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20039" y="942100"/>
                        <a:ext cx="3006725" cy="4064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BA71B5-A41E-46F0-2169-1D4DB0510BB9}"/>
              </a:ext>
            </a:extLst>
          </p:cNvPr>
          <p:cNvCxnSpPr>
            <a:cxnSpLocks/>
          </p:cNvCxnSpPr>
          <p:nvPr/>
        </p:nvCxnSpPr>
        <p:spPr>
          <a:xfrm flipV="1">
            <a:off x="3485862" y="1462190"/>
            <a:ext cx="372066" cy="99910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9BD495-DE3B-B32E-741B-7105891FA3D5}"/>
              </a:ext>
            </a:extLst>
          </p:cNvPr>
          <p:cNvCxnSpPr>
            <a:cxnSpLocks/>
          </p:cNvCxnSpPr>
          <p:nvPr/>
        </p:nvCxnSpPr>
        <p:spPr>
          <a:xfrm>
            <a:off x="3346450" y="1899106"/>
            <a:ext cx="496230" cy="55612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3CE03-0D43-5C29-8E1B-A560AA228C3A}"/>
              </a:ext>
            </a:extLst>
          </p:cNvPr>
          <p:cNvCxnSpPr>
            <a:cxnSpLocks/>
          </p:cNvCxnSpPr>
          <p:nvPr/>
        </p:nvCxnSpPr>
        <p:spPr>
          <a:xfrm flipH="1">
            <a:off x="4302611" y="1462190"/>
            <a:ext cx="2776523" cy="307481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6AE9C1-D349-BAAC-19B0-2CD6BCD2B3F0}"/>
              </a:ext>
            </a:extLst>
          </p:cNvPr>
          <p:cNvCxnSpPr>
            <a:cxnSpLocks/>
          </p:cNvCxnSpPr>
          <p:nvPr/>
        </p:nvCxnSpPr>
        <p:spPr>
          <a:xfrm flipH="1">
            <a:off x="5541818" y="1462190"/>
            <a:ext cx="1537316" cy="422028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52C4A2-9A68-A55D-7F43-64713A46EF10}"/>
              </a:ext>
            </a:extLst>
          </p:cNvPr>
          <p:cNvCxnSpPr>
            <a:cxnSpLocks/>
          </p:cNvCxnSpPr>
          <p:nvPr/>
        </p:nvCxnSpPr>
        <p:spPr>
          <a:xfrm flipV="1">
            <a:off x="3232150" y="2923309"/>
            <a:ext cx="628316" cy="265474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BA95B2-B72B-8BDE-2599-C9ACB8734925}"/>
              </a:ext>
            </a:extLst>
          </p:cNvPr>
          <p:cNvSpPr txBox="1"/>
          <p:nvPr/>
        </p:nvSpPr>
        <p:spPr>
          <a:xfrm>
            <a:off x="7004123" y="1041181"/>
            <a:ext cx="1962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FFFFFF"/>
              </a:solidFill>
              <a:latin typeface="Montserrat Light" panose="00000400000000000000" pitchFamily="2" charset="0"/>
            </a:endParaRPr>
          </a:p>
          <a:p>
            <a:pPr marL="285750" lvl="1" indent="-28575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rgbClr val="FFFFFF"/>
                </a:solidFill>
                <a:latin typeface="Montserrat Light" panose="00000400000000000000" pitchFamily="2" charset="0"/>
              </a:rPr>
              <a:t>community establishment designee </a:t>
            </a:r>
          </a:p>
          <a:p>
            <a:pPr marL="285750" lvl="1" indent="-285750"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FFFFFF"/>
              </a:solidFill>
              <a:latin typeface="Montserrat Light" panose="00000400000000000000" pitchFamily="2" charset="0"/>
            </a:endParaRPr>
          </a:p>
          <a:p>
            <a:pPr marL="285750" lvl="1" indent="-28575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FFFFFF"/>
                </a:solidFill>
                <a:latin typeface="Montserrat Light" panose="00000400000000000000" pitchFamily="2" charset="0"/>
              </a:rPr>
              <a:t>person responsible for implementing the plan and their contact information </a:t>
            </a:r>
          </a:p>
          <a:p>
            <a:pPr marL="285750" lvl="1" indent="-285750"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407AD2F-D552-8EA2-441B-36E3BD34CAA3}"/>
              </a:ext>
            </a:extLst>
          </p:cNvPr>
          <p:cNvCxnSpPr>
            <a:cxnSpLocks/>
          </p:cNvCxnSpPr>
          <p:nvPr/>
        </p:nvCxnSpPr>
        <p:spPr>
          <a:xfrm flipH="1" flipV="1">
            <a:off x="6525491" y="1966325"/>
            <a:ext cx="553643" cy="271184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84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F312-6868-E583-9683-C8957663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 Black" panose="00000A00000000000000" pitchFamily="2" charset="0"/>
              </a:rPr>
              <a:t>Fugitive Dust Plan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5131F-B5D4-73FB-EE0D-ABBC11B7420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CB658-578C-C572-F048-CBD04D204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88" y="1212448"/>
            <a:ext cx="8411612" cy="3610166"/>
          </a:xfrm>
        </p:spPr>
        <p:txBody>
          <a:bodyPr/>
          <a:lstStyle/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Site map drawn to scales depicting the following: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community establishment boundaries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all buildings, internal roadways, and utilities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All roadways and transportation corridors within ¼ mile of the perimeter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All potential emission points </a:t>
            </a:r>
          </a:p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A detailed description of 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operations which are expected to generate dust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dust control measures, devices, and technologies.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how all control measures, devices, and technologies will be maintained and calibrated to ensure their continued effectiveness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600">
                <a:solidFill>
                  <a:srgbClr val="FFFFFF"/>
                </a:solidFill>
                <a:latin typeface="Montserrat Light" panose="00000400000000000000" pitchFamily="2" charset="0"/>
              </a:rPr>
              <a:t>the training provided to staff regarding the proper application and operation of the control measures, devices,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04909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4C42-54E8-A35C-C19D-38832F6C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>
              <a:lnSpc>
                <a:spcPct val="107000"/>
              </a:lnSpc>
              <a:spcBef>
                <a:spcPts val="0"/>
              </a:spcBef>
            </a:pPr>
            <a:r>
              <a:rPr lang="en-US">
                <a:latin typeface="Montserrat Black" panose="00000A00000000000000" pitchFamily="2" charset="0"/>
              </a:rPr>
              <a:t>Fugitive Dust Plan 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0373B-A67E-3D83-432D-DBC02C3B8CD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616C8-DA7C-2940-10BA-8C150D4F30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88" y="1212448"/>
            <a:ext cx="8364830" cy="3610166"/>
          </a:xfrm>
        </p:spPr>
        <p:txBody>
          <a:bodyPr/>
          <a:lstStyle/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A monitoring plan that includes the schedule and plan for testing to ensure compliance with the prohibition of FD.  Such testing must be conducted by a certified professional trained and certified to opacity in accordance with EPA measurement method 9D and conducted during a range of weather conditions to ensure that representative conditions are covered. </a:t>
            </a:r>
          </a:p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The contingency plan describing the proposed response when FD exceeds action levels.  The response activities should consist of a range of increasingly aggressive measures </a:t>
            </a:r>
          </a:p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Other information as deemed necessary by BSEED </a:t>
            </a:r>
          </a:p>
          <a:p>
            <a:pPr marL="0">
              <a:lnSpc>
                <a:spcPct val="107000"/>
              </a:lnSpc>
            </a:pPr>
            <a:r>
              <a:rPr lang="en-US" sz="1800">
                <a:solidFill>
                  <a:srgbClr val="FFFFFF"/>
                </a:solidFill>
                <a:latin typeface="Montserrat Light" panose="00000400000000000000" pitchFamily="2" charset="0"/>
              </a:rPr>
              <a:t>A fact sheet or executive summary of the FD plan designed to inform the public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6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3D08-1444-A81F-9196-0FE92CED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CFFCE1-37A7-11CD-852B-EF8920D97FB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A4-4722-9088-0946-1025FB8334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89" y="1138560"/>
            <a:ext cx="2219274" cy="3610166"/>
          </a:xfrm>
        </p:spPr>
        <p:txBody>
          <a:bodyPr/>
          <a:lstStyle/>
          <a:p>
            <a:r>
              <a:rPr lang="en-US"/>
              <a:t>Bulk Piles</a:t>
            </a:r>
          </a:p>
          <a:p>
            <a:r>
              <a:rPr lang="en-US"/>
              <a:t>Driving on unpaved surfaces</a:t>
            </a:r>
          </a:p>
          <a:p>
            <a:r>
              <a:rPr lang="en-US"/>
              <a:t>Grass cutting</a:t>
            </a:r>
          </a:p>
          <a:p>
            <a:r>
              <a:rPr lang="en-US"/>
              <a:t>Road Milling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1A49A-E922-57B6-778F-B91A3594C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952" b="6599"/>
          <a:stretch/>
        </p:blipFill>
        <p:spPr>
          <a:xfrm>
            <a:off x="5004276" y="3111905"/>
            <a:ext cx="3828023" cy="190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9AEA3-BB5D-7141-8FF3-5BC590FB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739" y="1095944"/>
            <a:ext cx="2884779" cy="1937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B6F1E-2289-447F-C9F6-499086122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89" y="3719593"/>
            <a:ext cx="4458776" cy="1278502"/>
          </a:xfrm>
          <a:prstGeom prst="rect">
            <a:avLst/>
          </a:prstGeom>
        </p:spPr>
      </p:pic>
      <p:pic>
        <p:nvPicPr>
          <p:cNvPr id="9" name="Picture 8" descr="A truck driving down a road&#10;&#10;Description automatically generated with low confidence">
            <a:extLst>
              <a:ext uri="{FF2B5EF4-FFF2-40B4-BE49-F238E27FC236}">
                <a16:creationId xmlns:a16="http://schemas.microsoft.com/office/drawing/2014/main" id="{B4141AAE-5BC0-CBCD-EBEC-0205EDE2D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040" y="1103246"/>
            <a:ext cx="2541775" cy="19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2381"/>
      </p:ext>
    </p:extLst>
  </p:cSld>
  <p:clrMapOvr>
    <a:masterClrMapping/>
  </p:clrMapOvr>
</p:sld>
</file>

<file path=ppt/theme/theme1.xml><?xml version="1.0" encoding="utf-8"?>
<a:theme xmlns:a="http://schemas.openxmlformats.org/drawingml/2006/main" name="DoIT Slide Template">
  <a:themeElements>
    <a:clrScheme name="CoD Style Guide">
      <a:dk1>
        <a:srgbClr val="000000"/>
      </a:dk1>
      <a:lt1>
        <a:srgbClr val="F2F2F2"/>
      </a:lt1>
      <a:dk2>
        <a:srgbClr val="2E3761"/>
      </a:dk2>
      <a:lt2>
        <a:srgbClr val="FEB70D"/>
      </a:lt2>
      <a:accent1>
        <a:srgbClr val="5F355A"/>
      </a:accent1>
      <a:accent2>
        <a:srgbClr val="94466D"/>
      </a:accent2>
      <a:accent3>
        <a:srgbClr val="B6693B"/>
      </a:accent3>
      <a:accent4>
        <a:srgbClr val="629547"/>
      </a:accent4>
      <a:accent5>
        <a:srgbClr val="A3C870"/>
      </a:accent5>
      <a:accent6>
        <a:srgbClr val="004445"/>
      </a:accent6>
      <a:hlink>
        <a:srgbClr val="279989"/>
      </a:hlink>
      <a:folHlink>
        <a:srgbClr val="9FD5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4377117-98c8-43fc-b26e-256d6627ab61">
      <Terms xmlns="http://schemas.microsoft.com/office/infopath/2007/PartnerControls"/>
    </lcf76f155ced4ddcb4097134ff3c332f>
    <_ip_UnifiedCompliancePolicyProperties xmlns="http://schemas.microsoft.com/sharepoint/v3" xsi:nil="true"/>
    <TaxCatchAll xmlns="7d9145e7-e667-4f10-8481-2c39982534c4" xsi:nil="true"/>
    <Comments xmlns="f4377117-98c8-43fc-b26e-256d6627ab61" xsi:nil="true"/>
    <SharedWithUsers xmlns="7d9145e7-e667-4f10-8481-2c39982534c4">
      <UserInfo>
        <DisplayName>Raymond Scott</DisplayName>
        <AccountId>43</AccountId>
        <AccountType/>
      </UserInfo>
      <UserInfo>
        <DisplayName>David Bell</DisplayName>
        <AccountId>67</AccountId>
        <AccountType/>
      </UserInfo>
      <UserInfo>
        <DisplayName>Lillian Ortiz</DisplayName>
        <AccountId>77</AccountId>
        <AccountType/>
      </UserInfo>
      <UserInfo>
        <DisplayName>Yevette Willis</DisplayName>
        <AccountId>47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426EEAD5B7D4DB91D4D60C36D95F3" ma:contentTypeVersion="19" ma:contentTypeDescription="Create a new document." ma:contentTypeScope="" ma:versionID="d2f02fba8a80669cc7cee7997efb02c3">
  <xsd:schema xmlns:xsd="http://www.w3.org/2001/XMLSchema" xmlns:xs="http://www.w3.org/2001/XMLSchema" xmlns:p="http://schemas.microsoft.com/office/2006/metadata/properties" xmlns:ns1="http://schemas.microsoft.com/sharepoint/v3" xmlns:ns2="f4377117-98c8-43fc-b26e-256d6627ab61" xmlns:ns3="7d9145e7-e667-4f10-8481-2c39982534c4" targetNamespace="http://schemas.microsoft.com/office/2006/metadata/properties" ma:root="true" ma:fieldsID="d80867a877bed317dd2a6996b2bd89e6" ns1:_="" ns2:_="" ns3:_="">
    <xsd:import namespace="http://schemas.microsoft.com/sharepoint/v3"/>
    <xsd:import namespace="f4377117-98c8-43fc-b26e-256d6627ab61"/>
    <xsd:import namespace="7d9145e7-e667-4f10-8481-2c39982534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Comme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77117-98c8-43fc-b26e-256d6627ab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s" ma:index="21" nillable="true" ma:displayName="EA_Notes" ma:format="Dropdown" ma:internalName="Comment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145e7-e667-4f10-8481-2c39982534c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a58cfda-26f3-410c-a81d-2ec177ff7ee2}" ma:internalName="TaxCatchAll" ma:showField="CatchAllData" ma:web="7d9145e7-e667-4f10-8481-2c39982534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A4A342-32FC-4DB3-8E01-5E54E9154D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4705AC-8AF5-47EA-B4D9-E33EF98B9CDF}">
  <ds:schemaRefs>
    <ds:schemaRef ds:uri="7d9145e7-e667-4f10-8481-2c39982534c4"/>
    <ds:schemaRef ds:uri="f4377117-98c8-43fc-b26e-256d6627ab61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F18BE30-D367-449B-9646-BA45B3C34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377117-98c8-43fc-b26e-256d6627ab61"/>
    <ds:schemaRef ds:uri="7d9145e7-e667-4f10-8481-2c39982534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710</Words>
  <Application>Microsoft Office PowerPoint</Application>
  <PresentationFormat>On-screen Show (16:9)</PresentationFormat>
  <Paragraphs>98</Paragraphs>
  <Slides>10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Courier New</vt:lpstr>
      <vt:lpstr>Arial Black</vt:lpstr>
      <vt:lpstr>Montserrat Black</vt:lpstr>
      <vt:lpstr>Montserrat</vt:lpstr>
      <vt:lpstr>Arial</vt:lpstr>
      <vt:lpstr>Montserrat Light</vt:lpstr>
      <vt:lpstr>DoIT Slide Template</vt:lpstr>
      <vt:lpstr>Document</vt:lpstr>
      <vt:lpstr>“Fugitive Dust” Ordinance</vt:lpstr>
      <vt:lpstr>More than Bulk Solids</vt:lpstr>
      <vt:lpstr>What is required</vt:lpstr>
      <vt:lpstr>Implementation  Enforcement</vt:lpstr>
      <vt:lpstr>Enforcement</vt:lpstr>
      <vt:lpstr>Fugitive Dust Plan 1</vt:lpstr>
      <vt:lpstr>Fugitive Dust Plan</vt:lpstr>
      <vt:lpstr>Fugitive Dust Plan 3</vt:lpstr>
      <vt:lpstr>Examples</vt:lpstr>
      <vt:lpstr>Report Fugitive Dust  Call: 313-628-9994  Email: Dust@detroitmi.gov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Mayor’s Lean Team</dc:title>
  <dc:creator>Bethany Melitz</dc:creator>
  <cp:lastModifiedBy>Julie Rose</cp:lastModifiedBy>
  <cp:revision>8</cp:revision>
  <cp:lastPrinted>2019-09-18T15:53:33Z</cp:lastPrinted>
  <dcterms:modified xsi:type="dcterms:W3CDTF">2025-07-17T13:46:44Z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0x01010011B426EEAD5B7D4DB91D4D60C36D95F3</vt:lpwstr>
  </property>
  <property fmtid="{D5CDD505-2E9C-101B-9397-08002B2CF9AE}" pid="3" name="MediaServiceImageTags">
    <vt:lpwstr/>
  </property>
</Properties>
</file>