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20"/>
  </p:notesMasterIdLst>
  <p:sldIdLst>
    <p:sldId id="256" r:id="rId5"/>
    <p:sldId id="2146845036" r:id="rId6"/>
    <p:sldId id="277" r:id="rId7"/>
    <p:sldId id="2146845327" r:id="rId8"/>
    <p:sldId id="2146845158" r:id="rId9"/>
    <p:sldId id="2146845333" r:id="rId10"/>
    <p:sldId id="2146845206" r:id="rId11"/>
    <p:sldId id="2146845331" r:id="rId12"/>
    <p:sldId id="2146845286" r:id="rId13"/>
    <p:sldId id="2146845330" r:id="rId14"/>
    <p:sldId id="2146845328" r:id="rId15"/>
    <p:sldId id="2146845329" r:id="rId16"/>
    <p:sldId id="2146845325" r:id="rId17"/>
    <p:sldId id="291" r:id="rId18"/>
    <p:sldId id="275" r:id="rId19"/>
  </p:sldIdLst>
  <p:sldSz cx="9144000" cy="5143500" type="screen16x9"/>
  <p:notesSz cx="6881813" cy="9296400"/>
  <p:embeddedFontLst>
    <p:embeddedFont>
      <p:font typeface="Montserrat" panose="00000300000000000000" pitchFamily="2" charset="0"/>
      <p:regular r:id="rId21"/>
      <p:bold r:id="rId22"/>
      <p:italic r:id="rId23"/>
      <p:boldItalic r:id="rId24"/>
    </p:embeddedFont>
    <p:embeddedFont>
      <p:font typeface="Montserrat ExtraBold" panose="00000900000000000000" pitchFamily="2" charset="0"/>
      <p:bold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6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70D"/>
    <a:srgbClr val="279989"/>
    <a:srgbClr val="737373"/>
    <a:srgbClr val="9FD5B3"/>
    <a:srgbClr val="FAFAFA"/>
    <a:srgbClr val="FFFFFF"/>
    <a:srgbClr val="86CC62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BA920-392B-4108-B376-09466D1DBCDE}" v="142" dt="2025-03-14T13:40:26.601"/>
    <p1510:client id="{899552AC-6767-4C8D-95C8-7024F90B2E66}" v="2" dt="2025-03-14T12:50:44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756"/>
        <p:guide pos="288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font" Target="fonts/font6.fntdata" Id="rId26" /><Relationship Type="http://schemas.openxmlformats.org/officeDocument/2006/relationships/customXml" Target="../customXml/item3.xml" Id="rId3" /><Relationship Type="http://schemas.openxmlformats.org/officeDocument/2006/relationships/font" Target="fonts/font1.fntdata" Id="rId21" /><Relationship Type="http://schemas.openxmlformats.org/officeDocument/2006/relationships/tableStyles" Target="tableStyles.xml" Id="rId34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font" Target="fonts/font5.fntdata" Id="rId25" /><Relationship Type="http://schemas.openxmlformats.org/officeDocument/2006/relationships/theme" Target="theme/theme1.xml" Id="rId33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notesMaster" Target="notesMasters/notesMaster1.xml" Id="rId20" /><Relationship Type="http://schemas.openxmlformats.org/officeDocument/2006/relationships/font" Target="fonts/font9.fntdata" Id="rId29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font" Target="fonts/font4.fntdata" Id="rId24" /><Relationship Type="http://schemas.openxmlformats.org/officeDocument/2006/relationships/viewProps" Target="viewProps.xml" Id="rId32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font" Target="fonts/font3.fntdata" Id="rId23" /><Relationship Type="http://schemas.openxmlformats.org/officeDocument/2006/relationships/font" Target="fonts/font8.fntdata" Id="rId28" /><Relationship Type="http://schemas.microsoft.com/office/2015/10/relationships/revisionInfo" Target="revisionInfo.xml" Id="rId36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presProps" Target="presProps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font" Target="fonts/font2.fntdata" Id="rId22" /><Relationship Type="http://schemas.openxmlformats.org/officeDocument/2006/relationships/font" Target="fonts/font7.fntdata" Id="rId27" /><Relationship Type="http://schemas.openxmlformats.org/officeDocument/2006/relationships/font" Target="fonts/font10.fntdata" Id="rId30" /><Relationship Type="http://schemas.openxmlformats.org/officeDocument/2006/relationships/slide" Target="slides/slide4.xml" Id="rId8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15A6F814-19EB-1681-7F16-CBA319327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6d677b736_0_46:notes">
            <a:extLst>
              <a:ext uri="{FF2B5EF4-FFF2-40B4-BE49-F238E27FC236}">
                <a16:creationId xmlns:a16="http://schemas.microsoft.com/office/drawing/2014/main" id="{87F32E92-B209-C17D-C97A-C8D542A0E9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6d677b736_0_46:notes">
            <a:extLst>
              <a:ext uri="{FF2B5EF4-FFF2-40B4-BE49-F238E27FC236}">
                <a16:creationId xmlns:a16="http://schemas.microsoft.com/office/drawing/2014/main" id="{D9255FB0-4A06-EA1A-E02D-53BB11CD10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512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DC54424B-5E72-DC1E-8D10-C2F63B87F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6d677b736_0_46:notes">
            <a:extLst>
              <a:ext uri="{FF2B5EF4-FFF2-40B4-BE49-F238E27FC236}">
                <a16:creationId xmlns:a16="http://schemas.microsoft.com/office/drawing/2014/main" id="{4B5E1CCC-D61D-A23F-07F4-0C9D99F24A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6d677b736_0_46:notes">
            <a:extLst>
              <a:ext uri="{FF2B5EF4-FFF2-40B4-BE49-F238E27FC236}">
                <a16:creationId xmlns:a16="http://schemas.microsoft.com/office/drawing/2014/main" id="{DA743778-03D1-CEBD-911C-6FEF8FBD96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847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38166A69-44F9-53C4-2471-0D3DB0E70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6d677b736_0_46:notes">
            <a:extLst>
              <a:ext uri="{FF2B5EF4-FFF2-40B4-BE49-F238E27FC236}">
                <a16:creationId xmlns:a16="http://schemas.microsoft.com/office/drawing/2014/main" id="{A97A46B0-DB45-6B19-EF7A-6F2A98F725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6d677b736_0_46:notes">
            <a:extLst>
              <a:ext uri="{FF2B5EF4-FFF2-40B4-BE49-F238E27FC236}">
                <a16:creationId xmlns:a16="http://schemas.microsoft.com/office/drawing/2014/main" id="{7A766946-7466-ED2D-3279-FD054A041D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568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6d677b73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712788"/>
            <a:ext cx="6335713" cy="356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6d677b736_0_46:notes"/>
          <p:cNvSpPr txBox="1">
            <a:spLocks noGrp="1"/>
          </p:cNvSpPr>
          <p:nvPr>
            <p:ph type="body" idx="1"/>
          </p:nvPr>
        </p:nvSpPr>
        <p:spPr>
          <a:xfrm>
            <a:off x="721829" y="4515106"/>
            <a:ext cx="5774630" cy="4277468"/>
          </a:xfrm>
          <a:prstGeom prst="rect">
            <a:avLst/>
          </a:prstGeom>
        </p:spPr>
        <p:txBody>
          <a:bodyPr spcFirstLastPara="1" wrap="square" lIns="95548" tIns="95548" rIns="95548" bIns="9554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650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b0391d47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db0391d474_0_82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6d677b73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6d677b736_0_8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2" tIns="92472" rIns="92472" bIns="924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14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6d677b73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6d677b736_0_8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2" tIns="92472" rIns="92472" bIns="924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257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4F2EE-2BF8-EDA7-E62C-DFEEBE56C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29318D-BC25-37AD-0F3A-257012C9D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FAC179-1773-6D73-CDE1-E81AC193F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28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6d677b73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712788"/>
            <a:ext cx="6335713" cy="356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6d677b736_0_46:notes"/>
          <p:cNvSpPr txBox="1">
            <a:spLocks noGrp="1"/>
          </p:cNvSpPr>
          <p:nvPr>
            <p:ph type="body" idx="1"/>
          </p:nvPr>
        </p:nvSpPr>
        <p:spPr>
          <a:xfrm>
            <a:off x="721829" y="4515106"/>
            <a:ext cx="5774630" cy="4277468"/>
          </a:xfrm>
          <a:prstGeom prst="rect">
            <a:avLst/>
          </a:prstGeom>
        </p:spPr>
        <p:txBody>
          <a:bodyPr spcFirstLastPara="1" wrap="square" lIns="95548" tIns="95548" rIns="95548" bIns="9554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5650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003A2D1C-6813-DDB6-820D-BA57A4734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6d677b736_0_46:notes">
            <a:extLst>
              <a:ext uri="{FF2B5EF4-FFF2-40B4-BE49-F238E27FC236}">
                <a16:creationId xmlns:a16="http://schemas.microsoft.com/office/drawing/2014/main" id="{DF80F04B-3479-17C3-B1BA-0AE6F052E1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712788"/>
            <a:ext cx="6335713" cy="356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6d677b736_0_46:notes">
            <a:extLst>
              <a:ext uri="{FF2B5EF4-FFF2-40B4-BE49-F238E27FC236}">
                <a16:creationId xmlns:a16="http://schemas.microsoft.com/office/drawing/2014/main" id="{C4CB4231-50C9-0665-143D-DABB4D1D48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1829" y="4515106"/>
            <a:ext cx="5774630" cy="4277468"/>
          </a:xfrm>
          <a:prstGeom prst="rect">
            <a:avLst/>
          </a:prstGeom>
        </p:spPr>
        <p:txBody>
          <a:bodyPr spcFirstLastPara="1" wrap="square" lIns="95548" tIns="95548" rIns="95548" bIns="9554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6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6d677b73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712788"/>
            <a:ext cx="6335713" cy="356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6d677b736_0_46:notes"/>
          <p:cNvSpPr txBox="1">
            <a:spLocks noGrp="1"/>
          </p:cNvSpPr>
          <p:nvPr>
            <p:ph type="body" idx="1"/>
          </p:nvPr>
        </p:nvSpPr>
        <p:spPr>
          <a:xfrm>
            <a:off x="721829" y="4515106"/>
            <a:ext cx="5774630" cy="4277468"/>
          </a:xfrm>
          <a:prstGeom prst="rect">
            <a:avLst/>
          </a:prstGeom>
        </p:spPr>
        <p:txBody>
          <a:bodyPr spcFirstLastPara="1" wrap="square" lIns="95548" tIns="95548" rIns="95548" bIns="9554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5602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70221B8B-C1BC-9F10-C1E9-A6B41808C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6d677b736_0_46:notes">
            <a:extLst>
              <a:ext uri="{FF2B5EF4-FFF2-40B4-BE49-F238E27FC236}">
                <a16:creationId xmlns:a16="http://schemas.microsoft.com/office/drawing/2014/main" id="{B4D9B7A5-53C2-FE79-8601-D734186910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712788"/>
            <a:ext cx="6335713" cy="356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6d677b736_0_46:notes">
            <a:extLst>
              <a:ext uri="{FF2B5EF4-FFF2-40B4-BE49-F238E27FC236}">
                <a16:creationId xmlns:a16="http://schemas.microsoft.com/office/drawing/2014/main" id="{23CBC3F0-C8EE-7EB2-C27E-BC4CB1B9C9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1829" y="4515106"/>
            <a:ext cx="5774630" cy="4277468"/>
          </a:xfrm>
          <a:prstGeom prst="rect">
            <a:avLst/>
          </a:prstGeom>
        </p:spPr>
        <p:txBody>
          <a:bodyPr spcFirstLastPara="1" wrap="square" lIns="95548" tIns="95548" rIns="95548" bIns="9554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3431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6d677b73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6d677b73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992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0525" y="1193525"/>
            <a:ext cx="6283500" cy="15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59433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Montserrat ExtraBold"/>
              <a:buNone/>
              <a:defRPr sz="42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Font typeface="Montserrat ExtraBold"/>
              <a:buNone/>
              <a:defRPr sz="42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Font typeface="Montserrat ExtraBold"/>
              <a:buNone/>
              <a:defRPr sz="42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Font typeface="Montserrat ExtraBold"/>
              <a:buNone/>
              <a:defRPr sz="42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Font typeface="Montserrat ExtraBold"/>
              <a:buNone/>
              <a:defRPr sz="42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Font typeface="Montserrat ExtraBold"/>
              <a:buNone/>
              <a:defRPr sz="42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Font typeface="Montserrat ExtraBold"/>
              <a:buNone/>
              <a:defRPr sz="42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Font typeface="Montserrat ExtraBold"/>
              <a:buNone/>
              <a:defRPr sz="42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Font typeface="Montserrat ExtraBold"/>
              <a:buNone/>
              <a:defRPr sz="42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rot="10800000" flipH="1">
            <a:off x="0" y="891600"/>
            <a:ext cx="9144000" cy="4251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71900" y="0"/>
            <a:ext cx="8222100" cy="891600"/>
          </a:xfrm>
          <a:prstGeom prst="rect">
            <a:avLst/>
          </a:prstGeom>
          <a:effectLst>
            <a:reflection endPos="30000" dist="38100" dir="5400000" fadeDir="5400012" sy="-100000" algn="bl" rotWithShape="0"/>
          </a:effectLst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 rot="10800000" flipH="1">
            <a:off x="0" y="891600"/>
            <a:ext cx="9144000" cy="4251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505600" y="0"/>
            <a:ext cx="8222100" cy="8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6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DOTComments@detroitmi.go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76958" y="872524"/>
            <a:ext cx="4389661" cy="147732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dirty="0">
                <a:latin typeface="Montserrat ExtraBold"/>
              </a:rPr>
              <a:t>Proposed</a:t>
            </a:r>
            <a:br>
              <a:rPr lang="en-US" sz="3200" dirty="0">
                <a:latin typeface="Montserrat ExtraBold"/>
              </a:rPr>
            </a:br>
            <a:r>
              <a:rPr lang="en-US" sz="3200" dirty="0">
                <a:latin typeface="Montserrat ExtraBold"/>
              </a:rPr>
              <a:t>June 23, 2025 Service Changes</a:t>
            </a:r>
            <a:endParaRPr lang="en" sz="3200" dirty="0">
              <a:latin typeface="Montserrat ExtraBold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59" y="3767000"/>
            <a:ext cx="714549" cy="7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2752" y="0"/>
            <a:ext cx="378124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3;p13">
            <a:extLst>
              <a:ext uri="{FF2B5EF4-FFF2-40B4-BE49-F238E27FC236}">
                <a16:creationId xmlns:a16="http://schemas.microsoft.com/office/drawing/2014/main" id="{D06910F5-4A92-4C4C-93BC-0E62419BAF90}"/>
              </a:ext>
            </a:extLst>
          </p:cNvPr>
          <p:cNvSpPr txBox="1">
            <a:spLocks/>
          </p:cNvSpPr>
          <p:nvPr/>
        </p:nvSpPr>
        <p:spPr>
          <a:xfrm>
            <a:off x="476959" y="2746062"/>
            <a:ext cx="426692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" sz="2400" dirty="0"/>
              <a:t>Public Hearing</a:t>
            </a:r>
          </a:p>
          <a:p>
            <a:r>
              <a:rPr lang="en" sz="2400"/>
              <a:t>March 20, </a:t>
            </a:r>
            <a:r>
              <a:rPr lang="en" sz="2400" dirty="0"/>
              <a:t>2025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105B9D-8CF2-4274-8752-520FEF78DD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9431148D-AE97-C4D9-0018-8F1B76941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>
            <a:extLst>
              <a:ext uri="{FF2B5EF4-FFF2-40B4-BE49-F238E27FC236}">
                <a16:creationId xmlns:a16="http://schemas.microsoft.com/office/drawing/2014/main" id="{CD99313E-5845-5F9E-7CE4-89A8A9C97D22}"/>
              </a:ext>
            </a:extLst>
          </p:cNvPr>
          <p:cNvSpPr/>
          <p:nvPr/>
        </p:nvSpPr>
        <p:spPr>
          <a:xfrm>
            <a:off x="0" y="-100"/>
            <a:ext cx="235800" cy="5143500"/>
          </a:xfrm>
          <a:prstGeom prst="rect">
            <a:avLst/>
          </a:prstGeom>
          <a:solidFill>
            <a:srgbClr val="F4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Google Shape;68;p2">
            <a:extLst>
              <a:ext uri="{FF2B5EF4-FFF2-40B4-BE49-F238E27FC236}">
                <a16:creationId xmlns:a16="http://schemas.microsoft.com/office/drawing/2014/main" id="{08007FAA-16A1-5F45-0A2B-B7CC95F85330}"/>
              </a:ext>
            </a:extLst>
          </p:cNvPr>
          <p:cNvSpPr txBox="1">
            <a:spLocks/>
          </p:cNvSpPr>
          <p:nvPr/>
        </p:nvSpPr>
        <p:spPr>
          <a:xfrm>
            <a:off x="429895" y="125100"/>
            <a:ext cx="88677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67" b="1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defTabSz="914378">
              <a:lnSpc>
                <a:spcPct val="90000"/>
              </a:lnSpc>
              <a:buClr>
                <a:schemeClr val="lt1"/>
              </a:buClr>
              <a:buSzPts val="6000"/>
              <a:defRPr/>
            </a:pPr>
            <a:endParaRPr lang="en-US" sz="3600" b="0">
              <a:solidFill>
                <a:schemeClr val="lt1"/>
              </a:solidFill>
              <a:latin typeface="Montserrat ExtraBold"/>
              <a:ea typeface="Roboto"/>
              <a:cs typeface="Roboto"/>
              <a:sym typeface="Roboto"/>
            </a:endParaRPr>
          </a:p>
          <a:p>
            <a:pPr defTabSz="914378">
              <a:lnSpc>
                <a:spcPct val="90000"/>
              </a:lnSpc>
              <a:buClr>
                <a:schemeClr val="lt1"/>
              </a:buClr>
              <a:buSzPts val="6000"/>
              <a:defRPr/>
            </a:pPr>
            <a:endParaRPr lang="en-US" sz="1200" b="0">
              <a:solidFill>
                <a:schemeClr val="lt1"/>
              </a:solidFill>
              <a:latin typeface="Montserrat ExtraBold"/>
              <a:ea typeface="Roboto"/>
              <a:cs typeface="Roboto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D40ED-3C7C-BD59-2392-D3C162E28189}"/>
              </a:ext>
            </a:extLst>
          </p:cNvPr>
          <p:cNvSpPr txBox="1"/>
          <p:nvPr/>
        </p:nvSpPr>
        <p:spPr>
          <a:xfrm>
            <a:off x="2727511" y="2672358"/>
            <a:ext cx="478472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400" b="1" i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b="1">
              <a:solidFill>
                <a:srgbClr val="242424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400" b="1" i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b="1">
              <a:solidFill>
                <a:srgbClr val="242424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400" b="1" i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4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endParaRPr lang="en-US" sz="1200" b="0" i="0">
              <a:solidFill>
                <a:srgbClr val="242424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200" b="0" i="0">
              <a:solidFill>
                <a:srgbClr val="242424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0B86F6-6E25-ECED-E09C-7BFC33BC3898}"/>
              </a:ext>
            </a:extLst>
          </p:cNvPr>
          <p:cNvSpPr/>
          <p:nvPr/>
        </p:nvSpPr>
        <p:spPr>
          <a:xfrm>
            <a:off x="6512011" y="104028"/>
            <a:ext cx="2473860" cy="613201"/>
          </a:xfrm>
          <a:prstGeom prst="rect">
            <a:avLst/>
          </a:prstGeom>
          <a:ln>
            <a:solidFill>
              <a:srgbClr val="279989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56EEDE-AE9A-6F49-CB84-0E67BB9AFC68}"/>
              </a:ext>
            </a:extLst>
          </p:cNvPr>
          <p:cNvSpPr txBox="1"/>
          <p:nvPr/>
        </p:nvSpPr>
        <p:spPr>
          <a:xfrm>
            <a:off x="235800" y="0"/>
            <a:ext cx="6204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dirty="0">
                <a:solidFill>
                  <a:schemeClr val="bg1"/>
                </a:solidFill>
                <a:latin typeface="Montserrat ExtraBold"/>
              </a:rPr>
              <a:t>Proposed June 2025 Service Enhancements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EC5982-0AEB-21D5-C644-ADD8223678D3}"/>
              </a:ext>
            </a:extLst>
          </p:cNvPr>
          <p:cNvSpPr txBox="1"/>
          <p:nvPr/>
        </p:nvSpPr>
        <p:spPr>
          <a:xfrm>
            <a:off x="7274346" y="163302"/>
            <a:ext cx="126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ontserrat ExtraBold" panose="00000900000000000000" pitchFamily="2" charset="0"/>
              </a:rPr>
              <a:t>Chene</a:t>
            </a:r>
          </a:p>
        </p:txBody>
      </p:sp>
      <p:sp>
        <p:nvSpPr>
          <p:cNvPr id="17" name="Google Shape;87;p15">
            <a:extLst>
              <a:ext uri="{FF2B5EF4-FFF2-40B4-BE49-F238E27FC236}">
                <a16:creationId xmlns:a16="http://schemas.microsoft.com/office/drawing/2014/main" id="{68E9E777-DD7F-6FF1-BB6E-8F76EBA1FCF4}"/>
              </a:ext>
            </a:extLst>
          </p:cNvPr>
          <p:cNvSpPr txBox="1"/>
          <p:nvPr/>
        </p:nvSpPr>
        <p:spPr>
          <a:xfrm>
            <a:off x="6512011" y="822900"/>
            <a:ext cx="2473859" cy="241142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spcFirstLastPara="1" wrap="square" lIns="182875" tIns="146300" rIns="182875" bIns="146300" anchor="t" anchorCtr="0">
            <a:spAutoFit/>
          </a:bodyPr>
          <a:lstStyle/>
          <a:p>
            <a:r>
              <a:rPr lang="en-US" sz="1250" dirty="0">
                <a:latin typeface="Roboto"/>
                <a:ea typeface="Roboto"/>
                <a:cs typeface="Roboto"/>
              </a:rPr>
              <a:t>Realigned to serve Jason Hargrove Transit Center via Conant, State Fair Avenue, and Woodward. </a:t>
            </a:r>
            <a:r>
              <a:rPr lang="en-US" sz="1250" u="sng" dirty="0">
                <a:latin typeface="Roboto"/>
                <a:ea typeface="Roboto"/>
                <a:cs typeface="Roboto"/>
              </a:rPr>
              <a:t>This will remove service from Nevada &amp; Van Dyke.</a:t>
            </a:r>
          </a:p>
          <a:p>
            <a:endParaRPr lang="en-US" sz="125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Realigned between Milwaukee and Canfield to operate on Russell and serve the new Justice Center.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43FFDD9-F841-7A13-1CFA-47CF860C9AAE}"/>
              </a:ext>
            </a:extLst>
          </p:cNvPr>
          <p:cNvSpPr/>
          <p:nvPr/>
        </p:nvSpPr>
        <p:spPr>
          <a:xfrm rot="5400000">
            <a:off x="6704157" y="130651"/>
            <a:ext cx="388666" cy="527474"/>
          </a:xfrm>
          <a:custGeom>
            <a:avLst/>
            <a:gdLst>
              <a:gd name="connsiteX0" fmla="*/ 0 w 324593"/>
              <a:gd name="connsiteY0" fmla="*/ 0 h 527474"/>
              <a:gd name="connsiteX1" fmla="*/ 324594 w 324593"/>
              <a:gd name="connsiteY1" fmla="*/ 0 h 527474"/>
              <a:gd name="connsiteX2" fmla="*/ 324594 w 324593"/>
              <a:gd name="connsiteY2" fmla="*/ 527474 h 527474"/>
              <a:gd name="connsiteX3" fmla="*/ 0 w 324593"/>
              <a:gd name="connsiteY3" fmla="*/ 527474 h 52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593" h="527474">
                <a:moveTo>
                  <a:pt x="0" y="0"/>
                </a:moveTo>
                <a:lnTo>
                  <a:pt x="324594" y="0"/>
                </a:lnTo>
                <a:lnTo>
                  <a:pt x="324594" y="527474"/>
                </a:lnTo>
                <a:lnTo>
                  <a:pt x="0" y="527474"/>
                </a:lnTo>
                <a:close/>
              </a:path>
            </a:pathLst>
          </a:custGeom>
          <a:solidFill>
            <a:srgbClr val="73737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B6D69-492E-D051-1149-BCBCC8B5DC62}"/>
              </a:ext>
            </a:extLst>
          </p:cNvPr>
          <p:cNvSpPr txBox="1"/>
          <p:nvPr/>
        </p:nvSpPr>
        <p:spPr>
          <a:xfrm>
            <a:off x="6646785" y="163555"/>
            <a:ext cx="67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52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59A49C-8077-C186-ED0A-7C72855C5073}"/>
              </a:ext>
            </a:extLst>
          </p:cNvPr>
          <p:cNvSpPr txBox="1"/>
          <p:nvPr/>
        </p:nvSpPr>
        <p:spPr>
          <a:xfrm>
            <a:off x="6512011" y="3472577"/>
            <a:ext cx="2473858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FEB70D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799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Weekday Frequency Improvements: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Every 35-minutes during peak periods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Every 45-minutes during midday base</a:t>
            </a:r>
          </a:p>
        </p:txBody>
      </p:sp>
      <p:pic>
        <p:nvPicPr>
          <p:cNvPr id="18" name="Picture 17" descr="Graphical user interface&#10;&#10;AI-generated content may be incorrect.">
            <a:extLst>
              <a:ext uri="{FF2B5EF4-FFF2-40B4-BE49-F238E27FC236}">
                <a16:creationId xmlns:a16="http://schemas.microsoft.com/office/drawing/2014/main" id="{F5510AE0-9312-17F5-C564-C0A12DEBE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53" y="394387"/>
            <a:ext cx="5928504" cy="4581117"/>
          </a:xfrm>
          <a:prstGeom prst="rect">
            <a:avLst/>
          </a:prstGeom>
          <a:ln w="28575">
            <a:solidFill>
              <a:srgbClr val="279989"/>
            </a:solidFill>
          </a:ln>
        </p:spPr>
      </p:pic>
    </p:spTree>
    <p:extLst>
      <p:ext uri="{BB962C8B-B14F-4D97-AF65-F5344CB8AC3E}">
        <p14:creationId xmlns:p14="http://schemas.microsoft.com/office/powerpoint/2010/main" val="3509675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8FFCD889-D1A5-FD65-62C5-E07E80A94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>
            <a:extLst>
              <a:ext uri="{FF2B5EF4-FFF2-40B4-BE49-F238E27FC236}">
                <a16:creationId xmlns:a16="http://schemas.microsoft.com/office/drawing/2014/main" id="{11555D60-D76D-F18F-0730-AD650437041C}"/>
              </a:ext>
            </a:extLst>
          </p:cNvPr>
          <p:cNvSpPr/>
          <p:nvPr/>
        </p:nvSpPr>
        <p:spPr>
          <a:xfrm>
            <a:off x="0" y="-100"/>
            <a:ext cx="235800" cy="5143500"/>
          </a:xfrm>
          <a:prstGeom prst="rect">
            <a:avLst/>
          </a:prstGeom>
          <a:solidFill>
            <a:srgbClr val="F4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Google Shape;68;p2">
            <a:extLst>
              <a:ext uri="{FF2B5EF4-FFF2-40B4-BE49-F238E27FC236}">
                <a16:creationId xmlns:a16="http://schemas.microsoft.com/office/drawing/2014/main" id="{89047D5C-BE9E-6F42-4B85-9878BC596B26}"/>
              </a:ext>
            </a:extLst>
          </p:cNvPr>
          <p:cNvSpPr txBox="1">
            <a:spLocks/>
          </p:cNvSpPr>
          <p:nvPr/>
        </p:nvSpPr>
        <p:spPr>
          <a:xfrm>
            <a:off x="429895" y="125100"/>
            <a:ext cx="88677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67" b="1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defTabSz="914378">
              <a:lnSpc>
                <a:spcPct val="90000"/>
              </a:lnSpc>
              <a:buClr>
                <a:schemeClr val="lt1"/>
              </a:buClr>
              <a:buSzPts val="6000"/>
              <a:defRPr/>
            </a:pPr>
            <a:endParaRPr lang="en-US" sz="3600" b="0">
              <a:solidFill>
                <a:schemeClr val="lt1"/>
              </a:solidFill>
              <a:latin typeface="Montserrat ExtraBold"/>
              <a:ea typeface="Roboto"/>
              <a:cs typeface="Roboto"/>
              <a:sym typeface="Roboto"/>
            </a:endParaRPr>
          </a:p>
          <a:p>
            <a:pPr defTabSz="914378">
              <a:lnSpc>
                <a:spcPct val="90000"/>
              </a:lnSpc>
              <a:buClr>
                <a:schemeClr val="lt1"/>
              </a:buClr>
              <a:buSzPts val="6000"/>
              <a:defRPr/>
            </a:pPr>
            <a:endParaRPr lang="en-US" sz="1200" b="0">
              <a:solidFill>
                <a:schemeClr val="lt1"/>
              </a:solidFill>
              <a:latin typeface="Montserrat ExtraBold"/>
              <a:ea typeface="Roboto"/>
              <a:cs typeface="Roboto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F30CF4-DC65-360E-5A2B-7139DDA07CA5}"/>
              </a:ext>
            </a:extLst>
          </p:cNvPr>
          <p:cNvSpPr txBox="1"/>
          <p:nvPr/>
        </p:nvSpPr>
        <p:spPr>
          <a:xfrm>
            <a:off x="2727511" y="2672358"/>
            <a:ext cx="478472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400" b="1" i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b="1">
              <a:solidFill>
                <a:srgbClr val="242424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400" b="1" i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b="1">
              <a:solidFill>
                <a:srgbClr val="242424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400" b="1" i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4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endParaRPr lang="en-US" sz="1200" b="0" i="0">
              <a:solidFill>
                <a:srgbClr val="242424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200" b="0" i="0">
              <a:solidFill>
                <a:srgbClr val="242424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3C5DA-9EA1-BF95-CB12-F91B1DA70573}"/>
              </a:ext>
            </a:extLst>
          </p:cNvPr>
          <p:cNvSpPr/>
          <p:nvPr/>
        </p:nvSpPr>
        <p:spPr>
          <a:xfrm>
            <a:off x="6458152" y="104026"/>
            <a:ext cx="2399028" cy="718787"/>
          </a:xfrm>
          <a:prstGeom prst="rect">
            <a:avLst/>
          </a:prstGeom>
          <a:ln>
            <a:solidFill>
              <a:srgbClr val="279989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6A6D29-3F91-B64D-3D26-2921F2C94B67}"/>
              </a:ext>
            </a:extLst>
          </p:cNvPr>
          <p:cNvSpPr/>
          <p:nvPr/>
        </p:nvSpPr>
        <p:spPr>
          <a:xfrm rot="5400000">
            <a:off x="6753343" y="182009"/>
            <a:ext cx="388666" cy="527474"/>
          </a:xfrm>
          <a:custGeom>
            <a:avLst/>
            <a:gdLst>
              <a:gd name="connsiteX0" fmla="*/ 0 w 324593"/>
              <a:gd name="connsiteY0" fmla="*/ 0 h 527474"/>
              <a:gd name="connsiteX1" fmla="*/ 324594 w 324593"/>
              <a:gd name="connsiteY1" fmla="*/ 0 h 527474"/>
              <a:gd name="connsiteX2" fmla="*/ 324594 w 324593"/>
              <a:gd name="connsiteY2" fmla="*/ 527474 h 527474"/>
              <a:gd name="connsiteX3" fmla="*/ 0 w 324593"/>
              <a:gd name="connsiteY3" fmla="*/ 527474 h 52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593" h="527474">
                <a:moveTo>
                  <a:pt x="0" y="0"/>
                </a:moveTo>
                <a:lnTo>
                  <a:pt x="324594" y="0"/>
                </a:lnTo>
                <a:lnTo>
                  <a:pt x="324594" y="527474"/>
                </a:lnTo>
                <a:lnTo>
                  <a:pt x="0" y="527474"/>
                </a:lnTo>
                <a:close/>
              </a:path>
            </a:pathLst>
          </a:custGeom>
          <a:solidFill>
            <a:srgbClr val="73737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BC5C5-34F4-E906-7C7D-F8F47C2142BB}"/>
              </a:ext>
            </a:extLst>
          </p:cNvPr>
          <p:cNvSpPr txBox="1"/>
          <p:nvPr/>
        </p:nvSpPr>
        <p:spPr>
          <a:xfrm>
            <a:off x="6676458" y="222554"/>
            <a:ext cx="67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DFC314-3B88-C173-36DC-A55030FC3DFA}"/>
              </a:ext>
            </a:extLst>
          </p:cNvPr>
          <p:cNvSpPr txBox="1"/>
          <p:nvPr/>
        </p:nvSpPr>
        <p:spPr>
          <a:xfrm>
            <a:off x="235800" y="0"/>
            <a:ext cx="6204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dirty="0">
                <a:solidFill>
                  <a:schemeClr val="bg1"/>
                </a:solidFill>
                <a:latin typeface="Montserrat ExtraBold"/>
              </a:rPr>
              <a:t>Proposed June 2025 Service Enhancements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7CA8B1-A3DF-0945-562F-EC0D4391CFFF}"/>
              </a:ext>
            </a:extLst>
          </p:cNvPr>
          <p:cNvSpPr txBox="1"/>
          <p:nvPr/>
        </p:nvSpPr>
        <p:spPr>
          <a:xfrm>
            <a:off x="7257474" y="229412"/>
            <a:ext cx="139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ontserrat ExtraBold" panose="00000900000000000000" pitchFamily="2" charset="0"/>
              </a:rPr>
              <a:t>Russell</a:t>
            </a:r>
          </a:p>
        </p:txBody>
      </p:sp>
      <p:sp>
        <p:nvSpPr>
          <p:cNvPr id="17" name="Google Shape;87;p15">
            <a:extLst>
              <a:ext uri="{FF2B5EF4-FFF2-40B4-BE49-F238E27FC236}">
                <a16:creationId xmlns:a16="http://schemas.microsoft.com/office/drawing/2014/main" id="{B5F7DC48-A0C2-2203-6370-702261703B66}"/>
              </a:ext>
            </a:extLst>
          </p:cNvPr>
          <p:cNvSpPr txBox="1"/>
          <p:nvPr/>
        </p:nvSpPr>
        <p:spPr>
          <a:xfrm>
            <a:off x="6440658" y="1007289"/>
            <a:ext cx="2444620" cy="201900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spcFirstLastPara="1" wrap="square" lIns="182875" tIns="146300" rIns="182875" bIns="146300" anchor="t" anchorCtr="0">
            <a:spAutoFit/>
          </a:bodyPr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northern </a:t>
            </a:r>
          </a:p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end-of-line will be relocated to 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Conant &amp; E Winchester Ave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discontinuing service on Outer Drive east of Ryan Rd. </a:t>
            </a:r>
          </a:p>
        </p:txBody>
      </p:sp>
      <p:pic>
        <p:nvPicPr>
          <p:cNvPr id="5" name="Picture 4" descr="Diagram&#10;&#10;AI-generated content may be incorrect.">
            <a:extLst>
              <a:ext uri="{FF2B5EF4-FFF2-40B4-BE49-F238E27FC236}">
                <a16:creationId xmlns:a16="http://schemas.microsoft.com/office/drawing/2014/main" id="{B3659059-860A-0651-77FE-94A96D56D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20" y="399626"/>
            <a:ext cx="5977237" cy="4618774"/>
          </a:xfrm>
          <a:prstGeom prst="rect">
            <a:avLst/>
          </a:prstGeom>
        </p:spPr>
      </p:pic>
      <p:sp>
        <p:nvSpPr>
          <p:cNvPr id="7" name="Google Shape;87;p15">
            <a:extLst>
              <a:ext uri="{FF2B5EF4-FFF2-40B4-BE49-F238E27FC236}">
                <a16:creationId xmlns:a16="http://schemas.microsoft.com/office/drawing/2014/main" id="{CC8F67BC-5F7D-6B29-A266-6D8FC1C24B2B}"/>
              </a:ext>
            </a:extLst>
          </p:cNvPr>
          <p:cNvSpPr txBox="1"/>
          <p:nvPr/>
        </p:nvSpPr>
        <p:spPr>
          <a:xfrm>
            <a:off x="6440658" y="3177607"/>
            <a:ext cx="2416522" cy="1141843"/>
          </a:xfrm>
          <a:prstGeom prst="rect">
            <a:avLst/>
          </a:prstGeom>
          <a:solidFill>
            <a:schemeClr val="bg1"/>
          </a:solidFill>
          <a:ln w="28575">
            <a:solidFill>
              <a:srgbClr val="279989"/>
            </a:solidFill>
          </a:ln>
        </p:spPr>
        <p:txBody>
          <a:bodyPr spcFirstLastPara="1" wrap="square" lIns="182875" tIns="146300" rIns="182875" bIns="146300" anchor="t" anchorCtr="0">
            <a:spAutoFit/>
          </a:bodyPr>
          <a:lstStyle/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*40 Russell was considered for elimination during the 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DDOT Reimagined 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process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but is now recommended to continue limited (lifeline) operations.</a:t>
            </a:r>
          </a:p>
        </p:txBody>
      </p:sp>
    </p:spTree>
    <p:extLst>
      <p:ext uri="{BB962C8B-B14F-4D97-AF65-F5344CB8AC3E}">
        <p14:creationId xmlns:p14="http://schemas.microsoft.com/office/powerpoint/2010/main" val="3411036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39457EC5-6A8B-E373-311E-04CC6A0CC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>
            <a:extLst>
              <a:ext uri="{FF2B5EF4-FFF2-40B4-BE49-F238E27FC236}">
                <a16:creationId xmlns:a16="http://schemas.microsoft.com/office/drawing/2014/main" id="{FE82D5B0-ACEA-7A49-A96D-A91EFEFA8199}"/>
              </a:ext>
            </a:extLst>
          </p:cNvPr>
          <p:cNvSpPr/>
          <p:nvPr/>
        </p:nvSpPr>
        <p:spPr>
          <a:xfrm>
            <a:off x="0" y="-100"/>
            <a:ext cx="235800" cy="5143500"/>
          </a:xfrm>
          <a:prstGeom prst="rect">
            <a:avLst/>
          </a:prstGeom>
          <a:solidFill>
            <a:srgbClr val="F4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Google Shape;68;p2">
            <a:extLst>
              <a:ext uri="{FF2B5EF4-FFF2-40B4-BE49-F238E27FC236}">
                <a16:creationId xmlns:a16="http://schemas.microsoft.com/office/drawing/2014/main" id="{835690BB-E095-A790-B731-E218671E2E8D}"/>
              </a:ext>
            </a:extLst>
          </p:cNvPr>
          <p:cNvSpPr txBox="1">
            <a:spLocks/>
          </p:cNvSpPr>
          <p:nvPr/>
        </p:nvSpPr>
        <p:spPr>
          <a:xfrm>
            <a:off x="429895" y="125100"/>
            <a:ext cx="88677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67" b="1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defTabSz="914378">
              <a:lnSpc>
                <a:spcPct val="90000"/>
              </a:lnSpc>
              <a:buClr>
                <a:schemeClr val="lt1"/>
              </a:buClr>
              <a:buSzPts val="6000"/>
              <a:defRPr/>
            </a:pPr>
            <a:endParaRPr lang="en-US" sz="3600" b="0">
              <a:solidFill>
                <a:schemeClr val="lt1"/>
              </a:solidFill>
              <a:latin typeface="Montserrat ExtraBold"/>
              <a:ea typeface="Roboto"/>
              <a:cs typeface="Roboto"/>
              <a:sym typeface="Roboto"/>
            </a:endParaRPr>
          </a:p>
          <a:p>
            <a:pPr defTabSz="914378">
              <a:lnSpc>
                <a:spcPct val="90000"/>
              </a:lnSpc>
              <a:buClr>
                <a:schemeClr val="lt1"/>
              </a:buClr>
              <a:buSzPts val="6000"/>
              <a:defRPr/>
            </a:pPr>
            <a:endParaRPr lang="en-US" sz="1200" b="0">
              <a:solidFill>
                <a:schemeClr val="lt1"/>
              </a:solidFill>
              <a:latin typeface="Montserrat ExtraBold"/>
              <a:ea typeface="Roboto"/>
              <a:cs typeface="Roboto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DE4373-CEC2-E8AA-909F-CE86A608AEE4}"/>
              </a:ext>
            </a:extLst>
          </p:cNvPr>
          <p:cNvSpPr txBox="1"/>
          <p:nvPr/>
        </p:nvSpPr>
        <p:spPr>
          <a:xfrm>
            <a:off x="2727511" y="2672358"/>
            <a:ext cx="478472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400" b="1" i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b="1">
              <a:solidFill>
                <a:srgbClr val="242424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400" b="1" i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b="1">
              <a:solidFill>
                <a:srgbClr val="242424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400" b="1" i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4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endParaRPr lang="en-US" sz="1200" b="0" i="0">
              <a:solidFill>
                <a:srgbClr val="242424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200" b="0" i="0">
              <a:solidFill>
                <a:srgbClr val="242424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FF3017-135A-104A-8E53-3EBB93D7943E}"/>
              </a:ext>
            </a:extLst>
          </p:cNvPr>
          <p:cNvSpPr/>
          <p:nvPr/>
        </p:nvSpPr>
        <p:spPr>
          <a:xfrm>
            <a:off x="6634752" y="104028"/>
            <a:ext cx="2366219" cy="718787"/>
          </a:xfrm>
          <a:prstGeom prst="rect">
            <a:avLst/>
          </a:prstGeom>
          <a:ln>
            <a:solidFill>
              <a:srgbClr val="279989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AC249F-8D9A-AF39-E4A5-BADDA44928B5}"/>
              </a:ext>
            </a:extLst>
          </p:cNvPr>
          <p:cNvSpPr txBox="1"/>
          <p:nvPr/>
        </p:nvSpPr>
        <p:spPr>
          <a:xfrm>
            <a:off x="235800" y="0"/>
            <a:ext cx="6204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dirty="0">
                <a:solidFill>
                  <a:schemeClr val="bg1"/>
                </a:solidFill>
                <a:latin typeface="Montserrat ExtraBold"/>
              </a:rPr>
              <a:t>Proposed June 2025 Service Enhancements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5EBE63-67D1-CDCA-6A2A-B0ABEE21BBEE}"/>
              </a:ext>
            </a:extLst>
          </p:cNvPr>
          <p:cNvSpPr txBox="1"/>
          <p:nvPr/>
        </p:nvSpPr>
        <p:spPr>
          <a:xfrm>
            <a:off x="7352657" y="266639"/>
            <a:ext cx="1631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Montserrat ExtraBold" panose="00000900000000000000" pitchFamily="2" charset="0"/>
              </a:rPr>
              <a:t>McNichols</a:t>
            </a:r>
          </a:p>
        </p:txBody>
      </p:sp>
      <p:sp>
        <p:nvSpPr>
          <p:cNvPr id="17" name="Google Shape;87;p15">
            <a:extLst>
              <a:ext uri="{FF2B5EF4-FFF2-40B4-BE49-F238E27FC236}">
                <a16:creationId xmlns:a16="http://schemas.microsoft.com/office/drawing/2014/main" id="{42DFAD7A-660F-8E55-57F8-19A17EC2AEB7}"/>
              </a:ext>
            </a:extLst>
          </p:cNvPr>
          <p:cNvSpPr txBox="1"/>
          <p:nvPr/>
        </p:nvSpPr>
        <p:spPr>
          <a:xfrm>
            <a:off x="6634752" y="953983"/>
            <a:ext cx="2366218" cy="160350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spcFirstLastPara="1" wrap="square" lIns="182875" tIns="146300" rIns="182875" bIns="146300" anchor="t" anchorCtr="0">
            <a:spAutoFit/>
          </a:bodyPr>
          <a:lstStyle/>
          <a:p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Will serve </a:t>
            </a:r>
            <a:r>
              <a:rPr lang="en-US" sz="17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Mack &amp; Moross </a:t>
            </a: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transfer point at all times via the existing nighttime extension.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36B011F-1980-CC9E-1642-6A04E17D0B9E}"/>
              </a:ext>
            </a:extLst>
          </p:cNvPr>
          <p:cNvSpPr/>
          <p:nvPr/>
        </p:nvSpPr>
        <p:spPr>
          <a:xfrm rot="5400000">
            <a:off x="6814398" y="197235"/>
            <a:ext cx="388666" cy="527474"/>
          </a:xfrm>
          <a:custGeom>
            <a:avLst/>
            <a:gdLst>
              <a:gd name="connsiteX0" fmla="*/ 0 w 324593"/>
              <a:gd name="connsiteY0" fmla="*/ 0 h 527474"/>
              <a:gd name="connsiteX1" fmla="*/ 324594 w 324593"/>
              <a:gd name="connsiteY1" fmla="*/ 0 h 527474"/>
              <a:gd name="connsiteX2" fmla="*/ 324594 w 324593"/>
              <a:gd name="connsiteY2" fmla="*/ 527474 h 527474"/>
              <a:gd name="connsiteX3" fmla="*/ 0 w 324593"/>
              <a:gd name="connsiteY3" fmla="*/ 527474 h 52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593" h="527474">
                <a:moveTo>
                  <a:pt x="0" y="0"/>
                </a:moveTo>
                <a:lnTo>
                  <a:pt x="324594" y="0"/>
                </a:lnTo>
                <a:lnTo>
                  <a:pt x="324594" y="527474"/>
                </a:lnTo>
                <a:lnTo>
                  <a:pt x="0" y="527474"/>
                </a:lnTo>
                <a:close/>
              </a:path>
            </a:pathLst>
          </a:custGeom>
          <a:solidFill>
            <a:srgbClr val="0082B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BF099E-525B-5822-CFC2-740FC29475DF}"/>
              </a:ext>
            </a:extLst>
          </p:cNvPr>
          <p:cNvSpPr txBox="1"/>
          <p:nvPr/>
        </p:nvSpPr>
        <p:spPr>
          <a:xfrm>
            <a:off x="6748887" y="236135"/>
            <a:ext cx="67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32</a:t>
            </a:r>
          </a:p>
        </p:txBody>
      </p:sp>
      <p:pic>
        <p:nvPicPr>
          <p:cNvPr id="4" name="Picture 3" descr="Diagram&#10;&#10;AI-generated content may be incorrect.">
            <a:extLst>
              <a:ext uri="{FF2B5EF4-FFF2-40B4-BE49-F238E27FC236}">
                <a16:creationId xmlns:a16="http://schemas.microsoft.com/office/drawing/2014/main" id="{5D1FB6A1-7B5E-9402-0C90-E687F6A2F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42" y="389157"/>
            <a:ext cx="5984374" cy="4624289"/>
          </a:xfrm>
          <a:prstGeom prst="rect">
            <a:avLst/>
          </a:prstGeom>
          <a:ln w="28575">
            <a:solidFill>
              <a:srgbClr val="279989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2675AE-8743-B98A-A82B-A73DC82D9778}"/>
              </a:ext>
            </a:extLst>
          </p:cNvPr>
          <p:cNvSpPr txBox="1"/>
          <p:nvPr/>
        </p:nvSpPr>
        <p:spPr>
          <a:xfrm>
            <a:off x="6634752" y="2701301"/>
            <a:ext cx="2366218" cy="1415772"/>
          </a:xfrm>
          <a:prstGeom prst="rect">
            <a:avLst/>
          </a:prstGeom>
          <a:solidFill>
            <a:schemeClr val="bg1"/>
          </a:solidFill>
          <a:ln w="28575">
            <a:solidFill>
              <a:srgbClr val="FEB70D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2799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Daytime frequency improvements:</a:t>
            </a:r>
          </a:p>
          <a:p>
            <a:r>
              <a:rPr lang="en-US" sz="18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Weekday</a:t>
            </a:r>
          </a:p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Consistent 30-minute service</a:t>
            </a:r>
          </a:p>
        </p:txBody>
      </p:sp>
    </p:spTree>
    <p:extLst>
      <p:ext uri="{BB962C8B-B14F-4D97-AF65-F5344CB8AC3E}">
        <p14:creationId xmlns:p14="http://schemas.microsoft.com/office/powerpoint/2010/main" val="3400578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0" y="-100"/>
            <a:ext cx="235800" cy="5143500"/>
          </a:xfrm>
          <a:prstGeom prst="rect">
            <a:avLst/>
          </a:prstGeom>
          <a:solidFill>
            <a:srgbClr val="F4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54AC4-F8C2-DB3F-4781-EAA6753B85B8}"/>
              </a:ext>
            </a:extLst>
          </p:cNvPr>
          <p:cNvSpPr txBox="1"/>
          <p:nvPr/>
        </p:nvSpPr>
        <p:spPr>
          <a:xfrm>
            <a:off x="304552" y="-11714"/>
            <a:ext cx="6204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dirty="0">
                <a:solidFill>
                  <a:schemeClr val="bg1"/>
                </a:solidFill>
                <a:latin typeface="Montserrat ExtraBold"/>
              </a:rPr>
              <a:t>Proposed June 2025 Service Enhancements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Google Shape;87;p15">
            <a:extLst>
              <a:ext uri="{FF2B5EF4-FFF2-40B4-BE49-F238E27FC236}">
                <a16:creationId xmlns:a16="http://schemas.microsoft.com/office/drawing/2014/main" id="{E0DFBEDB-E70C-0A11-6C7A-D7FAE40E2E31}"/>
              </a:ext>
            </a:extLst>
          </p:cNvPr>
          <p:cNvSpPr txBox="1"/>
          <p:nvPr/>
        </p:nvSpPr>
        <p:spPr>
          <a:xfrm>
            <a:off x="376710" y="2040734"/>
            <a:ext cx="2400834" cy="2111339"/>
          </a:xfrm>
          <a:prstGeom prst="rect">
            <a:avLst/>
          </a:prstGeom>
          <a:solidFill>
            <a:schemeClr val="bg1"/>
          </a:solidFill>
          <a:ln w="28575">
            <a:solidFill>
              <a:srgbClr val="FEB70D"/>
            </a:solidFill>
          </a:ln>
        </p:spPr>
        <p:txBody>
          <a:bodyPr spcFirstLastPara="1" wrap="square" lIns="182875" tIns="146300" rIns="182875" bIns="146300" anchor="t" anchorCtr="0">
            <a:spAutoFit/>
          </a:bodyPr>
          <a:lstStyle/>
          <a:p>
            <a:r>
              <a:rPr lang="en-US" sz="1800" b="1" dirty="0">
                <a:solidFill>
                  <a:srgbClr val="2799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Daytime frequency improvements: </a:t>
            </a:r>
          </a:p>
          <a:p>
            <a:r>
              <a:rPr lang="en-US" sz="18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Weekdays</a:t>
            </a:r>
          </a:p>
          <a:p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Every 15-minutes</a:t>
            </a:r>
          </a:p>
          <a:p>
            <a:pPr>
              <a:spcBef>
                <a:spcPts val="1200"/>
              </a:spcBef>
            </a:pPr>
            <a:r>
              <a:rPr lang="en-US" sz="18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Weekends</a:t>
            </a: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Every 20-minutes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6A8CB7-0AFC-0436-88E9-187F97A9C069}"/>
              </a:ext>
            </a:extLst>
          </p:cNvPr>
          <p:cNvSpPr/>
          <p:nvPr/>
        </p:nvSpPr>
        <p:spPr>
          <a:xfrm>
            <a:off x="383305" y="1119208"/>
            <a:ext cx="2400834" cy="718787"/>
          </a:xfrm>
          <a:prstGeom prst="rect">
            <a:avLst/>
          </a:prstGeom>
          <a:ln>
            <a:solidFill>
              <a:srgbClr val="279989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4CB99B2-CC7E-98A6-E57E-DE72203BF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977" y="1191744"/>
            <a:ext cx="1892300" cy="5543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0B1503-9417-C3A0-31DD-67C9BA25FAAD}"/>
              </a:ext>
            </a:extLst>
          </p:cNvPr>
          <p:cNvSpPr/>
          <p:nvPr/>
        </p:nvSpPr>
        <p:spPr>
          <a:xfrm>
            <a:off x="2931644" y="1119208"/>
            <a:ext cx="2714945" cy="718787"/>
          </a:xfrm>
          <a:prstGeom prst="rect">
            <a:avLst/>
          </a:prstGeom>
          <a:ln>
            <a:solidFill>
              <a:srgbClr val="279989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4E85C7D-29C7-7D0D-F3F2-459B2522F32E}"/>
              </a:ext>
            </a:extLst>
          </p:cNvPr>
          <p:cNvSpPr/>
          <p:nvPr/>
        </p:nvSpPr>
        <p:spPr>
          <a:xfrm rot="5400000">
            <a:off x="3119906" y="1218317"/>
            <a:ext cx="388666" cy="501237"/>
          </a:xfrm>
          <a:custGeom>
            <a:avLst/>
            <a:gdLst>
              <a:gd name="connsiteX0" fmla="*/ 0 w 324593"/>
              <a:gd name="connsiteY0" fmla="*/ 0 h 527474"/>
              <a:gd name="connsiteX1" fmla="*/ 324594 w 324593"/>
              <a:gd name="connsiteY1" fmla="*/ 0 h 527474"/>
              <a:gd name="connsiteX2" fmla="*/ 324594 w 324593"/>
              <a:gd name="connsiteY2" fmla="*/ 527474 h 527474"/>
              <a:gd name="connsiteX3" fmla="*/ 0 w 324593"/>
              <a:gd name="connsiteY3" fmla="*/ 527474 h 52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593" h="527474">
                <a:moveTo>
                  <a:pt x="0" y="0"/>
                </a:moveTo>
                <a:lnTo>
                  <a:pt x="324594" y="0"/>
                </a:lnTo>
                <a:lnTo>
                  <a:pt x="324594" y="527474"/>
                </a:lnTo>
                <a:lnTo>
                  <a:pt x="0" y="527474"/>
                </a:lnTo>
                <a:close/>
              </a:path>
            </a:pathLst>
          </a:custGeom>
          <a:solidFill>
            <a:srgbClr val="73737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90697-7F5C-1BEF-1F0C-99E9DFB959E6}"/>
              </a:ext>
            </a:extLst>
          </p:cNvPr>
          <p:cNvSpPr txBox="1"/>
          <p:nvPr/>
        </p:nvSpPr>
        <p:spPr>
          <a:xfrm>
            <a:off x="3071013" y="1238102"/>
            <a:ext cx="67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67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B2563F-BF2B-97EB-2522-730A24F02646}"/>
              </a:ext>
            </a:extLst>
          </p:cNvPr>
          <p:cNvSpPr txBox="1"/>
          <p:nvPr/>
        </p:nvSpPr>
        <p:spPr>
          <a:xfrm>
            <a:off x="3572251" y="1293829"/>
            <a:ext cx="250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Montserrat ExtraBold" panose="000009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Cadillac/Harper</a:t>
            </a:r>
          </a:p>
        </p:txBody>
      </p:sp>
      <p:sp>
        <p:nvSpPr>
          <p:cNvPr id="12" name="Google Shape;87;p15">
            <a:extLst>
              <a:ext uri="{FF2B5EF4-FFF2-40B4-BE49-F238E27FC236}">
                <a16:creationId xmlns:a16="http://schemas.microsoft.com/office/drawing/2014/main" id="{A495BF64-1F9B-D683-7E89-49A989BF5FDF}"/>
              </a:ext>
            </a:extLst>
          </p:cNvPr>
          <p:cNvSpPr txBox="1"/>
          <p:nvPr/>
        </p:nvSpPr>
        <p:spPr>
          <a:xfrm>
            <a:off x="2931644" y="2040733"/>
            <a:ext cx="2714945" cy="2111339"/>
          </a:xfrm>
          <a:prstGeom prst="rect">
            <a:avLst/>
          </a:prstGeom>
          <a:solidFill>
            <a:schemeClr val="bg1"/>
          </a:solidFill>
          <a:ln w="28575">
            <a:solidFill>
              <a:srgbClr val="FEB70D"/>
            </a:solidFill>
          </a:ln>
        </p:spPr>
        <p:txBody>
          <a:bodyPr spcFirstLastPara="1" wrap="square" lIns="182875" tIns="146300" rIns="182875" bIns="146300" anchor="t" anchorCtr="0">
            <a:spAutoFit/>
          </a:bodyPr>
          <a:lstStyle/>
          <a:p>
            <a:r>
              <a:rPr lang="en-US" sz="1800" b="1" dirty="0">
                <a:solidFill>
                  <a:srgbClr val="2799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Weekday frequency improvements: </a:t>
            </a:r>
          </a:p>
          <a:p>
            <a:r>
              <a:rPr lang="en-US" sz="18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Peak Period</a:t>
            </a:r>
          </a:p>
          <a:p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Every 35-minutes</a:t>
            </a:r>
          </a:p>
          <a:p>
            <a:pPr>
              <a:spcBef>
                <a:spcPts val="1200"/>
              </a:spcBef>
            </a:pPr>
            <a:r>
              <a:rPr lang="en-US" sz="18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Midday Base Period</a:t>
            </a: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Every 45-minutes </a:t>
            </a:r>
          </a:p>
        </p:txBody>
      </p:sp>
      <p:sp>
        <p:nvSpPr>
          <p:cNvPr id="13" name="Google Shape;87;p15">
            <a:extLst>
              <a:ext uri="{FF2B5EF4-FFF2-40B4-BE49-F238E27FC236}">
                <a16:creationId xmlns:a16="http://schemas.microsoft.com/office/drawing/2014/main" id="{EDCF913E-7805-2D58-E77E-724DA47D9E63}"/>
              </a:ext>
            </a:extLst>
          </p:cNvPr>
          <p:cNvSpPr txBox="1"/>
          <p:nvPr/>
        </p:nvSpPr>
        <p:spPr>
          <a:xfrm>
            <a:off x="376710" y="407659"/>
            <a:ext cx="5269879" cy="541679"/>
          </a:xfrm>
          <a:prstGeom prst="rect">
            <a:avLst/>
          </a:prstGeom>
          <a:solidFill>
            <a:srgbClr val="F4B400"/>
          </a:solidFill>
          <a:ln w="28575">
            <a:solidFill>
              <a:srgbClr val="279989"/>
            </a:solidFill>
          </a:ln>
        </p:spPr>
        <p:txBody>
          <a:bodyPr spcFirstLastPara="1" wrap="square" lIns="182875" tIns="146300" rIns="182875" bIns="146300" anchor="t" anchorCtr="0">
            <a:spAutoFit/>
          </a:bodyPr>
          <a:lstStyle/>
          <a:p>
            <a:r>
              <a:rPr lang="en-US" sz="1600" b="1" dirty="0">
                <a:latin typeface="Roboto" panose="02000000000000000000" pitchFamily="2" charset="0"/>
                <a:ea typeface="Roboto"/>
                <a:cs typeface="Roboto"/>
              </a:rPr>
              <a:t>Additional routes with proposed schedule changes…</a:t>
            </a:r>
          </a:p>
        </p:txBody>
      </p:sp>
    </p:spTree>
    <p:extLst>
      <p:ext uri="{BB962C8B-B14F-4D97-AF65-F5344CB8AC3E}">
        <p14:creationId xmlns:p14="http://schemas.microsoft.com/office/powerpoint/2010/main" val="512338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31A4FC-E51F-4C34-89C1-6FFEB559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Public Comments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CC2740-6810-4E11-A756-DC3DDEDA2F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5C2D926-DD2E-4C40-9EDA-9E0ED77192B8}"/>
              </a:ext>
            </a:extLst>
          </p:cNvPr>
          <p:cNvSpPr txBox="1">
            <a:spLocks/>
          </p:cNvSpPr>
          <p:nvPr/>
        </p:nvSpPr>
        <p:spPr>
          <a:xfrm>
            <a:off x="5951394" y="3462310"/>
            <a:ext cx="2927106" cy="102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US" sz="1800" b="1" kern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Changes will go into effect on June 23, 2025.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BA1A3A-5D9E-4D10-ACEA-8BD6C3337CB3}"/>
              </a:ext>
            </a:extLst>
          </p:cNvPr>
          <p:cNvGrpSpPr>
            <a:grpSpLocks noChangeAspect="1"/>
          </p:cNvGrpSpPr>
          <p:nvPr/>
        </p:nvGrpSpPr>
        <p:grpSpPr>
          <a:xfrm>
            <a:off x="6382093" y="1650546"/>
            <a:ext cx="2065707" cy="2065707"/>
            <a:chOff x="7746682" y="1373912"/>
            <a:chExt cx="4445318" cy="4445318"/>
          </a:xfrm>
        </p:grpSpPr>
        <p:pic>
          <p:nvPicPr>
            <p:cNvPr id="11" name="Graphic 10" descr="Flip calendar outline">
              <a:extLst>
                <a:ext uri="{FF2B5EF4-FFF2-40B4-BE49-F238E27FC236}">
                  <a16:creationId xmlns:a16="http://schemas.microsoft.com/office/drawing/2014/main" id="{FEAB374F-D5DF-417E-9A46-AD4FA6755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46682" y="1373912"/>
              <a:ext cx="4445318" cy="444531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ABE3C2-C960-49C7-BD3E-1EF5EA60FDAF}"/>
                </a:ext>
              </a:extLst>
            </p:cNvPr>
            <p:cNvSpPr txBox="1"/>
            <p:nvPr/>
          </p:nvSpPr>
          <p:spPr>
            <a:xfrm>
              <a:off x="8499567" y="3148644"/>
              <a:ext cx="2987038" cy="17882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27998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F7ADB5-0731-4C22-954D-8B6B90997387}"/>
                </a:ext>
              </a:extLst>
            </p:cNvPr>
            <p:cNvSpPr txBox="1"/>
            <p:nvPr/>
          </p:nvSpPr>
          <p:spPr>
            <a:xfrm>
              <a:off x="8475820" y="2268964"/>
              <a:ext cx="2987038" cy="8610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7998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March</a:t>
              </a:r>
            </a:p>
          </p:txBody>
        </p:sp>
      </p:grp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5D605CD1-05E7-432C-8F4A-370DF7E6D923}"/>
              </a:ext>
            </a:extLst>
          </p:cNvPr>
          <p:cNvSpPr txBox="1">
            <a:spLocks/>
          </p:cNvSpPr>
          <p:nvPr/>
        </p:nvSpPr>
        <p:spPr>
          <a:xfrm>
            <a:off x="351942" y="1051470"/>
            <a:ext cx="5424522" cy="3547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-112713"/>
            <a:r>
              <a:rPr lang="en-US" sz="1400" b="0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You can provide your public comment verbally tonight so that it will be recorded into public record.</a:t>
            </a:r>
          </a:p>
          <a:p>
            <a:pPr marL="112713" indent="-112713"/>
            <a:r>
              <a:rPr lang="en-US" sz="1400" b="0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You must state and spell your name for the record before providing your comment.</a:t>
            </a:r>
          </a:p>
          <a:p>
            <a:pPr marL="112713" indent="-112713"/>
            <a:r>
              <a:rPr lang="en-US" sz="1400" b="0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You will be given 2 minutes.</a:t>
            </a:r>
          </a:p>
          <a:p>
            <a:pPr marL="112713" indent="-112713" algn="l"/>
            <a:r>
              <a:rPr lang="en-US" sz="1400" b="0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If you would like to make a comment after today, you have until </a:t>
            </a:r>
            <a:br>
              <a:rPr lang="en-US" sz="1400" b="0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400" b="1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April</a:t>
            </a:r>
            <a:r>
              <a:rPr lang="en-US" sz="1400" b="1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19, 2025.</a:t>
            </a:r>
          </a:p>
          <a:p>
            <a:pPr marL="112713" indent="-112713" algn="l"/>
            <a:r>
              <a:rPr lang="en-US" sz="1400" b="0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Provide comments by:</a:t>
            </a:r>
          </a:p>
          <a:p>
            <a:pPr marL="569913" lvl="2" indent="-112713" defTabSz="398463"/>
            <a:r>
              <a:rPr lang="en-US" sz="1400" b="0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Email to </a:t>
            </a:r>
            <a:r>
              <a:rPr lang="en-US" sz="1400" b="1" i="0" dirty="0">
                <a:solidFill>
                  <a:srgbClr val="27998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DDOTComments@detroitmi.gov</a:t>
            </a:r>
            <a:endParaRPr lang="en-US" sz="1400" b="1" i="0" dirty="0">
              <a:solidFill>
                <a:srgbClr val="279989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69913" lvl="2" indent="-112713">
              <a:lnSpc>
                <a:spcPct val="100000"/>
              </a:lnSpc>
            </a:pPr>
            <a:r>
              <a:rPr lang="en-US" sz="1400" b="0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By US Postal Service to:</a:t>
            </a:r>
            <a:br>
              <a:rPr lang="en-US" sz="1400" b="0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400" b="1" i="0" dirty="0">
                <a:solidFill>
                  <a:srgbClr val="27998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ATTN: June 2025 Hearing</a:t>
            </a:r>
            <a:br>
              <a:rPr lang="en-US" sz="1400" b="1" i="0" dirty="0">
                <a:solidFill>
                  <a:srgbClr val="27998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400" b="1" i="0" dirty="0">
                <a:solidFill>
                  <a:srgbClr val="27998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Detroit Department of Transportation</a:t>
            </a:r>
            <a:br>
              <a:rPr lang="en-US" sz="1400" b="1" i="0" dirty="0">
                <a:solidFill>
                  <a:srgbClr val="27998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400" b="1" i="0" dirty="0">
                <a:solidFill>
                  <a:srgbClr val="27998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100 Mack Avenue</a:t>
            </a:r>
            <a:br>
              <a:rPr lang="en-US" sz="1400" b="1" i="0" dirty="0">
                <a:solidFill>
                  <a:srgbClr val="27998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400" b="1" i="0" dirty="0">
                <a:solidFill>
                  <a:srgbClr val="27998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Detroit MI, 48201</a:t>
            </a:r>
          </a:p>
          <a:p>
            <a:pPr marL="112713" indent="-112713"/>
            <a:r>
              <a:rPr lang="en-US" sz="1400" b="0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If you have questions, please call </a:t>
            </a:r>
            <a:r>
              <a:rPr lang="en-US" sz="1400" b="1" i="0" dirty="0">
                <a:solidFill>
                  <a:srgbClr val="27998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313-933-1300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4BE928D8-1DF6-45E9-AD8B-CB723AFFCA10}"/>
              </a:ext>
            </a:extLst>
          </p:cNvPr>
          <p:cNvSpPr txBox="1">
            <a:spLocks/>
          </p:cNvSpPr>
          <p:nvPr/>
        </p:nvSpPr>
        <p:spPr>
          <a:xfrm>
            <a:off x="8522208" y="47000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737373"/>
                </a:solidFill>
              </a:rPr>
              <a:pPr/>
              <a:t>14</a:t>
            </a:fld>
            <a:endParaRPr lang="en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7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0" y="4781975"/>
            <a:ext cx="9144000" cy="361500"/>
          </a:xfrm>
          <a:prstGeom prst="rect">
            <a:avLst/>
          </a:prstGeom>
          <a:solidFill>
            <a:srgbClr val="F4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2"/>
          <p:cNvSpPr txBox="1"/>
          <p:nvPr/>
        </p:nvSpPr>
        <p:spPr>
          <a:xfrm>
            <a:off x="1409700" y="1586025"/>
            <a:ext cx="6324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sz="6000"/>
          </a:p>
        </p:txBody>
      </p:sp>
      <p:grpSp>
        <p:nvGrpSpPr>
          <p:cNvPr id="151" name="Google Shape;151;p22"/>
          <p:cNvGrpSpPr/>
          <p:nvPr/>
        </p:nvGrpSpPr>
        <p:grpSpPr>
          <a:xfrm>
            <a:off x="2959938" y="4361675"/>
            <a:ext cx="3224125" cy="252300"/>
            <a:chOff x="2913175" y="4309300"/>
            <a:chExt cx="3224125" cy="252300"/>
          </a:xfrm>
        </p:grpSpPr>
        <p:sp>
          <p:nvSpPr>
            <p:cNvPr id="152" name="Google Shape;152;p22"/>
            <p:cNvSpPr txBox="1"/>
            <p:nvPr/>
          </p:nvSpPr>
          <p:spPr>
            <a:xfrm>
              <a:off x="2913175" y="4343038"/>
              <a:ext cx="1319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detroitmi.gov/ddot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" name="Google Shape;153;p22"/>
            <p:cNvSpPr txBox="1"/>
            <p:nvPr/>
          </p:nvSpPr>
          <p:spPr>
            <a:xfrm>
              <a:off x="5015000" y="4335400"/>
              <a:ext cx="1122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@RideDDOT</a:t>
              </a:r>
              <a:endParaRPr sz="13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5" name="Google Shape;155;p22"/>
            <p:cNvCxnSpPr/>
            <p:nvPr/>
          </p:nvCxnSpPr>
          <p:spPr>
            <a:xfrm>
              <a:off x="4375250" y="4309300"/>
              <a:ext cx="0" cy="252300"/>
            </a:xfrm>
            <a:prstGeom prst="straightConnector1">
              <a:avLst/>
            </a:prstGeom>
            <a:noFill/>
            <a:ln w="19050" cap="flat" cmpd="sng">
              <a:solidFill>
                <a:srgbClr val="F4B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56" name="Google Shape;156;p2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350" y="3483250"/>
            <a:ext cx="657300" cy="65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861688-99FA-4B5A-89FB-BEF77FF6AF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A72EB2E-1C16-AF21-CC4C-A8EF60931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9984" y="4378825"/>
            <a:ext cx="673605" cy="20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8279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505600" y="0"/>
            <a:ext cx="8222100" cy="77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A FEW REMINDERS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BC0A0-B895-4DCC-9371-DA5C8312B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899" y="1397906"/>
            <a:ext cx="8222099" cy="2287310"/>
          </a:xfrm>
        </p:spPr>
        <p:txBody>
          <a:bodyPr lIns="0" tIns="0" rIns="0" bIns="0" numCol="2" spcCol="548640">
            <a:noAutofit/>
          </a:bodyPr>
          <a:lstStyle/>
          <a:p>
            <a:pPr marL="139700" indent="0">
              <a:buNone/>
            </a:pPr>
            <a:r>
              <a:rPr lang="en-US" sz="1800" b="1" dirty="0">
                <a:solidFill>
                  <a:srgbClr val="2799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PERMISSION TO RECORD</a:t>
            </a:r>
          </a:p>
          <a:p>
            <a:pPr marL="139700" indent="0">
              <a:buNone/>
            </a:pPr>
            <a:r>
              <a:rPr lang="en-US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By participating in this Zoom meeting, you are granting permission for your name, image, likeness, as well as audio and video recordings to be used by DDOT.</a:t>
            </a:r>
          </a:p>
          <a:p>
            <a:pPr marL="139700" indent="0">
              <a:buNone/>
            </a:pPr>
            <a:endParaRPr lang="en-US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39700" indent="0">
              <a:buNone/>
            </a:pPr>
            <a:r>
              <a:rPr lang="en-US" sz="1800" b="1" dirty="0">
                <a:solidFill>
                  <a:srgbClr val="2799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RAISE HAND FEATURE</a:t>
            </a:r>
          </a:p>
          <a:p>
            <a:pPr marL="139700" indent="0">
              <a:buNone/>
            </a:pPr>
            <a:r>
              <a:rPr lang="en-US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Request to comment.</a:t>
            </a:r>
          </a:p>
          <a:p>
            <a:pPr marL="139700" indent="0">
              <a:buNone/>
            </a:pPr>
            <a:r>
              <a:rPr lang="en-US" sz="1800" b="1" dirty="0">
                <a:solidFill>
                  <a:srgbClr val="2799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DIAL *9</a:t>
            </a:r>
          </a:p>
          <a:p>
            <a:pPr marL="139700" indent="0">
              <a:buNone/>
            </a:pPr>
            <a:r>
              <a:rPr lang="en-US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 you are using the “Dial-in Only” phone option, enter *9 to serve as the “RAISE HAND” feature to Request to Speak or Ask a Question.</a:t>
            </a:r>
          </a:p>
          <a:p>
            <a:pPr marL="139700" indent="0">
              <a:buNone/>
            </a:pPr>
            <a:endParaRPr lang="en-US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39700" indent="0">
              <a:buNone/>
            </a:pPr>
            <a:r>
              <a:rPr lang="en-US" sz="1800" b="1" dirty="0">
                <a:solidFill>
                  <a:srgbClr val="2799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CHAT</a:t>
            </a:r>
          </a:p>
          <a:p>
            <a:pPr marL="139700" indent="0">
              <a:buNone/>
            </a:pPr>
            <a:r>
              <a:rPr lang="en-US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Submit questions/comments to DDOT staff. </a:t>
            </a:r>
          </a:p>
        </p:txBody>
      </p:sp>
    </p:spTree>
    <p:extLst>
      <p:ext uri="{BB962C8B-B14F-4D97-AF65-F5344CB8AC3E}">
        <p14:creationId xmlns:p14="http://schemas.microsoft.com/office/powerpoint/2010/main" val="1148063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505600" y="0"/>
            <a:ext cx="8222100" cy="77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A FEW REMINDERS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BC0A0-B895-4DCC-9371-DA5C8312B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899" y="1069983"/>
            <a:ext cx="8222099" cy="703475"/>
          </a:xfrm>
        </p:spPr>
        <p:txBody>
          <a:bodyPr lIns="0" tIns="0" rIns="0" bIns="0" numCol="1" spcCol="548640">
            <a:noAutofit/>
          </a:bodyPr>
          <a:lstStyle/>
          <a:p>
            <a:pPr marL="139700" indent="0" algn="ctr">
              <a:lnSpc>
                <a:spcPct val="100000"/>
              </a:lnSpc>
              <a:buNone/>
            </a:pPr>
            <a:r>
              <a:rPr lang="en-US" sz="2400" b="1">
                <a:solidFill>
                  <a:srgbClr val="2799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BEFORE ASKING A QUESTION</a:t>
            </a:r>
            <a:br>
              <a:rPr lang="en-US" sz="2400" b="1">
                <a:solidFill>
                  <a:srgbClr val="279989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400" b="1">
                <a:solidFill>
                  <a:srgbClr val="2799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 COMMENTING, BE SURE TO: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A6F736-214C-4C4B-B17C-3A735A3855B1}"/>
              </a:ext>
            </a:extLst>
          </p:cNvPr>
          <p:cNvSpPr/>
          <p:nvPr/>
        </p:nvSpPr>
        <p:spPr>
          <a:xfrm>
            <a:off x="1297517" y="1963175"/>
            <a:ext cx="1976967" cy="2613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0" rtlCol="0" anchor="t" anchorCtr="0"/>
          <a:lstStyle/>
          <a:p>
            <a:pPr algn="ctr"/>
            <a:r>
              <a:rPr lang="en-US" b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Unmute your audio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648D7E-2B20-4D1F-AF99-2D2C2B33A3CB}"/>
              </a:ext>
            </a:extLst>
          </p:cNvPr>
          <p:cNvSpPr/>
          <p:nvPr/>
        </p:nvSpPr>
        <p:spPr>
          <a:xfrm>
            <a:off x="3583517" y="1963175"/>
            <a:ext cx="1976967" cy="2613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0" rtlCol="0" anchor="t" anchorCtr="0"/>
          <a:lstStyle/>
          <a:p>
            <a:pPr algn="ctr"/>
            <a:r>
              <a:rPr lang="en-US" b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State your name</a:t>
            </a:r>
            <a:br>
              <a:rPr lang="en-US" b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b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organization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FE7B59-4CB6-41B7-9744-9E740DB936B7}"/>
              </a:ext>
            </a:extLst>
          </p:cNvPr>
          <p:cNvSpPr/>
          <p:nvPr/>
        </p:nvSpPr>
        <p:spPr>
          <a:xfrm>
            <a:off x="5869517" y="1963175"/>
            <a:ext cx="1976967" cy="2613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0" rtlCol="0" anchor="t" anchorCtr="0"/>
          <a:lstStyle/>
          <a:p>
            <a:pPr algn="ctr"/>
            <a:r>
              <a:rPr lang="en-US" b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Following your comments, mute</a:t>
            </a:r>
            <a:br>
              <a:rPr lang="en-US" b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b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 audio</a:t>
            </a:r>
          </a:p>
        </p:txBody>
      </p:sp>
      <p:pic>
        <p:nvPicPr>
          <p:cNvPr id="9" name="Picture 8" descr="speaker symbol for audio&#10;">
            <a:extLst>
              <a:ext uri="{FF2B5EF4-FFF2-40B4-BE49-F238E27FC236}">
                <a16:creationId xmlns:a16="http://schemas.microsoft.com/office/drawing/2014/main" id="{EF2A3AAB-B575-484F-8C25-D65B33236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883" y="2376596"/>
            <a:ext cx="1232471" cy="10270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B3E856-2DCC-4065-8A69-ECCE2C325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611" y="2341016"/>
            <a:ext cx="1372777" cy="1098221"/>
          </a:xfrm>
          <a:prstGeom prst="rect">
            <a:avLst/>
          </a:prstGeom>
        </p:spPr>
      </p:pic>
      <p:pic>
        <p:nvPicPr>
          <p:cNvPr id="13" name="Picture 12" descr="A black and white picture of a person&#10;&#10;Description automatically generated">
            <a:extLst>
              <a:ext uri="{FF2B5EF4-FFF2-40B4-BE49-F238E27FC236}">
                <a16:creationId xmlns:a16="http://schemas.microsoft.com/office/drawing/2014/main" id="{B466E405-070A-4FFB-A3A5-198839167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822" y="2360823"/>
            <a:ext cx="1360457" cy="105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99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2C23A-01C1-5216-1D41-59B17452E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0B14-6B44-C5D0-B605-4E3F7499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04" y="0"/>
            <a:ext cx="8222100" cy="891600"/>
          </a:xfrm>
        </p:spPr>
        <p:txBody>
          <a:bodyPr/>
          <a:lstStyle/>
          <a:p>
            <a:pPr algn="l"/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B509C-7974-6E62-D481-790E66ED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651" y="939726"/>
            <a:ext cx="8902590" cy="1785105"/>
          </a:xfrm>
        </p:spPr>
        <p:txBody>
          <a:bodyPr>
            <a:noAutofit/>
          </a:bodyPr>
          <a:lstStyle/>
          <a:p>
            <a:pPr marL="58738" indent="0">
              <a:buNone/>
              <a:tabLst>
                <a:tab pos="58738" algn="l"/>
              </a:tabLst>
            </a:pPr>
            <a:r>
              <a:rPr lang="en-US" sz="1800" b="1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DDOT is proposing </a:t>
            </a:r>
            <a:r>
              <a:rPr lang="en-US" sz="1800" b="1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set of frequency improvements and route realignments for implementation on June 23, 2025. 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This represents a significant step toward implementing the Final Plan resulting from the </a:t>
            </a:r>
            <a:r>
              <a:rPr lang="en-US" sz="1800" i="1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DDOT Reimagined 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process during 2022-2024. </a:t>
            </a:r>
            <a:r>
              <a:rPr lang="en-US" sz="18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Note that some street segments would lose service or be served by a different route. </a:t>
            </a:r>
          </a:p>
          <a:p>
            <a:pPr marL="58738" indent="0">
              <a:buNone/>
              <a:tabLst>
                <a:tab pos="58738" algn="l"/>
              </a:tabLst>
            </a:pPr>
            <a:endParaRPr lang="en-US" sz="18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8738" indent="0">
              <a:buNone/>
              <a:tabLst>
                <a:tab pos="58738" algn="l"/>
              </a:tabLst>
            </a:pPr>
            <a:endParaRPr lang="en-US" sz="1200" i="0" dirty="0">
              <a:solidFill>
                <a:srgbClr val="2424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25439-9E12-1CD0-48DE-9D92A794A6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612DD1-F356-55A5-1D0E-F041EA9E466E}"/>
              </a:ext>
            </a:extLst>
          </p:cNvPr>
          <p:cNvSpPr txBox="1"/>
          <p:nvPr/>
        </p:nvSpPr>
        <p:spPr>
          <a:xfrm>
            <a:off x="3421285" y="2571750"/>
            <a:ext cx="5102256" cy="2031325"/>
          </a:xfrm>
          <a:prstGeom prst="rect">
            <a:avLst/>
          </a:prstGeom>
          <a:noFill/>
          <a:ln w="38100">
            <a:solidFill>
              <a:srgbClr val="279989"/>
            </a:solidFill>
          </a:ln>
        </p:spPr>
        <p:txBody>
          <a:bodyPr wrap="square" rtlCol="0">
            <a:spAutoFit/>
          </a:bodyPr>
          <a:lstStyle/>
          <a:p>
            <a:pPr marL="58738"/>
            <a:r>
              <a:rPr lang="en-US" b="1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As a reminder, with this public hearing all your public comments will be recorded, and we will not be able to make an immediate response to any concerns or questions.</a:t>
            </a:r>
          </a:p>
          <a:p>
            <a:pPr marL="58738"/>
            <a:endParaRPr lang="en-US" b="1" i="0" dirty="0">
              <a:solidFill>
                <a:srgbClr val="24242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8738"/>
            <a:r>
              <a:rPr lang="en-US" b="1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If time allows following the official public comment period, DDOT staff may be able to address some of your comments.</a:t>
            </a:r>
          </a:p>
          <a:p>
            <a:pPr marL="58738"/>
            <a:endParaRPr lang="en-US" b="1" dirty="0">
              <a:solidFill>
                <a:srgbClr val="24242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8738"/>
            <a:r>
              <a:rPr lang="en-US" b="1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We will not allow for comments or questions that are not pertaining to tonight’s public hearing.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CE213F-7A8C-87B5-FCEB-A7BEF1AE45CF}"/>
              </a:ext>
            </a:extLst>
          </p:cNvPr>
          <p:cNvSpPr txBox="1"/>
          <p:nvPr/>
        </p:nvSpPr>
        <p:spPr>
          <a:xfrm>
            <a:off x="347127" y="2685238"/>
            <a:ext cx="2896683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indent="0">
              <a:buNone/>
            </a:pPr>
            <a:r>
              <a:rPr lang="en-US" sz="1500" b="1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 tonight’s public hearing we will:</a:t>
            </a:r>
          </a:p>
          <a:p>
            <a:pPr marL="230188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Provide details on the proposed June changes.</a:t>
            </a:r>
          </a:p>
          <a:p>
            <a:pPr marL="230188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Ask for feedback during the public comments section.</a:t>
            </a:r>
          </a:p>
        </p:txBody>
      </p:sp>
    </p:spTree>
    <p:extLst>
      <p:ext uri="{BB962C8B-B14F-4D97-AF65-F5344CB8AC3E}">
        <p14:creationId xmlns:p14="http://schemas.microsoft.com/office/powerpoint/2010/main" val="9772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0" y="-100"/>
            <a:ext cx="235800" cy="5143500"/>
          </a:xfrm>
          <a:prstGeom prst="rect">
            <a:avLst/>
          </a:prstGeom>
          <a:solidFill>
            <a:srgbClr val="F4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Google Shape;84;p15">
            <a:extLst>
              <a:ext uri="{FF2B5EF4-FFF2-40B4-BE49-F238E27FC236}">
                <a16:creationId xmlns:a16="http://schemas.microsoft.com/office/drawing/2014/main" id="{AC6442DF-C9EC-64BE-72D3-4174FF6777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401" y="-424070"/>
            <a:ext cx="8511197" cy="842777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ntserrat ExtraBold"/>
              </a:rPr>
              <a:t>Proposed June 2025 Service Enhancements</a:t>
            </a:r>
            <a:endParaRPr lang="en-US" sz="2000" dirty="0">
              <a:latin typeface="Montserrat ExtraBold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C4E638-0573-AF7E-EC2B-B18C8AA34D20}"/>
              </a:ext>
            </a:extLst>
          </p:cNvPr>
          <p:cNvSpPr/>
          <p:nvPr/>
        </p:nvSpPr>
        <p:spPr>
          <a:xfrm>
            <a:off x="333295" y="1258429"/>
            <a:ext cx="2151204" cy="751622"/>
          </a:xfrm>
          <a:prstGeom prst="rect">
            <a:avLst/>
          </a:prstGeom>
          <a:ln>
            <a:solidFill>
              <a:srgbClr val="279989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87;p15">
            <a:extLst>
              <a:ext uri="{FF2B5EF4-FFF2-40B4-BE49-F238E27FC236}">
                <a16:creationId xmlns:a16="http://schemas.microsoft.com/office/drawing/2014/main" id="{43A6CA7C-3275-9A1F-DA85-091491BD6683}"/>
              </a:ext>
            </a:extLst>
          </p:cNvPr>
          <p:cNvSpPr txBox="1"/>
          <p:nvPr/>
        </p:nvSpPr>
        <p:spPr>
          <a:xfrm>
            <a:off x="316400" y="573356"/>
            <a:ext cx="4523731" cy="603234"/>
          </a:xfrm>
          <a:prstGeom prst="rect">
            <a:avLst/>
          </a:prstGeom>
          <a:solidFill>
            <a:srgbClr val="F4B400"/>
          </a:solidFill>
          <a:ln w="28575">
            <a:solidFill>
              <a:srgbClr val="279989"/>
            </a:solidFill>
          </a:ln>
        </p:spPr>
        <p:txBody>
          <a:bodyPr spcFirstLastPara="1" wrap="square" lIns="182875" tIns="146300" rIns="182875" bIns="146300" anchor="t" anchorCtr="0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/>
                <a:cs typeface="Roboto"/>
              </a:rPr>
              <a:t>Routes with proposed changes: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01BB3D-932C-1EE5-C187-EF1B9F14F11F}"/>
              </a:ext>
            </a:extLst>
          </p:cNvPr>
          <p:cNvSpPr/>
          <p:nvPr/>
        </p:nvSpPr>
        <p:spPr>
          <a:xfrm>
            <a:off x="350189" y="2161235"/>
            <a:ext cx="2117417" cy="761989"/>
          </a:xfrm>
          <a:prstGeom prst="rect">
            <a:avLst/>
          </a:prstGeom>
          <a:ln>
            <a:solidFill>
              <a:srgbClr val="279989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64F3A6-8202-81CE-DA41-4A0DAB3703DB}"/>
              </a:ext>
            </a:extLst>
          </p:cNvPr>
          <p:cNvSpPr txBox="1"/>
          <p:nvPr/>
        </p:nvSpPr>
        <p:spPr>
          <a:xfrm>
            <a:off x="1019757" y="234095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Montserrat ExtraBold" panose="00000900000000000000" pitchFamily="2" charset="0"/>
              </a:rPr>
              <a:t>Jefferson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34C4C5-F406-B443-DC2D-1AB2B182206A}"/>
              </a:ext>
            </a:extLst>
          </p:cNvPr>
          <p:cNvSpPr/>
          <p:nvPr/>
        </p:nvSpPr>
        <p:spPr>
          <a:xfrm>
            <a:off x="408594" y="2273234"/>
            <a:ext cx="552758" cy="537989"/>
          </a:xfrm>
          <a:custGeom>
            <a:avLst/>
            <a:gdLst>
              <a:gd name="connsiteX0" fmla="*/ 552722 w 552758"/>
              <a:gd name="connsiteY0" fmla="*/ 276379 h 552758"/>
              <a:gd name="connsiteX1" fmla="*/ 276342 w 552758"/>
              <a:gd name="connsiteY1" fmla="*/ 552759 h 552758"/>
              <a:gd name="connsiteX2" fmla="*/ 0 w 552758"/>
              <a:gd name="connsiteY2" fmla="*/ 276379 h 552758"/>
              <a:gd name="connsiteX3" fmla="*/ 276379 w 552758"/>
              <a:gd name="connsiteY3" fmla="*/ 0 h 552758"/>
              <a:gd name="connsiteX4" fmla="*/ 552759 w 552758"/>
              <a:gd name="connsiteY4" fmla="*/ 276379 h 55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58" h="552758">
                <a:moveTo>
                  <a:pt x="552722" y="276379"/>
                </a:moveTo>
                <a:cubicBezTo>
                  <a:pt x="552722" y="429020"/>
                  <a:pt x="428983" y="552759"/>
                  <a:pt x="276342" y="552759"/>
                </a:cubicBezTo>
                <a:cubicBezTo>
                  <a:pt x="123702" y="552759"/>
                  <a:pt x="0" y="428983"/>
                  <a:pt x="0" y="276379"/>
                </a:cubicBezTo>
                <a:cubicBezTo>
                  <a:pt x="0" y="123776"/>
                  <a:pt x="123739" y="0"/>
                  <a:pt x="276379" y="0"/>
                </a:cubicBezTo>
                <a:cubicBezTo>
                  <a:pt x="429020" y="0"/>
                  <a:pt x="552759" y="123739"/>
                  <a:pt x="552759" y="276379"/>
                </a:cubicBezTo>
              </a:path>
            </a:pathLst>
          </a:custGeom>
          <a:solidFill>
            <a:srgbClr val="00475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1246F5-6C8B-ED62-1528-F0F661A247C1}"/>
              </a:ext>
            </a:extLst>
          </p:cNvPr>
          <p:cNvSpPr txBox="1"/>
          <p:nvPr/>
        </p:nvSpPr>
        <p:spPr>
          <a:xfrm>
            <a:off x="498487" y="2303156"/>
            <a:ext cx="309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4D4F49-124A-D5CC-EC7C-2C531362EAE2}"/>
              </a:ext>
            </a:extLst>
          </p:cNvPr>
          <p:cNvSpPr/>
          <p:nvPr/>
        </p:nvSpPr>
        <p:spPr>
          <a:xfrm>
            <a:off x="2798852" y="1269683"/>
            <a:ext cx="2208820" cy="751622"/>
          </a:xfrm>
          <a:prstGeom prst="rect">
            <a:avLst/>
          </a:prstGeom>
          <a:ln>
            <a:solidFill>
              <a:srgbClr val="279989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F7BF2D-8562-12F4-8477-1274D5573C93}"/>
              </a:ext>
            </a:extLst>
          </p:cNvPr>
          <p:cNvSpPr txBox="1"/>
          <p:nvPr/>
        </p:nvSpPr>
        <p:spPr>
          <a:xfrm>
            <a:off x="3635721" y="1432723"/>
            <a:ext cx="126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Montserrat ExtraBold" panose="00000900000000000000" pitchFamily="2" charset="0"/>
              </a:rPr>
              <a:t>Conant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FCE599C-EE03-5487-3C96-924810BCBCDC}"/>
              </a:ext>
            </a:extLst>
          </p:cNvPr>
          <p:cNvSpPr/>
          <p:nvPr/>
        </p:nvSpPr>
        <p:spPr>
          <a:xfrm rot="5400000">
            <a:off x="3064520" y="1385829"/>
            <a:ext cx="388666" cy="527474"/>
          </a:xfrm>
          <a:custGeom>
            <a:avLst/>
            <a:gdLst>
              <a:gd name="connsiteX0" fmla="*/ 0 w 324593"/>
              <a:gd name="connsiteY0" fmla="*/ 0 h 527474"/>
              <a:gd name="connsiteX1" fmla="*/ 324594 w 324593"/>
              <a:gd name="connsiteY1" fmla="*/ 0 h 527474"/>
              <a:gd name="connsiteX2" fmla="*/ 324594 w 324593"/>
              <a:gd name="connsiteY2" fmla="*/ 527474 h 527474"/>
              <a:gd name="connsiteX3" fmla="*/ 0 w 324593"/>
              <a:gd name="connsiteY3" fmla="*/ 527474 h 52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593" h="527474">
                <a:moveTo>
                  <a:pt x="0" y="0"/>
                </a:moveTo>
                <a:lnTo>
                  <a:pt x="324594" y="0"/>
                </a:lnTo>
                <a:lnTo>
                  <a:pt x="324594" y="527474"/>
                </a:lnTo>
                <a:lnTo>
                  <a:pt x="0" y="527474"/>
                </a:lnTo>
                <a:close/>
              </a:path>
            </a:pathLst>
          </a:custGeom>
          <a:solidFill>
            <a:srgbClr val="73737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39C2A2-88D1-EB7C-C225-2EC6DA74055A}"/>
              </a:ext>
            </a:extLst>
          </p:cNvPr>
          <p:cNvSpPr txBox="1"/>
          <p:nvPr/>
        </p:nvSpPr>
        <p:spPr>
          <a:xfrm>
            <a:off x="2970089" y="1424113"/>
            <a:ext cx="68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F3AA76-B5CB-C50F-F78D-0A617C8C83C8}"/>
              </a:ext>
            </a:extLst>
          </p:cNvPr>
          <p:cNvSpPr/>
          <p:nvPr/>
        </p:nvSpPr>
        <p:spPr>
          <a:xfrm>
            <a:off x="2798852" y="2171602"/>
            <a:ext cx="2208820" cy="751622"/>
          </a:xfrm>
          <a:prstGeom prst="rect">
            <a:avLst/>
          </a:prstGeom>
          <a:ln>
            <a:solidFill>
              <a:srgbClr val="279989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232D4C-FD97-AD94-A6B9-BC5398130EA1}"/>
              </a:ext>
            </a:extLst>
          </p:cNvPr>
          <p:cNvSpPr txBox="1"/>
          <p:nvPr/>
        </p:nvSpPr>
        <p:spPr>
          <a:xfrm>
            <a:off x="3651457" y="2362256"/>
            <a:ext cx="126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Montserrat ExtraBold" panose="00000900000000000000" pitchFamily="2" charset="0"/>
              </a:rPr>
              <a:t>Dexter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97CB84B-F0D2-6B44-D735-7FF547232E30}"/>
              </a:ext>
            </a:extLst>
          </p:cNvPr>
          <p:cNvSpPr/>
          <p:nvPr/>
        </p:nvSpPr>
        <p:spPr>
          <a:xfrm rot="5400000">
            <a:off x="3056495" y="2268069"/>
            <a:ext cx="388666" cy="527474"/>
          </a:xfrm>
          <a:custGeom>
            <a:avLst/>
            <a:gdLst>
              <a:gd name="connsiteX0" fmla="*/ 0 w 324593"/>
              <a:gd name="connsiteY0" fmla="*/ 0 h 527474"/>
              <a:gd name="connsiteX1" fmla="*/ 324594 w 324593"/>
              <a:gd name="connsiteY1" fmla="*/ 0 h 527474"/>
              <a:gd name="connsiteX2" fmla="*/ 324594 w 324593"/>
              <a:gd name="connsiteY2" fmla="*/ 527474 h 527474"/>
              <a:gd name="connsiteX3" fmla="*/ 0 w 324593"/>
              <a:gd name="connsiteY3" fmla="*/ 527474 h 52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593" h="527474">
                <a:moveTo>
                  <a:pt x="0" y="0"/>
                </a:moveTo>
                <a:lnTo>
                  <a:pt x="324594" y="0"/>
                </a:lnTo>
                <a:lnTo>
                  <a:pt x="324594" y="527474"/>
                </a:lnTo>
                <a:lnTo>
                  <a:pt x="0" y="527474"/>
                </a:lnTo>
                <a:close/>
              </a:path>
            </a:pathLst>
          </a:custGeom>
          <a:solidFill>
            <a:srgbClr val="0082B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27447E-62F5-EA8F-9E28-11CEC0D376BC}"/>
              </a:ext>
            </a:extLst>
          </p:cNvPr>
          <p:cNvSpPr txBox="1"/>
          <p:nvPr/>
        </p:nvSpPr>
        <p:spPr>
          <a:xfrm>
            <a:off x="2970089" y="2311395"/>
            <a:ext cx="67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A38375-7CDA-BF70-E355-1F64D0234377}"/>
              </a:ext>
            </a:extLst>
          </p:cNvPr>
          <p:cNvSpPr/>
          <p:nvPr/>
        </p:nvSpPr>
        <p:spPr>
          <a:xfrm>
            <a:off x="5338918" y="2175086"/>
            <a:ext cx="1861968" cy="751622"/>
          </a:xfrm>
          <a:prstGeom prst="rect">
            <a:avLst/>
          </a:prstGeom>
          <a:ln>
            <a:solidFill>
              <a:srgbClr val="279989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E26031-5799-7075-55AA-352BA5E1E752}"/>
              </a:ext>
            </a:extLst>
          </p:cNvPr>
          <p:cNvSpPr txBox="1"/>
          <p:nvPr/>
        </p:nvSpPr>
        <p:spPr>
          <a:xfrm>
            <a:off x="6020910" y="2350842"/>
            <a:ext cx="126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Montserrat ExtraBold" panose="00000900000000000000" pitchFamily="2" charset="0"/>
              </a:rPr>
              <a:t>Chene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B0FA672-5FF2-1E21-071A-EF32F657CDE1}"/>
              </a:ext>
            </a:extLst>
          </p:cNvPr>
          <p:cNvSpPr/>
          <p:nvPr/>
        </p:nvSpPr>
        <p:spPr>
          <a:xfrm rot="5400000">
            <a:off x="5525222" y="2271552"/>
            <a:ext cx="388666" cy="527474"/>
          </a:xfrm>
          <a:custGeom>
            <a:avLst/>
            <a:gdLst>
              <a:gd name="connsiteX0" fmla="*/ 0 w 324593"/>
              <a:gd name="connsiteY0" fmla="*/ 0 h 527474"/>
              <a:gd name="connsiteX1" fmla="*/ 324594 w 324593"/>
              <a:gd name="connsiteY1" fmla="*/ 0 h 527474"/>
              <a:gd name="connsiteX2" fmla="*/ 324594 w 324593"/>
              <a:gd name="connsiteY2" fmla="*/ 527474 h 527474"/>
              <a:gd name="connsiteX3" fmla="*/ 0 w 324593"/>
              <a:gd name="connsiteY3" fmla="*/ 527474 h 52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593" h="527474">
                <a:moveTo>
                  <a:pt x="0" y="0"/>
                </a:moveTo>
                <a:lnTo>
                  <a:pt x="324594" y="0"/>
                </a:lnTo>
                <a:lnTo>
                  <a:pt x="324594" y="527474"/>
                </a:lnTo>
                <a:lnTo>
                  <a:pt x="0" y="527474"/>
                </a:lnTo>
                <a:close/>
              </a:path>
            </a:pathLst>
          </a:custGeom>
          <a:solidFill>
            <a:srgbClr val="73737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F99CF4-91CA-5CD4-C12C-5F5053F7B5B3}"/>
              </a:ext>
            </a:extLst>
          </p:cNvPr>
          <p:cNvSpPr txBox="1"/>
          <p:nvPr/>
        </p:nvSpPr>
        <p:spPr>
          <a:xfrm>
            <a:off x="5448341" y="2311395"/>
            <a:ext cx="67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52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A4661E-B915-E52B-76D7-7DCCF9943D73}"/>
              </a:ext>
            </a:extLst>
          </p:cNvPr>
          <p:cNvSpPr/>
          <p:nvPr/>
        </p:nvSpPr>
        <p:spPr>
          <a:xfrm>
            <a:off x="5338390" y="1256969"/>
            <a:ext cx="1861968" cy="751622"/>
          </a:xfrm>
          <a:prstGeom prst="rect">
            <a:avLst/>
          </a:prstGeom>
          <a:ln>
            <a:solidFill>
              <a:srgbClr val="279989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5BCB9D-6435-F74A-73DE-2FAB97489F21}"/>
              </a:ext>
            </a:extLst>
          </p:cNvPr>
          <p:cNvSpPr txBox="1"/>
          <p:nvPr/>
        </p:nvSpPr>
        <p:spPr>
          <a:xfrm>
            <a:off x="5983292" y="1443789"/>
            <a:ext cx="126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Montserrat ExtraBold" panose="00000900000000000000" pitchFamily="2" charset="0"/>
              </a:rPr>
              <a:t>Russell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BEA3D50-CE53-4521-D5B5-A257653FEFE8}"/>
              </a:ext>
            </a:extLst>
          </p:cNvPr>
          <p:cNvSpPr/>
          <p:nvPr/>
        </p:nvSpPr>
        <p:spPr>
          <a:xfrm rot="5400000">
            <a:off x="5525222" y="1374385"/>
            <a:ext cx="388666" cy="527474"/>
          </a:xfrm>
          <a:custGeom>
            <a:avLst/>
            <a:gdLst>
              <a:gd name="connsiteX0" fmla="*/ 0 w 324593"/>
              <a:gd name="connsiteY0" fmla="*/ 0 h 527474"/>
              <a:gd name="connsiteX1" fmla="*/ 324594 w 324593"/>
              <a:gd name="connsiteY1" fmla="*/ 0 h 527474"/>
              <a:gd name="connsiteX2" fmla="*/ 324594 w 324593"/>
              <a:gd name="connsiteY2" fmla="*/ 527474 h 527474"/>
              <a:gd name="connsiteX3" fmla="*/ 0 w 324593"/>
              <a:gd name="connsiteY3" fmla="*/ 527474 h 52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593" h="527474">
                <a:moveTo>
                  <a:pt x="0" y="0"/>
                </a:moveTo>
                <a:lnTo>
                  <a:pt x="324594" y="0"/>
                </a:lnTo>
                <a:lnTo>
                  <a:pt x="324594" y="527474"/>
                </a:lnTo>
                <a:lnTo>
                  <a:pt x="0" y="527474"/>
                </a:lnTo>
                <a:close/>
              </a:path>
            </a:pathLst>
          </a:custGeom>
          <a:solidFill>
            <a:srgbClr val="73737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F7F3C3-A9FE-ABD7-507C-345549BED0C5}"/>
              </a:ext>
            </a:extLst>
          </p:cNvPr>
          <p:cNvSpPr txBox="1"/>
          <p:nvPr/>
        </p:nvSpPr>
        <p:spPr>
          <a:xfrm>
            <a:off x="5458270" y="1401947"/>
            <a:ext cx="67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75B5E0-4B76-D5D1-6BC4-FBE521E553E8}"/>
              </a:ext>
            </a:extLst>
          </p:cNvPr>
          <p:cNvSpPr/>
          <p:nvPr/>
        </p:nvSpPr>
        <p:spPr>
          <a:xfrm>
            <a:off x="2798852" y="3122195"/>
            <a:ext cx="2208820" cy="751622"/>
          </a:xfrm>
          <a:prstGeom prst="rect">
            <a:avLst/>
          </a:prstGeom>
          <a:ln>
            <a:solidFill>
              <a:srgbClr val="279989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985357-8B3F-C700-1816-5F343A1EF4BB}"/>
              </a:ext>
            </a:extLst>
          </p:cNvPr>
          <p:cNvSpPr txBox="1"/>
          <p:nvPr/>
        </p:nvSpPr>
        <p:spPr>
          <a:xfrm>
            <a:off x="3522590" y="3313340"/>
            <a:ext cx="168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Montserrat ExtraBold" panose="00000900000000000000" pitchFamily="2" charset="0"/>
              </a:rPr>
              <a:t>McNichols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72FFA4C-4380-E81A-1DEE-AEE1A5A85AF1}"/>
              </a:ext>
            </a:extLst>
          </p:cNvPr>
          <p:cNvSpPr/>
          <p:nvPr/>
        </p:nvSpPr>
        <p:spPr>
          <a:xfrm rot="5400000">
            <a:off x="3056495" y="3234269"/>
            <a:ext cx="388666" cy="527474"/>
          </a:xfrm>
          <a:custGeom>
            <a:avLst/>
            <a:gdLst>
              <a:gd name="connsiteX0" fmla="*/ 0 w 324593"/>
              <a:gd name="connsiteY0" fmla="*/ 0 h 527474"/>
              <a:gd name="connsiteX1" fmla="*/ 324594 w 324593"/>
              <a:gd name="connsiteY1" fmla="*/ 0 h 527474"/>
              <a:gd name="connsiteX2" fmla="*/ 324594 w 324593"/>
              <a:gd name="connsiteY2" fmla="*/ 527474 h 527474"/>
              <a:gd name="connsiteX3" fmla="*/ 0 w 324593"/>
              <a:gd name="connsiteY3" fmla="*/ 527474 h 52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593" h="527474">
                <a:moveTo>
                  <a:pt x="0" y="0"/>
                </a:moveTo>
                <a:lnTo>
                  <a:pt x="324594" y="0"/>
                </a:lnTo>
                <a:lnTo>
                  <a:pt x="324594" y="527474"/>
                </a:lnTo>
                <a:lnTo>
                  <a:pt x="0" y="527474"/>
                </a:lnTo>
                <a:close/>
              </a:path>
            </a:pathLst>
          </a:custGeom>
          <a:solidFill>
            <a:srgbClr val="0082B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7D93E8-D30D-8582-88E9-3447D90EFF2D}"/>
              </a:ext>
            </a:extLst>
          </p:cNvPr>
          <p:cNvSpPr txBox="1"/>
          <p:nvPr/>
        </p:nvSpPr>
        <p:spPr>
          <a:xfrm>
            <a:off x="2979521" y="3267173"/>
            <a:ext cx="67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99FE9C5-423E-6600-000D-35432142EF47}"/>
              </a:ext>
            </a:extLst>
          </p:cNvPr>
          <p:cNvSpPr/>
          <p:nvPr/>
        </p:nvSpPr>
        <p:spPr>
          <a:xfrm>
            <a:off x="406667" y="1363784"/>
            <a:ext cx="552758" cy="537989"/>
          </a:xfrm>
          <a:custGeom>
            <a:avLst/>
            <a:gdLst>
              <a:gd name="connsiteX0" fmla="*/ 552722 w 552758"/>
              <a:gd name="connsiteY0" fmla="*/ 276379 h 552758"/>
              <a:gd name="connsiteX1" fmla="*/ 276342 w 552758"/>
              <a:gd name="connsiteY1" fmla="*/ 552759 h 552758"/>
              <a:gd name="connsiteX2" fmla="*/ 0 w 552758"/>
              <a:gd name="connsiteY2" fmla="*/ 276379 h 552758"/>
              <a:gd name="connsiteX3" fmla="*/ 276379 w 552758"/>
              <a:gd name="connsiteY3" fmla="*/ 0 h 552758"/>
              <a:gd name="connsiteX4" fmla="*/ 552759 w 552758"/>
              <a:gd name="connsiteY4" fmla="*/ 276379 h 55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58" h="552758">
                <a:moveTo>
                  <a:pt x="552722" y="276379"/>
                </a:moveTo>
                <a:cubicBezTo>
                  <a:pt x="552722" y="429020"/>
                  <a:pt x="428983" y="552759"/>
                  <a:pt x="276342" y="552759"/>
                </a:cubicBezTo>
                <a:cubicBezTo>
                  <a:pt x="123702" y="552759"/>
                  <a:pt x="0" y="428983"/>
                  <a:pt x="0" y="276379"/>
                </a:cubicBezTo>
                <a:cubicBezTo>
                  <a:pt x="0" y="123776"/>
                  <a:pt x="123739" y="0"/>
                  <a:pt x="276379" y="0"/>
                </a:cubicBezTo>
                <a:cubicBezTo>
                  <a:pt x="429020" y="0"/>
                  <a:pt x="552759" y="123739"/>
                  <a:pt x="552759" y="276379"/>
                </a:cubicBezTo>
              </a:path>
            </a:pathLst>
          </a:custGeom>
          <a:solidFill>
            <a:srgbClr val="00475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EFECFC-E4BB-1388-164D-A7E7D44C1A6D}"/>
              </a:ext>
            </a:extLst>
          </p:cNvPr>
          <p:cNvSpPr txBox="1"/>
          <p:nvPr/>
        </p:nvSpPr>
        <p:spPr>
          <a:xfrm>
            <a:off x="486900" y="1363784"/>
            <a:ext cx="309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1519F0-16C1-4C3B-510C-DEDF8845F361}"/>
              </a:ext>
            </a:extLst>
          </p:cNvPr>
          <p:cNvSpPr txBox="1"/>
          <p:nvPr/>
        </p:nvSpPr>
        <p:spPr>
          <a:xfrm>
            <a:off x="971813" y="1474567"/>
            <a:ext cx="1698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Montserrat ExtraBold" panose="00000900000000000000" pitchFamily="2" charset="0"/>
              </a:rPr>
              <a:t>Grand River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DCCDA10-8797-FF74-9B01-E62A9839E7FF}"/>
              </a:ext>
            </a:extLst>
          </p:cNvPr>
          <p:cNvSpPr/>
          <p:nvPr/>
        </p:nvSpPr>
        <p:spPr>
          <a:xfrm>
            <a:off x="350189" y="3130874"/>
            <a:ext cx="2117417" cy="761989"/>
          </a:xfrm>
          <a:prstGeom prst="rect">
            <a:avLst/>
          </a:prstGeom>
          <a:ln>
            <a:solidFill>
              <a:srgbClr val="279989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A14B56-43AC-314C-51D8-058C71A126A6}"/>
              </a:ext>
            </a:extLst>
          </p:cNvPr>
          <p:cNvSpPr txBox="1"/>
          <p:nvPr/>
        </p:nvSpPr>
        <p:spPr>
          <a:xfrm>
            <a:off x="977781" y="3323007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Montserrat ExtraBold" panose="00000900000000000000" pitchFamily="2" charset="0"/>
              </a:rPr>
              <a:t>Greenfield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374DA0A-22F4-B886-5E99-1FEDC1078EEA}"/>
              </a:ext>
            </a:extLst>
          </p:cNvPr>
          <p:cNvSpPr/>
          <p:nvPr/>
        </p:nvSpPr>
        <p:spPr>
          <a:xfrm>
            <a:off x="425025" y="3238678"/>
            <a:ext cx="552758" cy="537989"/>
          </a:xfrm>
          <a:custGeom>
            <a:avLst/>
            <a:gdLst>
              <a:gd name="connsiteX0" fmla="*/ 552722 w 552758"/>
              <a:gd name="connsiteY0" fmla="*/ 276379 h 552758"/>
              <a:gd name="connsiteX1" fmla="*/ 276342 w 552758"/>
              <a:gd name="connsiteY1" fmla="*/ 552759 h 552758"/>
              <a:gd name="connsiteX2" fmla="*/ 0 w 552758"/>
              <a:gd name="connsiteY2" fmla="*/ 276379 h 552758"/>
              <a:gd name="connsiteX3" fmla="*/ 276379 w 552758"/>
              <a:gd name="connsiteY3" fmla="*/ 0 h 552758"/>
              <a:gd name="connsiteX4" fmla="*/ 552759 w 552758"/>
              <a:gd name="connsiteY4" fmla="*/ 276379 h 55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58" h="552758">
                <a:moveTo>
                  <a:pt x="552722" y="276379"/>
                </a:moveTo>
                <a:cubicBezTo>
                  <a:pt x="552722" y="429020"/>
                  <a:pt x="428983" y="552759"/>
                  <a:pt x="276342" y="552759"/>
                </a:cubicBezTo>
                <a:cubicBezTo>
                  <a:pt x="123702" y="552759"/>
                  <a:pt x="0" y="428983"/>
                  <a:pt x="0" y="276379"/>
                </a:cubicBezTo>
                <a:cubicBezTo>
                  <a:pt x="0" y="123776"/>
                  <a:pt x="123739" y="0"/>
                  <a:pt x="276379" y="0"/>
                </a:cubicBezTo>
                <a:cubicBezTo>
                  <a:pt x="429020" y="0"/>
                  <a:pt x="552759" y="123739"/>
                  <a:pt x="552759" y="276379"/>
                </a:cubicBezTo>
              </a:path>
            </a:pathLst>
          </a:custGeom>
          <a:solidFill>
            <a:srgbClr val="00475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2126B0-7E8B-3D30-DB5E-96D76BE0773E}"/>
              </a:ext>
            </a:extLst>
          </p:cNvPr>
          <p:cNvSpPr txBox="1"/>
          <p:nvPr/>
        </p:nvSpPr>
        <p:spPr>
          <a:xfrm>
            <a:off x="425025" y="3276839"/>
            <a:ext cx="64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A31433-957E-DF5A-6ACF-F7F55CD863F1}"/>
              </a:ext>
            </a:extLst>
          </p:cNvPr>
          <p:cNvSpPr/>
          <p:nvPr/>
        </p:nvSpPr>
        <p:spPr>
          <a:xfrm>
            <a:off x="5338390" y="3124032"/>
            <a:ext cx="2556032" cy="767278"/>
          </a:xfrm>
          <a:prstGeom prst="rect">
            <a:avLst/>
          </a:prstGeom>
          <a:ln>
            <a:solidFill>
              <a:srgbClr val="279989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C237DF-BFB5-0EF1-90A9-99384598979C}"/>
              </a:ext>
            </a:extLst>
          </p:cNvPr>
          <p:cNvSpPr txBox="1"/>
          <p:nvPr/>
        </p:nvSpPr>
        <p:spPr>
          <a:xfrm>
            <a:off x="5969818" y="3353785"/>
            <a:ext cx="2184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Montserrat ExtraBold" panose="00000900000000000000" pitchFamily="2" charset="0"/>
              </a:rPr>
              <a:t>Cadillac/Harper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6B5D6B9-1521-5C73-6E4D-3BFD483CFA3A}"/>
              </a:ext>
            </a:extLst>
          </p:cNvPr>
          <p:cNvSpPr/>
          <p:nvPr/>
        </p:nvSpPr>
        <p:spPr>
          <a:xfrm rot="5400000">
            <a:off x="5525222" y="3253603"/>
            <a:ext cx="388666" cy="527474"/>
          </a:xfrm>
          <a:custGeom>
            <a:avLst/>
            <a:gdLst>
              <a:gd name="connsiteX0" fmla="*/ 0 w 324593"/>
              <a:gd name="connsiteY0" fmla="*/ 0 h 527474"/>
              <a:gd name="connsiteX1" fmla="*/ 324594 w 324593"/>
              <a:gd name="connsiteY1" fmla="*/ 0 h 527474"/>
              <a:gd name="connsiteX2" fmla="*/ 324594 w 324593"/>
              <a:gd name="connsiteY2" fmla="*/ 527474 h 527474"/>
              <a:gd name="connsiteX3" fmla="*/ 0 w 324593"/>
              <a:gd name="connsiteY3" fmla="*/ 527474 h 52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593" h="527474">
                <a:moveTo>
                  <a:pt x="0" y="0"/>
                </a:moveTo>
                <a:lnTo>
                  <a:pt x="324594" y="0"/>
                </a:lnTo>
                <a:lnTo>
                  <a:pt x="324594" y="527474"/>
                </a:lnTo>
                <a:lnTo>
                  <a:pt x="0" y="527474"/>
                </a:lnTo>
                <a:close/>
              </a:path>
            </a:pathLst>
          </a:custGeom>
          <a:solidFill>
            <a:srgbClr val="73737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7C5201-DEF2-9A83-373F-D3CB41DEAE12}"/>
              </a:ext>
            </a:extLst>
          </p:cNvPr>
          <p:cNvSpPr txBox="1"/>
          <p:nvPr/>
        </p:nvSpPr>
        <p:spPr>
          <a:xfrm>
            <a:off x="5448341" y="3286507"/>
            <a:ext cx="67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2592340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FE4210F3-44FF-71F8-8073-82F08FB22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>
            <a:extLst>
              <a:ext uri="{FF2B5EF4-FFF2-40B4-BE49-F238E27FC236}">
                <a16:creationId xmlns:a16="http://schemas.microsoft.com/office/drawing/2014/main" id="{1D456602-FDDB-B249-C1F5-14C523C6FEA7}"/>
              </a:ext>
            </a:extLst>
          </p:cNvPr>
          <p:cNvSpPr/>
          <p:nvPr/>
        </p:nvSpPr>
        <p:spPr>
          <a:xfrm>
            <a:off x="0" y="-100"/>
            <a:ext cx="235800" cy="5143500"/>
          </a:xfrm>
          <a:prstGeom prst="rect">
            <a:avLst/>
          </a:prstGeom>
          <a:solidFill>
            <a:srgbClr val="F4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Google Shape;84;p15">
            <a:extLst>
              <a:ext uri="{FF2B5EF4-FFF2-40B4-BE49-F238E27FC236}">
                <a16:creationId xmlns:a16="http://schemas.microsoft.com/office/drawing/2014/main" id="{8AA437BF-78E6-41C0-54CE-2C52C6669D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401" y="-424070"/>
            <a:ext cx="8511197" cy="842777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ntserrat ExtraBold"/>
              </a:rPr>
              <a:t>Proposed June 2025 Service Enhancements</a:t>
            </a:r>
            <a:endParaRPr lang="en-US" sz="2000" dirty="0">
              <a:latin typeface="Montserrat ExtraBold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55890-60D8-C7C3-89B7-FDF046EA0D4C}"/>
              </a:ext>
            </a:extLst>
          </p:cNvPr>
          <p:cNvSpPr/>
          <p:nvPr/>
        </p:nvSpPr>
        <p:spPr>
          <a:xfrm>
            <a:off x="6539891" y="159189"/>
            <a:ext cx="2379817" cy="643060"/>
          </a:xfrm>
          <a:prstGeom prst="rect">
            <a:avLst/>
          </a:prstGeom>
          <a:ln>
            <a:solidFill>
              <a:srgbClr val="279989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90872FE-41C0-2223-9EAD-E09E036C1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5154" y="221103"/>
            <a:ext cx="1938469" cy="519232"/>
          </a:xfrm>
          <a:prstGeom prst="rect">
            <a:avLst/>
          </a:prstGeom>
        </p:spPr>
      </p:pic>
      <p:pic>
        <p:nvPicPr>
          <p:cNvPr id="3" name="Picture 2" descr="Chart&#10;&#10;AI-generated content may be incorrect.">
            <a:extLst>
              <a:ext uri="{FF2B5EF4-FFF2-40B4-BE49-F238E27FC236}">
                <a16:creationId xmlns:a16="http://schemas.microsoft.com/office/drawing/2014/main" id="{102ED2EB-AFDC-5CA5-0F1A-55707F4A7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401" y="480719"/>
            <a:ext cx="5897229" cy="4556950"/>
          </a:xfrm>
          <a:prstGeom prst="rect">
            <a:avLst/>
          </a:prstGeom>
          <a:ln w="28575">
            <a:solidFill>
              <a:srgbClr val="279989"/>
            </a:solidFill>
          </a:ln>
        </p:spPr>
      </p:pic>
      <p:sp>
        <p:nvSpPr>
          <p:cNvPr id="4" name="Google Shape;87;p15">
            <a:extLst>
              <a:ext uri="{FF2B5EF4-FFF2-40B4-BE49-F238E27FC236}">
                <a16:creationId xmlns:a16="http://schemas.microsoft.com/office/drawing/2014/main" id="{368879F0-C1E2-23B0-1939-EF00FFDA68FB}"/>
              </a:ext>
            </a:extLst>
          </p:cNvPr>
          <p:cNvSpPr txBox="1"/>
          <p:nvPr/>
        </p:nvSpPr>
        <p:spPr>
          <a:xfrm>
            <a:off x="6527657" y="878906"/>
            <a:ext cx="2379817" cy="987955"/>
          </a:xfrm>
          <a:prstGeom prst="rect">
            <a:avLst/>
          </a:prstGeom>
          <a:solidFill>
            <a:schemeClr val="bg1"/>
          </a:solidFill>
          <a:ln w="28575">
            <a:solidFill>
              <a:srgbClr val="279989"/>
            </a:solidFill>
          </a:ln>
        </p:spPr>
        <p:txBody>
          <a:bodyPr spcFirstLastPara="1" wrap="square" lIns="182875" tIns="146300" rIns="182875" bIns="146300" anchor="t" anchorCtr="0">
            <a:spAutoFit/>
          </a:bodyPr>
          <a:lstStyle/>
          <a:p>
            <a:r>
              <a:rPr lang="en-US" sz="1500" dirty="0">
                <a:latin typeface="Roboto" panose="02000000000000000000" pitchFamily="2" charset="0"/>
                <a:ea typeface="Roboto"/>
                <a:cs typeface="Roboto"/>
              </a:rPr>
              <a:t>Grand River is a designated corridor for “enhanced” service. </a:t>
            </a:r>
            <a:endParaRPr lang="en-US" sz="1500" b="1" u="sng" dirty="0">
              <a:latin typeface="Roboto" panose="02000000000000000000" pitchFamily="2" charset="0"/>
              <a:ea typeface="Roboto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FFAA1-C641-CBFC-5527-92FDD93FC410}"/>
              </a:ext>
            </a:extLst>
          </p:cNvPr>
          <p:cNvSpPr txBox="1"/>
          <p:nvPr/>
        </p:nvSpPr>
        <p:spPr>
          <a:xfrm>
            <a:off x="6552124" y="1994245"/>
            <a:ext cx="2367584" cy="1785104"/>
          </a:xfrm>
          <a:prstGeom prst="rect">
            <a:avLst/>
          </a:prstGeom>
          <a:solidFill>
            <a:schemeClr val="bg1"/>
          </a:solidFill>
          <a:ln w="28575">
            <a:solidFill>
              <a:srgbClr val="FEB70D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279989"/>
                </a:solidFill>
                <a:latin typeface="Roboto" panose="02000000000000000000" pitchFamily="2" charset="0"/>
                <a:ea typeface="Roboto"/>
                <a:cs typeface="Roboto"/>
              </a:rPr>
              <a:t>DDOT proposes improving daytime frequency to:</a:t>
            </a:r>
            <a:r>
              <a:rPr lang="en-US" sz="1600" b="1" dirty="0">
                <a:solidFill>
                  <a:srgbClr val="279989"/>
                </a:solidFill>
                <a:latin typeface="Roboto" panose="02000000000000000000" pitchFamily="2" charset="0"/>
                <a:ea typeface="Roboto"/>
                <a:cs typeface="Roboto"/>
              </a:rPr>
              <a:t> </a:t>
            </a:r>
          </a:p>
          <a:p>
            <a:r>
              <a:rPr lang="en-US" sz="16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Weekdays</a:t>
            </a:r>
          </a:p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Every 10 Minutes</a:t>
            </a:r>
          </a:p>
          <a:p>
            <a:r>
              <a:rPr lang="en-US" sz="16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Weekends</a:t>
            </a:r>
          </a:p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Every 15 Minutes </a:t>
            </a:r>
          </a:p>
        </p:txBody>
      </p:sp>
    </p:spTree>
    <p:extLst>
      <p:ext uri="{BB962C8B-B14F-4D97-AF65-F5344CB8AC3E}">
        <p14:creationId xmlns:p14="http://schemas.microsoft.com/office/powerpoint/2010/main" val="208414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0" y="-100"/>
            <a:ext cx="235800" cy="5143500"/>
          </a:xfrm>
          <a:prstGeom prst="rect">
            <a:avLst/>
          </a:prstGeom>
          <a:solidFill>
            <a:srgbClr val="F4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5F5DC-83A0-743A-04C5-C4DE83D43595}"/>
              </a:ext>
            </a:extLst>
          </p:cNvPr>
          <p:cNvSpPr txBox="1"/>
          <p:nvPr/>
        </p:nvSpPr>
        <p:spPr>
          <a:xfrm>
            <a:off x="235800" y="0"/>
            <a:ext cx="6204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dirty="0">
                <a:solidFill>
                  <a:schemeClr val="bg1"/>
                </a:solidFill>
                <a:latin typeface="Montserrat ExtraBold"/>
              </a:rPr>
              <a:t>Proposed June 2025 Service Enhancements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6AED76-E2A8-CBA4-73D0-D2AFFC1FA3C7}"/>
              </a:ext>
            </a:extLst>
          </p:cNvPr>
          <p:cNvSpPr/>
          <p:nvPr/>
        </p:nvSpPr>
        <p:spPr>
          <a:xfrm>
            <a:off x="6676458" y="109753"/>
            <a:ext cx="2278023" cy="718787"/>
          </a:xfrm>
          <a:prstGeom prst="rect">
            <a:avLst/>
          </a:prstGeom>
          <a:ln>
            <a:solidFill>
              <a:srgbClr val="279989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53E9824-D1CE-D299-5745-76B490D5E034}"/>
              </a:ext>
            </a:extLst>
          </p:cNvPr>
          <p:cNvSpPr/>
          <p:nvPr/>
        </p:nvSpPr>
        <p:spPr>
          <a:xfrm>
            <a:off x="6779532" y="192767"/>
            <a:ext cx="552758" cy="552758"/>
          </a:xfrm>
          <a:custGeom>
            <a:avLst/>
            <a:gdLst>
              <a:gd name="connsiteX0" fmla="*/ 552722 w 552758"/>
              <a:gd name="connsiteY0" fmla="*/ 276379 h 552758"/>
              <a:gd name="connsiteX1" fmla="*/ 276342 w 552758"/>
              <a:gd name="connsiteY1" fmla="*/ 552759 h 552758"/>
              <a:gd name="connsiteX2" fmla="*/ 0 w 552758"/>
              <a:gd name="connsiteY2" fmla="*/ 276379 h 552758"/>
              <a:gd name="connsiteX3" fmla="*/ 276379 w 552758"/>
              <a:gd name="connsiteY3" fmla="*/ 0 h 552758"/>
              <a:gd name="connsiteX4" fmla="*/ 552759 w 552758"/>
              <a:gd name="connsiteY4" fmla="*/ 276379 h 55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58" h="552758">
                <a:moveTo>
                  <a:pt x="552722" y="276379"/>
                </a:moveTo>
                <a:cubicBezTo>
                  <a:pt x="552722" y="429020"/>
                  <a:pt x="428983" y="552759"/>
                  <a:pt x="276342" y="552759"/>
                </a:cubicBezTo>
                <a:cubicBezTo>
                  <a:pt x="123702" y="552759"/>
                  <a:pt x="0" y="428983"/>
                  <a:pt x="0" y="276379"/>
                </a:cubicBezTo>
                <a:cubicBezTo>
                  <a:pt x="0" y="123776"/>
                  <a:pt x="123739" y="0"/>
                  <a:pt x="276379" y="0"/>
                </a:cubicBezTo>
                <a:cubicBezTo>
                  <a:pt x="429020" y="0"/>
                  <a:pt x="552759" y="123739"/>
                  <a:pt x="552759" y="276379"/>
                </a:cubicBezTo>
              </a:path>
            </a:pathLst>
          </a:custGeom>
          <a:solidFill>
            <a:srgbClr val="00475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334EB9-996A-4365-4E72-47F413B99F16}"/>
              </a:ext>
            </a:extLst>
          </p:cNvPr>
          <p:cNvSpPr txBox="1"/>
          <p:nvPr/>
        </p:nvSpPr>
        <p:spPr>
          <a:xfrm>
            <a:off x="6873801" y="191878"/>
            <a:ext cx="3641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CCABC-72A8-E783-0080-FEDE91F13AE5}"/>
              </a:ext>
            </a:extLst>
          </p:cNvPr>
          <p:cNvSpPr txBox="1"/>
          <p:nvPr/>
        </p:nvSpPr>
        <p:spPr>
          <a:xfrm>
            <a:off x="7375261" y="269091"/>
            <a:ext cx="169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Montserrat ExtraBold" panose="00000900000000000000" pitchFamily="2" charset="0"/>
              </a:rPr>
              <a:t>Jefferson</a:t>
            </a:r>
          </a:p>
        </p:txBody>
      </p:sp>
      <p:sp>
        <p:nvSpPr>
          <p:cNvPr id="21" name="Google Shape;87;p15">
            <a:extLst>
              <a:ext uri="{FF2B5EF4-FFF2-40B4-BE49-F238E27FC236}">
                <a16:creationId xmlns:a16="http://schemas.microsoft.com/office/drawing/2014/main" id="{21E6D3FB-5AEB-7F8B-A3CF-435004DD17E0}"/>
              </a:ext>
            </a:extLst>
          </p:cNvPr>
          <p:cNvSpPr txBox="1"/>
          <p:nvPr/>
        </p:nvSpPr>
        <p:spPr>
          <a:xfrm>
            <a:off x="6676458" y="987878"/>
            <a:ext cx="2278022" cy="152656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spcFirstLastPara="1" wrap="square" lIns="182875" tIns="146300" rIns="182875" bIns="146300" anchor="t" anchorCtr="0">
            <a:spAutoFit/>
          </a:bodyPr>
          <a:lstStyle/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Extension to ALDI Supermarket at Mack &amp; Alter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via Alter, Charlevoix, Chalmers, and Mack.</a:t>
            </a:r>
          </a:p>
        </p:txBody>
      </p:sp>
      <p:sp>
        <p:nvSpPr>
          <p:cNvPr id="2" name="Google Shape;87;p15">
            <a:extLst>
              <a:ext uri="{FF2B5EF4-FFF2-40B4-BE49-F238E27FC236}">
                <a16:creationId xmlns:a16="http://schemas.microsoft.com/office/drawing/2014/main" id="{4291A553-1701-FC53-50D7-9B082F507154}"/>
              </a:ext>
            </a:extLst>
          </p:cNvPr>
          <p:cNvSpPr txBox="1"/>
          <p:nvPr/>
        </p:nvSpPr>
        <p:spPr>
          <a:xfrm>
            <a:off x="6676458" y="2673780"/>
            <a:ext cx="2278022" cy="1280342"/>
          </a:xfrm>
          <a:prstGeom prst="rect">
            <a:avLst/>
          </a:prstGeom>
          <a:solidFill>
            <a:schemeClr val="bg1"/>
          </a:solidFill>
          <a:ln w="28575">
            <a:solidFill>
              <a:srgbClr val="FEB70D"/>
            </a:solidFill>
          </a:ln>
        </p:spPr>
        <p:txBody>
          <a:bodyPr spcFirstLastPara="1" wrap="square" lIns="182875" tIns="146300" rIns="182875" bIns="146300" anchor="t" anchorCtr="0">
            <a:spAutoFit/>
          </a:bodyPr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Will no longer serve the SMART transfer point at Jefferson &amp;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Lakepointe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5603265F-F580-B31A-EA41-0C8C2AAD1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60" y="400110"/>
            <a:ext cx="5964346" cy="4608813"/>
          </a:xfrm>
          <a:prstGeom prst="rect">
            <a:avLst/>
          </a:prstGeom>
          <a:ln w="28575">
            <a:solidFill>
              <a:srgbClr val="279989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5EC995-60B8-89A1-E468-EEFE0F7D957D}"/>
              </a:ext>
            </a:extLst>
          </p:cNvPr>
          <p:cNvSpPr txBox="1"/>
          <p:nvPr/>
        </p:nvSpPr>
        <p:spPr>
          <a:xfrm>
            <a:off x="6676457" y="4155622"/>
            <a:ext cx="2278023" cy="669414"/>
          </a:xfrm>
          <a:prstGeom prst="rect">
            <a:avLst/>
          </a:prstGeom>
          <a:solidFill>
            <a:schemeClr val="bg1"/>
          </a:solidFill>
          <a:ln w="28575">
            <a:solidFill>
              <a:srgbClr val="279989"/>
            </a:solidFill>
          </a:ln>
        </p:spPr>
        <p:txBody>
          <a:bodyPr wrap="square" rtlCol="0">
            <a:spAutoFit/>
          </a:bodyPr>
          <a:lstStyle/>
          <a:p>
            <a:r>
              <a:rPr lang="en-US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Construction on the East Jefferson Enhanced Corridor project to begin this spring.</a:t>
            </a:r>
          </a:p>
        </p:txBody>
      </p:sp>
    </p:spTree>
    <p:extLst>
      <p:ext uri="{BB962C8B-B14F-4D97-AF65-F5344CB8AC3E}">
        <p14:creationId xmlns:p14="http://schemas.microsoft.com/office/powerpoint/2010/main" val="350421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CBDB2C08-F19B-2036-DDC6-9B7815F50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>
            <a:extLst>
              <a:ext uri="{FF2B5EF4-FFF2-40B4-BE49-F238E27FC236}">
                <a16:creationId xmlns:a16="http://schemas.microsoft.com/office/drawing/2014/main" id="{4BB2654B-DC92-E102-2F45-44BEBAF47E6D}"/>
              </a:ext>
            </a:extLst>
          </p:cNvPr>
          <p:cNvSpPr/>
          <p:nvPr/>
        </p:nvSpPr>
        <p:spPr>
          <a:xfrm>
            <a:off x="0" y="-100"/>
            <a:ext cx="235800" cy="5143500"/>
          </a:xfrm>
          <a:prstGeom prst="rect">
            <a:avLst/>
          </a:prstGeom>
          <a:solidFill>
            <a:srgbClr val="F4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71A5B9-05EA-BF8E-16C2-0C2766ADA857}"/>
              </a:ext>
            </a:extLst>
          </p:cNvPr>
          <p:cNvSpPr txBox="1"/>
          <p:nvPr/>
        </p:nvSpPr>
        <p:spPr>
          <a:xfrm>
            <a:off x="235800" y="0"/>
            <a:ext cx="6204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dirty="0">
                <a:solidFill>
                  <a:schemeClr val="bg1"/>
                </a:solidFill>
                <a:latin typeface="Montserrat ExtraBold"/>
              </a:rPr>
              <a:t>Proposed June 2025 Service Enhancements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Google Shape;87;p15">
            <a:extLst>
              <a:ext uri="{FF2B5EF4-FFF2-40B4-BE49-F238E27FC236}">
                <a16:creationId xmlns:a16="http://schemas.microsoft.com/office/drawing/2014/main" id="{C9F4646F-72E9-9967-82D9-9BFA1C3B336C}"/>
              </a:ext>
            </a:extLst>
          </p:cNvPr>
          <p:cNvSpPr txBox="1"/>
          <p:nvPr/>
        </p:nvSpPr>
        <p:spPr>
          <a:xfrm>
            <a:off x="6440658" y="971976"/>
            <a:ext cx="2467542" cy="23729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spcFirstLastPara="1" wrap="square" lIns="182875" tIns="146300" rIns="182875" bIns="146300" anchor="t" anchorCtr="0">
            <a:spAutoFit/>
          </a:bodyPr>
          <a:lstStyle/>
          <a:p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Extended via Outer Drive to </a:t>
            </a:r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Old Redford Meijer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removing service on Greenfield to Northland.</a:t>
            </a:r>
          </a:p>
          <a:p>
            <a:endParaRPr lang="en-US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Realigned to the front of University of Detroit Mercy campus via Puritan and Livernois.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09677F-B68A-B8AC-37CA-5567C534F0F1}"/>
              </a:ext>
            </a:extLst>
          </p:cNvPr>
          <p:cNvSpPr/>
          <p:nvPr/>
        </p:nvSpPr>
        <p:spPr>
          <a:xfrm>
            <a:off x="6440659" y="109753"/>
            <a:ext cx="2467542" cy="718787"/>
          </a:xfrm>
          <a:prstGeom prst="rect">
            <a:avLst/>
          </a:prstGeom>
          <a:ln>
            <a:solidFill>
              <a:srgbClr val="279989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B178E7-353C-B7A0-3CC0-F44A93D847C9}"/>
              </a:ext>
            </a:extLst>
          </p:cNvPr>
          <p:cNvSpPr txBox="1"/>
          <p:nvPr/>
        </p:nvSpPr>
        <p:spPr>
          <a:xfrm>
            <a:off x="7335374" y="232591"/>
            <a:ext cx="16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ontserrat ExtraBold" panose="00000900000000000000" pitchFamily="2" charset="0"/>
              </a:rPr>
              <a:t>Dexter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285AB5-77C8-9DB4-C296-65C17AB4F162}"/>
              </a:ext>
            </a:extLst>
          </p:cNvPr>
          <p:cNvSpPr/>
          <p:nvPr/>
        </p:nvSpPr>
        <p:spPr>
          <a:xfrm rot="5400000">
            <a:off x="6653454" y="199687"/>
            <a:ext cx="388666" cy="527474"/>
          </a:xfrm>
          <a:custGeom>
            <a:avLst/>
            <a:gdLst>
              <a:gd name="connsiteX0" fmla="*/ 0 w 324593"/>
              <a:gd name="connsiteY0" fmla="*/ 0 h 527474"/>
              <a:gd name="connsiteX1" fmla="*/ 324594 w 324593"/>
              <a:gd name="connsiteY1" fmla="*/ 0 h 527474"/>
              <a:gd name="connsiteX2" fmla="*/ 324594 w 324593"/>
              <a:gd name="connsiteY2" fmla="*/ 527474 h 527474"/>
              <a:gd name="connsiteX3" fmla="*/ 0 w 324593"/>
              <a:gd name="connsiteY3" fmla="*/ 527474 h 52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593" h="527474">
                <a:moveTo>
                  <a:pt x="0" y="0"/>
                </a:moveTo>
                <a:lnTo>
                  <a:pt x="324594" y="0"/>
                </a:lnTo>
                <a:lnTo>
                  <a:pt x="324594" y="527474"/>
                </a:lnTo>
                <a:lnTo>
                  <a:pt x="0" y="527474"/>
                </a:lnTo>
                <a:close/>
              </a:path>
            </a:pathLst>
          </a:custGeom>
          <a:solidFill>
            <a:srgbClr val="0082B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66A010-7A28-D300-FBD1-3152CAEC1265}"/>
              </a:ext>
            </a:extLst>
          </p:cNvPr>
          <p:cNvSpPr txBox="1"/>
          <p:nvPr/>
        </p:nvSpPr>
        <p:spPr>
          <a:xfrm>
            <a:off x="6566004" y="228514"/>
            <a:ext cx="65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B2C3B0-D08E-4099-E42F-2E4C41BEA903}"/>
              </a:ext>
            </a:extLst>
          </p:cNvPr>
          <p:cNvSpPr txBox="1"/>
          <p:nvPr/>
        </p:nvSpPr>
        <p:spPr>
          <a:xfrm>
            <a:off x="6440658" y="3432860"/>
            <a:ext cx="2467542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FEB70D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2799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Daytime frequency improvements:</a:t>
            </a:r>
          </a:p>
          <a:p>
            <a:r>
              <a:rPr lang="en-US" sz="15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Weekdays</a:t>
            </a:r>
          </a:p>
          <a:p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Every 15-minutes</a:t>
            </a:r>
          </a:p>
          <a:p>
            <a:r>
              <a:rPr lang="en-US" sz="15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Weekends</a:t>
            </a:r>
          </a:p>
          <a:p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Every 20-minutes </a:t>
            </a:r>
          </a:p>
        </p:txBody>
      </p:sp>
      <p:pic>
        <p:nvPicPr>
          <p:cNvPr id="10" name="Picture 9" descr="Diagram&#10;&#10;AI-generated content may be incorrect.">
            <a:extLst>
              <a:ext uri="{FF2B5EF4-FFF2-40B4-BE49-F238E27FC236}">
                <a16:creationId xmlns:a16="http://schemas.microsoft.com/office/drawing/2014/main" id="{7F5B2BBE-2FED-998E-CD53-27E7298FD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73" y="400110"/>
            <a:ext cx="5971240" cy="4614140"/>
          </a:xfrm>
          <a:prstGeom prst="rect">
            <a:avLst/>
          </a:prstGeom>
          <a:ln w="28575">
            <a:solidFill>
              <a:srgbClr val="279989"/>
            </a:solidFill>
          </a:ln>
        </p:spPr>
      </p:pic>
    </p:spTree>
    <p:extLst>
      <p:ext uri="{BB962C8B-B14F-4D97-AF65-F5344CB8AC3E}">
        <p14:creationId xmlns:p14="http://schemas.microsoft.com/office/powerpoint/2010/main" val="342788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0" y="-100"/>
            <a:ext cx="235800" cy="5143500"/>
          </a:xfrm>
          <a:prstGeom prst="rect">
            <a:avLst/>
          </a:prstGeom>
          <a:solidFill>
            <a:srgbClr val="F4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Google Shape;68;p2">
            <a:extLst>
              <a:ext uri="{FF2B5EF4-FFF2-40B4-BE49-F238E27FC236}">
                <a16:creationId xmlns:a16="http://schemas.microsoft.com/office/drawing/2014/main" id="{8DD56196-DA17-D976-748E-18B35746A0D2}"/>
              </a:ext>
            </a:extLst>
          </p:cNvPr>
          <p:cNvSpPr txBox="1">
            <a:spLocks/>
          </p:cNvSpPr>
          <p:nvPr/>
        </p:nvSpPr>
        <p:spPr>
          <a:xfrm>
            <a:off x="429895" y="125100"/>
            <a:ext cx="88677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67" b="1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defTabSz="914378">
              <a:lnSpc>
                <a:spcPct val="90000"/>
              </a:lnSpc>
              <a:buClr>
                <a:schemeClr val="lt1"/>
              </a:buClr>
              <a:buSzPts val="6000"/>
              <a:defRPr/>
            </a:pPr>
            <a:endParaRPr lang="en-US" sz="3600" b="0">
              <a:solidFill>
                <a:schemeClr val="lt1"/>
              </a:solidFill>
              <a:latin typeface="Montserrat ExtraBold"/>
              <a:ea typeface="Roboto"/>
              <a:cs typeface="Roboto"/>
              <a:sym typeface="Roboto"/>
            </a:endParaRPr>
          </a:p>
          <a:p>
            <a:pPr defTabSz="914378">
              <a:lnSpc>
                <a:spcPct val="90000"/>
              </a:lnSpc>
              <a:buClr>
                <a:schemeClr val="lt1"/>
              </a:buClr>
              <a:buSzPts val="6000"/>
              <a:defRPr/>
            </a:pPr>
            <a:endParaRPr lang="en-US" sz="1200" b="0">
              <a:solidFill>
                <a:schemeClr val="lt1"/>
              </a:solidFill>
              <a:latin typeface="Montserrat ExtraBold"/>
              <a:ea typeface="Roboto"/>
              <a:cs typeface="Roboto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BAE7CA-6ABB-CCC8-D4BB-E851971EDD2E}"/>
              </a:ext>
            </a:extLst>
          </p:cNvPr>
          <p:cNvSpPr txBox="1"/>
          <p:nvPr/>
        </p:nvSpPr>
        <p:spPr>
          <a:xfrm>
            <a:off x="2727511" y="2672358"/>
            <a:ext cx="478472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400" b="1" i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b="1">
              <a:solidFill>
                <a:srgbClr val="242424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400" b="1" i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b="1">
              <a:solidFill>
                <a:srgbClr val="242424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400" b="1" i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4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endParaRPr lang="en-US" sz="1200" b="0" i="0">
              <a:solidFill>
                <a:srgbClr val="242424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200" b="0" i="0">
              <a:solidFill>
                <a:srgbClr val="242424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D18A3D-769D-2468-0F68-184DD3D216A2}"/>
              </a:ext>
            </a:extLst>
          </p:cNvPr>
          <p:cNvSpPr/>
          <p:nvPr/>
        </p:nvSpPr>
        <p:spPr>
          <a:xfrm>
            <a:off x="6676459" y="104028"/>
            <a:ext cx="2208820" cy="718787"/>
          </a:xfrm>
          <a:prstGeom prst="rect">
            <a:avLst/>
          </a:prstGeom>
          <a:ln>
            <a:solidFill>
              <a:srgbClr val="279989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90B1A23-3563-89D7-5717-CB8D10ADF3C7}"/>
              </a:ext>
            </a:extLst>
          </p:cNvPr>
          <p:cNvSpPr/>
          <p:nvPr/>
        </p:nvSpPr>
        <p:spPr>
          <a:xfrm rot="5400000">
            <a:off x="6903240" y="189817"/>
            <a:ext cx="388666" cy="527474"/>
          </a:xfrm>
          <a:custGeom>
            <a:avLst/>
            <a:gdLst>
              <a:gd name="connsiteX0" fmla="*/ 0 w 324593"/>
              <a:gd name="connsiteY0" fmla="*/ 0 h 527474"/>
              <a:gd name="connsiteX1" fmla="*/ 324594 w 324593"/>
              <a:gd name="connsiteY1" fmla="*/ 0 h 527474"/>
              <a:gd name="connsiteX2" fmla="*/ 324594 w 324593"/>
              <a:gd name="connsiteY2" fmla="*/ 527474 h 527474"/>
              <a:gd name="connsiteX3" fmla="*/ 0 w 324593"/>
              <a:gd name="connsiteY3" fmla="*/ 527474 h 52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593" h="527474">
                <a:moveTo>
                  <a:pt x="0" y="0"/>
                </a:moveTo>
                <a:lnTo>
                  <a:pt x="324594" y="0"/>
                </a:lnTo>
                <a:lnTo>
                  <a:pt x="324594" y="527474"/>
                </a:lnTo>
                <a:lnTo>
                  <a:pt x="0" y="527474"/>
                </a:lnTo>
                <a:close/>
              </a:path>
            </a:pathLst>
          </a:custGeom>
          <a:solidFill>
            <a:srgbClr val="73737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A44E4B-E55A-F3A9-F64C-AEB9033C7A1F}"/>
              </a:ext>
            </a:extLst>
          </p:cNvPr>
          <p:cNvSpPr txBox="1"/>
          <p:nvPr/>
        </p:nvSpPr>
        <p:spPr>
          <a:xfrm>
            <a:off x="6833836" y="232588"/>
            <a:ext cx="671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A749F2-B2DB-2466-4919-8DFDF8DAF314}"/>
              </a:ext>
            </a:extLst>
          </p:cNvPr>
          <p:cNvSpPr txBox="1"/>
          <p:nvPr/>
        </p:nvSpPr>
        <p:spPr>
          <a:xfrm>
            <a:off x="235800" y="0"/>
            <a:ext cx="6204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dirty="0">
                <a:solidFill>
                  <a:schemeClr val="bg1"/>
                </a:solidFill>
                <a:latin typeface="Montserrat ExtraBold"/>
              </a:rPr>
              <a:t>Proposed June 2025 Service Enhancements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35C21F-6ECD-12B9-DC7A-835CF818E33F}"/>
              </a:ext>
            </a:extLst>
          </p:cNvPr>
          <p:cNvSpPr txBox="1"/>
          <p:nvPr/>
        </p:nvSpPr>
        <p:spPr>
          <a:xfrm>
            <a:off x="7449071" y="232657"/>
            <a:ext cx="1358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Montserrat ExtraBold" panose="00000900000000000000" pitchFamily="2" charset="0"/>
              </a:rPr>
              <a:t>Conant</a:t>
            </a:r>
          </a:p>
        </p:txBody>
      </p:sp>
      <p:sp>
        <p:nvSpPr>
          <p:cNvPr id="17" name="Google Shape;87;p15">
            <a:extLst>
              <a:ext uri="{FF2B5EF4-FFF2-40B4-BE49-F238E27FC236}">
                <a16:creationId xmlns:a16="http://schemas.microsoft.com/office/drawing/2014/main" id="{CAA6A4FE-5E89-E021-DA6A-C9A56FE3B2A6}"/>
              </a:ext>
            </a:extLst>
          </p:cNvPr>
          <p:cNvSpPr txBox="1"/>
          <p:nvPr/>
        </p:nvSpPr>
        <p:spPr>
          <a:xfrm>
            <a:off x="6668933" y="969196"/>
            <a:ext cx="2216346" cy="260378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spcFirstLastPara="1" wrap="square" lIns="182875" tIns="146300" rIns="182875" bIns="146300" anchor="t" anchorCtr="0">
            <a:spAutoFit/>
          </a:bodyPr>
          <a:lstStyle/>
          <a:p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Will be replaced by 52-Chene at Jason Hargrove Transit Center. </a:t>
            </a:r>
          </a:p>
          <a:p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northern </a:t>
            </a:r>
          </a:p>
          <a:p>
            <a:r>
              <a:rPr lang="en-US" sz="1500" dirty="0">
                <a:latin typeface="Roboto"/>
                <a:ea typeface="Roboto"/>
                <a:cs typeface="Roboto"/>
              </a:rPr>
              <a:t>end-of-line will be relocated to </a:t>
            </a:r>
            <a:r>
              <a:rPr lang="en-US" sz="1500" b="1" dirty="0">
                <a:latin typeface="Roboto"/>
                <a:ea typeface="Roboto"/>
                <a:cs typeface="Roboto"/>
              </a:rPr>
              <a:t>Conant &amp; E Winchester Ave</a:t>
            </a:r>
            <a:r>
              <a:rPr lang="en-US" sz="1500" dirty="0">
                <a:latin typeface="Roboto"/>
                <a:ea typeface="Roboto"/>
                <a:cs typeface="Roboto"/>
              </a:rPr>
              <a:t> via Nevada Ave, Ryan Rd, and E Outer Drive.</a:t>
            </a:r>
          </a:p>
        </p:txBody>
      </p:sp>
      <p:pic>
        <p:nvPicPr>
          <p:cNvPr id="4" name="Picture 3" descr="A picture containing chart&#10;&#10;AI-generated content may be incorrect.">
            <a:extLst>
              <a:ext uri="{FF2B5EF4-FFF2-40B4-BE49-F238E27FC236}">
                <a16:creationId xmlns:a16="http://schemas.microsoft.com/office/drawing/2014/main" id="{EED3552B-1223-A0B3-B45A-228DD51C0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47" y="375991"/>
            <a:ext cx="6007823" cy="4642409"/>
          </a:xfrm>
          <a:prstGeom prst="rect">
            <a:avLst/>
          </a:prstGeom>
          <a:ln w="28575">
            <a:solidFill>
              <a:srgbClr val="279989"/>
            </a:solidFill>
          </a:ln>
        </p:spPr>
      </p:pic>
      <p:sp>
        <p:nvSpPr>
          <p:cNvPr id="7" name="Google Shape;87;p15">
            <a:extLst>
              <a:ext uri="{FF2B5EF4-FFF2-40B4-BE49-F238E27FC236}">
                <a16:creationId xmlns:a16="http://schemas.microsoft.com/office/drawing/2014/main" id="{FB2F1A77-F494-2BDB-D404-A325CB573EB0}"/>
              </a:ext>
            </a:extLst>
          </p:cNvPr>
          <p:cNvSpPr txBox="1"/>
          <p:nvPr/>
        </p:nvSpPr>
        <p:spPr>
          <a:xfrm>
            <a:off x="6668933" y="3707280"/>
            <a:ext cx="2208820" cy="1311120"/>
          </a:xfrm>
          <a:prstGeom prst="rect">
            <a:avLst/>
          </a:prstGeom>
          <a:solidFill>
            <a:schemeClr val="bg1"/>
          </a:solidFill>
          <a:ln w="28575">
            <a:solidFill>
              <a:srgbClr val="279989"/>
            </a:solidFill>
          </a:ln>
        </p:spPr>
        <p:txBody>
          <a:bodyPr spcFirstLastPara="1" wrap="square" lIns="182875" tIns="146300" rIns="182875" bIns="146300" anchor="t" anchorCtr="0">
            <a:spAutoFit/>
          </a:bodyPr>
          <a:lstStyle/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*12 Conant was considered for elimination during the 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DDOT Reimagined 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process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but is now recommended to continue limited (lifeline) operations.</a:t>
            </a:r>
          </a:p>
        </p:txBody>
      </p:sp>
    </p:spTree>
    <p:extLst>
      <p:ext uri="{BB962C8B-B14F-4D97-AF65-F5344CB8AC3E}">
        <p14:creationId xmlns:p14="http://schemas.microsoft.com/office/powerpoint/2010/main" val="1053900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426EEAD5B7D4DB91D4D60C36D95F3" ma:contentTypeVersion="17" ma:contentTypeDescription="Create a new document." ma:contentTypeScope="" ma:versionID="5f0baba5666130c74b07d01ce4af2fef">
  <xsd:schema xmlns:xsd="http://www.w3.org/2001/XMLSchema" xmlns:xs="http://www.w3.org/2001/XMLSchema" xmlns:p="http://schemas.microsoft.com/office/2006/metadata/properties" xmlns:ns1="http://schemas.microsoft.com/sharepoint/v3" xmlns:ns2="f4377117-98c8-43fc-b26e-256d6627ab61" xmlns:ns3="7d9145e7-e667-4f10-8481-2c39982534c4" targetNamespace="http://schemas.microsoft.com/office/2006/metadata/properties" ma:root="true" ma:fieldsID="3ce26fec5f9955ffae7ec876ffeacbc9" ns1:_="" ns2:_="" ns3:_="">
    <xsd:import namespace="http://schemas.microsoft.com/sharepoint/v3"/>
    <xsd:import namespace="f4377117-98c8-43fc-b26e-256d6627ab61"/>
    <xsd:import namespace="7d9145e7-e667-4f10-8481-2c39982534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77117-98c8-43fc-b26e-256d6627ab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042f1e1-721c-4f15-8265-f5fffa71f7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9145e7-e667-4f10-8481-2c39982534c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981723f-882e-47d1-8d3f-ff85a3c8fda0}" ma:internalName="TaxCatchAll" ma:showField="CatchAllData" ma:web="7d9145e7-e667-4f10-8481-2c39982534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f4377117-98c8-43fc-b26e-256d6627ab61">
      <Terms xmlns="http://schemas.microsoft.com/office/infopath/2007/PartnerControls"/>
    </lcf76f155ced4ddcb4097134ff3c332f>
    <_ip_UnifiedCompliancePolicyProperties xmlns="http://schemas.microsoft.com/sharepoint/v3" xsi:nil="true"/>
    <TaxCatchAll xmlns="7d9145e7-e667-4f10-8481-2c39982534c4" xsi:nil="true"/>
  </documentManagement>
</p:properties>
</file>

<file path=customXml/itemProps1.xml><?xml version="1.0" encoding="utf-8"?>
<ds:datastoreItem xmlns:ds="http://schemas.openxmlformats.org/officeDocument/2006/customXml" ds:itemID="{1DD5A826-47C6-4861-B920-2A2D3FB546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5A1D43-6119-4384-A1E9-C5A0229310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377117-98c8-43fc-b26e-256d6627ab61"/>
    <ds:schemaRef ds:uri="7d9145e7-e667-4f10-8481-2c39982534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5D8D23-0D7F-46C4-92C4-2EAC4B65AD37}">
  <ds:schemaRefs>
    <ds:schemaRef ds:uri="http://schemas.microsoft.com/sharepoint/v3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7d9145e7-e667-4f10-8481-2c39982534c4"/>
    <ds:schemaRef ds:uri="f4377117-98c8-43fc-b26e-256d6627ab6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841</Words>
  <Application>Microsoft Office PowerPoint</Application>
  <PresentationFormat>On-screen Show (16:9)</PresentationFormat>
  <Paragraphs>160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Roboto</vt:lpstr>
      <vt:lpstr>Montserrat ExtraBold</vt:lpstr>
      <vt:lpstr>Montserrat</vt:lpstr>
      <vt:lpstr>Arial</vt:lpstr>
      <vt:lpstr>Calibri</vt:lpstr>
      <vt:lpstr>Material</vt:lpstr>
      <vt:lpstr>Proposed June 23, 2025 Service Changes</vt:lpstr>
      <vt:lpstr>A FEW REMINDERS </vt:lpstr>
      <vt:lpstr>A FEW REMINDERS </vt:lpstr>
      <vt:lpstr>Agenda</vt:lpstr>
      <vt:lpstr>Proposed June 2025 Service Enhancements</vt:lpstr>
      <vt:lpstr>Proposed June 2025 Service Enhancements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 Comments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</dc:title>
  <dc:creator>China Langer</dc:creator>
  <cp:lastModifiedBy>Maisie Melican</cp:lastModifiedBy>
  <cp:revision>17</cp:revision>
  <cp:lastPrinted>2021-08-31T11:12:26Z</cp:lastPrinted>
  <dcterms:modified xsi:type="dcterms:W3CDTF">2025-03-14T19:07:02Z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0x01010011B426EEAD5B7D4DB91D4D60C36D95F3</vt:lpwstr>
  </property>
  <property fmtid="{D5CDD505-2E9C-101B-9397-08002B2CF9AE}" pid="3" name="MediaServiceImageTags">
    <vt:lpwstr/>
  </property>
</Properties>
</file>