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4" r:id="rId11"/>
    <p:sldId id="276" r:id="rId12"/>
    <p:sldId id="279" r:id="rId13"/>
    <p:sldId id="278" r:id="rId14"/>
    <p:sldId id="277" r:id="rId15"/>
    <p:sldId id="275" r:id="rId16"/>
    <p:sldId id="269" r:id="rId17"/>
    <p:sldId id="270" r:id="rId18"/>
    <p:sldId id="267" r:id="rId19"/>
    <p:sldId id="272" r:id="rId20"/>
  </p:sldIdLst>
  <p:sldSz cx="9144000" cy="5143500" type="screen16x9"/>
  <p:notesSz cx="6858000" cy="9144000"/>
  <p:embeddedFontLs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Medium" panose="020B0604020202020204" charset="0"/>
      <p:regular r:id="rId30"/>
      <p:bold r:id="rId31"/>
      <p:italic r:id="rId32"/>
      <p:boldItalic r:id="rId33"/>
    </p:embeddedFont>
    <p:embeddedFont>
      <p:font typeface="PT Sans" panose="020B0503020203020204" pitchFamily="34" charset="0"/>
      <p:regular r:id="rId34"/>
      <p:bold r:id="rId35"/>
      <p:italic r:id="rId36"/>
      <p:boldItalic r:id="rId37"/>
    </p:embeddedFont>
    <p:embeddedFont>
      <p:font typeface="Times" panose="02020603050405020304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3BBD0B-E8DD-4376-9376-8DA37B6EA659}">
  <a:tblStyle styleId="{7C3BBD0B-E8DD-4376-9376-8DA37B6EA65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6" y="2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545231ee7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545231ee7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79a4f8b14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79a4f8b140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Savings: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$ 11,259,222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LED Lighting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Windows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HVAC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Electrical Controls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Plumbing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25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279a4f8b140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79a4f8b14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79a4f8b140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Savings: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$9,734,953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Condensing domestic hot water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New HVAC system and lighting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Building envelope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Air barriers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EnergyStar kitchen / laundry appliances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25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279a4f8b140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9a4f8b14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79a4f8b140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 Savings: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$2,097,327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Efficient HVAC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LED lighting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Building controls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Storm windows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Efficient kitchen ranges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20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79a4f8b140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9a4f8b1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79a4f8b140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Savings: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$4,950,575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LED Lighting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HVAC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Low flow fixture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Roof upgrade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Window upgrade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25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79a4f8b140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Savings: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$39,863,448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Roofing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Windows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HVAC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Low flow fixtures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Low flow fixtures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25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545231ee7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1545231ee7_0_1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31545231ee7_0_1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9a4f8b14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9a4f8b140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Savings: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$6,000,000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LED Lighting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HVAC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Windows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Low flow water fixtures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High efficiency water heater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25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79a4f8b140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156511882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156511882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Savings:</a:t>
            </a: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$9,734,953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Condensing domestic hot water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New HVAC system and lighting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Building envelope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Air barriers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EnergyStar kitchen / laundry appliances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25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156511882e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1545231ee7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1545231ee7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545231ee7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545231ee7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1545231ee7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1545231ee7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Wayne County was the 4th county and 6th jurisdiction overall to join our program by a 15-0 vote on December 5, 2013 - just under 11 years ago. (After Ingham, Macomb and Saginaw Counties and the cities of Southfield and Rochester Hills.)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545231ee7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1545231ee7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545231ee7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1545231ee7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545231ee7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545231ee7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545231ee7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545231ee7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545231ee7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1545231ee7_0_9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4" name="Google Shape;194;g31545231ee7_0_9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79a4f8b14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79a4f8b140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Net Savings: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$4,229,475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Energy Conservation Measures:</a:t>
            </a:r>
            <a:endParaRPr b="1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Building Envelope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Windows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Lighting Systems and Controls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</a:pPr>
            <a:r>
              <a:rPr lang="en-US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Project Term:</a:t>
            </a:r>
            <a:r>
              <a:rPr lang="en-US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25 years</a:t>
            </a:r>
            <a:endParaRPr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1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g279a4f8b140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38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636604" y="1578875"/>
            <a:ext cx="4314000" cy="2052600"/>
          </a:xfrm>
          <a:prstGeom prst="rect">
            <a:avLst/>
          </a:prstGeom>
          <a:effectLst>
            <a:outerShdw blurRad="57150" dist="47625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636600" y="3592225"/>
            <a:ext cx="4342200" cy="792600"/>
          </a:xfrm>
          <a:prstGeom prst="rect">
            <a:avLst/>
          </a:prstGeom>
          <a:effectLst>
            <a:outerShdw blurRad="57150" dist="47625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4182475" y="1731275"/>
            <a:ext cx="2318700" cy="3936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PT Sans"/>
                <a:ea typeface="PT Sans"/>
                <a:cs typeface="PT Sans"/>
                <a:sym typeface="PT Sans"/>
              </a:rPr>
              <a:t>PACE PARTNER TRAINING</a:t>
            </a:r>
            <a:endParaRPr sz="1500" b="1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6561875" y="1731275"/>
            <a:ext cx="963300" cy="3936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8640"/>
                </a:solidFill>
                <a:latin typeface="PT Sans"/>
                <a:ea typeface="PT Sans"/>
                <a:cs typeface="PT Sans"/>
                <a:sym typeface="PT Sans"/>
              </a:rPr>
              <a:t>VIDEO #</a:t>
            </a:r>
            <a:endParaRPr sz="1500" b="1">
              <a:solidFill>
                <a:srgbClr val="00864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4838800" y="2207525"/>
            <a:ext cx="1316700" cy="290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4762600" y="1364375"/>
            <a:ext cx="292500" cy="290700"/>
          </a:xfrm>
          <a:prstGeom prst="roundRect">
            <a:avLst>
              <a:gd name="adj" fmla="val 16667"/>
            </a:avLst>
          </a:prstGeom>
          <a:solidFill>
            <a:srgbClr val="008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106625" y="1364375"/>
            <a:ext cx="1048800" cy="2907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6208675" y="2207525"/>
            <a:ext cx="292500" cy="290700"/>
          </a:xfrm>
          <a:prstGeom prst="roundRect">
            <a:avLst>
              <a:gd name="adj" fmla="val 16667"/>
            </a:avLst>
          </a:prstGeom>
          <a:solidFill>
            <a:srgbClr val="0724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636600" y="1758600"/>
            <a:ext cx="7697400" cy="1533600"/>
          </a:xfrm>
          <a:prstGeom prst="rect">
            <a:avLst/>
          </a:prstGeom>
          <a:effectLst>
            <a:outerShdw blurRad="57150" dist="47625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84625" y="-740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281250" y="411900"/>
            <a:ext cx="57399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3281250" y="1152475"/>
            <a:ext cx="573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800"/>
              <a:buChar char="●"/>
              <a:defRPr>
                <a:solidFill>
                  <a:srgbClr val="1C433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/>
          <p:nvPr/>
        </p:nvSpPr>
        <p:spPr>
          <a:xfrm rot="5400000">
            <a:off x="8091300" y="4090950"/>
            <a:ext cx="1052700" cy="10527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51" y="4373963"/>
            <a:ext cx="730199" cy="48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5615850" y="-740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634325" y="703650"/>
            <a:ext cx="16110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634325" y="1444225"/>
            <a:ext cx="161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800"/>
              <a:buChar char="●"/>
              <a:defRPr>
                <a:solidFill>
                  <a:srgbClr val="1C433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/>
          <p:nvPr/>
        </p:nvSpPr>
        <p:spPr>
          <a:xfrm rot="5400000">
            <a:off x="8091300" y="4090950"/>
            <a:ext cx="1052700" cy="10527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51" y="4373963"/>
            <a:ext cx="730199" cy="48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674725" y="-740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34325" y="703650"/>
            <a:ext cx="51432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34325" y="1444225"/>
            <a:ext cx="514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800"/>
              <a:buChar char="●"/>
              <a:defRPr>
                <a:solidFill>
                  <a:srgbClr val="1C433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/>
          <p:nvPr/>
        </p:nvSpPr>
        <p:spPr>
          <a:xfrm rot="5400000">
            <a:off x="8091300" y="4090950"/>
            <a:ext cx="1052700" cy="10527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51" y="4373963"/>
            <a:ext cx="730199" cy="48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734050" y="411900"/>
            <a:ext cx="8520600" cy="758100"/>
          </a:xfrm>
          <a:prstGeom prst="rect">
            <a:avLst/>
          </a:prstGeom>
          <a:effectLst>
            <a:outerShdw blurRad="57150" dist="19050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734050" y="1152475"/>
            <a:ext cx="8520600" cy="3416400"/>
          </a:xfrm>
          <a:prstGeom prst="rect">
            <a:avLst/>
          </a:prstGeom>
          <a:effectLst>
            <a:outerShdw blurRad="57150" dist="19050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912" y="271650"/>
            <a:ext cx="8178176" cy="46002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1399125" y="888250"/>
            <a:ext cx="63723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2800"/>
              <a:buNone/>
              <a:defRPr>
                <a:solidFill>
                  <a:srgbClr val="1C433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1532275" y="1646350"/>
            <a:ext cx="6239100" cy="25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800"/>
              <a:buChar char="●"/>
              <a:defRPr>
                <a:solidFill>
                  <a:srgbClr val="1C433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876650" y="637225"/>
            <a:ext cx="7304400" cy="3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80075" y="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265500" y="1821575"/>
            <a:ext cx="3440700" cy="1482300"/>
          </a:xfrm>
          <a:prstGeom prst="rect">
            <a:avLst/>
          </a:prstGeom>
          <a:effectLst>
            <a:outerShdw blurRad="57150" dist="19050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ubTitle" idx="1"/>
          </p:nvPr>
        </p:nvSpPr>
        <p:spPr>
          <a:xfrm>
            <a:off x="265500" y="3239075"/>
            <a:ext cx="3440700" cy="1235100"/>
          </a:xfrm>
          <a:prstGeom prst="rect">
            <a:avLst/>
          </a:prstGeom>
          <a:effectLst>
            <a:outerShdw blurRad="57150" dist="19050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80075" y="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265500" y="1821575"/>
            <a:ext cx="3440700" cy="1482300"/>
          </a:xfrm>
          <a:prstGeom prst="rect">
            <a:avLst/>
          </a:prstGeom>
          <a:effectLst>
            <a:outerShdw blurRad="57150" dist="19050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63A72"/>
              </a:buClr>
              <a:buSzPts val="4200"/>
              <a:buNone/>
              <a:defRPr sz="4200">
                <a:solidFill>
                  <a:srgbClr val="263A7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1"/>
          </p:nvPr>
        </p:nvSpPr>
        <p:spPr>
          <a:xfrm>
            <a:off x="265500" y="3239075"/>
            <a:ext cx="3440700" cy="1235100"/>
          </a:xfrm>
          <a:prstGeom prst="rect">
            <a:avLst/>
          </a:prstGeom>
          <a:effectLst>
            <a:outerShdw blurRad="57150" dist="19050" dir="5400000" algn="bl" rotWithShape="0">
              <a:srgbClr val="07241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2"/>
          </p:nvPr>
        </p:nvSpPr>
        <p:spPr>
          <a:xfrm>
            <a:off x="4487700" y="818050"/>
            <a:ext cx="3440700" cy="25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800"/>
              <a:buChar char="●"/>
              <a:defRPr>
                <a:solidFill>
                  <a:srgbClr val="1C433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●"/>
              <a:defRPr>
                <a:solidFill>
                  <a:srgbClr val="1C4330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○"/>
              <a:defRPr>
                <a:solidFill>
                  <a:srgbClr val="1C4330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C4330"/>
              </a:buClr>
              <a:buSzPts val="1400"/>
              <a:buChar char="■"/>
              <a:defRPr>
                <a:solidFill>
                  <a:srgbClr val="1C4330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3"/>
          <p:cNvSpPr/>
          <p:nvPr/>
        </p:nvSpPr>
        <p:spPr>
          <a:xfrm rot="5400000">
            <a:off x="8091300" y="4090950"/>
            <a:ext cx="1052700" cy="10527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51" y="4373963"/>
            <a:ext cx="730199" cy="48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107" name="Google Shape;10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725702" y="-16249"/>
            <a:ext cx="9201777" cy="517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734050" y="411900"/>
            <a:ext cx="5729100" cy="7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734050" y="1152475"/>
            <a:ext cx="572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>
            <a:spLocks noGrp="1"/>
          </p:cNvSpPr>
          <p:nvPr>
            <p:ph type="pic" idx="2"/>
          </p:nvPr>
        </p:nvSpPr>
        <p:spPr>
          <a:xfrm>
            <a:off x="8128500" y="0"/>
            <a:ext cx="1015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6"/>
          <p:cNvSpPr>
            <a:spLocks noGrp="1"/>
          </p:cNvSpPr>
          <p:nvPr>
            <p:ph type="pic" idx="3"/>
          </p:nvPr>
        </p:nvSpPr>
        <p:spPr>
          <a:xfrm>
            <a:off x="3055275" y="0"/>
            <a:ext cx="1015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6"/>
          <p:cNvSpPr>
            <a:spLocks noGrp="1"/>
          </p:cNvSpPr>
          <p:nvPr>
            <p:ph type="pic" idx="4"/>
          </p:nvPr>
        </p:nvSpPr>
        <p:spPr>
          <a:xfrm>
            <a:off x="4066500" y="0"/>
            <a:ext cx="1015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6"/>
          <p:cNvSpPr>
            <a:spLocks noGrp="1"/>
          </p:cNvSpPr>
          <p:nvPr>
            <p:ph type="pic" idx="5"/>
          </p:nvPr>
        </p:nvSpPr>
        <p:spPr>
          <a:xfrm>
            <a:off x="5082000" y="0"/>
            <a:ext cx="1015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6"/>
          <p:cNvSpPr>
            <a:spLocks noGrp="1"/>
          </p:cNvSpPr>
          <p:nvPr>
            <p:ph type="pic" idx="6"/>
          </p:nvPr>
        </p:nvSpPr>
        <p:spPr>
          <a:xfrm>
            <a:off x="6097500" y="0"/>
            <a:ext cx="1015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6"/>
          <p:cNvSpPr>
            <a:spLocks noGrp="1"/>
          </p:cNvSpPr>
          <p:nvPr>
            <p:ph type="pic" idx="7"/>
          </p:nvPr>
        </p:nvSpPr>
        <p:spPr>
          <a:xfrm>
            <a:off x="7113000" y="0"/>
            <a:ext cx="1015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6"/>
          <p:cNvSpPr>
            <a:spLocks noGrp="1"/>
          </p:cNvSpPr>
          <p:nvPr>
            <p:ph type="pic" idx="8"/>
          </p:nvPr>
        </p:nvSpPr>
        <p:spPr>
          <a:xfrm>
            <a:off x="1037525" y="0"/>
            <a:ext cx="2031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6"/>
          <p:cNvSpPr>
            <a:spLocks noGrp="1"/>
          </p:cNvSpPr>
          <p:nvPr>
            <p:ph type="pic" idx="9"/>
          </p:nvPr>
        </p:nvSpPr>
        <p:spPr>
          <a:xfrm>
            <a:off x="22025" y="0"/>
            <a:ext cx="1015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6"/>
          <p:cNvSpPr/>
          <p:nvPr/>
        </p:nvSpPr>
        <p:spPr>
          <a:xfrm rot="5400000">
            <a:off x="8091300" y="4090950"/>
            <a:ext cx="1052700" cy="10527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3" name="Google Shape;1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51" y="4373963"/>
            <a:ext cx="730199" cy="48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1792288" y="2855995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27"/>
          <p:cNvSpPr>
            <a:spLocks noGrp="1"/>
          </p:cNvSpPr>
          <p:nvPr>
            <p:ph type="pic" idx="2"/>
          </p:nvPr>
        </p:nvSpPr>
        <p:spPr>
          <a:xfrm>
            <a:off x="1792288" y="239234"/>
            <a:ext cx="5486400" cy="23367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7"/>
          <p:cNvSpPr txBox="1">
            <a:spLocks noGrp="1"/>
          </p:cNvSpPr>
          <p:nvPr>
            <p:ph type="body" idx="1"/>
          </p:nvPr>
        </p:nvSpPr>
        <p:spPr>
          <a:xfrm>
            <a:off x="1792288" y="3389563"/>
            <a:ext cx="54864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931725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 b="1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931725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T Sans"/>
              <a:buChar char="●"/>
              <a:defRPr sz="18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○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■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●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○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■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●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○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T Sans"/>
              <a:buChar char="■"/>
              <a:defRPr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/>
          <p:nvPr/>
        </p:nvSpPr>
        <p:spPr>
          <a:xfrm rot="5400000">
            <a:off x="8091300" y="4090950"/>
            <a:ext cx="1052700" cy="1052700"/>
          </a:xfrm>
          <a:prstGeom prst="teardrop">
            <a:avLst>
              <a:gd name="adj" fmla="val 1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90951" y="4373963"/>
            <a:ext cx="730199" cy="4866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title"/>
          </p:nvPr>
        </p:nvSpPr>
        <p:spPr>
          <a:xfrm>
            <a:off x="311700" y="1244425"/>
            <a:ext cx="8520600" cy="196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Property Assessed </a:t>
            </a:r>
            <a:br>
              <a:rPr lang="en" sz="5400" dirty="0"/>
            </a:br>
            <a:r>
              <a:rPr lang="en" sz="5400" dirty="0"/>
              <a:t>Clean Energy (PACE)</a:t>
            </a:r>
            <a:r>
              <a:rPr lang="en" sz="7800" dirty="0"/>
              <a:t> </a:t>
            </a:r>
            <a:endParaRPr sz="7400" dirty="0"/>
          </a:p>
        </p:txBody>
      </p:sp>
      <p:pic>
        <p:nvPicPr>
          <p:cNvPr id="133" name="Google Shape;133;p28"/>
          <p:cNvPicPr preferRelativeResize="0"/>
          <p:nvPr/>
        </p:nvPicPr>
        <p:blipFill rotWithShape="1">
          <a:blip r:embed="rId3">
            <a:alphaModFix/>
          </a:blip>
          <a:srcRect b="43886"/>
          <a:stretch/>
        </p:blipFill>
        <p:spPr>
          <a:xfrm>
            <a:off x="1961350" y="611950"/>
            <a:ext cx="2236227" cy="836376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4" name="Google Shape;134;p28"/>
          <p:cNvSpPr txBox="1"/>
          <p:nvPr/>
        </p:nvSpPr>
        <p:spPr>
          <a:xfrm>
            <a:off x="1308975" y="3490625"/>
            <a:ext cx="6504313" cy="8509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Mary Freeman, Lean &amp; Green Michigan</a:t>
            </a:r>
            <a:endParaRPr sz="1800" b="1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Doing Development in Detroit District 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April  22,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9a4f8b140_0_17"/>
          <p:cNvSpPr txBox="1">
            <a:spLocks noGrp="1"/>
          </p:cNvSpPr>
          <p:nvPr>
            <p:ph type="title"/>
          </p:nvPr>
        </p:nvSpPr>
        <p:spPr>
          <a:xfrm>
            <a:off x="1792288" y="3520782"/>
            <a:ext cx="5486400" cy="42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Times"/>
                <a:ea typeface="Times"/>
                <a:cs typeface="Times"/>
                <a:sym typeface="Times"/>
              </a:rPr>
              <a:t>AC Detroit at the Bonstelle </a:t>
            </a:r>
            <a:endParaRPr b="1" i="1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73" name="Google Shape;73;g279a4f8b140_0_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548" b="3548"/>
          <a:stretch/>
        </p:blipFill>
        <p:spPr>
          <a:xfrm>
            <a:off x="649650" y="179650"/>
            <a:ext cx="7844700" cy="3341125"/>
          </a:xfrm>
          <a:prstGeom prst="rect">
            <a:avLst/>
          </a:prstGeom>
        </p:spPr>
      </p:pic>
      <p:sp>
        <p:nvSpPr>
          <p:cNvPr id="74" name="Google Shape;74;g279a4f8b140_0_17"/>
          <p:cNvSpPr txBox="1">
            <a:spLocks noGrp="1"/>
          </p:cNvSpPr>
          <p:nvPr>
            <p:ph type="body" idx="1"/>
          </p:nvPr>
        </p:nvSpPr>
        <p:spPr>
          <a:xfrm>
            <a:off x="1792288" y="3945863"/>
            <a:ext cx="5486400" cy="3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>
                <a:latin typeface="Times"/>
                <a:ea typeface="Times"/>
                <a:cs typeface="Times"/>
                <a:sym typeface="Times"/>
              </a:rPr>
              <a:t>Wayne County</a:t>
            </a:r>
            <a:r>
              <a:rPr lang="en-US">
                <a:latin typeface="Times"/>
                <a:ea typeface="Times"/>
                <a:cs typeface="Times"/>
                <a:sym typeface="Times"/>
              </a:rPr>
              <a:t>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$8,163,587 Financed in PACE </a:t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9a4f8b140_0_39"/>
          <p:cNvSpPr txBox="1">
            <a:spLocks noGrp="1"/>
          </p:cNvSpPr>
          <p:nvPr>
            <p:ph type="title"/>
          </p:nvPr>
        </p:nvSpPr>
        <p:spPr>
          <a:xfrm>
            <a:off x="1742888" y="3602457"/>
            <a:ext cx="5486400" cy="42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Times"/>
                <a:ea typeface="Times"/>
                <a:cs typeface="Times"/>
                <a:sym typeface="Times"/>
              </a:rPr>
              <a:t>The Cambria Hotel Detroit </a:t>
            </a:r>
            <a:endParaRPr b="1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8" name="Google Shape;98;g279a4f8b140_0_39"/>
          <p:cNvSpPr txBox="1">
            <a:spLocks noGrp="1"/>
          </p:cNvSpPr>
          <p:nvPr>
            <p:ph type="body" idx="1"/>
          </p:nvPr>
        </p:nvSpPr>
        <p:spPr>
          <a:xfrm>
            <a:off x="1828788" y="3998888"/>
            <a:ext cx="5486400" cy="3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>
                <a:latin typeface="Times"/>
                <a:ea typeface="Times"/>
                <a:cs typeface="Times"/>
                <a:sym typeface="Times"/>
              </a:rPr>
              <a:t>Wayne County</a:t>
            </a:r>
            <a:r>
              <a:rPr lang="en-US">
                <a:latin typeface="Times"/>
                <a:ea typeface="Times"/>
                <a:cs typeface="Times"/>
                <a:sym typeface="Times"/>
              </a:rPr>
              <a:t>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$20,038,760 Financed in PACE </a:t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99" name="Google Shape;99;g279a4f8b140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8350" y="131225"/>
            <a:ext cx="5801025" cy="34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79a4f8b140_0_24"/>
          <p:cNvSpPr txBox="1">
            <a:spLocks noGrp="1"/>
          </p:cNvSpPr>
          <p:nvPr>
            <p:ph type="title"/>
          </p:nvPr>
        </p:nvSpPr>
        <p:spPr>
          <a:xfrm>
            <a:off x="1792288" y="3520782"/>
            <a:ext cx="5486400" cy="42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Times"/>
                <a:ea typeface="Times"/>
                <a:cs typeface="Times"/>
                <a:sym typeface="Times"/>
              </a:rPr>
              <a:t>The Whitney</a:t>
            </a:r>
            <a:endParaRPr b="1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0" name="Google Shape;90;g279a4f8b140_0_24"/>
          <p:cNvSpPr txBox="1">
            <a:spLocks noGrp="1"/>
          </p:cNvSpPr>
          <p:nvPr>
            <p:ph type="body" idx="1"/>
          </p:nvPr>
        </p:nvSpPr>
        <p:spPr>
          <a:xfrm>
            <a:off x="1792288" y="3945863"/>
            <a:ext cx="5486400" cy="3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>
                <a:latin typeface="Times"/>
                <a:ea typeface="Times"/>
                <a:cs typeface="Times"/>
                <a:sym typeface="Times"/>
              </a:rPr>
              <a:t>Wayne County</a:t>
            </a:r>
            <a:r>
              <a:rPr lang="en-US">
                <a:latin typeface="Times"/>
                <a:ea typeface="Times"/>
                <a:cs typeface="Times"/>
                <a:sym typeface="Times"/>
              </a:rPr>
              <a:t>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$863,130 Financed in PACE </a:t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91" name="Google Shape;91;g279a4f8b140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375" y="131200"/>
            <a:ext cx="5981326" cy="33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9a4f8b140_0_8"/>
          <p:cNvSpPr txBox="1">
            <a:spLocks noGrp="1"/>
          </p:cNvSpPr>
          <p:nvPr>
            <p:ph type="title"/>
          </p:nvPr>
        </p:nvSpPr>
        <p:spPr>
          <a:xfrm>
            <a:off x="1792288" y="3520782"/>
            <a:ext cx="5486400" cy="42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Times"/>
                <a:ea typeface="Times"/>
                <a:cs typeface="Times"/>
                <a:sym typeface="Times"/>
              </a:rPr>
              <a:t>The Hazelwood Apartments </a:t>
            </a:r>
            <a:endParaRPr b="1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1" name="Google Shape;81;g279a4f8b140_0_8"/>
          <p:cNvSpPr txBox="1">
            <a:spLocks noGrp="1"/>
          </p:cNvSpPr>
          <p:nvPr>
            <p:ph type="body" idx="1"/>
          </p:nvPr>
        </p:nvSpPr>
        <p:spPr>
          <a:xfrm>
            <a:off x="1792288" y="3945863"/>
            <a:ext cx="5486400" cy="3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>
                <a:latin typeface="Times"/>
                <a:ea typeface="Times"/>
                <a:cs typeface="Times"/>
                <a:sym typeface="Times"/>
              </a:rPr>
              <a:t>Wayne County</a:t>
            </a:r>
            <a:r>
              <a:rPr lang="en-US">
                <a:latin typeface="Times"/>
                <a:ea typeface="Times"/>
                <a:cs typeface="Times"/>
                <a:sym typeface="Times"/>
              </a:rPr>
              <a:t>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$2,110,000 Financed in PACE </a:t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82" name="Google Shape;82;g279a4f8b140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475" y="609462"/>
            <a:ext cx="4098975" cy="26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79a4f8b140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7600" y="561376"/>
            <a:ext cx="3542275" cy="274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1704863" y="386347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1" i="1">
                <a:latin typeface="Times"/>
                <a:ea typeface="Times"/>
                <a:cs typeface="Times"/>
                <a:sym typeface="Times"/>
              </a:rPr>
              <a:t>The Exchange </a:t>
            </a:r>
            <a:endParaRPr b="1" i="1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65" name="Google Shape;65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767" b="5767"/>
          <a:stretch/>
        </p:blipFill>
        <p:spPr>
          <a:xfrm>
            <a:off x="417500" y="258775"/>
            <a:ext cx="8167199" cy="34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"/>
          <p:cNvSpPr txBox="1">
            <a:spLocks noGrp="1"/>
          </p:cNvSpPr>
          <p:nvPr>
            <p:ph type="body" idx="1"/>
          </p:nvPr>
        </p:nvSpPr>
        <p:spPr>
          <a:xfrm>
            <a:off x="1828788" y="4216763"/>
            <a:ext cx="54864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b="1">
                <a:latin typeface="Times"/>
                <a:ea typeface="Times"/>
                <a:cs typeface="Times"/>
                <a:sym typeface="Times"/>
              </a:rPr>
              <a:t>Wayne County</a:t>
            </a:r>
            <a:r>
              <a:rPr lang="en-US"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$13,000,000 Financed in PACE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4900539" y="746363"/>
            <a:ext cx="4572300" cy="57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latin typeface="Arial"/>
                <a:ea typeface="Arial"/>
                <a:cs typeface="Arial"/>
                <a:sym typeface="Arial"/>
              </a:rPr>
              <a:t>The Samaritan Center, </a:t>
            </a:r>
            <a:br>
              <a:rPr lang="en" b="1" i="1" dirty="0">
                <a:latin typeface="Arial"/>
                <a:ea typeface="Arial"/>
                <a:cs typeface="Arial"/>
                <a:sym typeface="Arial"/>
              </a:rPr>
            </a:br>
            <a:r>
              <a:rPr lang="en" b="1" i="1" dirty="0">
                <a:latin typeface="Arial"/>
                <a:ea typeface="Arial"/>
                <a:cs typeface="Arial"/>
                <a:sym typeface="Arial"/>
              </a:rPr>
              <a:t>Wayne County </a:t>
            </a:r>
            <a:endParaRPr b="1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1033800"/>
            <a:ext cx="5337550" cy="239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1"/>
          <p:cNvSpPr txBox="1"/>
          <p:nvPr/>
        </p:nvSpPr>
        <p:spPr>
          <a:xfrm>
            <a:off x="5329000" y="1604925"/>
            <a:ext cx="3160500" cy="18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1200" b="1">
                <a:solidFill>
                  <a:schemeClr val="dk1"/>
                </a:solidFill>
              </a:rPr>
              <a:t>Total Savings:</a:t>
            </a:r>
            <a:r>
              <a:rPr lang="en" sz="1200">
                <a:solidFill>
                  <a:schemeClr val="dk1"/>
                </a:solidFill>
              </a:rPr>
              <a:t> $8,209,250</a:t>
            </a:r>
            <a:endParaRPr sz="12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1200" b="1">
                <a:solidFill>
                  <a:schemeClr val="dk1"/>
                </a:solidFill>
              </a:rPr>
              <a:t>Energy Conservation Measures:</a:t>
            </a:r>
            <a:endParaRPr sz="1200" b="1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HVAC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LED Lighting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Water Systems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Chillers and Boilers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Elevators</a:t>
            </a:r>
            <a:endParaRPr sz="120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1200" b="1">
                <a:solidFill>
                  <a:schemeClr val="dk1"/>
                </a:solidFill>
              </a:rPr>
              <a:t>Project Term:</a:t>
            </a:r>
            <a:r>
              <a:rPr lang="en" sz="1200">
                <a:solidFill>
                  <a:schemeClr val="dk1"/>
                </a:solidFill>
              </a:rPr>
              <a:t> 25 years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77" name="Google Shape;277;p41"/>
          <p:cNvSpPr txBox="1"/>
          <p:nvPr/>
        </p:nvSpPr>
        <p:spPr>
          <a:xfrm>
            <a:off x="861650" y="3792200"/>
            <a:ext cx="37776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28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$3,268,000 Financed in PACE</a:t>
            </a:r>
            <a:r>
              <a:rPr lang="en" sz="125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16666-67EA-8ED3-D436-FCB9E7A4AE16}"/>
              </a:ext>
            </a:extLst>
          </p:cNvPr>
          <p:cNvSpPr txBox="1"/>
          <p:nvPr/>
        </p:nvSpPr>
        <p:spPr>
          <a:xfrm>
            <a:off x="2367776" y="2418326"/>
            <a:ext cx="4735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23DA1-7212-F179-9F1B-4F290409EA55}"/>
              </a:ext>
            </a:extLst>
          </p:cNvPr>
          <p:cNvSpPr txBox="1"/>
          <p:nvPr/>
        </p:nvSpPr>
        <p:spPr>
          <a:xfrm>
            <a:off x="2367776" y="2418326"/>
            <a:ext cx="4735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BC15F-558B-31C3-4F9C-48FE7790B7DE}"/>
              </a:ext>
            </a:extLst>
          </p:cNvPr>
          <p:cNvSpPr txBox="1"/>
          <p:nvPr/>
        </p:nvSpPr>
        <p:spPr>
          <a:xfrm>
            <a:off x="2367776" y="2418326"/>
            <a:ext cx="4735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79a4f8b140_0_97"/>
          <p:cNvSpPr txBox="1">
            <a:spLocks noGrp="1"/>
          </p:cNvSpPr>
          <p:nvPr>
            <p:ph type="title"/>
          </p:nvPr>
        </p:nvSpPr>
        <p:spPr>
          <a:xfrm>
            <a:off x="1792288" y="3520782"/>
            <a:ext cx="5486400" cy="42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Times"/>
                <a:ea typeface="Times"/>
                <a:cs typeface="Times"/>
                <a:sym typeface="Times"/>
              </a:rPr>
              <a:t>Stellar Residence Inn </a:t>
            </a:r>
            <a:endParaRPr b="1" i="1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62" name="Google Shape;162;g279a4f8b140_0_9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588" b="2588"/>
          <a:stretch/>
        </p:blipFill>
        <p:spPr>
          <a:xfrm>
            <a:off x="649650" y="179650"/>
            <a:ext cx="7844700" cy="3341122"/>
          </a:xfrm>
          <a:prstGeom prst="rect">
            <a:avLst/>
          </a:prstGeom>
        </p:spPr>
      </p:pic>
      <p:sp>
        <p:nvSpPr>
          <p:cNvPr id="163" name="Google Shape;163;g279a4f8b140_0_97"/>
          <p:cNvSpPr txBox="1">
            <a:spLocks noGrp="1"/>
          </p:cNvSpPr>
          <p:nvPr>
            <p:ph type="body" idx="1"/>
          </p:nvPr>
        </p:nvSpPr>
        <p:spPr>
          <a:xfrm>
            <a:off x="1792288" y="3945863"/>
            <a:ext cx="5486400" cy="3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>
                <a:latin typeface="Times"/>
                <a:ea typeface="Times"/>
                <a:cs typeface="Times"/>
                <a:sym typeface="Times"/>
              </a:rPr>
              <a:t>Grand Traverse County </a:t>
            </a:r>
            <a:r>
              <a:rPr lang="en-US">
                <a:latin typeface="Times"/>
                <a:ea typeface="Times"/>
                <a:cs typeface="Times"/>
                <a:sym typeface="Times"/>
              </a:rPr>
              <a:t>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$5,307,803 Financed in PACE </a:t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>
            <a:spLocks noGrp="1"/>
          </p:cNvSpPr>
          <p:nvPr>
            <p:ph type="title"/>
          </p:nvPr>
        </p:nvSpPr>
        <p:spPr>
          <a:xfrm>
            <a:off x="5182712" y="288325"/>
            <a:ext cx="4186500" cy="579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 dirty="0">
                <a:latin typeface="Arial"/>
                <a:ea typeface="Arial"/>
                <a:cs typeface="Arial"/>
                <a:sym typeface="Arial"/>
              </a:rPr>
              <a:t>Romulus Self Storage</a:t>
            </a:r>
            <a:br>
              <a:rPr lang="en" sz="2300" b="1" i="1" dirty="0">
                <a:latin typeface="Arial"/>
                <a:ea typeface="Arial"/>
                <a:cs typeface="Arial"/>
                <a:sym typeface="Arial"/>
              </a:rPr>
            </a:br>
            <a:r>
              <a:rPr lang="en" sz="2300" b="1" i="1" dirty="0">
                <a:latin typeface="Arial"/>
                <a:ea typeface="Arial"/>
                <a:cs typeface="Arial"/>
                <a:sym typeface="Arial"/>
              </a:rPr>
              <a:t>Wayne County</a:t>
            </a:r>
            <a:endParaRPr sz="2300" b="1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9"/>
          <p:cNvSpPr txBox="1">
            <a:spLocks noGrp="1"/>
          </p:cNvSpPr>
          <p:nvPr>
            <p:ph type="body" idx="1"/>
          </p:nvPr>
        </p:nvSpPr>
        <p:spPr>
          <a:xfrm>
            <a:off x="5483931" y="910375"/>
            <a:ext cx="2417700" cy="76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280"/>
              </a:spcBef>
              <a:spcAft>
                <a:spcPts val="0"/>
              </a:spcAft>
              <a:buSzPts val="275"/>
              <a:buNone/>
            </a:pPr>
            <a:r>
              <a:rPr lang="en" b="1" i="1" dirty="0">
                <a:latin typeface="Arial"/>
                <a:ea typeface="Arial"/>
                <a:cs typeface="Arial"/>
                <a:sym typeface="Arial"/>
              </a:rPr>
              <a:t>District 11, Commissioner Al Haidous</a:t>
            </a:r>
            <a:endParaRPr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850" b="1" dirty="0">
              <a:solidFill>
                <a:srgbClr val="000000"/>
              </a:solidFill>
              <a:highlight>
                <a:srgbClr val="F3F4F5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95000"/>
              </a:lnSpc>
              <a:spcBef>
                <a:spcPts val="280"/>
              </a:spcBef>
              <a:spcAft>
                <a:spcPts val="0"/>
              </a:spcAft>
              <a:buSzPts val="275"/>
              <a:buNone/>
            </a:pPr>
            <a:r>
              <a:rPr lang="en" sz="1800" dirty="0">
                <a:latin typeface="Times"/>
                <a:ea typeface="Times"/>
                <a:cs typeface="Times"/>
                <a:sym typeface="Times"/>
              </a:rPr>
              <a:t> </a:t>
            </a:r>
            <a:endParaRPr sz="1800" dirty="0"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endParaRPr sz="12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9"/>
          <p:cNvSpPr txBox="1"/>
          <p:nvPr/>
        </p:nvSpPr>
        <p:spPr>
          <a:xfrm>
            <a:off x="5182712" y="1671175"/>
            <a:ext cx="3161400" cy="24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b="1" dirty="0">
                <a:solidFill>
                  <a:schemeClr val="dk1"/>
                </a:solidFill>
              </a:rPr>
              <a:t>Total Savings:</a:t>
            </a:r>
            <a:r>
              <a:rPr lang="en" sz="1200" dirty="0">
                <a:solidFill>
                  <a:schemeClr val="dk1"/>
                </a:solidFill>
              </a:rPr>
              <a:t> $1,440,400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b="1" dirty="0">
                <a:solidFill>
                  <a:schemeClr val="dk1"/>
                </a:solidFill>
              </a:rPr>
              <a:t>Energy Conservation Measures:</a:t>
            </a:r>
            <a:endParaRPr sz="1200" b="1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HVAC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Building Envelope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Windows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LED Lighting</a:t>
            </a:r>
            <a:endParaRPr sz="1200"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dirty="0">
                <a:solidFill>
                  <a:schemeClr val="dk1"/>
                </a:solidFill>
              </a:rPr>
              <a:t>Plumbing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b="1" dirty="0">
                <a:solidFill>
                  <a:schemeClr val="dk1"/>
                </a:solidFill>
              </a:rPr>
              <a:t>Project Term:</a:t>
            </a:r>
            <a:r>
              <a:rPr lang="en" sz="1200" dirty="0">
                <a:solidFill>
                  <a:schemeClr val="dk1"/>
                </a:solidFill>
              </a:rPr>
              <a:t> 25 years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36363"/>
              </a:lnSpc>
              <a:spcBef>
                <a:spcPts val="2100"/>
              </a:spcBef>
              <a:spcAft>
                <a:spcPts val="210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</p:txBody>
      </p:sp>
      <p:sp>
        <p:nvSpPr>
          <p:cNvPr id="256" name="Google Shape;256;p39"/>
          <p:cNvSpPr txBox="1"/>
          <p:nvPr/>
        </p:nvSpPr>
        <p:spPr>
          <a:xfrm>
            <a:off x="799888" y="3942875"/>
            <a:ext cx="35190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280"/>
              </a:spcBef>
              <a:spcAft>
                <a:spcPts val="120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$1,500,000 Financed in PACE</a:t>
            </a:r>
            <a:r>
              <a:rPr lang="en" sz="1250">
                <a:solidFill>
                  <a:schemeClr val="dk1"/>
                </a:solidFill>
              </a:rPr>
              <a:t> </a:t>
            </a:r>
            <a:endParaRPr sz="1250">
              <a:solidFill>
                <a:schemeClr val="dk1"/>
              </a:solidFill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50" y="867925"/>
            <a:ext cx="4902851" cy="2672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body" idx="1"/>
          </p:nvPr>
        </p:nvSpPr>
        <p:spPr>
          <a:xfrm>
            <a:off x="311700" y="3152224"/>
            <a:ext cx="8520600" cy="1991276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 b="1" dirty="0">
                <a:solidFill>
                  <a:schemeClr val="dk1"/>
                </a:solidFill>
              </a:rPr>
              <a:t>www.leanandgreenmi.com</a:t>
            </a:r>
            <a:endParaRPr lang="en" sz="19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 b="1" dirty="0">
                <a:solidFill>
                  <a:schemeClr val="dk1"/>
                </a:solidFill>
              </a:rPr>
              <a:t>Mary Freeman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 b="1" dirty="0">
                <a:solidFill>
                  <a:schemeClr val="dk1"/>
                </a:solidFill>
              </a:rPr>
              <a:t>      CEO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 b="1" dirty="0">
                <a:solidFill>
                  <a:schemeClr val="dk1"/>
                </a:solidFill>
              </a:rPr>
              <a:t>mary@leanandgreenmi.com</a:t>
            </a:r>
            <a:endParaRPr sz="1900" b="1" dirty="0">
              <a:solidFill>
                <a:schemeClr val="dk1"/>
              </a:solidFill>
            </a:endParaRPr>
          </a:p>
        </p:txBody>
      </p:sp>
      <p:sp>
        <p:nvSpPr>
          <p:cNvPr id="299" name="Google Shape;299;p44"/>
          <p:cNvSpPr txBox="1">
            <a:spLocks noGrp="1"/>
          </p:cNvSpPr>
          <p:nvPr>
            <p:ph type="title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700" dirty="0"/>
              <a:t>Thank You!</a:t>
            </a:r>
            <a:endParaRPr sz="9700" dirty="0"/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3">
            <a:alphaModFix/>
          </a:blip>
          <a:srcRect b="43886"/>
          <a:stretch/>
        </p:blipFill>
        <p:spPr>
          <a:xfrm>
            <a:off x="2525100" y="1379670"/>
            <a:ext cx="2088550" cy="781125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157575" y="2168750"/>
            <a:ext cx="344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Lean &amp; Green Michigan created and runs Michigan’s PACE market</a:t>
            </a:r>
            <a:endParaRPr dirty="0"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2"/>
          </p:nvPr>
        </p:nvSpPr>
        <p:spPr>
          <a:xfrm>
            <a:off x="4466075" y="582425"/>
            <a:ext cx="3608100" cy="4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We pioneered the idea of a uniform statewide PACE market that is privately run, efficient and open to all</a:t>
            </a: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Lean &amp; Green Michigan:</a:t>
            </a: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Creates and administers the program</a:t>
            </a:r>
            <a:r>
              <a:rPr lang="en" sz="1400" b="1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for each participating local government</a:t>
            </a: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Connects</a:t>
            </a: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commercial property owners, private lenders and local contractors</a:t>
            </a: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  <a:t>Sees projects through</a:t>
            </a: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from beginning to end</a:t>
            </a: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There is </a:t>
            </a:r>
            <a:r>
              <a:rPr lang="en" sz="1400" b="1" dirty="0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no cost</a:t>
            </a: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to local governments</a:t>
            </a: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Earns money only on successfully closed projects - and our </a:t>
            </a:r>
            <a:r>
              <a:rPr lang="en" sz="1400" b="1" dirty="0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fee is rolled into the loan</a:t>
            </a:r>
            <a:endParaRPr sz="140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9"/>
          <p:cNvPicPr preferRelativeResize="0"/>
          <p:nvPr/>
        </p:nvPicPr>
        <p:blipFill rotWithShape="1">
          <a:blip r:embed="rId3">
            <a:alphaModFix/>
          </a:blip>
          <a:srcRect b="43886"/>
          <a:stretch/>
        </p:blipFill>
        <p:spPr>
          <a:xfrm>
            <a:off x="970325" y="582425"/>
            <a:ext cx="2178852" cy="814902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2" name="Google Shape;1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8275" y="2851075"/>
            <a:ext cx="1001952" cy="1296261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/>
          <p:nvPr/>
        </p:nvSpPr>
        <p:spPr>
          <a:xfrm>
            <a:off x="741075" y="269375"/>
            <a:ext cx="7563000" cy="4467300"/>
          </a:xfrm>
          <a:prstGeom prst="horizontalScroll">
            <a:avLst>
              <a:gd name="adj" fmla="val 12500"/>
            </a:avLst>
          </a:prstGeom>
          <a:solidFill>
            <a:srgbClr val="163826"/>
          </a:solidFill>
          <a:ln w="9525" cap="flat" cmpd="sng">
            <a:solidFill>
              <a:srgbClr val="072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sz="100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8" name="Google Shape;148;p30"/>
          <p:cNvSpPr txBox="1">
            <a:spLocks noGrp="1"/>
          </p:cNvSpPr>
          <p:nvPr>
            <p:ph type="title"/>
          </p:nvPr>
        </p:nvSpPr>
        <p:spPr>
          <a:xfrm>
            <a:off x="1753625" y="2485175"/>
            <a:ext cx="2726100" cy="14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en" sz="2520" dirty="0">
                <a:solidFill>
                  <a:schemeClr val="tx1"/>
                </a:solidFill>
              </a:rPr>
              <a:t>81%</a:t>
            </a:r>
            <a:r>
              <a:rPr lang="en" sz="2320" dirty="0">
                <a:solidFill>
                  <a:schemeClr val="tx1"/>
                </a:solidFill>
              </a:rPr>
              <a:t> </a:t>
            </a:r>
            <a:r>
              <a:rPr lang="en" sz="2320" b="0" dirty="0"/>
              <a:t>of Michiganders live in a Lean &amp; Green Michigan PACE district.</a:t>
            </a:r>
            <a:endParaRPr sz="2320" b="0" dirty="0"/>
          </a:p>
        </p:txBody>
      </p:sp>
      <p:pic>
        <p:nvPicPr>
          <p:cNvPr id="149" name="Google Shape;1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1300" y="-61650"/>
            <a:ext cx="4473400" cy="5011850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072410">
                <a:alpha val="50000"/>
              </a:srgbClr>
            </a:outerShdw>
          </a:effectLst>
        </p:spPr>
      </p:pic>
      <p:sp>
        <p:nvSpPr>
          <p:cNvPr id="150" name="Google Shape;150;p30"/>
          <p:cNvSpPr txBox="1"/>
          <p:nvPr/>
        </p:nvSpPr>
        <p:spPr>
          <a:xfrm>
            <a:off x="1347550" y="1709325"/>
            <a:ext cx="46491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1" name="Google Shape;151;p30"/>
          <p:cNvSpPr txBox="1"/>
          <p:nvPr/>
        </p:nvSpPr>
        <p:spPr>
          <a:xfrm>
            <a:off x="1495300" y="1476025"/>
            <a:ext cx="3138300" cy="1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1820" b="1" dirty="0">
                <a:solidFill>
                  <a:schemeClr val="tx1"/>
                </a:solidFill>
                <a:latin typeface="PT Sans"/>
                <a:ea typeface="PT Sans"/>
                <a:cs typeface="PT Sans"/>
                <a:sym typeface="PT Sans"/>
              </a:rPr>
              <a:t>61</a:t>
            </a:r>
            <a:r>
              <a:rPr lang="en" sz="1820" b="1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Michigan municipalities</a:t>
            </a:r>
            <a:r>
              <a:rPr lang="en" sz="1820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have joined Lean &amp; Green Michigan’s statewide market</a:t>
            </a:r>
            <a:endParaRPr sz="1300" dirty="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FA6A1-648A-8CF4-363A-1EDB6F368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004" y="4579749"/>
            <a:ext cx="348153" cy="245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CD6DB-6FE6-8953-7C59-70A939C89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050" y="4073840"/>
            <a:ext cx="257935" cy="257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0D4CAE-C779-3695-6483-C54BCF4F4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48" y="3603127"/>
            <a:ext cx="190476" cy="20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/>
          <p:nvPr/>
        </p:nvSpPr>
        <p:spPr>
          <a:xfrm rot="511">
            <a:off x="4419000" y="571225"/>
            <a:ext cx="4035300" cy="6351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C43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7" name="Google Shape;157;p31"/>
          <p:cNvSpPr txBox="1">
            <a:spLocks noGrp="1"/>
          </p:cNvSpPr>
          <p:nvPr>
            <p:ph type="body" idx="2"/>
          </p:nvPr>
        </p:nvSpPr>
        <p:spPr>
          <a:xfrm>
            <a:off x="4487700" y="597275"/>
            <a:ext cx="3966600" cy="29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PACE financing in Michigan is limited to</a:t>
            </a:r>
            <a:r>
              <a:rPr lang="en" sz="1150" dirty="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5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privately owned</a:t>
            </a:r>
            <a:r>
              <a:rPr lang="en" sz="115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industrial, agricultural, or commercial properties.</a:t>
            </a:r>
            <a:endParaRPr sz="11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●"/>
            </a:pP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Retail</a:t>
            </a:r>
            <a:endParaRPr sz="14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●"/>
            </a:pP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</a:t>
            </a:r>
            <a:endParaRPr sz="14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●"/>
            </a:pP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Hospitality</a:t>
            </a:r>
            <a:endParaRPr sz="14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●"/>
            </a:pP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Nonprofits</a:t>
            </a:r>
            <a:endParaRPr sz="14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●"/>
            </a:pP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Multi-family housing </a:t>
            </a:r>
            <a:b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four or more units</a:t>
            </a:r>
            <a:endParaRPr sz="14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●"/>
            </a:pP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Senior living facilities</a:t>
            </a:r>
            <a:endParaRPr sz="14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Font typeface="Arial"/>
              <a:buChar char="●"/>
            </a:pPr>
            <a:r>
              <a:rPr lang="en" sz="14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Mixed-use </a:t>
            </a:r>
            <a:endParaRPr sz="1450" i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265500" y="2050175"/>
            <a:ext cx="344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Eligible Properties</a:t>
            </a:r>
            <a:endParaRPr/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0689">
            <a:off x="4524752" y="3218762"/>
            <a:ext cx="2802951" cy="186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8129" y="1307250"/>
            <a:ext cx="1418721" cy="11423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272938" y="1286875"/>
            <a:ext cx="344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PACE (</a:t>
            </a:r>
            <a:r>
              <a:rPr lang="en" sz="2400"/>
              <a:t>a true win-win-win!</a:t>
            </a:r>
            <a:r>
              <a:rPr lang="en"/>
              <a:t>) </a:t>
            </a:r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body" idx="2"/>
          </p:nvPr>
        </p:nvSpPr>
        <p:spPr>
          <a:xfrm>
            <a:off x="4487700" y="818050"/>
            <a:ext cx="3966600" cy="3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  <a:t>Funding</a:t>
            </a:r>
            <a:r>
              <a:rPr lang="en" sz="11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 Brings in private capital for energy &amp; water efficiency, renewable energy and enviro. hazard mitigation</a:t>
            </a: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Fixed Interest Rates</a:t>
            </a:r>
            <a:r>
              <a:rPr lang="en" sz="11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 Property owners get 100% up-front financing and long-term fixed interest rates (up to 25 yrs)</a:t>
            </a: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Lending Security</a:t>
            </a:r>
            <a:r>
              <a:rPr lang="en" sz="11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 PACE lenders get the security of a property lien created by the special assessment</a:t>
            </a: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Property Improvement</a:t>
            </a:r>
            <a:r>
              <a:rPr lang="en" sz="11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 Helps make property efficient and cost-effective for all situations: retrofits, gut rehabs &amp; new construction</a:t>
            </a: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Increased Property Value</a:t>
            </a:r>
            <a:r>
              <a:rPr lang="en" sz="11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 Results in increased business profitability and property values, as well as improved sustainability of the real estate asset</a:t>
            </a: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New High Quality Jobs</a:t>
            </a:r>
            <a:r>
              <a:rPr lang="en" sz="11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created for local workers</a:t>
            </a:r>
            <a:endParaRPr sz="11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250" y="3079125"/>
            <a:ext cx="851749" cy="1101926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00">
            <a:off x="53912" y="3134045"/>
            <a:ext cx="2231775" cy="1349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4858">
            <a:off x="1733540" y="3359608"/>
            <a:ext cx="2113869" cy="127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0275" y="1126325"/>
            <a:ext cx="720423" cy="9320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3929" y="388750"/>
            <a:ext cx="1418721" cy="11423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265500" y="2050175"/>
            <a:ext cx="344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Eligible Improvements</a:t>
            </a:r>
            <a:endParaRPr/>
          </a:p>
        </p:txBody>
      </p:sp>
      <p:pic>
        <p:nvPicPr>
          <p:cNvPr id="177" name="Google Shape;1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129" y="1307250"/>
            <a:ext cx="1418721" cy="11423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8" name="Google Shape;178;p33"/>
          <p:cNvSpPr txBox="1">
            <a:spLocks noGrp="1"/>
          </p:cNvSpPr>
          <p:nvPr>
            <p:ph type="body" idx="2"/>
          </p:nvPr>
        </p:nvSpPr>
        <p:spPr>
          <a:xfrm>
            <a:off x="4487700" y="589450"/>
            <a:ext cx="4612800" cy="4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  <a:t>Energy Efficiency:</a:t>
            </a: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lighting, HVAC, windows, insulation, roofing, caulking, EV charging</a:t>
            </a:r>
            <a:endParaRPr sz="1450" b="1">
              <a:solidFill>
                <a:srgbClr val="0C89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  <a:t>Water Efficiency:</a:t>
            </a: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stormwater recapture, low-flow toilets / sinks / shower heads, greywater systems </a:t>
            </a:r>
            <a:endParaRPr sz="14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  <a:t>Renewable Energy:</a:t>
            </a: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biomass, solar or solar thermal systems, wind energy, geothermal, CHP</a:t>
            </a:r>
            <a:endParaRPr sz="14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  <a:t>Environmental Hazards:</a:t>
            </a: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 mitigation of lead, PFAS and other harmful substances in </a:t>
            </a:r>
            <a:b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drinking water and protection against </a:t>
            </a:r>
            <a:b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effects of severe weather such as </a:t>
            </a:r>
            <a:b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50">
                <a:solidFill>
                  <a:srgbClr val="072410"/>
                </a:solidFill>
                <a:latin typeface="Arial"/>
                <a:ea typeface="Arial"/>
                <a:cs typeface="Arial"/>
                <a:sym typeface="Arial"/>
              </a:rPr>
              <a:t>drought and flood</a:t>
            </a:r>
            <a:endParaRPr sz="14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0724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b="1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  <a:t>Anaerobic Digester Energy Systems: </a:t>
            </a:r>
            <a:br>
              <a:rPr lang="en" sz="1450" b="1">
                <a:solidFill>
                  <a:srgbClr val="0C894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systems to capture methane gas </a:t>
            </a:r>
            <a:endParaRPr sz="1450" b="1">
              <a:solidFill>
                <a:srgbClr val="0C89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rgbClr val="0C89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212" y="3858826"/>
            <a:ext cx="391050" cy="843924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0" name="Google Shape;18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913" y="519975"/>
            <a:ext cx="634627" cy="608723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1" name="Google Shape;18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8464" y="2001900"/>
            <a:ext cx="673549" cy="702377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18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5325" y="1307250"/>
            <a:ext cx="634625" cy="602957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43706" y="3101775"/>
            <a:ext cx="759076" cy="982052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265500" y="2751350"/>
            <a:ext cx="3440700" cy="7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PACE as Part of a Capital Stack</a:t>
            </a:r>
            <a:endParaRPr/>
          </a:p>
        </p:txBody>
      </p:sp>
      <p:pic>
        <p:nvPicPr>
          <p:cNvPr id="189" name="Google Shape;189;p34"/>
          <p:cNvPicPr preferRelativeResize="0"/>
          <p:nvPr/>
        </p:nvPicPr>
        <p:blipFill rotWithShape="1">
          <a:blip r:embed="rId3">
            <a:alphaModFix/>
          </a:blip>
          <a:srcRect l="9752" t="19705" r="13818" b="20852"/>
          <a:stretch/>
        </p:blipFill>
        <p:spPr>
          <a:xfrm>
            <a:off x="1372150" y="1209650"/>
            <a:ext cx="1227379" cy="1235098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0" name="Google Shape;190;p34"/>
          <p:cNvSpPr txBox="1">
            <a:spLocks noGrp="1"/>
          </p:cNvSpPr>
          <p:nvPr>
            <p:ph type="body" idx="2"/>
          </p:nvPr>
        </p:nvSpPr>
        <p:spPr>
          <a:xfrm>
            <a:off x="4487700" y="818050"/>
            <a:ext cx="3227100" cy="3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PACE works in almost any complex capital stack with:</a:t>
            </a:r>
            <a:endParaRPr sz="17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Utility Rebates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Traditional Bank Finance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Historic Tax Credits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Brownfield TIF  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Solar Tax Credits  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USDA-Backed Loans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HUD-Backed Housing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Clr>
                <a:srgbClr val="008640"/>
              </a:buClr>
              <a:buSzPts val="1350"/>
              <a:buFont typeface="Arial"/>
              <a:buChar char="●"/>
            </a:pPr>
            <a:r>
              <a:rPr lang="en" sz="1350" b="1" i="1">
                <a:solidFill>
                  <a:srgbClr val="008640"/>
                </a:solidFill>
                <a:latin typeface="Arial"/>
                <a:ea typeface="Arial"/>
                <a:cs typeface="Arial"/>
                <a:sym typeface="Arial"/>
              </a:rPr>
              <a:t>Economic Development Incentives</a:t>
            </a:r>
            <a:endParaRPr sz="1350" b="1" i="1">
              <a:solidFill>
                <a:srgbClr val="0086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080" y="0"/>
            <a:ext cx="5274870" cy="530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3339" y="2996139"/>
            <a:ext cx="2507001" cy="25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/>
          <p:nvPr/>
        </p:nvSpPr>
        <p:spPr>
          <a:xfrm>
            <a:off x="1630118" y="1709605"/>
            <a:ext cx="26781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50" tIns="66950" rIns="6695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</a:rPr>
              <a:t>87</a:t>
            </a:r>
            <a:endParaRPr sz="1000" b="1" dirty="0">
              <a:solidFill>
                <a:schemeClr val="dk1"/>
              </a:solidFill>
            </a:endParaRPr>
          </a:p>
        </p:txBody>
      </p:sp>
      <p:sp>
        <p:nvSpPr>
          <p:cNvPr id="199" name="Google Shape;199;p35"/>
          <p:cNvSpPr/>
          <p:nvPr/>
        </p:nvSpPr>
        <p:spPr>
          <a:xfrm>
            <a:off x="1712892" y="2210274"/>
            <a:ext cx="26784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50" tIns="66950" rIns="6695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PACE projects financed since 2015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0" name="Google Shape;200;p35"/>
          <p:cNvSpPr/>
          <p:nvPr/>
        </p:nvSpPr>
        <p:spPr>
          <a:xfrm>
            <a:off x="1581740" y="3376797"/>
            <a:ext cx="29967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50" tIns="66950" rIns="6695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</a:rPr>
              <a:t>$308 million</a:t>
            </a:r>
            <a:endParaRPr sz="1000" b="1" dirty="0">
              <a:solidFill>
                <a:schemeClr val="dk1"/>
              </a:solidFill>
            </a:endParaRPr>
          </a:p>
        </p:txBody>
      </p:sp>
      <p:sp>
        <p:nvSpPr>
          <p:cNvPr id="201" name="Google Shape;201;p35"/>
          <p:cNvSpPr/>
          <p:nvPr/>
        </p:nvSpPr>
        <p:spPr>
          <a:xfrm>
            <a:off x="1698650" y="3877074"/>
            <a:ext cx="270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50" tIns="66950" rIns="6695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Private investment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02" name="Google Shape;20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543" y="3140741"/>
            <a:ext cx="1007581" cy="100758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/>
          <p:nvPr/>
        </p:nvSpPr>
        <p:spPr>
          <a:xfrm>
            <a:off x="707750" y="663945"/>
            <a:ext cx="363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50" tIns="66950" rIns="6695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STATEWIDE MARKET DATA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204" name="Google Shape;20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836" y="1975985"/>
            <a:ext cx="718932" cy="66716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5"/>
          <p:cNvSpPr/>
          <p:nvPr/>
        </p:nvSpPr>
        <p:spPr>
          <a:xfrm>
            <a:off x="5127602" y="1346749"/>
            <a:ext cx="35724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50" tIns="66950" rIns="6695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93824"/>
                </a:solidFill>
                <a:latin typeface="Lato"/>
                <a:ea typeface="Lato"/>
                <a:cs typeface="Lato"/>
                <a:sym typeface="Lato"/>
              </a:rPr>
              <a:t>LEAN &amp; GREEN'S IMPACT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45034" y="3794607"/>
            <a:ext cx="2059971" cy="9100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7" name="Google Shape;207;p35"/>
          <p:cNvGraphicFramePr/>
          <p:nvPr/>
        </p:nvGraphicFramePr>
        <p:xfrm>
          <a:off x="4720352" y="955373"/>
          <a:ext cx="4248025" cy="2452575"/>
        </p:xfrm>
        <a:graphic>
          <a:graphicData uri="http://schemas.openxmlformats.org/drawingml/2006/table">
            <a:tbl>
              <a:tblPr firstRow="1" firstCol="1" bandRow="1">
                <a:noFill/>
                <a:tableStyleId>{7C3BBD0B-E8DD-4376-9376-8DA37B6EA659}</a:tableStyleId>
              </a:tblPr>
              <a:tblGrid>
                <a:gridCol w="20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2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</a:rPr>
                        <a:t>LEAN &amp; GREEN’S IMPACT</a:t>
                      </a:r>
                      <a:endParaRPr sz="110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E1EF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kWh of Electricity Savings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423,452,219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Tons of CO2 Savings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429,713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Gallons of Water Saved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296,244,079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Money Saved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$234 million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Jobs Created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strike="noStrike" cap="none"/>
                        <a:t>1299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200" marR="48200" marT="0" marB="0">
                    <a:solidFill>
                      <a:srgbClr val="19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8" name="Google Shape;208;p35"/>
          <p:cNvGraphicFramePr/>
          <p:nvPr/>
        </p:nvGraphicFramePr>
        <p:xfrm>
          <a:off x="4733147" y="965951"/>
          <a:ext cx="4248025" cy="2823934"/>
        </p:xfrm>
        <a:graphic>
          <a:graphicData uri="http://schemas.openxmlformats.org/drawingml/2006/table">
            <a:tbl>
              <a:tblPr firstRow="1" firstCol="1" bandRow="1">
                <a:noFill/>
                <a:tableStyleId>{7C3BBD0B-E8DD-4376-9376-8DA37B6EA659}</a:tableStyleId>
              </a:tblPr>
              <a:tblGrid>
                <a:gridCol w="20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0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LEAN &amp; 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GREEN</a:t>
                      </a: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IMPACT</a:t>
                      </a:r>
                      <a:endParaRPr sz="1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5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kWh of Electricity Savings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716,809,691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Metric Tons of CO2 Savings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</a:t>
                      </a: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220,148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Gallons of Water Saved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857,530,252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Money Saved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</a:t>
                      </a: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r>
                        <a:rPr lang="en" sz="18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2,000,000</a:t>
                      </a:r>
                      <a:endParaRPr sz="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Jobs Created</a:t>
                      </a:r>
                      <a:endParaRPr sz="10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3,</a:t>
                      </a: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549</a:t>
                      </a:r>
                      <a:endParaRPr sz="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8200" marR="48200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9" name="Google Shape;209;p35"/>
          <p:cNvSpPr txBox="1"/>
          <p:nvPr/>
        </p:nvSpPr>
        <p:spPr>
          <a:xfrm>
            <a:off x="2179700" y="1827850"/>
            <a:ext cx="406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9a4f8b140_0_1"/>
          <p:cNvSpPr txBox="1">
            <a:spLocks noGrp="1"/>
          </p:cNvSpPr>
          <p:nvPr>
            <p:ph type="title"/>
          </p:nvPr>
        </p:nvSpPr>
        <p:spPr>
          <a:xfrm>
            <a:off x="1792288" y="3520782"/>
            <a:ext cx="5486400" cy="42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latin typeface="Times"/>
                <a:ea typeface="Times"/>
                <a:cs typeface="Times"/>
                <a:sym typeface="Times"/>
              </a:rPr>
              <a:t>511 Woodward </a:t>
            </a:r>
            <a:endParaRPr b="1" i="1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58" name="Google Shape;58;g279a4f8b140_0_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293" b="16293"/>
          <a:stretch/>
        </p:blipFill>
        <p:spPr>
          <a:xfrm>
            <a:off x="795350" y="239225"/>
            <a:ext cx="7616649" cy="3244000"/>
          </a:xfrm>
          <a:prstGeom prst="rect">
            <a:avLst/>
          </a:prstGeom>
        </p:spPr>
      </p:pic>
      <p:sp>
        <p:nvSpPr>
          <p:cNvPr id="59" name="Google Shape;59;g279a4f8b140_0_1"/>
          <p:cNvSpPr txBox="1">
            <a:spLocks noGrp="1"/>
          </p:cNvSpPr>
          <p:nvPr>
            <p:ph type="body" idx="1"/>
          </p:nvPr>
        </p:nvSpPr>
        <p:spPr>
          <a:xfrm>
            <a:off x="1792288" y="3945863"/>
            <a:ext cx="5486400" cy="34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 b="1">
                <a:latin typeface="Times"/>
                <a:ea typeface="Times"/>
                <a:cs typeface="Times"/>
                <a:sym typeface="Times"/>
              </a:rPr>
              <a:t>Wayne County</a:t>
            </a:r>
            <a:r>
              <a:rPr lang="en-US">
                <a:latin typeface="Times"/>
                <a:ea typeface="Times"/>
                <a:cs typeface="Times"/>
                <a:sym typeface="Times"/>
              </a:rPr>
              <a:t>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$2,720,090 Financed in PACE </a:t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27278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911</Words>
  <Application>Microsoft Office PowerPoint</Application>
  <PresentationFormat>On-screen Show (16:9)</PresentationFormat>
  <Paragraphs>219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Lato</vt:lpstr>
      <vt:lpstr>PT Sans</vt:lpstr>
      <vt:lpstr>Open Sans Medium</vt:lpstr>
      <vt:lpstr>Open Sans</vt:lpstr>
      <vt:lpstr>Arial</vt:lpstr>
      <vt:lpstr>Times</vt:lpstr>
      <vt:lpstr>Simple Light</vt:lpstr>
      <vt:lpstr>Simple Dark</vt:lpstr>
      <vt:lpstr>Property Assessed  Clean Energy (PACE) </vt:lpstr>
      <vt:lpstr>Lean &amp; Green Michigan created and runs Michigan’s PACE market</vt:lpstr>
      <vt:lpstr>81% of Michiganders live in a Lean &amp; Green Michigan PACE district.</vt:lpstr>
      <vt:lpstr>Eligible Properties</vt:lpstr>
      <vt:lpstr>Benefits of PACE (a true win-win-win!) </vt:lpstr>
      <vt:lpstr>Eligible Improvements</vt:lpstr>
      <vt:lpstr>PACE as Part of a Capital Stack</vt:lpstr>
      <vt:lpstr>PowerPoint Presentation</vt:lpstr>
      <vt:lpstr>511 Woodward </vt:lpstr>
      <vt:lpstr>AC Detroit at the Bonstelle </vt:lpstr>
      <vt:lpstr>The Cambria Hotel Detroit </vt:lpstr>
      <vt:lpstr>The Whitney</vt:lpstr>
      <vt:lpstr>The Hazelwood Apartments </vt:lpstr>
      <vt:lpstr>The Exchange </vt:lpstr>
      <vt:lpstr>The Samaritan Center,  Wayne County </vt:lpstr>
      <vt:lpstr>Stellar Residence Inn </vt:lpstr>
      <vt:lpstr>Romulus Self Storage Wayne County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Mary Freeman</dc:creator>
  <cp:lastModifiedBy>Mary Freeman</cp:lastModifiedBy>
  <cp:revision>12</cp:revision>
  <dcterms:modified xsi:type="dcterms:W3CDTF">2025-04-21T16:40:51Z</dcterms:modified>
</cp:coreProperties>
</file>