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3" r:id="rId5"/>
    <p:sldMasterId id="2147483707" r:id="rId6"/>
    <p:sldMasterId id="2147483716" r:id="rId7"/>
  </p:sldMasterIdLst>
  <p:notesMasterIdLst>
    <p:notesMasterId r:id="rId36"/>
  </p:notesMasterIdLst>
  <p:sldIdLst>
    <p:sldId id="1283" r:id="rId8"/>
    <p:sldId id="730" r:id="rId9"/>
    <p:sldId id="719" r:id="rId10"/>
    <p:sldId id="720" r:id="rId11"/>
    <p:sldId id="735" r:id="rId12"/>
    <p:sldId id="736" r:id="rId13"/>
    <p:sldId id="739" r:id="rId14"/>
    <p:sldId id="722" r:id="rId15"/>
    <p:sldId id="707" r:id="rId16"/>
    <p:sldId id="1286" r:id="rId17"/>
    <p:sldId id="256" r:id="rId18"/>
    <p:sldId id="263" r:id="rId19"/>
    <p:sldId id="266" r:id="rId20"/>
    <p:sldId id="257" r:id="rId21"/>
    <p:sldId id="258" r:id="rId22"/>
    <p:sldId id="260" r:id="rId23"/>
    <p:sldId id="1287" r:id="rId24"/>
    <p:sldId id="264" r:id="rId25"/>
    <p:sldId id="267" r:id="rId26"/>
    <p:sldId id="268" r:id="rId27"/>
    <p:sldId id="742" r:id="rId28"/>
    <p:sldId id="695" r:id="rId29"/>
    <p:sldId id="1288" r:id="rId30"/>
    <p:sldId id="713" r:id="rId31"/>
    <p:sldId id="694" r:id="rId32"/>
    <p:sldId id="686" r:id="rId33"/>
    <p:sldId id="1285" r:id="rId34"/>
    <p:sldId id="723" r:id="rId35"/>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3557" autoAdjust="0"/>
  </p:normalViewPr>
  <p:slideViewPr>
    <p:cSldViewPr snapToGrid="0" snapToObjects="1" showGuides="1">
      <p:cViewPr>
        <p:scale>
          <a:sx n="56" d="100"/>
          <a:sy n="56" d="100"/>
        </p:scale>
        <p:origin x="1480" y="136"/>
      </p:cViewPr>
      <p:guideLst>
        <p:guide orient="horz"/>
        <p:guide/>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ren T. Duncan" userId="e92aa905-5687-48c8-be58-8b3dbbf417e8" providerId="ADAL" clId="{555BED20-FFB6-4C05-BB39-54F98F6EE8E3}"/>
    <pc:docChg chg="modSld">
      <pc:chgData name="Warren T. Duncan" userId="e92aa905-5687-48c8-be58-8b3dbbf417e8" providerId="ADAL" clId="{555BED20-FFB6-4C05-BB39-54F98F6EE8E3}" dt="2025-03-18T16:39:21.432" v="9" actId="14100"/>
      <pc:docMkLst>
        <pc:docMk/>
      </pc:docMkLst>
      <pc:sldChg chg="modSp mod">
        <pc:chgData name="Warren T. Duncan" userId="e92aa905-5687-48c8-be58-8b3dbbf417e8" providerId="ADAL" clId="{555BED20-FFB6-4C05-BB39-54F98F6EE8E3}" dt="2025-03-18T16:39:21.432" v="9" actId="14100"/>
        <pc:sldMkLst>
          <pc:docMk/>
          <pc:sldMk cId="3493405015" sldId="1287"/>
        </pc:sldMkLst>
        <pc:spChg chg="mod">
          <ac:chgData name="Warren T. Duncan" userId="e92aa905-5687-48c8-be58-8b3dbbf417e8" providerId="ADAL" clId="{555BED20-FFB6-4C05-BB39-54F98F6EE8E3}" dt="2025-03-18T16:39:21.432" v="9" actId="14100"/>
          <ac:spMkLst>
            <pc:docMk/>
            <pc:sldMk cId="3493405015" sldId="1287"/>
            <ac:spMk id="6" creationId="{3A9023C3-B543-3F1F-226D-92E10C3B1051}"/>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8BD943-9FE9-4AEB-A164-B2EC444327F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44DF3FD-2A1D-4B4F-9C17-CA77DB346C83}">
      <dgm:prSet/>
      <dgm:spPr/>
      <dgm:t>
        <a:bodyPr/>
        <a:lstStyle/>
        <a:p>
          <a:pPr>
            <a:lnSpc>
              <a:spcPct val="100000"/>
            </a:lnSpc>
          </a:pPr>
          <a:r>
            <a:rPr lang="en-US" dirty="0"/>
            <a:t>A tool provided by the U.S. Department of Housing and Urban Development (HUD) for CDBG grantees</a:t>
          </a:r>
        </a:p>
      </dgm:t>
    </dgm:pt>
    <dgm:pt modelId="{F5FE2C43-B699-468B-90E6-A184FA06A493}" type="parTrans" cxnId="{CBC96207-7B64-4388-9305-AEA63EA672EF}">
      <dgm:prSet/>
      <dgm:spPr/>
      <dgm:t>
        <a:bodyPr/>
        <a:lstStyle/>
        <a:p>
          <a:endParaRPr lang="en-US"/>
        </a:p>
      </dgm:t>
    </dgm:pt>
    <dgm:pt modelId="{3709C8F2-0C0F-45FF-97C9-5E754A2A0CBA}" type="sibTrans" cxnId="{CBC96207-7B64-4388-9305-AEA63EA672EF}">
      <dgm:prSet/>
      <dgm:spPr/>
      <dgm:t>
        <a:bodyPr/>
        <a:lstStyle/>
        <a:p>
          <a:endParaRPr lang="en-US"/>
        </a:p>
      </dgm:t>
    </dgm:pt>
    <dgm:pt modelId="{8707B8EF-129B-4800-86E4-23EA84A747AA}">
      <dgm:prSet/>
      <dgm:spPr/>
      <dgm:t>
        <a:bodyPr/>
        <a:lstStyle/>
        <a:p>
          <a:pPr>
            <a:lnSpc>
              <a:spcPct val="100000"/>
            </a:lnSpc>
          </a:pPr>
          <a:r>
            <a:rPr lang="en-US" dirty="0"/>
            <a:t>5-year plan that targets the use of our CDBG dollars in specific areas, with the goal of leveraging other funding and resources</a:t>
          </a:r>
        </a:p>
      </dgm:t>
    </dgm:pt>
    <dgm:pt modelId="{A83AACE8-1EBF-42F1-82ED-B0BFD861BB28}" type="parTrans" cxnId="{5DFA1B48-73AD-4495-8E13-A68910D2EF60}">
      <dgm:prSet/>
      <dgm:spPr/>
      <dgm:t>
        <a:bodyPr/>
        <a:lstStyle/>
        <a:p>
          <a:endParaRPr lang="en-US"/>
        </a:p>
      </dgm:t>
    </dgm:pt>
    <dgm:pt modelId="{BA979D22-717E-43D2-86BB-D9A8AF02F248}" type="sibTrans" cxnId="{5DFA1B48-73AD-4495-8E13-A68910D2EF60}">
      <dgm:prSet/>
      <dgm:spPr/>
      <dgm:t>
        <a:bodyPr/>
        <a:lstStyle/>
        <a:p>
          <a:endParaRPr lang="en-US"/>
        </a:p>
      </dgm:t>
    </dgm:pt>
    <dgm:pt modelId="{6206FAA8-9BB8-46BA-BD83-B7B30D3F6E3D}">
      <dgm:prSet/>
      <dgm:spPr/>
      <dgm:t>
        <a:bodyPr/>
        <a:lstStyle/>
        <a:p>
          <a:pPr>
            <a:lnSpc>
              <a:spcPct val="100000"/>
            </a:lnSpc>
          </a:pPr>
          <a:r>
            <a:rPr lang="en-US" dirty="0"/>
            <a:t>As a result, HUD grants flexibilities with CDBG rules</a:t>
          </a:r>
        </a:p>
      </dgm:t>
    </dgm:pt>
    <dgm:pt modelId="{C17FE1F9-4B28-452C-848D-462DC21C5C62}" type="parTrans" cxnId="{AA460A0A-429E-4E9D-A112-CF0DB5E13EB8}">
      <dgm:prSet/>
      <dgm:spPr/>
      <dgm:t>
        <a:bodyPr/>
        <a:lstStyle/>
        <a:p>
          <a:endParaRPr lang="en-US"/>
        </a:p>
      </dgm:t>
    </dgm:pt>
    <dgm:pt modelId="{C4CC3649-FC39-4901-BE17-03F16687B5CA}" type="sibTrans" cxnId="{AA460A0A-429E-4E9D-A112-CF0DB5E13EB8}">
      <dgm:prSet/>
      <dgm:spPr/>
      <dgm:t>
        <a:bodyPr/>
        <a:lstStyle/>
        <a:p>
          <a:endParaRPr lang="en-US"/>
        </a:p>
      </dgm:t>
    </dgm:pt>
    <dgm:pt modelId="{C3E5B63C-0612-41DF-B1E9-21D339AB98C8}">
      <dgm:prSet/>
      <dgm:spPr/>
      <dgm:t>
        <a:bodyPr/>
        <a:lstStyle/>
        <a:p>
          <a:pPr>
            <a:lnSpc>
              <a:spcPct val="100000"/>
            </a:lnSpc>
          </a:pPr>
          <a:r>
            <a:rPr lang="en-US" dirty="0"/>
            <a:t>Without our NRSA’s, these programs would not be possible</a:t>
          </a:r>
        </a:p>
      </dgm:t>
    </dgm:pt>
    <dgm:pt modelId="{C8D657E6-8593-4EF2-9B1F-AEF84F984C32}" type="parTrans" cxnId="{C1EFE550-7F5A-4AA3-80A7-0B2EC09A92A4}">
      <dgm:prSet/>
      <dgm:spPr/>
      <dgm:t>
        <a:bodyPr/>
        <a:lstStyle/>
        <a:p>
          <a:endParaRPr lang="en-US"/>
        </a:p>
      </dgm:t>
    </dgm:pt>
    <dgm:pt modelId="{554A743E-099C-461E-BC54-3EF53B53DC17}" type="sibTrans" cxnId="{C1EFE550-7F5A-4AA3-80A7-0B2EC09A92A4}">
      <dgm:prSet/>
      <dgm:spPr/>
      <dgm:t>
        <a:bodyPr/>
        <a:lstStyle/>
        <a:p>
          <a:endParaRPr lang="en-US"/>
        </a:p>
      </dgm:t>
    </dgm:pt>
    <dgm:pt modelId="{622C5787-61C6-4B6F-97EF-C8515B880F99}" type="pres">
      <dgm:prSet presAssocID="{B08BD943-9FE9-4AEB-A164-B2EC444327F1}" presName="root" presStyleCnt="0">
        <dgm:presLayoutVars>
          <dgm:dir/>
          <dgm:resizeHandles val="exact"/>
        </dgm:presLayoutVars>
      </dgm:prSet>
      <dgm:spPr/>
    </dgm:pt>
    <dgm:pt modelId="{5E711CAD-387C-4E80-9E2F-043098C4E474}" type="pres">
      <dgm:prSet presAssocID="{D44DF3FD-2A1D-4B4F-9C17-CA77DB346C83}" presName="compNode" presStyleCnt="0"/>
      <dgm:spPr/>
    </dgm:pt>
    <dgm:pt modelId="{0B557FC6-504F-4AA6-82A6-D59F50FBB09A}" type="pres">
      <dgm:prSet presAssocID="{D44DF3FD-2A1D-4B4F-9C17-CA77DB346C83}" presName="bgRect" presStyleLbl="bgShp" presStyleIdx="0" presStyleCnt="4"/>
      <dgm:spPr/>
    </dgm:pt>
    <dgm:pt modelId="{F32F970D-3347-4B0B-A91D-69693FA46747}" type="pres">
      <dgm:prSet presAssocID="{D44DF3FD-2A1D-4B4F-9C17-CA77DB346C8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37B405C8-81A3-411F-ADEB-B44D73E37365}" type="pres">
      <dgm:prSet presAssocID="{D44DF3FD-2A1D-4B4F-9C17-CA77DB346C83}" presName="spaceRect" presStyleCnt="0"/>
      <dgm:spPr/>
    </dgm:pt>
    <dgm:pt modelId="{17006553-BCFD-46AF-A989-5A6A627357FF}" type="pres">
      <dgm:prSet presAssocID="{D44DF3FD-2A1D-4B4F-9C17-CA77DB346C83}" presName="parTx" presStyleLbl="revTx" presStyleIdx="0" presStyleCnt="4">
        <dgm:presLayoutVars>
          <dgm:chMax val="0"/>
          <dgm:chPref val="0"/>
        </dgm:presLayoutVars>
      </dgm:prSet>
      <dgm:spPr/>
    </dgm:pt>
    <dgm:pt modelId="{F8FCAE40-3EDD-4B31-BEF8-F6339FC71C94}" type="pres">
      <dgm:prSet presAssocID="{3709C8F2-0C0F-45FF-97C9-5E754A2A0CBA}" presName="sibTrans" presStyleCnt="0"/>
      <dgm:spPr/>
    </dgm:pt>
    <dgm:pt modelId="{A2017AB3-0535-419D-9AB8-9E2CF1FA45E6}" type="pres">
      <dgm:prSet presAssocID="{8707B8EF-129B-4800-86E4-23EA84A747AA}" presName="compNode" presStyleCnt="0"/>
      <dgm:spPr/>
    </dgm:pt>
    <dgm:pt modelId="{D713CDC3-76E4-4DFD-A19B-F6993B40CB25}" type="pres">
      <dgm:prSet presAssocID="{8707B8EF-129B-4800-86E4-23EA84A747AA}" presName="bgRect" presStyleLbl="bgShp" presStyleIdx="1" presStyleCnt="4"/>
      <dgm:spPr/>
    </dgm:pt>
    <dgm:pt modelId="{00AD05DF-227B-455E-B45F-C71C5E36BC56}" type="pres">
      <dgm:prSet presAssocID="{8707B8EF-129B-4800-86E4-23EA84A747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C7EC707C-8923-4353-9A36-5DDB672CFCAE}" type="pres">
      <dgm:prSet presAssocID="{8707B8EF-129B-4800-86E4-23EA84A747AA}" presName="spaceRect" presStyleCnt="0"/>
      <dgm:spPr/>
    </dgm:pt>
    <dgm:pt modelId="{35A6AFE4-7B45-460B-8CBE-2531AC009C9D}" type="pres">
      <dgm:prSet presAssocID="{8707B8EF-129B-4800-86E4-23EA84A747AA}" presName="parTx" presStyleLbl="revTx" presStyleIdx="1" presStyleCnt="4">
        <dgm:presLayoutVars>
          <dgm:chMax val="0"/>
          <dgm:chPref val="0"/>
        </dgm:presLayoutVars>
      </dgm:prSet>
      <dgm:spPr/>
    </dgm:pt>
    <dgm:pt modelId="{25CCD151-F24D-4EB4-B127-4A0C3937D957}" type="pres">
      <dgm:prSet presAssocID="{BA979D22-717E-43D2-86BB-D9A8AF02F248}" presName="sibTrans" presStyleCnt="0"/>
      <dgm:spPr/>
    </dgm:pt>
    <dgm:pt modelId="{98334CC9-672E-4895-9D93-BCD008940DB6}" type="pres">
      <dgm:prSet presAssocID="{6206FAA8-9BB8-46BA-BD83-B7B30D3F6E3D}" presName="compNode" presStyleCnt="0"/>
      <dgm:spPr/>
    </dgm:pt>
    <dgm:pt modelId="{A65B4513-AF7D-425B-AA54-7A2EF9BCD6B2}" type="pres">
      <dgm:prSet presAssocID="{6206FAA8-9BB8-46BA-BD83-B7B30D3F6E3D}" presName="bgRect" presStyleLbl="bgShp" presStyleIdx="2" presStyleCnt="4"/>
      <dgm:spPr/>
    </dgm:pt>
    <dgm:pt modelId="{102B841A-B1E2-425E-9FF0-A9F46E3BBF49}" type="pres">
      <dgm:prSet presAssocID="{6206FAA8-9BB8-46BA-BD83-B7B30D3F6E3D}"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ymnast: Floor routine with solid fill"/>
        </a:ext>
      </dgm:extLst>
    </dgm:pt>
    <dgm:pt modelId="{62BAD6E3-CE3D-4A4E-9EF6-7CC4FF5DD5B2}" type="pres">
      <dgm:prSet presAssocID="{6206FAA8-9BB8-46BA-BD83-B7B30D3F6E3D}" presName="spaceRect" presStyleCnt="0"/>
      <dgm:spPr/>
    </dgm:pt>
    <dgm:pt modelId="{979A339D-9C34-4F5C-8AD4-3850DA1F48B8}" type="pres">
      <dgm:prSet presAssocID="{6206FAA8-9BB8-46BA-BD83-B7B30D3F6E3D}" presName="parTx" presStyleLbl="revTx" presStyleIdx="2" presStyleCnt="4">
        <dgm:presLayoutVars>
          <dgm:chMax val="0"/>
          <dgm:chPref val="0"/>
        </dgm:presLayoutVars>
      </dgm:prSet>
      <dgm:spPr/>
    </dgm:pt>
    <dgm:pt modelId="{523576AD-8F8D-4A4C-A139-9282D6BECCE8}" type="pres">
      <dgm:prSet presAssocID="{C4CC3649-FC39-4901-BE17-03F16687B5CA}" presName="sibTrans" presStyleCnt="0"/>
      <dgm:spPr/>
    </dgm:pt>
    <dgm:pt modelId="{F0F3D1DB-6F2F-40D1-98C6-3FDA7ECC84F6}" type="pres">
      <dgm:prSet presAssocID="{C3E5B63C-0612-41DF-B1E9-21D339AB98C8}" presName="compNode" presStyleCnt="0"/>
      <dgm:spPr/>
    </dgm:pt>
    <dgm:pt modelId="{C1A813CF-AAE4-4B6E-81FB-039533E17330}" type="pres">
      <dgm:prSet presAssocID="{C3E5B63C-0612-41DF-B1E9-21D339AB98C8}" presName="bgRect" presStyleLbl="bgShp" presStyleIdx="3" presStyleCnt="4"/>
      <dgm:spPr/>
    </dgm:pt>
    <dgm:pt modelId="{7B6A2C56-CBEA-4E93-BCB0-271AF58C3858}" type="pres">
      <dgm:prSet presAssocID="{C3E5B63C-0612-41DF-B1E9-21D339AB98C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ance with solid fill"/>
        </a:ext>
      </dgm:extLst>
    </dgm:pt>
    <dgm:pt modelId="{672AE1F5-17CF-4152-A510-8B68F15CB435}" type="pres">
      <dgm:prSet presAssocID="{C3E5B63C-0612-41DF-B1E9-21D339AB98C8}" presName="spaceRect" presStyleCnt="0"/>
      <dgm:spPr/>
    </dgm:pt>
    <dgm:pt modelId="{776104F7-2361-4E07-B219-1756F11E2746}" type="pres">
      <dgm:prSet presAssocID="{C3E5B63C-0612-41DF-B1E9-21D339AB98C8}" presName="parTx" presStyleLbl="revTx" presStyleIdx="3" presStyleCnt="4">
        <dgm:presLayoutVars>
          <dgm:chMax val="0"/>
          <dgm:chPref val="0"/>
        </dgm:presLayoutVars>
      </dgm:prSet>
      <dgm:spPr/>
    </dgm:pt>
  </dgm:ptLst>
  <dgm:cxnLst>
    <dgm:cxn modelId="{CBC96207-7B64-4388-9305-AEA63EA672EF}" srcId="{B08BD943-9FE9-4AEB-A164-B2EC444327F1}" destId="{D44DF3FD-2A1D-4B4F-9C17-CA77DB346C83}" srcOrd="0" destOrd="0" parTransId="{F5FE2C43-B699-468B-90E6-A184FA06A493}" sibTransId="{3709C8F2-0C0F-45FF-97C9-5E754A2A0CBA}"/>
    <dgm:cxn modelId="{AA460A0A-429E-4E9D-A112-CF0DB5E13EB8}" srcId="{B08BD943-9FE9-4AEB-A164-B2EC444327F1}" destId="{6206FAA8-9BB8-46BA-BD83-B7B30D3F6E3D}" srcOrd="2" destOrd="0" parTransId="{C17FE1F9-4B28-452C-848D-462DC21C5C62}" sibTransId="{C4CC3649-FC39-4901-BE17-03F16687B5CA}"/>
    <dgm:cxn modelId="{6ADA3522-3C75-482E-B9DC-5E39C52D479E}" type="presOf" srcId="{D44DF3FD-2A1D-4B4F-9C17-CA77DB346C83}" destId="{17006553-BCFD-46AF-A989-5A6A627357FF}" srcOrd="0" destOrd="0" presId="urn:microsoft.com/office/officeart/2018/2/layout/IconVerticalSolidList"/>
    <dgm:cxn modelId="{5DFA1B48-73AD-4495-8E13-A68910D2EF60}" srcId="{B08BD943-9FE9-4AEB-A164-B2EC444327F1}" destId="{8707B8EF-129B-4800-86E4-23EA84A747AA}" srcOrd="1" destOrd="0" parTransId="{A83AACE8-1EBF-42F1-82ED-B0BFD861BB28}" sibTransId="{BA979D22-717E-43D2-86BB-D9A8AF02F248}"/>
    <dgm:cxn modelId="{C1EFE550-7F5A-4AA3-80A7-0B2EC09A92A4}" srcId="{B08BD943-9FE9-4AEB-A164-B2EC444327F1}" destId="{C3E5B63C-0612-41DF-B1E9-21D339AB98C8}" srcOrd="3" destOrd="0" parTransId="{C8D657E6-8593-4EF2-9B1F-AEF84F984C32}" sibTransId="{554A743E-099C-461E-BC54-3EF53B53DC17}"/>
    <dgm:cxn modelId="{B0223A77-E497-4F7B-B544-35294332DF8F}" type="presOf" srcId="{C3E5B63C-0612-41DF-B1E9-21D339AB98C8}" destId="{776104F7-2361-4E07-B219-1756F11E2746}" srcOrd="0" destOrd="0" presId="urn:microsoft.com/office/officeart/2018/2/layout/IconVerticalSolidList"/>
    <dgm:cxn modelId="{3654959D-6780-44C4-A19F-A24D79DF38F6}" type="presOf" srcId="{8707B8EF-129B-4800-86E4-23EA84A747AA}" destId="{35A6AFE4-7B45-460B-8CBE-2531AC009C9D}" srcOrd="0" destOrd="0" presId="urn:microsoft.com/office/officeart/2018/2/layout/IconVerticalSolidList"/>
    <dgm:cxn modelId="{143F5CA5-C77B-493C-AC67-A1A5D73846BC}" type="presOf" srcId="{6206FAA8-9BB8-46BA-BD83-B7B30D3F6E3D}" destId="{979A339D-9C34-4F5C-8AD4-3850DA1F48B8}" srcOrd="0" destOrd="0" presId="urn:microsoft.com/office/officeart/2018/2/layout/IconVerticalSolidList"/>
    <dgm:cxn modelId="{9612C6A8-AEED-40C5-ABBC-CC8B18C44C37}" type="presOf" srcId="{B08BD943-9FE9-4AEB-A164-B2EC444327F1}" destId="{622C5787-61C6-4B6F-97EF-C8515B880F99}" srcOrd="0" destOrd="0" presId="urn:microsoft.com/office/officeart/2018/2/layout/IconVerticalSolidList"/>
    <dgm:cxn modelId="{4D4210A5-0DEA-4F7B-9CAA-0B94A435B575}" type="presParOf" srcId="{622C5787-61C6-4B6F-97EF-C8515B880F99}" destId="{5E711CAD-387C-4E80-9E2F-043098C4E474}" srcOrd="0" destOrd="0" presId="urn:microsoft.com/office/officeart/2018/2/layout/IconVerticalSolidList"/>
    <dgm:cxn modelId="{B99C6955-56A7-44ED-9104-544AC3C5F564}" type="presParOf" srcId="{5E711CAD-387C-4E80-9E2F-043098C4E474}" destId="{0B557FC6-504F-4AA6-82A6-D59F50FBB09A}" srcOrd="0" destOrd="0" presId="urn:microsoft.com/office/officeart/2018/2/layout/IconVerticalSolidList"/>
    <dgm:cxn modelId="{645C6FED-BD9B-4A08-BDC6-D57E9A2C594F}" type="presParOf" srcId="{5E711CAD-387C-4E80-9E2F-043098C4E474}" destId="{F32F970D-3347-4B0B-A91D-69693FA46747}" srcOrd="1" destOrd="0" presId="urn:microsoft.com/office/officeart/2018/2/layout/IconVerticalSolidList"/>
    <dgm:cxn modelId="{F79CBB55-DD93-4A8B-8C48-3445097C74E6}" type="presParOf" srcId="{5E711CAD-387C-4E80-9E2F-043098C4E474}" destId="{37B405C8-81A3-411F-ADEB-B44D73E37365}" srcOrd="2" destOrd="0" presId="urn:microsoft.com/office/officeart/2018/2/layout/IconVerticalSolidList"/>
    <dgm:cxn modelId="{4EEABFB1-DEB1-42AF-A77A-C850F5FCD616}" type="presParOf" srcId="{5E711CAD-387C-4E80-9E2F-043098C4E474}" destId="{17006553-BCFD-46AF-A989-5A6A627357FF}" srcOrd="3" destOrd="0" presId="urn:microsoft.com/office/officeart/2018/2/layout/IconVerticalSolidList"/>
    <dgm:cxn modelId="{97103CC4-AFC5-4EFC-9FED-1861DEA5C23C}" type="presParOf" srcId="{622C5787-61C6-4B6F-97EF-C8515B880F99}" destId="{F8FCAE40-3EDD-4B31-BEF8-F6339FC71C94}" srcOrd="1" destOrd="0" presId="urn:microsoft.com/office/officeart/2018/2/layout/IconVerticalSolidList"/>
    <dgm:cxn modelId="{A76F4E03-D82D-4B6D-B74A-565234AE4789}" type="presParOf" srcId="{622C5787-61C6-4B6F-97EF-C8515B880F99}" destId="{A2017AB3-0535-419D-9AB8-9E2CF1FA45E6}" srcOrd="2" destOrd="0" presId="urn:microsoft.com/office/officeart/2018/2/layout/IconVerticalSolidList"/>
    <dgm:cxn modelId="{762720CA-2847-46B1-95B1-0B8FEFBECF59}" type="presParOf" srcId="{A2017AB3-0535-419D-9AB8-9E2CF1FA45E6}" destId="{D713CDC3-76E4-4DFD-A19B-F6993B40CB25}" srcOrd="0" destOrd="0" presId="urn:microsoft.com/office/officeart/2018/2/layout/IconVerticalSolidList"/>
    <dgm:cxn modelId="{F52AC099-8533-48A5-9496-48B0C0887B54}" type="presParOf" srcId="{A2017AB3-0535-419D-9AB8-9E2CF1FA45E6}" destId="{00AD05DF-227B-455E-B45F-C71C5E36BC56}" srcOrd="1" destOrd="0" presId="urn:microsoft.com/office/officeart/2018/2/layout/IconVerticalSolidList"/>
    <dgm:cxn modelId="{F7CD223C-31D6-445A-9BE1-5FADBE514918}" type="presParOf" srcId="{A2017AB3-0535-419D-9AB8-9E2CF1FA45E6}" destId="{C7EC707C-8923-4353-9A36-5DDB672CFCAE}" srcOrd="2" destOrd="0" presId="urn:microsoft.com/office/officeart/2018/2/layout/IconVerticalSolidList"/>
    <dgm:cxn modelId="{872BAE1A-7796-4A1D-A697-FD5F16A88ACF}" type="presParOf" srcId="{A2017AB3-0535-419D-9AB8-9E2CF1FA45E6}" destId="{35A6AFE4-7B45-460B-8CBE-2531AC009C9D}" srcOrd="3" destOrd="0" presId="urn:microsoft.com/office/officeart/2018/2/layout/IconVerticalSolidList"/>
    <dgm:cxn modelId="{46A1C92F-F4A5-4099-855D-6CC860A24B72}" type="presParOf" srcId="{622C5787-61C6-4B6F-97EF-C8515B880F99}" destId="{25CCD151-F24D-4EB4-B127-4A0C3937D957}" srcOrd="3" destOrd="0" presId="urn:microsoft.com/office/officeart/2018/2/layout/IconVerticalSolidList"/>
    <dgm:cxn modelId="{F204700E-B1D0-43E5-92A4-02E8FDF36E05}" type="presParOf" srcId="{622C5787-61C6-4B6F-97EF-C8515B880F99}" destId="{98334CC9-672E-4895-9D93-BCD008940DB6}" srcOrd="4" destOrd="0" presId="urn:microsoft.com/office/officeart/2018/2/layout/IconVerticalSolidList"/>
    <dgm:cxn modelId="{DF0E44E8-C1D6-440C-AF97-50F73F85EC00}" type="presParOf" srcId="{98334CC9-672E-4895-9D93-BCD008940DB6}" destId="{A65B4513-AF7D-425B-AA54-7A2EF9BCD6B2}" srcOrd="0" destOrd="0" presId="urn:microsoft.com/office/officeart/2018/2/layout/IconVerticalSolidList"/>
    <dgm:cxn modelId="{62310E1A-8EAE-4AA1-9FCF-C0BB7CC0A711}" type="presParOf" srcId="{98334CC9-672E-4895-9D93-BCD008940DB6}" destId="{102B841A-B1E2-425E-9FF0-A9F46E3BBF49}" srcOrd="1" destOrd="0" presId="urn:microsoft.com/office/officeart/2018/2/layout/IconVerticalSolidList"/>
    <dgm:cxn modelId="{96C909FB-E34E-4A3D-9136-4F3A434B76B3}" type="presParOf" srcId="{98334CC9-672E-4895-9D93-BCD008940DB6}" destId="{62BAD6E3-CE3D-4A4E-9EF6-7CC4FF5DD5B2}" srcOrd="2" destOrd="0" presId="urn:microsoft.com/office/officeart/2018/2/layout/IconVerticalSolidList"/>
    <dgm:cxn modelId="{F8A63D26-6691-4B37-AA7F-B97CA8BDF1E4}" type="presParOf" srcId="{98334CC9-672E-4895-9D93-BCD008940DB6}" destId="{979A339D-9C34-4F5C-8AD4-3850DA1F48B8}" srcOrd="3" destOrd="0" presId="urn:microsoft.com/office/officeart/2018/2/layout/IconVerticalSolidList"/>
    <dgm:cxn modelId="{A572779E-FED6-456A-A1AF-F2D707F7ED37}" type="presParOf" srcId="{622C5787-61C6-4B6F-97EF-C8515B880F99}" destId="{523576AD-8F8D-4A4C-A139-9282D6BECCE8}" srcOrd="5" destOrd="0" presId="urn:microsoft.com/office/officeart/2018/2/layout/IconVerticalSolidList"/>
    <dgm:cxn modelId="{BEA81E26-6FEF-4B9C-B569-0D87B86B6626}" type="presParOf" srcId="{622C5787-61C6-4B6F-97EF-C8515B880F99}" destId="{F0F3D1DB-6F2F-40D1-98C6-3FDA7ECC84F6}" srcOrd="6" destOrd="0" presId="urn:microsoft.com/office/officeart/2018/2/layout/IconVerticalSolidList"/>
    <dgm:cxn modelId="{673661D7-F3C1-463C-9DAB-F0F7B3A3EF52}" type="presParOf" srcId="{F0F3D1DB-6F2F-40D1-98C6-3FDA7ECC84F6}" destId="{C1A813CF-AAE4-4B6E-81FB-039533E17330}" srcOrd="0" destOrd="0" presId="urn:microsoft.com/office/officeart/2018/2/layout/IconVerticalSolidList"/>
    <dgm:cxn modelId="{75D3EB56-3D91-4DAF-9EA0-C3864A371673}" type="presParOf" srcId="{F0F3D1DB-6F2F-40D1-98C6-3FDA7ECC84F6}" destId="{7B6A2C56-CBEA-4E93-BCB0-271AF58C3858}" srcOrd="1" destOrd="0" presId="urn:microsoft.com/office/officeart/2018/2/layout/IconVerticalSolidList"/>
    <dgm:cxn modelId="{B31981ED-07E8-4045-A66C-11DA9210103A}" type="presParOf" srcId="{F0F3D1DB-6F2F-40D1-98C6-3FDA7ECC84F6}" destId="{672AE1F5-17CF-4152-A510-8B68F15CB435}" srcOrd="2" destOrd="0" presId="urn:microsoft.com/office/officeart/2018/2/layout/IconVerticalSolidList"/>
    <dgm:cxn modelId="{CD4BD7E7-D044-4054-B483-070A5252CF8D}" type="presParOf" srcId="{F0F3D1DB-6F2F-40D1-98C6-3FDA7ECC84F6}" destId="{776104F7-2361-4E07-B219-1756F11E274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57FC6-504F-4AA6-82A6-D59F50FBB09A}">
      <dsp:nvSpPr>
        <dsp:cNvPr id="0" name=""/>
        <dsp:cNvSpPr/>
      </dsp:nvSpPr>
      <dsp:spPr>
        <a:xfrm>
          <a:off x="0" y="1427"/>
          <a:ext cx="5779077" cy="7232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2F970D-3347-4B0B-A91D-69693FA46747}">
      <dsp:nvSpPr>
        <dsp:cNvPr id="0" name=""/>
        <dsp:cNvSpPr/>
      </dsp:nvSpPr>
      <dsp:spPr>
        <a:xfrm>
          <a:off x="218784" y="164159"/>
          <a:ext cx="397789" cy="3977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006553-BCFD-46AF-A989-5A6A627357FF}">
      <dsp:nvSpPr>
        <dsp:cNvPr id="0" name=""/>
        <dsp:cNvSpPr/>
      </dsp:nvSpPr>
      <dsp:spPr>
        <a:xfrm>
          <a:off x="835357" y="1427"/>
          <a:ext cx="4943719" cy="723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4" tIns="76544" rIns="76544" bIns="76544" numCol="1" spcCol="1270" anchor="ctr" anchorCtr="0">
          <a:noAutofit/>
        </a:bodyPr>
        <a:lstStyle/>
        <a:p>
          <a:pPr marL="0" lvl="0" indent="0" algn="l" defTabSz="622300">
            <a:lnSpc>
              <a:spcPct val="100000"/>
            </a:lnSpc>
            <a:spcBef>
              <a:spcPct val="0"/>
            </a:spcBef>
            <a:spcAft>
              <a:spcPct val="35000"/>
            </a:spcAft>
            <a:buNone/>
          </a:pPr>
          <a:r>
            <a:rPr lang="en-US" sz="1400" kern="1200" dirty="0"/>
            <a:t>A tool provided by the U.S. Department of Housing and Urban Development (HUD) for CDBG grantees</a:t>
          </a:r>
        </a:p>
      </dsp:txBody>
      <dsp:txXfrm>
        <a:off x="835357" y="1427"/>
        <a:ext cx="4943719" cy="723253"/>
      </dsp:txXfrm>
    </dsp:sp>
    <dsp:sp modelId="{D713CDC3-76E4-4DFD-A19B-F6993B40CB25}">
      <dsp:nvSpPr>
        <dsp:cNvPr id="0" name=""/>
        <dsp:cNvSpPr/>
      </dsp:nvSpPr>
      <dsp:spPr>
        <a:xfrm>
          <a:off x="0" y="905493"/>
          <a:ext cx="5779077" cy="7232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AD05DF-227B-455E-B45F-C71C5E36BC56}">
      <dsp:nvSpPr>
        <dsp:cNvPr id="0" name=""/>
        <dsp:cNvSpPr/>
      </dsp:nvSpPr>
      <dsp:spPr>
        <a:xfrm>
          <a:off x="218784" y="1068225"/>
          <a:ext cx="397789" cy="3977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A6AFE4-7B45-460B-8CBE-2531AC009C9D}">
      <dsp:nvSpPr>
        <dsp:cNvPr id="0" name=""/>
        <dsp:cNvSpPr/>
      </dsp:nvSpPr>
      <dsp:spPr>
        <a:xfrm>
          <a:off x="835357" y="905493"/>
          <a:ext cx="4943719" cy="723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4" tIns="76544" rIns="76544" bIns="76544" numCol="1" spcCol="1270" anchor="ctr" anchorCtr="0">
          <a:noAutofit/>
        </a:bodyPr>
        <a:lstStyle/>
        <a:p>
          <a:pPr marL="0" lvl="0" indent="0" algn="l" defTabSz="622300">
            <a:lnSpc>
              <a:spcPct val="100000"/>
            </a:lnSpc>
            <a:spcBef>
              <a:spcPct val="0"/>
            </a:spcBef>
            <a:spcAft>
              <a:spcPct val="35000"/>
            </a:spcAft>
            <a:buNone/>
          </a:pPr>
          <a:r>
            <a:rPr lang="en-US" sz="1400" kern="1200" dirty="0"/>
            <a:t>5-year plan that targets the use of our CDBG dollars in specific areas, with the goal of leveraging other funding and resources</a:t>
          </a:r>
        </a:p>
      </dsp:txBody>
      <dsp:txXfrm>
        <a:off x="835357" y="905493"/>
        <a:ext cx="4943719" cy="723253"/>
      </dsp:txXfrm>
    </dsp:sp>
    <dsp:sp modelId="{A65B4513-AF7D-425B-AA54-7A2EF9BCD6B2}">
      <dsp:nvSpPr>
        <dsp:cNvPr id="0" name=""/>
        <dsp:cNvSpPr/>
      </dsp:nvSpPr>
      <dsp:spPr>
        <a:xfrm>
          <a:off x="0" y="1809560"/>
          <a:ext cx="5779077" cy="7232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B841A-B1E2-425E-9FF0-A9F46E3BBF49}">
      <dsp:nvSpPr>
        <dsp:cNvPr id="0" name=""/>
        <dsp:cNvSpPr/>
      </dsp:nvSpPr>
      <dsp:spPr>
        <a:xfrm>
          <a:off x="218784" y="1972292"/>
          <a:ext cx="397789" cy="39778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9A339D-9C34-4F5C-8AD4-3850DA1F48B8}">
      <dsp:nvSpPr>
        <dsp:cNvPr id="0" name=""/>
        <dsp:cNvSpPr/>
      </dsp:nvSpPr>
      <dsp:spPr>
        <a:xfrm>
          <a:off x="835357" y="1809560"/>
          <a:ext cx="4943719" cy="723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4" tIns="76544" rIns="76544" bIns="76544" numCol="1" spcCol="1270" anchor="ctr" anchorCtr="0">
          <a:noAutofit/>
        </a:bodyPr>
        <a:lstStyle/>
        <a:p>
          <a:pPr marL="0" lvl="0" indent="0" algn="l" defTabSz="622300">
            <a:lnSpc>
              <a:spcPct val="100000"/>
            </a:lnSpc>
            <a:spcBef>
              <a:spcPct val="0"/>
            </a:spcBef>
            <a:spcAft>
              <a:spcPct val="35000"/>
            </a:spcAft>
            <a:buNone/>
          </a:pPr>
          <a:r>
            <a:rPr lang="en-US" sz="1400" kern="1200" dirty="0"/>
            <a:t>As a result, HUD grants flexibilities with CDBG rules</a:t>
          </a:r>
        </a:p>
      </dsp:txBody>
      <dsp:txXfrm>
        <a:off x="835357" y="1809560"/>
        <a:ext cx="4943719" cy="723253"/>
      </dsp:txXfrm>
    </dsp:sp>
    <dsp:sp modelId="{C1A813CF-AAE4-4B6E-81FB-039533E17330}">
      <dsp:nvSpPr>
        <dsp:cNvPr id="0" name=""/>
        <dsp:cNvSpPr/>
      </dsp:nvSpPr>
      <dsp:spPr>
        <a:xfrm>
          <a:off x="0" y="2713627"/>
          <a:ext cx="5779077" cy="7232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6A2C56-CBEA-4E93-BCB0-271AF58C3858}">
      <dsp:nvSpPr>
        <dsp:cNvPr id="0" name=""/>
        <dsp:cNvSpPr/>
      </dsp:nvSpPr>
      <dsp:spPr>
        <a:xfrm>
          <a:off x="218784" y="2876359"/>
          <a:ext cx="397789" cy="39778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104F7-2361-4E07-B219-1756F11E2746}">
      <dsp:nvSpPr>
        <dsp:cNvPr id="0" name=""/>
        <dsp:cNvSpPr/>
      </dsp:nvSpPr>
      <dsp:spPr>
        <a:xfrm>
          <a:off x="835357" y="2713627"/>
          <a:ext cx="4943719" cy="723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4" tIns="76544" rIns="76544" bIns="76544" numCol="1" spcCol="1270" anchor="ctr" anchorCtr="0">
          <a:noAutofit/>
        </a:bodyPr>
        <a:lstStyle/>
        <a:p>
          <a:pPr marL="0" lvl="0" indent="0" algn="l" defTabSz="622300">
            <a:lnSpc>
              <a:spcPct val="100000"/>
            </a:lnSpc>
            <a:spcBef>
              <a:spcPct val="0"/>
            </a:spcBef>
            <a:spcAft>
              <a:spcPct val="35000"/>
            </a:spcAft>
            <a:buNone/>
          </a:pPr>
          <a:r>
            <a:rPr lang="en-US" sz="1400" kern="1200" dirty="0"/>
            <a:t>Without our NRSA’s, these programs would not be possible</a:t>
          </a:r>
        </a:p>
      </dsp:txBody>
      <dsp:txXfrm>
        <a:off x="835357" y="2713627"/>
        <a:ext cx="4943719" cy="7232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8" tIns="46239" rIns="92478" bIns="46239" rtlCol="0"/>
          <a:lstStyle>
            <a:lvl1pPr algn="l">
              <a:defRPr sz="1200"/>
            </a:lvl1pPr>
          </a:lstStyle>
          <a:p>
            <a:endParaRPr lang="en-US" dirty="0"/>
          </a:p>
        </p:txBody>
      </p:sp>
      <p:sp>
        <p:nvSpPr>
          <p:cNvPr id="3" name="Date Placeholder 2"/>
          <p:cNvSpPr>
            <a:spLocks noGrp="1"/>
          </p:cNvSpPr>
          <p:nvPr>
            <p:ph type="dt" idx="1"/>
          </p:nvPr>
        </p:nvSpPr>
        <p:spPr>
          <a:xfrm>
            <a:off x="3936769" y="0"/>
            <a:ext cx="3011699" cy="461804"/>
          </a:xfrm>
          <a:prstGeom prst="rect">
            <a:avLst/>
          </a:prstGeom>
        </p:spPr>
        <p:txBody>
          <a:bodyPr vert="horz" lIns="92478" tIns="46239" rIns="92478" bIns="46239" rtlCol="0"/>
          <a:lstStyle>
            <a:lvl1pPr algn="r">
              <a:defRPr sz="1200"/>
            </a:lvl1pPr>
          </a:lstStyle>
          <a:p>
            <a:fld id="{1FECC7FD-662A-48D8-B84B-D224E0DEDC7A}" type="datetimeFigureOut">
              <a:rPr lang="en-US" smtClean="0"/>
              <a:t>3/18/2025</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78" tIns="46239" rIns="92478" bIns="46239"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8" tIns="46239" rIns="92478" bIns="4623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2478" tIns="46239" rIns="92478" bIns="4623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9"/>
            <a:ext cx="3011699" cy="461804"/>
          </a:xfrm>
          <a:prstGeom prst="rect">
            <a:avLst/>
          </a:prstGeom>
        </p:spPr>
        <p:txBody>
          <a:bodyPr vert="horz" lIns="92478" tIns="46239" rIns="92478" bIns="46239" rtlCol="0" anchor="b"/>
          <a:lstStyle>
            <a:lvl1pPr algn="r">
              <a:defRPr sz="1200"/>
            </a:lvl1pPr>
          </a:lstStyle>
          <a:p>
            <a:fld id="{8D273620-1E29-4E5E-A165-5C789908293A}" type="slidenum">
              <a:rPr lang="en-US" smtClean="0"/>
              <a:t>‹#›</a:t>
            </a:fld>
            <a:endParaRPr lang="en-US" dirty="0"/>
          </a:p>
        </p:txBody>
      </p:sp>
    </p:spTree>
    <p:extLst>
      <p:ext uri="{BB962C8B-B14F-4D97-AF65-F5344CB8AC3E}">
        <p14:creationId xmlns:p14="http://schemas.microsoft.com/office/powerpoint/2010/main" val="952257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etroitmi.gov/hrd"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9C59B-FC3D-4EA8-BA66-1EDE70C4CF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1833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a:extLst>
            <a:ext uri="{FF2B5EF4-FFF2-40B4-BE49-F238E27FC236}">
              <a16:creationId xmlns:a16="http://schemas.microsoft.com/office/drawing/2014/main" id="{AC879914-4B36-90E1-04FB-D04F713FC395}"/>
            </a:ext>
          </a:extLst>
        </p:cNvPr>
        <p:cNvGrpSpPr/>
        <p:nvPr/>
      </p:nvGrpSpPr>
      <p:grpSpPr>
        <a:xfrm>
          <a:off x="0" y="0"/>
          <a:ext cx="0" cy="0"/>
          <a:chOff x="0" y="0"/>
          <a:chExt cx="0" cy="0"/>
        </a:xfrm>
      </p:grpSpPr>
      <p:sp>
        <p:nvSpPr>
          <p:cNvPr id="86" name="Google Shape;86;g4477a9cd01_0_115:notes">
            <a:extLst>
              <a:ext uri="{FF2B5EF4-FFF2-40B4-BE49-F238E27FC236}">
                <a16:creationId xmlns:a16="http://schemas.microsoft.com/office/drawing/2014/main" id="{5CCEDE34-CB36-F882-1175-EBCFC20416F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4477a9cd01_0_115:notes">
            <a:extLst>
              <a:ext uri="{FF2B5EF4-FFF2-40B4-BE49-F238E27FC236}">
                <a16:creationId xmlns:a16="http://schemas.microsoft.com/office/drawing/2014/main" id="{733107C7-10EE-6915-55C6-A282DE9A36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1939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73620-1E29-4E5E-A165-5C789908293A}" type="slidenum">
              <a:rPr lang="en-US" smtClean="0"/>
              <a:t>26</a:t>
            </a:fld>
            <a:endParaRPr lang="en-US" dirty="0"/>
          </a:p>
        </p:txBody>
      </p:sp>
    </p:spTree>
    <p:extLst>
      <p:ext uri="{BB962C8B-B14F-4D97-AF65-F5344CB8AC3E}">
        <p14:creationId xmlns:p14="http://schemas.microsoft.com/office/powerpoint/2010/main" val="3023742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64AB2-B621-021E-D665-8F4C64244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07F63-A7A2-AFDD-82BE-BD04DC0ED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2390E-C823-4014-4C38-EE3958E980DC}"/>
              </a:ext>
            </a:extLst>
          </p:cNvPr>
          <p:cNvSpPr>
            <a:spLocks noGrp="1"/>
          </p:cNvSpPr>
          <p:nvPr>
            <p:ph type="body" idx="1"/>
          </p:nvPr>
        </p:nvSpPr>
        <p:spPr/>
        <p:txBody>
          <a:bodyPr/>
          <a:lstStyle/>
          <a:p>
            <a:pPr marL="171450" indent="-171450">
              <a:buFont typeface="Arial" panose="020B0604020202020204" pitchFamily="34" charset="0"/>
              <a:buChar char="•"/>
            </a:pPr>
            <a:r>
              <a:rPr lang="en-US" dirty="0"/>
              <a:t>Participation includes sharing what your priorities are through surveys and sharing your comments on the draft of the Con Plan. Your engagement helps us establish what our goals our over the next few years. </a:t>
            </a:r>
          </a:p>
          <a:p>
            <a:pPr marL="171450" indent="-171450">
              <a:buFont typeface="Arial" panose="020B0604020202020204" pitchFamily="34" charset="0"/>
              <a:buChar char="•"/>
            </a:pPr>
            <a:r>
              <a:rPr lang="en-US" dirty="0"/>
              <a:t>This kind of outreach will begin in January 2025</a:t>
            </a:r>
          </a:p>
        </p:txBody>
      </p:sp>
      <p:sp>
        <p:nvSpPr>
          <p:cNvPr id="4" name="Slide Number Placeholder 3">
            <a:extLst>
              <a:ext uri="{FF2B5EF4-FFF2-40B4-BE49-F238E27FC236}">
                <a16:creationId xmlns:a16="http://schemas.microsoft.com/office/drawing/2014/main" id="{7A0DACC2-6102-582C-0A34-76093E025EB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273620-1E29-4E5E-A165-5C78990829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18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(HUD’s Definition):The Consolidated Plan is designed to help states and local jurisdictions to assess their affordable housing, community development needs, market conditions and to make data-driven, place-based investment decisions when using entitlement grant funds.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Also, the overall Con Plan goal is improving the quality of life in the low-and moderate-income areas of the city, including identifying and prioritizing the City’s housing and community development needs, by setting five year goals for the use of the entitlement grants in the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273620-1E29-4E5E-A165-5C789908293A}" type="slidenum">
              <a:rPr lang="en-US" smtClean="0"/>
              <a:t>3</a:t>
            </a:fld>
            <a:endParaRPr lang="en-US" dirty="0"/>
          </a:p>
        </p:txBody>
      </p:sp>
    </p:spTree>
    <p:extLst>
      <p:ext uri="{BB962C8B-B14F-4D97-AF65-F5344CB8AC3E}">
        <p14:creationId xmlns:p14="http://schemas.microsoft.com/office/powerpoint/2010/main" val="2287479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pc="-4" dirty="0">
                <a:solidFill>
                  <a:prstClr val="black"/>
                </a:solidFill>
                <a:latin typeface="Aptos Display" panose="020B0004020202020204" pitchFamily="34" charset="0"/>
                <a:cs typeface="Calibri"/>
              </a:rPr>
              <a:t>CDBG: (Ex. Home Repair, Job Training programs)</a:t>
            </a:r>
          </a:p>
          <a:p>
            <a:pPr marL="171450" indent="-171450">
              <a:buFont typeface="Arial" panose="020B0604020202020204" pitchFamily="34" charset="0"/>
              <a:buChar char="•"/>
            </a:pPr>
            <a:endParaRPr lang="en-US" spc="-4" dirty="0">
              <a:solidFill>
                <a:prstClr val="black"/>
              </a:solidFill>
              <a:latin typeface="Aptos Display" panose="020B0004020202020204" pitchFamily="34" charset="0"/>
              <a:cs typeface="Calibri"/>
            </a:endParaRPr>
          </a:p>
          <a:p>
            <a:pPr marL="171450" indent="-171450">
              <a:buFont typeface="Arial" panose="020B0604020202020204" pitchFamily="34" charset="0"/>
              <a:buChar char="•"/>
            </a:pPr>
            <a:r>
              <a:rPr lang="en-US" spc="-4" dirty="0">
                <a:solidFill>
                  <a:prstClr val="black"/>
                </a:solidFill>
                <a:latin typeface="Aptos Display" panose="020B0004020202020204" pitchFamily="34" charset="0"/>
                <a:cs typeface="Calibri"/>
              </a:rPr>
              <a:t>HOME: (Ex. Rehab multi-family affordable housing – apartments)</a:t>
            </a:r>
          </a:p>
          <a:p>
            <a:pPr marL="171450" indent="-171450">
              <a:buFont typeface="Arial" panose="020B0604020202020204" pitchFamily="34" charset="0"/>
              <a:buChar char="•"/>
            </a:pPr>
            <a:endParaRPr lang="en-US" spc="-4" dirty="0">
              <a:solidFill>
                <a:prstClr val="black"/>
              </a:solidFill>
              <a:latin typeface="Aptos Display" panose="020B0004020202020204" pitchFamily="34" charset="0"/>
              <a:cs typeface="Calibri"/>
            </a:endParaRPr>
          </a:p>
          <a:p>
            <a:pPr marL="171450" indent="-171450">
              <a:buFont typeface="Arial" panose="020B0604020202020204" pitchFamily="34" charset="0"/>
              <a:buChar char="•"/>
            </a:pPr>
            <a:r>
              <a:rPr lang="en-US" spc="-4" dirty="0">
                <a:solidFill>
                  <a:prstClr val="black"/>
                </a:solidFill>
                <a:latin typeface="Aptos Display" panose="020B0004020202020204" pitchFamily="34" charset="0"/>
                <a:cs typeface="Calibri"/>
              </a:rPr>
              <a:t>ESG: (Ex. Emergency Shelters for the homeless, Homeless Prevention programs)  </a:t>
            </a:r>
          </a:p>
          <a:p>
            <a:pPr marL="171450" indent="-171450">
              <a:buFont typeface="Arial" panose="020B0604020202020204" pitchFamily="34" charset="0"/>
              <a:buChar char="•"/>
            </a:pPr>
            <a:endParaRPr lang="en-US" spc="-4" dirty="0">
              <a:solidFill>
                <a:prstClr val="black"/>
              </a:solidFill>
              <a:latin typeface="Aptos Display" panose="020B0004020202020204" pitchFamily="34" charset="0"/>
              <a:cs typeface="Calibri"/>
            </a:endParaRPr>
          </a:p>
          <a:p>
            <a:pPr marL="171450" indent="-171450">
              <a:buFont typeface="Arial" panose="020B0604020202020204" pitchFamily="34" charset="0"/>
              <a:buChar char="•"/>
            </a:pPr>
            <a:r>
              <a:rPr lang="en-US" spc="-4" dirty="0">
                <a:solidFill>
                  <a:prstClr val="black"/>
                </a:solidFill>
                <a:latin typeface="Aptos Display" panose="020B0004020202020204" pitchFamily="34" charset="0"/>
                <a:cs typeface="Calibri"/>
              </a:rPr>
              <a:t>HOPWA: (Ex. Tenant-Based Rental Assistance for families affected by the Aids Virus)</a:t>
            </a:r>
            <a:endParaRPr lang="en-US" dirty="0"/>
          </a:p>
        </p:txBody>
      </p:sp>
      <p:sp>
        <p:nvSpPr>
          <p:cNvPr id="4" name="Slide Number Placeholder 3"/>
          <p:cNvSpPr>
            <a:spLocks noGrp="1"/>
          </p:cNvSpPr>
          <p:nvPr>
            <p:ph type="sldNum" sz="quarter" idx="5"/>
          </p:nvPr>
        </p:nvSpPr>
        <p:spPr/>
        <p:txBody>
          <a:bodyPr/>
          <a:lstStyle/>
          <a:p>
            <a:fld id="{8D273620-1E29-4E5E-A165-5C789908293A}" type="slidenum">
              <a:rPr lang="en-US" smtClean="0"/>
              <a:t>5</a:t>
            </a:fld>
            <a:endParaRPr lang="en-US" dirty="0"/>
          </a:p>
        </p:txBody>
      </p:sp>
    </p:spTree>
    <p:extLst>
      <p:ext uri="{BB962C8B-B14F-4D97-AF65-F5344CB8AC3E}">
        <p14:creationId xmlns:p14="http://schemas.microsoft.com/office/powerpoint/2010/main" val="428731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08B00-D24F-C177-A541-F5C3A7AC6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89E38-8212-33D6-B1E7-EEA8C3651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82C45-6B58-6DCB-E5A2-5CF092430F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Use this visual to go over how the Con Plan and Annual Action Plan work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(Contains specific implementing actions to carry out five year strategies, goals and objectives)</a:t>
            </a:r>
          </a:p>
          <a:p>
            <a:pPr marL="0" marR="0" lvl="0" indent="0" algn="l" defTabSz="1017588"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Goals</a:t>
            </a:r>
          </a:p>
          <a:p>
            <a:pPr marL="0" marR="0" lvl="0" indent="0" algn="l" defTabSz="1017588"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Primarily focused on low-to moderate-income households and communities</a:t>
            </a:r>
          </a:p>
          <a:p>
            <a:pPr marL="285750" marR="0" lvl="0" indent="-285750" algn="l" defTabSz="1017588" rtl="0" eaLnBrk="0" fontAlgn="base" latinLnBrk="0" hangingPunct="0">
              <a:lnSpc>
                <a:spcPct val="100000"/>
              </a:lnSpc>
              <a:spcBef>
                <a:spcPct val="0"/>
              </a:spcBef>
              <a:spcAft>
                <a:spcPct val="0"/>
              </a:spcAft>
              <a:buClrTx/>
              <a:buSzTx/>
              <a:buFont typeface="Wingdings" panose="05000000000000000000" pitchFamily="2" charset="2"/>
              <a:buChar char="v"/>
              <a:tabLst/>
              <a:defRPr/>
            </a:pPr>
            <a:r>
              <a:rPr lang="en-US" dirty="0">
                <a:solidFill>
                  <a:prstClr val="black"/>
                </a:solidFill>
                <a:latin typeface="Calibri" panose="020F0502020204030204" pitchFamily="34" charset="0"/>
              </a:rPr>
              <a:t>Development of decent and affordable housing</a:t>
            </a:r>
          </a:p>
          <a:p>
            <a:pPr marL="285750" marR="0" lvl="0" indent="-285750" algn="l" defTabSz="1017588"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Create suitable living environments and promote quality of life</a:t>
            </a:r>
          </a:p>
          <a:p>
            <a:pPr marL="285750" marR="0" lvl="0" indent="-285750" algn="l" defTabSz="1017588" rtl="0" eaLnBrk="0" fontAlgn="base" latinLnBrk="0" hangingPunct="0">
              <a:lnSpc>
                <a:spcPct val="100000"/>
              </a:lnSpc>
              <a:spcBef>
                <a:spcPct val="0"/>
              </a:spcBef>
              <a:spcAft>
                <a:spcPct val="0"/>
              </a:spcAft>
              <a:buClrTx/>
              <a:buSzTx/>
              <a:buFont typeface="Wingdings" panose="05000000000000000000" pitchFamily="2" charset="2"/>
              <a:buChar char="v"/>
              <a:tabLst/>
              <a:defRPr/>
            </a:pPr>
            <a:r>
              <a:rPr kumimoji="0" lang="en-US"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Expand economic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ysClr val="windowText" lastClr="000000"/>
              </a:solidFill>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0D50635-D87F-95A3-70FF-5A0188744417}"/>
              </a:ext>
            </a:extLst>
          </p:cNvPr>
          <p:cNvSpPr>
            <a:spLocks noGrp="1"/>
          </p:cNvSpPr>
          <p:nvPr>
            <p:ph type="sldNum" sz="quarter" idx="5"/>
          </p:nvPr>
        </p:nvSpPr>
        <p:spPr/>
        <p:txBody>
          <a:bodyPr/>
          <a:lstStyle/>
          <a:p>
            <a:fld id="{8D273620-1E29-4E5E-A165-5C789908293A}" type="slidenum">
              <a:rPr lang="en-US" smtClean="0"/>
              <a:t>6</a:t>
            </a:fld>
            <a:endParaRPr lang="en-US" dirty="0"/>
          </a:p>
        </p:txBody>
      </p:sp>
    </p:spTree>
    <p:extLst>
      <p:ext uri="{BB962C8B-B14F-4D97-AF65-F5344CB8AC3E}">
        <p14:creationId xmlns:p14="http://schemas.microsoft.com/office/powerpoint/2010/main" val="380271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14C65-1C21-9B72-4F87-D4A268B35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FBA37-0A82-EF66-F80A-51BF0DBF2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F6A3F-6F6C-F878-FE4B-482C97C27C4A}"/>
              </a:ext>
            </a:extLst>
          </p:cNvPr>
          <p:cNvSpPr>
            <a:spLocks noGrp="1"/>
          </p:cNvSpPr>
          <p:nvPr>
            <p:ph type="body" idx="1"/>
          </p:nvPr>
        </p:nvSpPr>
        <p:spPr/>
        <p:txBody>
          <a:bodyPr/>
          <a:lstStyle/>
          <a:p>
            <a:pPr marL="171450" indent="-171450">
              <a:buFont typeface="Arial" panose="020B0604020202020204" pitchFamily="34" charset="0"/>
              <a:buChar char="•"/>
            </a:pPr>
            <a:r>
              <a:rPr lang="en-US" spc="-4" dirty="0">
                <a:solidFill>
                  <a:prstClr val="black"/>
                </a:solidFill>
                <a:latin typeface="Aptos Display" panose="020B0004020202020204" pitchFamily="34" charset="0"/>
                <a:cs typeface="Calibri"/>
              </a:rPr>
              <a:t>CDBG: (Ex. Home Repair, Job Training programs)</a:t>
            </a:r>
          </a:p>
          <a:p>
            <a:pPr marL="171450" indent="-171450">
              <a:buFont typeface="Arial" panose="020B0604020202020204" pitchFamily="34" charset="0"/>
              <a:buChar char="•"/>
            </a:pPr>
            <a:endParaRPr lang="en-US" spc="-4" dirty="0">
              <a:solidFill>
                <a:prstClr val="black"/>
              </a:solidFill>
              <a:latin typeface="Aptos Display" panose="020B0004020202020204" pitchFamily="34" charset="0"/>
              <a:cs typeface="Calibri"/>
            </a:endParaRPr>
          </a:p>
          <a:p>
            <a:pPr marL="171450" indent="-171450">
              <a:buFont typeface="Arial" panose="020B0604020202020204" pitchFamily="34" charset="0"/>
              <a:buChar char="•"/>
            </a:pPr>
            <a:r>
              <a:rPr lang="en-US" spc="-4" dirty="0">
                <a:solidFill>
                  <a:prstClr val="black"/>
                </a:solidFill>
                <a:latin typeface="Aptos Display" panose="020B0004020202020204" pitchFamily="34" charset="0"/>
                <a:cs typeface="Calibri"/>
              </a:rPr>
              <a:t>HOME: (Ex. Rehab multi-family affordable housing – apartments)</a:t>
            </a:r>
          </a:p>
          <a:p>
            <a:pPr marL="171450" indent="-171450">
              <a:buFont typeface="Arial" panose="020B0604020202020204" pitchFamily="34" charset="0"/>
              <a:buChar char="•"/>
            </a:pPr>
            <a:endParaRPr lang="en-US" spc="-4" dirty="0">
              <a:solidFill>
                <a:prstClr val="black"/>
              </a:solidFill>
              <a:latin typeface="Aptos Display" panose="020B0004020202020204" pitchFamily="34" charset="0"/>
              <a:cs typeface="Calibri"/>
            </a:endParaRPr>
          </a:p>
          <a:p>
            <a:pPr marL="171450" indent="-171450">
              <a:buFont typeface="Arial" panose="020B0604020202020204" pitchFamily="34" charset="0"/>
              <a:buChar char="•"/>
            </a:pPr>
            <a:r>
              <a:rPr lang="en-US" spc="-4" dirty="0">
                <a:solidFill>
                  <a:prstClr val="black"/>
                </a:solidFill>
                <a:latin typeface="Aptos Display" panose="020B0004020202020204" pitchFamily="34" charset="0"/>
                <a:cs typeface="Calibri"/>
              </a:rPr>
              <a:t>ESG: (Ex. Emergency Shelters for the homeless, Homeless Prevention programs)  </a:t>
            </a:r>
          </a:p>
          <a:p>
            <a:pPr marL="171450" indent="-171450">
              <a:buFont typeface="Arial" panose="020B0604020202020204" pitchFamily="34" charset="0"/>
              <a:buChar char="•"/>
            </a:pPr>
            <a:endParaRPr lang="en-US" spc="-4" dirty="0">
              <a:solidFill>
                <a:prstClr val="black"/>
              </a:solidFill>
              <a:latin typeface="Aptos Display" panose="020B0004020202020204" pitchFamily="34" charset="0"/>
              <a:cs typeface="Calibri"/>
            </a:endParaRPr>
          </a:p>
          <a:p>
            <a:pPr marL="171450" indent="-171450">
              <a:buFont typeface="Arial" panose="020B0604020202020204" pitchFamily="34" charset="0"/>
              <a:buChar char="•"/>
            </a:pPr>
            <a:r>
              <a:rPr lang="en-US" spc="-4" dirty="0">
                <a:solidFill>
                  <a:prstClr val="black"/>
                </a:solidFill>
                <a:latin typeface="Aptos Display" panose="020B0004020202020204" pitchFamily="34" charset="0"/>
                <a:cs typeface="Calibri"/>
              </a:rPr>
              <a:t>HOPWA: (Ex. Tenant-Based Rental Assistance for families affected by the Aids Virus)</a:t>
            </a:r>
            <a:endParaRPr lang="en-US" dirty="0"/>
          </a:p>
        </p:txBody>
      </p:sp>
      <p:sp>
        <p:nvSpPr>
          <p:cNvPr id="4" name="Slide Number Placeholder 3">
            <a:extLst>
              <a:ext uri="{FF2B5EF4-FFF2-40B4-BE49-F238E27FC236}">
                <a16:creationId xmlns:a16="http://schemas.microsoft.com/office/drawing/2014/main" id="{47BC890C-76F0-C671-1990-1BB56C1A0B61}"/>
              </a:ext>
            </a:extLst>
          </p:cNvPr>
          <p:cNvSpPr>
            <a:spLocks noGrp="1"/>
          </p:cNvSpPr>
          <p:nvPr>
            <p:ph type="sldNum" sz="quarter" idx="5"/>
          </p:nvPr>
        </p:nvSpPr>
        <p:spPr/>
        <p:txBody>
          <a:bodyPr/>
          <a:lstStyle/>
          <a:p>
            <a:fld id="{8D273620-1E29-4E5E-A165-5C789908293A}" type="slidenum">
              <a:rPr lang="en-US" smtClean="0"/>
              <a:t>7</a:t>
            </a:fld>
            <a:endParaRPr lang="en-US" dirty="0"/>
          </a:p>
        </p:txBody>
      </p:sp>
    </p:spTree>
    <p:extLst>
      <p:ext uri="{BB962C8B-B14F-4D97-AF65-F5344CB8AC3E}">
        <p14:creationId xmlns:p14="http://schemas.microsoft.com/office/powerpoint/2010/main" val="364326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HRD submits the Consolidated Plan + the Year 1 Annual Action Plan in July 2025</a:t>
            </a:r>
          </a:p>
          <a:p>
            <a:pPr marL="171450" indent="-171450">
              <a:buFont typeface="Arial" panose="020B0604020202020204" pitchFamily="34" charset="0"/>
              <a:buChar char="•"/>
            </a:pPr>
            <a:r>
              <a:rPr lang="en-US" dirty="0"/>
              <a:t>One component of the submission is Citizen’s Participation. We will need your help!</a:t>
            </a:r>
          </a:p>
          <a:p>
            <a:endParaRPr lang="en-US" dirty="0"/>
          </a:p>
        </p:txBody>
      </p:sp>
      <p:sp>
        <p:nvSpPr>
          <p:cNvPr id="4" name="Slide Number Placeholder 3"/>
          <p:cNvSpPr>
            <a:spLocks noGrp="1"/>
          </p:cNvSpPr>
          <p:nvPr>
            <p:ph type="sldNum" sz="quarter" idx="5"/>
          </p:nvPr>
        </p:nvSpPr>
        <p:spPr/>
        <p:txBody>
          <a:bodyPr/>
          <a:lstStyle/>
          <a:p>
            <a:fld id="{8D273620-1E29-4E5E-A165-5C789908293A}" type="slidenum">
              <a:rPr lang="en-US" smtClean="0"/>
              <a:t>8</a:t>
            </a:fld>
            <a:endParaRPr lang="en-US" dirty="0"/>
          </a:p>
        </p:txBody>
      </p:sp>
    </p:spTree>
    <p:extLst>
      <p:ext uri="{BB962C8B-B14F-4D97-AF65-F5344CB8AC3E}">
        <p14:creationId xmlns:p14="http://schemas.microsoft.com/office/powerpoint/2010/main" val="21422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Participation includes sharing what your priorities are through surveys and sharing your comments on the draft of the Con Plan. Your engagement helps us establish what our goals our over the next few years. </a:t>
            </a:r>
          </a:p>
          <a:p>
            <a:pPr marL="171450" indent="-171450">
              <a:buFont typeface="Arial" panose="020B0604020202020204" pitchFamily="34" charset="0"/>
              <a:buChar char="•"/>
            </a:pPr>
            <a:r>
              <a:rPr lang="en-US" dirty="0"/>
              <a:t>This kind of outreach will begin in January 2025</a:t>
            </a:r>
          </a:p>
        </p:txBody>
      </p:sp>
      <p:sp>
        <p:nvSpPr>
          <p:cNvPr id="4" name="Slide Number Placeholder 3"/>
          <p:cNvSpPr>
            <a:spLocks noGrp="1"/>
          </p:cNvSpPr>
          <p:nvPr>
            <p:ph type="sldNum" sz="quarter" idx="5"/>
          </p:nvPr>
        </p:nvSpPr>
        <p:spPr/>
        <p:txBody>
          <a:bodyPr/>
          <a:lstStyle/>
          <a:p>
            <a:fld id="{8D273620-1E29-4E5E-A165-5C789908293A}" type="slidenum">
              <a:rPr lang="en-US" smtClean="0"/>
              <a:t>9</a:t>
            </a:fld>
            <a:endParaRPr lang="en-US" dirty="0"/>
          </a:p>
        </p:txBody>
      </p:sp>
    </p:spTree>
    <p:extLst>
      <p:ext uri="{BB962C8B-B14F-4D97-AF65-F5344CB8AC3E}">
        <p14:creationId xmlns:p14="http://schemas.microsoft.com/office/powerpoint/2010/main" val="368434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73620-1E29-4E5E-A165-5C789908293A}" type="slidenum">
              <a:rPr lang="en-US" smtClean="0"/>
              <a:t>17</a:t>
            </a:fld>
            <a:endParaRPr lang="en-US" dirty="0"/>
          </a:p>
        </p:txBody>
      </p:sp>
    </p:spTree>
    <p:extLst>
      <p:ext uri="{BB962C8B-B14F-4D97-AF65-F5344CB8AC3E}">
        <p14:creationId xmlns:p14="http://schemas.microsoft.com/office/powerpoint/2010/main" val="329179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ptos Display" panose="020B0004020202020204" pitchFamily="34" charset="0"/>
                <a:hlinkClick r:id="rId3"/>
              </a:rPr>
              <a:t>www.detroitmi.gov/hrd</a:t>
            </a:r>
            <a:endParaRPr lang="en-US" sz="1200" dirty="0">
              <a:latin typeface="Aptos Display" panose="020B0004020202020204" pitchFamily="34" charset="0"/>
            </a:endParaRPr>
          </a:p>
          <a:p>
            <a:pPr marL="171450" indent="-171450">
              <a:buFont typeface="Arial" panose="020B0604020202020204" pitchFamily="34" charset="0"/>
              <a:buChar char="•"/>
            </a:pPr>
            <a:r>
              <a:rPr lang="en-US" dirty="0"/>
              <a:t>Search: Consolidated Plan</a:t>
            </a:r>
          </a:p>
        </p:txBody>
      </p:sp>
      <p:sp>
        <p:nvSpPr>
          <p:cNvPr id="4" name="Slide Number Placeholder 3"/>
          <p:cNvSpPr>
            <a:spLocks noGrp="1"/>
          </p:cNvSpPr>
          <p:nvPr>
            <p:ph type="sldNum" sz="quarter" idx="5"/>
          </p:nvPr>
        </p:nvSpPr>
        <p:spPr/>
        <p:txBody>
          <a:bodyPr/>
          <a:lstStyle/>
          <a:p>
            <a:fld id="{8D273620-1E29-4E5E-A165-5C789908293A}" type="slidenum">
              <a:rPr lang="en-US" smtClean="0"/>
              <a:t>22</a:t>
            </a:fld>
            <a:endParaRPr lang="en-US" dirty="0"/>
          </a:p>
        </p:txBody>
      </p:sp>
    </p:spTree>
    <p:extLst>
      <p:ext uri="{BB962C8B-B14F-4D97-AF65-F5344CB8AC3E}">
        <p14:creationId xmlns:p14="http://schemas.microsoft.com/office/powerpoint/2010/main" val="4003022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p>
            <a:r>
              <a:rPr lang="en-US" dirty="0"/>
              <a:t>CLICK TO EDIT MASTER TITLE STYLE</a:t>
            </a:r>
          </a:p>
        </p:txBody>
      </p:sp>
      <p:sp>
        <p:nvSpPr>
          <p:cNvPr id="3" name="Text Placeholder 2"/>
          <p:cNvSpPr>
            <a:spLocks noGrp="1"/>
          </p:cNvSpPr>
          <p:nvPr>
            <p:ph type="body" sz="quarter" idx="10"/>
          </p:nvPr>
        </p:nvSpPr>
        <p:spPr>
          <a:xfrm>
            <a:off x="960120" y="2112264"/>
            <a:ext cx="7645400" cy="4303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9919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344" y="969678"/>
            <a:ext cx="8851227" cy="539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5"/>
          <p:cNvSpPr>
            <a:spLocks noGrp="1"/>
          </p:cNvSpPr>
          <p:nvPr>
            <p:ph type="title"/>
          </p:nvPr>
        </p:nvSpPr>
        <p:spPr>
          <a:xfrm>
            <a:off x="128344" y="130974"/>
            <a:ext cx="8851228" cy="533990"/>
          </a:xfrm>
        </p:spPr>
        <p:txBody>
          <a:bodyPr/>
          <a:lstStyle>
            <a:lvl1pPr>
              <a:defRPr sz="3177"/>
            </a:lvl1pPr>
          </a:lstStyle>
          <a:p>
            <a:r>
              <a:rPr lang="en-US"/>
              <a:t>Click to edit Master title style</a:t>
            </a:r>
            <a:endParaRPr lang="en-US" dirty="0"/>
          </a:p>
        </p:txBody>
      </p:sp>
      <p:sp>
        <p:nvSpPr>
          <p:cNvPr id="4" name="Footer Placeholder 8">
            <a:extLst>
              <a:ext uri="{FF2B5EF4-FFF2-40B4-BE49-F238E27FC236}">
                <a16:creationId xmlns:a16="http://schemas.microsoft.com/office/drawing/2014/main" id="{A0702FD5-2CA6-4269-AFBC-6AA20AEA3177}"/>
              </a:ext>
            </a:extLst>
          </p:cNvPr>
          <p:cNvSpPr>
            <a:spLocks noGrp="1"/>
          </p:cNvSpPr>
          <p:nvPr>
            <p:ph type="ftr" sz="quarter" idx="10"/>
          </p:nvPr>
        </p:nvSpPr>
        <p:spPr/>
        <p:txBody>
          <a:bodyPr/>
          <a:lstStyle>
            <a:lvl1pPr>
              <a:defRPr/>
            </a:lvl1pPr>
          </a:lstStyle>
          <a:p>
            <a:pPr>
              <a:defRPr/>
            </a:pPr>
            <a:endParaRPr lang="en-US" dirty="0"/>
          </a:p>
        </p:txBody>
      </p:sp>
      <p:sp>
        <p:nvSpPr>
          <p:cNvPr id="5" name="Slide Number Placeholder 9">
            <a:extLst>
              <a:ext uri="{FF2B5EF4-FFF2-40B4-BE49-F238E27FC236}">
                <a16:creationId xmlns:a16="http://schemas.microsoft.com/office/drawing/2014/main" id="{04595F0D-CA10-4E1B-8AD7-F0DB74DC0118}"/>
              </a:ext>
            </a:extLst>
          </p:cNvPr>
          <p:cNvSpPr>
            <a:spLocks noGrp="1"/>
          </p:cNvSpPr>
          <p:nvPr>
            <p:ph type="sldNum" sz="quarter" idx="11"/>
          </p:nvPr>
        </p:nvSpPr>
        <p:spPr/>
        <p:txBody>
          <a:bodyPr/>
          <a:lstStyle>
            <a:lvl1pPr>
              <a:defRPr/>
            </a:lvl1pPr>
          </a:lstStyle>
          <a:p>
            <a:pPr>
              <a:defRPr/>
            </a:pPr>
            <a:fld id="{20424B72-08C1-4C47-832D-1D6F1133BCD2}" type="slidenum">
              <a:rPr lang="en-US" altLang="en-US"/>
              <a:pPr>
                <a:defRPr/>
              </a:pPr>
              <a:t>‹#›</a:t>
            </a:fld>
            <a:endParaRPr lang="en-US" altLang="en-US" dirty="0"/>
          </a:p>
        </p:txBody>
      </p:sp>
    </p:spTree>
    <p:extLst>
      <p:ext uri="{BB962C8B-B14F-4D97-AF65-F5344CB8AC3E}">
        <p14:creationId xmlns:p14="http://schemas.microsoft.com/office/powerpoint/2010/main" val="2278878188"/>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0073" y="978544"/>
            <a:ext cx="4038600" cy="5227791"/>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93875" y="978544"/>
            <a:ext cx="4267427" cy="5227791"/>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5"/>
          <p:cNvSpPr>
            <a:spLocks noGrp="1"/>
          </p:cNvSpPr>
          <p:nvPr>
            <p:ph type="title"/>
          </p:nvPr>
        </p:nvSpPr>
        <p:spPr>
          <a:xfrm>
            <a:off x="110073" y="143725"/>
            <a:ext cx="8851229" cy="547839"/>
          </a:xfrm>
        </p:spPr>
        <p:txBody>
          <a:bodyPr/>
          <a:lstStyle>
            <a:lvl1pPr>
              <a:defRPr/>
            </a:lvl1pPr>
          </a:lstStyle>
          <a:p>
            <a:r>
              <a:rPr lang="en-US"/>
              <a:t>Click to edit Master title style</a:t>
            </a:r>
            <a:endParaRPr lang="en-US" dirty="0"/>
          </a:p>
        </p:txBody>
      </p:sp>
      <p:sp>
        <p:nvSpPr>
          <p:cNvPr id="5" name="Footer Placeholder 8">
            <a:extLst>
              <a:ext uri="{FF2B5EF4-FFF2-40B4-BE49-F238E27FC236}">
                <a16:creationId xmlns:a16="http://schemas.microsoft.com/office/drawing/2014/main" id="{5A00FD0F-DA24-45D0-8355-5B2B162AE70B}"/>
              </a:ext>
            </a:extLst>
          </p:cNvPr>
          <p:cNvSpPr>
            <a:spLocks noGrp="1"/>
          </p:cNvSpPr>
          <p:nvPr>
            <p:ph type="ftr" sz="quarter" idx="10"/>
          </p:nvPr>
        </p:nvSpPr>
        <p:spPr/>
        <p:txBody>
          <a:bodyPr/>
          <a:lstStyle>
            <a:lvl1pPr>
              <a:defRPr/>
            </a:lvl1pPr>
          </a:lstStyle>
          <a:p>
            <a:pPr>
              <a:defRPr/>
            </a:pPr>
            <a:endParaRPr lang="en-US" dirty="0"/>
          </a:p>
        </p:txBody>
      </p:sp>
      <p:sp>
        <p:nvSpPr>
          <p:cNvPr id="6" name="Slide Number Placeholder 9">
            <a:extLst>
              <a:ext uri="{FF2B5EF4-FFF2-40B4-BE49-F238E27FC236}">
                <a16:creationId xmlns:a16="http://schemas.microsoft.com/office/drawing/2014/main" id="{1AE64CC7-6F14-4F95-A203-43AFD208C3F3}"/>
              </a:ext>
            </a:extLst>
          </p:cNvPr>
          <p:cNvSpPr>
            <a:spLocks noGrp="1"/>
          </p:cNvSpPr>
          <p:nvPr>
            <p:ph type="sldNum" sz="quarter" idx="11"/>
          </p:nvPr>
        </p:nvSpPr>
        <p:spPr/>
        <p:txBody>
          <a:bodyPr/>
          <a:lstStyle>
            <a:lvl1pPr>
              <a:defRPr/>
            </a:lvl1pPr>
          </a:lstStyle>
          <a:p>
            <a:pPr>
              <a:defRPr/>
            </a:pPr>
            <a:fld id="{4D336F6B-9463-4194-97BB-5EF4CB22DBA6}" type="slidenum">
              <a:rPr lang="en-US" altLang="en-US"/>
              <a:pPr>
                <a:defRPr/>
              </a:pPr>
              <a:t>‹#›</a:t>
            </a:fld>
            <a:endParaRPr lang="en-US" altLang="en-US" dirty="0"/>
          </a:p>
        </p:txBody>
      </p:sp>
    </p:spTree>
    <p:extLst>
      <p:ext uri="{BB962C8B-B14F-4D97-AF65-F5344CB8AC3E}">
        <p14:creationId xmlns:p14="http://schemas.microsoft.com/office/powerpoint/2010/main" val="1017058159"/>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073" y="1001113"/>
            <a:ext cx="4387315" cy="63976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4" name="Content Placeholder 3"/>
          <p:cNvSpPr>
            <a:spLocks noGrp="1"/>
          </p:cNvSpPr>
          <p:nvPr>
            <p:ph sz="half" idx="2"/>
          </p:nvPr>
        </p:nvSpPr>
        <p:spPr>
          <a:xfrm>
            <a:off x="110073" y="1810390"/>
            <a:ext cx="4387315" cy="4316149"/>
          </a:xfrm>
        </p:spPr>
        <p:txBody>
          <a:bodyPr/>
          <a:lstStyle>
            <a:lvl1pPr>
              <a:defRPr sz="2330"/>
            </a:lvl1pPr>
            <a:lvl2pPr>
              <a:defRPr sz="1941"/>
            </a:lvl2pPr>
            <a:lvl3pPr>
              <a:defRPr sz="1747"/>
            </a:lvl3pPr>
            <a:lvl4pPr>
              <a:defRPr sz="1553"/>
            </a:lvl4pPr>
            <a:lvl5pPr>
              <a:defRPr sz="1553"/>
            </a:lvl5pPr>
            <a:lvl6pPr>
              <a:defRPr sz="1553"/>
            </a:lvl6pPr>
            <a:lvl7pPr>
              <a:defRPr sz="1553"/>
            </a:lvl7pPr>
            <a:lvl8pPr>
              <a:defRPr sz="1553"/>
            </a:lvl8pPr>
            <a:lvl9pPr>
              <a:defRPr sz="15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001113"/>
            <a:ext cx="4316276" cy="63976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6" name="Content Placeholder 5"/>
          <p:cNvSpPr>
            <a:spLocks noGrp="1"/>
          </p:cNvSpPr>
          <p:nvPr>
            <p:ph sz="quarter" idx="4"/>
          </p:nvPr>
        </p:nvSpPr>
        <p:spPr>
          <a:xfrm>
            <a:off x="4645026" y="1810389"/>
            <a:ext cx="4316276" cy="4316149"/>
          </a:xfrm>
        </p:spPr>
        <p:txBody>
          <a:bodyPr/>
          <a:lstStyle>
            <a:lvl1pPr>
              <a:defRPr sz="2330"/>
            </a:lvl1pPr>
            <a:lvl2pPr>
              <a:defRPr sz="1941"/>
            </a:lvl2pPr>
            <a:lvl3pPr>
              <a:defRPr sz="1747"/>
            </a:lvl3pPr>
            <a:lvl4pPr>
              <a:defRPr sz="1553"/>
            </a:lvl4pPr>
            <a:lvl5pPr>
              <a:defRPr sz="1553"/>
            </a:lvl5pPr>
            <a:lvl6pPr>
              <a:defRPr sz="1553"/>
            </a:lvl6pPr>
            <a:lvl7pPr>
              <a:defRPr sz="1553"/>
            </a:lvl7pPr>
            <a:lvl8pPr>
              <a:defRPr sz="1553"/>
            </a:lvl8pPr>
            <a:lvl9pPr>
              <a:defRPr sz="15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5"/>
          <p:cNvSpPr>
            <a:spLocks noGrp="1"/>
          </p:cNvSpPr>
          <p:nvPr>
            <p:ph type="title"/>
          </p:nvPr>
        </p:nvSpPr>
        <p:spPr>
          <a:xfrm>
            <a:off x="110073" y="153499"/>
            <a:ext cx="8851229" cy="529198"/>
          </a:xfrm>
        </p:spPr>
        <p:txBody>
          <a:bodyPr/>
          <a:lstStyle>
            <a:lvl1pPr>
              <a:defRPr baseline="0"/>
            </a:lvl1pPr>
          </a:lstStyle>
          <a:p>
            <a:r>
              <a:rPr lang="en-US"/>
              <a:t>Click to edit Master title style</a:t>
            </a:r>
            <a:endParaRPr lang="en-US" dirty="0"/>
          </a:p>
        </p:txBody>
      </p:sp>
      <p:sp>
        <p:nvSpPr>
          <p:cNvPr id="7" name="Footer Placeholder 8">
            <a:extLst>
              <a:ext uri="{FF2B5EF4-FFF2-40B4-BE49-F238E27FC236}">
                <a16:creationId xmlns:a16="http://schemas.microsoft.com/office/drawing/2014/main" id="{61B10354-4258-4A2B-90BC-4A31C556973F}"/>
              </a:ext>
            </a:extLst>
          </p:cNvPr>
          <p:cNvSpPr>
            <a:spLocks noGrp="1"/>
          </p:cNvSpPr>
          <p:nvPr>
            <p:ph type="ftr" sz="quarter" idx="10"/>
          </p:nvPr>
        </p:nvSpPr>
        <p:spPr/>
        <p:txBody>
          <a:bodyPr/>
          <a:lstStyle>
            <a:lvl1pPr>
              <a:defRPr/>
            </a:lvl1pPr>
          </a:lstStyle>
          <a:p>
            <a:pPr>
              <a:defRPr/>
            </a:pPr>
            <a:endParaRPr lang="en-US" dirty="0"/>
          </a:p>
        </p:txBody>
      </p:sp>
      <p:sp>
        <p:nvSpPr>
          <p:cNvPr id="8" name="Slide Number Placeholder 9">
            <a:extLst>
              <a:ext uri="{FF2B5EF4-FFF2-40B4-BE49-F238E27FC236}">
                <a16:creationId xmlns:a16="http://schemas.microsoft.com/office/drawing/2014/main" id="{EFDEB75C-A7B8-47B3-BC32-FCDAF3655D5D}"/>
              </a:ext>
            </a:extLst>
          </p:cNvPr>
          <p:cNvSpPr>
            <a:spLocks noGrp="1"/>
          </p:cNvSpPr>
          <p:nvPr>
            <p:ph type="sldNum" sz="quarter" idx="11"/>
          </p:nvPr>
        </p:nvSpPr>
        <p:spPr/>
        <p:txBody>
          <a:bodyPr/>
          <a:lstStyle>
            <a:lvl1pPr>
              <a:defRPr/>
            </a:lvl1pPr>
          </a:lstStyle>
          <a:p>
            <a:pPr>
              <a:defRPr/>
            </a:pPr>
            <a:fld id="{C08503B7-783B-4F46-9B09-11A80378E051}" type="slidenum">
              <a:rPr lang="en-US" altLang="en-US"/>
              <a:pPr>
                <a:defRPr/>
              </a:pPr>
              <a:t>‹#›</a:t>
            </a:fld>
            <a:endParaRPr lang="en-US" altLang="en-US" dirty="0"/>
          </a:p>
        </p:txBody>
      </p:sp>
    </p:spTree>
    <p:extLst>
      <p:ext uri="{BB962C8B-B14F-4D97-AF65-F5344CB8AC3E}">
        <p14:creationId xmlns:p14="http://schemas.microsoft.com/office/powerpoint/2010/main" val="3609614498"/>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amp; Content Side">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E1887D2F-1603-464C-B36B-FD39D829F1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38" y="1435100"/>
            <a:ext cx="3408362"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a:spLocks noGrp="1"/>
          </p:cNvSpPr>
          <p:nvPr>
            <p:ph idx="1"/>
          </p:nvPr>
        </p:nvSpPr>
        <p:spPr>
          <a:xfrm>
            <a:off x="3575050" y="273054"/>
            <a:ext cx="5386252" cy="5853113"/>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p:cNvSpPr>
            <a:spLocks noGrp="1"/>
          </p:cNvSpPr>
          <p:nvPr>
            <p:ph type="title"/>
          </p:nvPr>
        </p:nvSpPr>
        <p:spPr>
          <a:xfrm>
            <a:off x="110073" y="273050"/>
            <a:ext cx="3355443" cy="1103134"/>
          </a:xfrm>
        </p:spPr>
        <p:txBody>
          <a:bodyPr anchor="b"/>
          <a:lstStyle>
            <a:lvl1pPr algn="l">
              <a:defRPr sz="1941" b="1"/>
            </a:lvl1pPr>
          </a:lstStyle>
          <a:p>
            <a:r>
              <a:rPr lang="en-US"/>
              <a:t>Click to edit Master title style</a:t>
            </a:r>
            <a:endParaRPr lang="en-GB" dirty="0"/>
          </a:p>
        </p:txBody>
      </p:sp>
      <p:sp>
        <p:nvSpPr>
          <p:cNvPr id="13" name="Text Placeholder 3"/>
          <p:cNvSpPr>
            <a:spLocks noGrp="1"/>
          </p:cNvSpPr>
          <p:nvPr>
            <p:ph type="body" sz="half" idx="2"/>
          </p:nvPr>
        </p:nvSpPr>
        <p:spPr>
          <a:xfrm>
            <a:off x="110073" y="1632786"/>
            <a:ext cx="3355443" cy="4493381"/>
          </a:xfrm>
        </p:spPr>
        <p:txBody>
          <a:bodyPr/>
          <a:lstStyle>
            <a:lvl1pPr marL="0" indent="0">
              <a:buNone/>
              <a:defRPr sz="1359"/>
            </a:lvl1pPr>
            <a:lvl2pPr marL="443777" indent="0">
              <a:buNone/>
              <a:defRPr sz="1165"/>
            </a:lvl2pPr>
            <a:lvl3pPr marL="887553" indent="0">
              <a:buNone/>
              <a:defRPr sz="971"/>
            </a:lvl3pPr>
            <a:lvl4pPr marL="1331330" indent="0">
              <a:buNone/>
              <a:defRPr sz="874"/>
            </a:lvl4pPr>
            <a:lvl5pPr marL="1775106" indent="0">
              <a:buNone/>
              <a:defRPr sz="874"/>
            </a:lvl5pPr>
            <a:lvl6pPr marL="2218883" indent="0">
              <a:buNone/>
              <a:defRPr sz="874"/>
            </a:lvl6pPr>
            <a:lvl7pPr marL="2662660" indent="0">
              <a:buNone/>
              <a:defRPr sz="874"/>
            </a:lvl7pPr>
            <a:lvl8pPr marL="3106436" indent="0">
              <a:buNone/>
              <a:defRPr sz="874"/>
            </a:lvl8pPr>
            <a:lvl9pPr marL="3550213" indent="0">
              <a:buNone/>
              <a:defRPr sz="874"/>
            </a:lvl9pPr>
          </a:lstStyle>
          <a:p>
            <a:pPr lvl="0"/>
            <a:r>
              <a:rPr lang="en-US"/>
              <a:t>Click to edit Master text styles</a:t>
            </a:r>
          </a:p>
        </p:txBody>
      </p:sp>
      <p:sp>
        <p:nvSpPr>
          <p:cNvPr id="6" name="Footer Placeholder 8">
            <a:extLst>
              <a:ext uri="{FF2B5EF4-FFF2-40B4-BE49-F238E27FC236}">
                <a16:creationId xmlns:a16="http://schemas.microsoft.com/office/drawing/2014/main" id="{70B601B6-DF22-4E10-BDB6-976A2CC59DDF}"/>
              </a:ext>
            </a:extLst>
          </p:cNvPr>
          <p:cNvSpPr>
            <a:spLocks noGrp="1"/>
          </p:cNvSpPr>
          <p:nvPr>
            <p:ph type="ftr" sz="quarter" idx="10"/>
          </p:nvPr>
        </p:nvSpPr>
        <p:spPr/>
        <p:txBody>
          <a:bodyPr/>
          <a:lstStyle>
            <a:lvl1pPr>
              <a:defRPr sz="882">
                <a:solidFill>
                  <a:schemeClr val="bg1">
                    <a:lumMod val="50000"/>
                  </a:schemeClr>
                </a:solidFill>
              </a:defRPr>
            </a:lvl1pPr>
          </a:lstStyle>
          <a:p>
            <a:pPr>
              <a:defRPr/>
            </a:pPr>
            <a:endParaRPr lang="en-US" dirty="0"/>
          </a:p>
        </p:txBody>
      </p:sp>
      <p:sp>
        <p:nvSpPr>
          <p:cNvPr id="7" name="Slide Number Placeholder 9">
            <a:extLst>
              <a:ext uri="{FF2B5EF4-FFF2-40B4-BE49-F238E27FC236}">
                <a16:creationId xmlns:a16="http://schemas.microsoft.com/office/drawing/2014/main" id="{4C1AE0D8-01C7-44E2-9D29-6D76221951F6}"/>
              </a:ext>
            </a:extLst>
          </p:cNvPr>
          <p:cNvSpPr>
            <a:spLocks noGrp="1"/>
          </p:cNvSpPr>
          <p:nvPr>
            <p:ph type="sldNum" sz="quarter" idx="11"/>
          </p:nvPr>
        </p:nvSpPr>
        <p:spPr/>
        <p:txBody>
          <a:bodyPr/>
          <a:lstStyle>
            <a:lvl1pPr algn="r">
              <a:defRPr sz="882">
                <a:solidFill>
                  <a:schemeClr val="bg1">
                    <a:lumMod val="50000"/>
                  </a:schemeClr>
                </a:solidFill>
              </a:defRPr>
            </a:lvl1pPr>
          </a:lstStyle>
          <a:p>
            <a:pPr>
              <a:defRPr/>
            </a:pPr>
            <a:fld id="{7D01E214-F30E-41E7-A9D3-89611D7E2A20}" type="slidenum">
              <a:rPr lang="en-US" altLang="en-US"/>
              <a:pPr>
                <a:defRPr/>
              </a:pPr>
              <a:t>‹#›</a:t>
            </a:fld>
            <a:endParaRPr lang="en-US" altLang="en-US" dirty="0"/>
          </a:p>
        </p:txBody>
      </p:sp>
    </p:spTree>
    <p:extLst>
      <p:ext uri="{BB962C8B-B14F-4D97-AF65-F5344CB8AC3E}">
        <p14:creationId xmlns:p14="http://schemas.microsoft.com/office/powerpoint/2010/main" val="724644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lternative Title">
    <p:spTree>
      <p:nvGrpSpPr>
        <p:cNvPr id="1" name=""/>
        <p:cNvGrpSpPr/>
        <p:nvPr/>
      </p:nvGrpSpPr>
      <p:grpSpPr>
        <a:xfrm>
          <a:off x="0" y="0"/>
          <a:ext cx="0" cy="0"/>
          <a:chOff x="0" y="0"/>
          <a:chExt cx="0" cy="0"/>
        </a:xfrm>
      </p:grpSpPr>
      <p:sp>
        <p:nvSpPr>
          <p:cNvPr id="8" name="Title 1"/>
          <p:cNvSpPr>
            <a:spLocks noGrp="1"/>
          </p:cNvSpPr>
          <p:nvPr>
            <p:ph type="title"/>
          </p:nvPr>
        </p:nvSpPr>
        <p:spPr>
          <a:xfrm>
            <a:off x="110073" y="4800600"/>
            <a:ext cx="8851229" cy="566738"/>
          </a:xfrm>
        </p:spPr>
        <p:txBody>
          <a:bodyPr anchor="b"/>
          <a:lstStyle>
            <a:lvl1pPr algn="l">
              <a:defRPr sz="1941" b="1"/>
            </a:lvl1pPr>
          </a:lstStyle>
          <a:p>
            <a:r>
              <a:rPr lang="en-US"/>
              <a:t>Click to edit Master title style</a:t>
            </a:r>
            <a:endParaRPr lang="en-GB" dirty="0"/>
          </a:p>
        </p:txBody>
      </p:sp>
      <p:sp>
        <p:nvSpPr>
          <p:cNvPr id="9" name="Picture Placeholder 2"/>
          <p:cNvSpPr>
            <a:spLocks noGrp="1"/>
          </p:cNvSpPr>
          <p:nvPr>
            <p:ph type="pic" idx="1"/>
          </p:nvPr>
        </p:nvSpPr>
        <p:spPr>
          <a:xfrm>
            <a:off x="110073" y="143724"/>
            <a:ext cx="8851229" cy="4583851"/>
          </a:xfrm>
        </p:spPr>
        <p:txBody>
          <a:bodyPr rtlCol="0">
            <a:normAutofit/>
          </a:bodyPr>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pPr lvl="0"/>
            <a:r>
              <a:rPr lang="en-US" noProof="0" dirty="0"/>
              <a:t>Click icon to add picture</a:t>
            </a:r>
            <a:endParaRPr lang="en-GB" noProof="0" dirty="0"/>
          </a:p>
        </p:txBody>
      </p:sp>
      <p:sp>
        <p:nvSpPr>
          <p:cNvPr id="10" name="Text Placeholder 3"/>
          <p:cNvSpPr>
            <a:spLocks noGrp="1"/>
          </p:cNvSpPr>
          <p:nvPr>
            <p:ph type="body" sz="half" idx="2"/>
          </p:nvPr>
        </p:nvSpPr>
        <p:spPr>
          <a:xfrm>
            <a:off x="110073" y="5367338"/>
            <a:ext cx="8851229" cy="804862"/>
          </a:xfrm>
        </p:spPr>
        <p:txBody>
          <a:bodyPr/>
          <a:lstStyle>
            <a:lvl1pPr marL="0" indent="0">
              <a:buNone/>
              <a:defRPr sz="1359"/>
            </a:lvl1pPr>
            <a:lvl2pPr marL="443777" indent="0">
              <a:buNone/>
              <a:defRPr sz="1165"/>
            </a:lvl2pPr>
            <a:lvl3pPr marL="887553" indent="0">
              <a:buNone/>
              <a:defRPr sz="971"/>
            </a:lvl3pPr>
            <a:lvl4pPr marL="1331330" indent="0">
              <a:buNone/>
              <a:defRPr sz="874"/>
            </a:lvl4pPr>
            <a:lvl5pPr marL="1775106" indent="0">
              <a:buNone/>
              <a:defRPr sz="874"/>
            </a:lvl5pPr>
            <a:lvl6pPr marL="2218883" indent="0">
              <a:buNone/>
              <a:defRPr sz="874"/>
            </a:lvl6pPr>
            <a:lvl7pPr marL="2662660" indent="0">
              <a:buNone/>
              <a:defRPr sz="874"/>
            </a:lvl7pPr>
            <a:lvl8pPr marL="3106436" indent="0">
              <a:buNone/>
              <a:defRPr sz="874"/>
            </a:lvl8pPr>
            <a:lvl9pPr marL="3550213" indent="0">
              <a:buNone/>
              <a:defRPr sz="874"/>
            </a:lvl9pPr>
          </a:lstStyle>
          <a:p>
            <a:pPr lvl="0"/>
            <a:r>
              <a:rPr lang="en-US"/>
              <a:t>Click to edit Master text styles</a:t>
            </a:r>
          </a:p>
        </p:txBody>
      </p:sp>
      <p:sp>
        <p:nvSpPr>
          <p:cNvPr id="5" name="Footer Placeholder 8">
            <a:extLst>
              <a:ext uri="{FF2B5EF4-FFF2-40B4-BE49-F238E27FC236}">
                <a16:creationId xmlns:a16="http://schemas.microsoft.com/office/drawing/2014/main" id="{9C9FA463-7D01-4064-9419-9ED3752463F0}"/>
              </a:ext>
            </a:extLst>
          </p:cNvPr>
          <p:cNvSpPr>
            <a:spLocks noGrp="1"/>
          </p:cNvSpPr>
          <p:nvPr>
            <p:ph type="ftr" sz="quarter" idx="10"/>
          </p:nvPr>
        </p:nvSpPr>
        <p:spPr/>
        <p:txBody>
          <a:bodyPr/>
          <a:lstStyle>
            <a:lvl1pPr>
              <a:defRPr sz="882">
                <a:solidFill>
                  <a:schemeClr val="bg1">
                    <a:lumMod val="50000"/>
                  </a:schemeClr>
                </a:solidFill>
              </a:defRPr>
            </a:lvl1pPr>
          </a:lstStyle>
          <a:p>
            <a:pPr>
              <a:defRPr/>
            </a:pPr>
            <a:endParaRPr lang="en-US" dirty="0"/>
          </a:p>
        </p:txBody>
      </p:sp>
      <p:sp>
        <p:nvSpPr>
          <p:cNvPr id="6" name="Slide Number Placeholder 9">
            <a:extLst>
              <a:ext uri="{FF2B5EF4-FFF2-40B4-BE49-F238E27FC236}">
                <a16:creationId xmlns:a16="http://schemas.microsoft.com/office/drawing/2014/main" id="{07BFBF0A-4CA8-4F83-8EDE-AF7D4167EC72}"/>
              </a:ext>
            </a:extLst>
          </p:cNvPr>
          <p:cNvSpPr>
            <a:spLocks noGrp="1"/>
          </p:cNvSpPr>
          <p:nvPr>
            <p:ph type="sldNum" sz="quarter" idx="11"/>
          </p:nvPr>
        </p:nvSpPr>
        <p:spPr/>
        <p:txBody>
          <a:bodyPr/>
          <a:lstStyle>
            <a:lvl1pPr algn="r">
              <a:defRPr sz="882">
                <a:solidFill>
                  <a:schemeClr val="bg1">
                    <a:lumMod val="50000"/>
                  </a:schemeClr>
                </a:solidFill>
              </a:defRPr>
            </a:lvl1pPr>
          </a:lstStyle>
          <a:p>
            <a:pPr>
              <a:defRPr/>
            </a:pPr>
            <a:fld id="{775A9C34-3AF8-4538-90BF-4C0909A7E5D5}" type="slidenum">
              <a:rPr lang="en-US" altLang="en-US"/>
              <a:pPr>
                <a:defRPr/>
              </a:pPr>
              <a:t>‹#›</a:t>
            </a:fld>
            <a:endParaRPr lang="en-US" altLang="en-US" dirty="0"/>
          </a:p>
        </p:txBody>
      </p:sp>
    </p:spTree>
    <p:extLst>
      <p:ext uri="{BB962C8B-B14F-4D97-AF65-F5344CB8AC3E}">
        <p14:creationId xmlns:p14="http://schemas.microsoft.com/office/powerpoint/2010/main" val="2508505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rt 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martArt Placeholder 6"/>
          <p:cNvSpPr>
            <a:spLocks noGrp="1"/>
          </p:cNvSpPr>
          <p:nvPr>
            <p:ph type="dgm" sz="quarter" idx="13"/>
          </p:nvPr>
        </p:nvSpPr>
        <p:spPr>
          <a:xfrm>
            <a:off x="110073" y="1019612"/>
            <a:ext cx="8851229" cy="5182844"/>
          </a:xfrm>
        </p:spPr>
        <p:txBody>
          <a:bodyPr rtlCol="0">
            <a:normAutofit/>
          </a:bodyPr>
          <a:lstStyle/>
          <a:p>
            <a:pPr lvl="0"/>
            <a:r>
              <a:rPr lang="en-US" noProof="0" dirty="0"/>
              <a:t>Click icon to add SmartArt graphic</a:t>
            </a:r>
          </a:p>
        </p:txBody>
      </p:sp>
      <p:sp>
        <p:nvSpPr>
          <p:cNvPr id="4" name="Footer Placeholder 8">
            <a:extLst>
              <a:ext uri="{FF2B5EF4-FFF2-40B4-BE49-F238E27FC236}">
                <a16:creationId xmlns:a16="http://schemas.microsoft.com/office/drawing/2014/main" id="{0B80F286-6C2C-40EA-91BA-5F743FDCD2FC}"/>
              </a:ext>
            </a:extLst>
          </p:cNvPr>
          <p:cNvSpPr>
            <a:spLocks noGrp="1"/>
          </p:cNvSpPr>
          <p:nvPr>
            <p:ph type="ftr" sz="quarter" idx="14"/>
          </p:nvPr>
        </p:nvSpPr>
        <p:spPr/>
        <p:txBody>
          <a:bodyPr/>
          <a:lstStyle>
            <a:lvl1pPr>
              <a:defRPr/>
            </a:lvl1pPr>
          </a:lstStyle>
          <a:p>
            <a:pPr>
              <a:defRPr/>
            </a:pPr>
            <a:endParaRPr lang="en-US" dirty="0"/>
          </a:p>
        </p:txBody>
      </p:sp>
      <p:sp>
        <p:nvSpPr>
          <p:cNvPr id="5" name="Slide Number Placeholder 9">
            <a:extLst>
              <a:ext uri="{FF2B5EF4-FFF2-40B4-BE49-F238E27FC236}">
                <a16:creationId xmlns:a16="http://schemas.microsoft.com/office/drawing/2014/main" id="{B6EA5C96-7D9A-48ED-A112-A8AE28D67E75}"/>
              </a:ext>
            </a:extLst>
          </p:cNvPr>
          <p:cNvSpPr>
            <a:spLocks noGrp="1"/>
          </p:cNvSpPr>
          <p:nvPr>
            <p:ph type="sldNum" sz="quarter" idx="15"/>
          </p:nvPr>
        </p:nvSpPr>
        <p:spPr/>
        <p:txBody>
          <a:bodyPr/>
          <a:lstStyle>
            <a:lvl1pPr>
              <a:defRPr/>
            </a:lvl1pPr>
          </a:lstStyle>
          <a:p>
            <a:pPr>
              <a:defRPr/>
            </a:pPr>
            <a:fld id="{A102AF4C-734D-4B38-9406-9E68BA95FF56}" type="slidenum">
              <a:rPr lang="en-US" altLang="en-US"/>
              <a:pPr>
                <a:defRPr/>
              </a:pPr>
              <a:t>‹#›</a:t>
            </a:fld>
            <a:endParaRPr lang="en-US" altLang="en-US" dirty="0"/>
          </a:p>
        </p:txBody>
      </p:sp>
    </p:spTree>
    <p:extLst>
      <p:ext uri="{BB962C8B-B14F-4D97-AF65-F5344CB8AC3E}">
        <p14:creationId xmlns:p14="http://schemas.microsoft.com/office/powerpoint/2010/main" val="160841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able Placeholder 7"/>
          <p:cNvSpPr>
            <a:spLocks noGrp="1"/>
          </p:cNvSpPr>
          <p:nvPr>
            <p:ph type="tbl" sz="quarter" idx="13"/>
          </p:nvPr>
        </p:nvSpPr>
        <p:spPr>
          <a:xfrm>
            <a:off x="110073" y="1019612"/>
            <a:ext cx="8851229" cy="5132418"/>
          </a:xfrm>
        </p:spPr>
        <p:txBody>
          <a:bodyPr rtlCol="0">
            <a:normAutofit/>
          </a:bodyPr>
          <a:lstStyle/>
          <a:p>
            <a:pPr lvl="0"/>
            <a:r>
              <a:rPr lang="en-US" noProof="0" dirty="0"/>
              <a:t>Click icon to add table</a:t>
            </a:r>
          </a:p>
        </p:txBody>
      </p:sp>
      <p:sp>
        <p:nvSpPr>
          <p:cNvPr id="4" name="Footer Placeholder 8">
            <a:extLst>
              <a:ext uri="{FF2B5EF4-FFF2-40B4-BE49-F238E27FC236}">
                <a16:creationId xmlns:a16="http://schemas.microsoft.com/office/drawing/2014/main" id="{FBEF5CF0-56C7-40A5-8CED-87A64F89CAB4}"/>
              </a:ext>
            </a:extLst>
          </p:cNvPr>
          <p:cNvSpPr>
            <a:spLocks noGrp="1"/>
          </p:cNvSpPr>
          <p:nvPr>
            <p:ph type="ftr" sz="quarter" idx="14"/>
          </p:nvPr>
        </p:nvSpPr>
        <p:spPr/>
        <p:txBody>
          <a:bodyPr/>
          <a:lstStyle>
            <a:lvl1pPr>
              <a:defRPr/>
            </a:lvl1pPr>
          </a:lstStyle>
          <a:p>
            <a:pPr>
              <a:defRPr/>
            </a:pPr>
            <a:endParaRPr lang="en-US" dirty="0"/>
          </a:p>
        </p:txBody>
      </p:sp>
      <p:sp>
        <p:nvSpPr>
          <p:cNvPr id="5" name="Slide Number Placeholder 9">
            <a:extLst>
              <a:ext uri="{FF2B5EF4-FFF2-40B4-BE49-F238E27FC236}">
                <a16:creationId xmlns:a16="http://schemas.microsoft.com/office/drawing/2014/main" id="{815570BA-A2BB-4D6F-AA16-7ADD860A2F42}"/>
              </a:ext>
            </a:extLst>
          </p:cNvPr>
          <p:cNvSpPr>
            <a:spLocks noGrp="1"/>
          </p:cNvSpPr>
          <p:nvPr>
            <p:ph type="sldNum" sz="quarter" idx="15"/>
          </p:nvPr>
        </p:nvSpPr>
        <p:spPr/>
        <p:txBody>
          <a:bodyPr/>
          <a:lstStyle>
            <a:lvl1pPr>
              <a:defRPr/>
            </a:lvl1pPr>
          </a:lstStyle>
          <a:p>
            <a:pPr>
              <a:defRPr/>
            </a:pPr>
            <a:fld id="{B517BB6D-DD7C-4F50-806D-D67A1D52E36B}" type="slidenum">
              <a:rPr lang="en-US" altLang="en-US"/>
              <a:pPr>
                <a:defRPr/>
              </a:pPr>
              <a:t>‹#›</a:t>
            </a:fld>
            <a:endParaRPr lang="en-US" altLang="en-US" dirty="0"/>
          </a:p>
        </p:txBody>
      </p:sp>
    </p:spTree>
    <p:extLst>
      <p:ext uri="{BB962C8B-B14F-4D97-AF65-F5344CB8AC3E}">
        <p14:creationId xmlns:p14="http://schemas.microsoft.com/office/powerpoint/2010/main" val="2422115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8">
            <a:extLst>
              <a:ext uri="{FF2B5EF4-FFF2-40B4-BE49-F238E27FC236}">
                <a16:creationId xmlns:a16="http://schemas.microsoft.com/office/drawing/2014/main" id="{6FAC19D7-E608-4893-86FB-9B034430F2B1}"/>
              </a:ext>
            </a:extLst>
          </p:cNvPr>
          <p:cNvSpPr>
            <a:spLocks noGrp="1"/>
          </p:cNvSpPr>
          <p:nvPr>
            <p:ph type="ftr" sz="quarter" idx="10"/>
          </p:nvPr>
        </p:nvSpPr>
        <p:spPr/>
        <p:txBody>
          <a:bodyPr/>
          <a:lstStyle>
            <a:lvl1pPr>
              <a:defRPr/>
            </a:lvl1pPr>
          </a:lstStyle>
          <a:p>
            <a:pPr>
              <a:defRPr/>
            </a:pPr>
            <a:endParaRPr lang="en-US" dirty="0"/>
          </a:p>
        </p:txBody>
      </p:sp>
      <p:sp>
        <p:nvSpPr>
          <p:cNvPr id="4" name="Slide Number Placeholder 9">
            <a:extLst>
              <a:ext uri="{FF2B5EF4-FFF2-40B4-BE49-F238E27FC236}">
                <a16:creationId xmlns:a16="http://schemas.microsoft.com/office/drawing/2014/main" id="{D9AA5D34-00AD-4A71-B25E-2FC868A24687}"/>
              </a:ext>
            </a:extLst>
          </p:cNvPr>
          <p:cNvSpPr>
            <a:spLocks noGrp="1"/>
          </p:cNvSpPr>
          <p:nvPr>
            <p:ph type="sldNum" sz="quarter" idx="11"/>
          </p:nvPr>
        </p:nvSpPr>
        <p:spPr/>
        <p:txBody>
          <a:bodyPr/>
          <a:lstStyle>
            <a:lvl1pPr>
              <a:defRPr/>
            </a:lvl1pPr>
          </a:lstStyle>
          <a:p>
            <a:pPr>
              <a:defRPr/>
            </a:pPr>
            <a:fld id="{165DBE2C-08B9-415E-B1A9-544713B9A970}" type="slidenum">
              <a:rPr lang="en-US" altLang="en-US"/>
              <a:pPr>
                <a:defRPr/>
              </a:pPr>
              <a:t>‹#›</a:t>
            </a:fld>
            <a:endParaRPr lang="en-US" altLang="en-US" dirty="0"/>
          </a:p>
        </p:txBody>
      </p:sp>
    </p:spTree>
    <p:extLst>
      <p:ext uri="{BB962C8B-B14F-4D97-AF65-F5344CB8AC3E}">
        <p14:creationId xmlns:p14="http://schemas.microsoft.com/office/powerpoint/2010/main" val="3977318086"/>
      </p:ext>
    </p:extLst>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6" name="Title 1"/>
          <p:cNvSpPr>
            <a:spLocks noGrp="1"/>
          </p:cNvSpPr>
          <p:nvPr>
            <p:ph type="title"/>
          </p:nvPr>
        </p:nvSpPr>
        <p:spPr>
          <a:xfrm>
            <a:off x="110073" y="143724"/>
            <a:ext cx="8229600" cy="551671"/>
          </a:xfrm>
        </p:spPr>
        <p:txBody>
          <a:bodyPr/>
          <a:lstStyle/>
          <a:p>
            <a:r>
              <a:rPr lang="en-US"/>
              <a:t>Click to edit Master title style</a:t>
            </a:r>
            <a:endParaRPr lang="en-GB"/>
          </a:p>
        </p:txBody>
      </p:sp>
      <p:sp>
        <p:nvSpPr>
          <p:cNvPr id="7" name="Vertical Text Placeholder 2"/>
          <p:cNvSpPr>
            <a:spLocks noGrp="1"/>
          </p:cNvSpPr>
          <p:nvPr>
            <p:ph type="body" orient="vert" idx="1"/>
          </p:nvPr>
        </p:nvSpPr>
        <p:spPr>
          <a:xfrm>
            <a:off x="110073" y="1600204"/>
            <a:ext cx="8851229" cy="4525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8">
            <a:extLst>
              <a:ext uri="{FF2B5EF4-FFF2-40B4-BE49-F238E27FC236}">
                <a16:creationId xmlns:a16="http://schemas.microsoft.com/office/drawing/2014/main" id="{B0F4A2FB-626A-41AC-A153-E46EE4E54B6C}"/>
              </a:ext>
            </a:extLst>
          </p:cNvPr>
          <p:cNvSpPr>
            <a:spLocks noGrp="1"/>
          </p:cNvSpPr>
          <p:nvPr>
            <p:ph type="ftr" sz="quarter" idx="10"/>
          </p:nvPr>
        </p:nvSpPr>
        <p:spPr/>
        <p:txBody>
          <a:bodyPr/>
          <a:lstStyle>
            <a:lvl1pPr>
              <a:defRPr/>
            </a:lvl1pPr>
          </a:lstStyle>
          <a:p>
            <a:pPr>
              <a:defRPr/>
            </a:pPr>
            <a:endParaRPr lang="en-US" dirty="0"/>
          </a:p>
        </p:txBody>
      </p:sp>
      <p:sp>
        <p:nvSpPr>
          <p:cNvPr id="5" name="Slide Number Placeholder 9">
            <a:extLst>
              <a:ext uri="{FF2B5EF4-FFF2-40B4-BE49-F238E27FC236}">
                <a16:creationId xmlns:a16="http://schemas.microsoft.com/office/drawing/2014/main" id="{F10E4F04-89E4-4033-9D0D-E129101FBAAD}"/>
              </a:ext>
            </a:extLst>
          </p:cNvPr>
          <p:cNvSpPr>
            <a:spLocks noGrp="1"/>
          </p:cNvSpPr>
          <p:nvPr>
            <p:ph type="sldNum" sz="quarter" idx="11"/>
          </p:nvPr>
        </p:nvSpPr>
        <p:spPr/>
        <p:txBody>
          <a:bodyPr/>
          <a:lstStyle>
            <a:lvl1pPr>
              <a:defRPr/>
            </a:lvl1pPr>
          </a:lstStyle>
          <a:p>
            <a:pPr>
              <a:defRPr/>
            </a:pPr>
            <a:fld id="{7320ADA0-7644-4F97-86A0-43E7EFB17BC6}" type="slidenum">
              <a:rPr lang="en-US" altLang="en-US"/>
              <a:pPr>
                <a:defRPr/>
              </a:pPr>
              <a:t>‹#›</a:t>
            </a:fld>
            <a:endParaRPr lang="en-US" altLang="en-US" dirty="0"/>
          </a:p>
        </p:txBody>
      </p:sp>
    </p:spTree>
    <p:extLst>
      <p:ext uri="{BB962C8B-B14F-4D97-AF65-F5344CB8AC3E}">
        <p14:creationId xmlns:p14="http://schemas.microsoft.com/office/powerpoint/2010/main" val="1235905969"/>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Vertical Text with Title">
    <p:spTree>
      <p:nvGrpSpPr>
        <p:cNvPr id="1" name=""/>
        <p:cNvGrpSpPr/>
        <p:nvPr/>
      </p:nvGrpSpPr>
      <p:grpSpPr>
        <a:xfrm>
          <a:off x="0" y="0"/>
          <a:ext cx="0" cy="0"/>
          <a:chOff x="0" y="0"/>
          <a:chExt cx="0" cy="0"/>
        </a:xfrm>
      </p:grpSpPr>
      <p:sp>
        <p:nvSpPr>
          <p:cNvPr id="5" name="Vertical Title 1"/>
          <p:cNvSpPr>
            <a:spLocks noGrp="1"/>
          </p:cNvSpPr>
          <p:nvPr>
            <p:ph type="title" orient="vert"/>
          </p:nvPr>
        </p:nvSpPr>
        <p:spPr>
          <a:xfrm>
            <a:off x="6629400" y="274640"/>
            <a:ext cx="2331902" cy="5851525"/>
          </a:xfrm>
        </p:spPr>
        <p:txBody>
          <a:bodyPr vert="eaVert"/>
          <a:lstStyle/>
          <a:p>
            <a:r>
              <a:rPr lang="en-US"/>
              <a:t>Click to edit Master title style</a:t>
            </a:r>
            <a:endParaRPr lang="en-GB"/>
          </a:p>
        </p:txBody>
      </p:sp>
      <p:sp>
        <p:nvSpPr>
          <p:cNvPr id="6" name="Vertical Text Placeholder 2"/>
          <p:cNvSpPr>
            <a:spLocks noGrp="1"/>
          </p:cNvSpPr>
          <p:nvPr>
            <p:ph type="body" orient="vert" idx="1"/>
          </p:nvPr>
        </p:nvSpPr>
        <p:spPr>
          <a:xfrm>
            <a:off x="110072" y="274640"/>
            <a:ext cx="6348277" cy="59313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8">
            <a:extLst>
              <a:ext uri="{FF2B5EF4-FFF2-40B4-BE49-F238E27FC236}">
                <a16:creationId xmlns:a16="http://schemas.microsoft.com/office/drawing/2014/main" id="{C7D34EB3-75E0-444A-8877-7C771FE075E4}"/>
              </a:ext>
            </a:extLst>
          </p:cNvPr>
          <p:cNvSpPr>
            <a:spLocks noGrp="1"/>
          </p:cNvSpPr>
          <p:nvPr>
            <p:ph type="ftr" sz="quarter" idx="10"/>
          </p:nvPr>
        </p:nvSpPr>
        <p:spPr/>
        <p:txBody>
          <a:bodyPr/>
          <a:lstStyle>
            <a:lvl1pPr>
              <a:defRPr sz="882">
                <a:solidFill>
                  <a:schemeClr val="bg1">
                    <a:lumMod val="50000"/>
                  </a:schemeClr>
                </a:solidFill>
              </a:defRPr>
            </a:lvl1pPr>
          </a:lstStyle>
          <a:p>
            <a:pPr>
              <a:defRPr/>
            </a:pPr>
            <a:endParaRPr lang="en-US" dirty="0"/>
          </a:p>
        </p:txBody>
      </p:sp>
      <p:sp>
        <p:nvSpPr>
          <p:cNvPr id="7" name="Slide Number Placeholder 9">
            <a:extLst>
              <a:ext uri="{FF2B5EF4-FFF2-40B4-BE49-F238E27FC236}">
                <a16:creationId xmlns:a16="http://schemas.microsoft.com/office/drawing/2014/main" id="{237734B6-8067-4C90-AF45-14E28C911956}"/>
              </a:ext>
            </a:extLst>
          </p:cNvPr>
          <p:cNvSpPr>
            <a:spLocks noGrp="1"/>
          </p:cNvSpPr>
          <p:nvPr>
            <p:ph type="sldNum" sz="quarter" idx="11"/>
          </p:nvPr>
        </p:nvSpPr>
        <p:spPr/>
        <p:txBody>
          <a:bodyPr/>
          <a:lstStyle>
            <a:lvl1pPr algn="r">
              <a:defRPr sz="882">
                <a:solidFill>
                  <a:schemeClr val="bg1">
                    <a:lumMod val="50000"/>
                  </a:schemeClr>
                </a:solidFill>
              </a:defRPr>
            </a:lvl1pPr>
          </a:lstStyle>
          <a:p>
            <a:pPr>
              <a:defRPr/>
            </a:pPr>
            <a:fld id="{4243C5DE-5804-4AD8-9E48-A1F4920A0462}" type="slidenum">
              <a:rPr lang="en-US" altLang="en-US"/>
              <a:pPr>
                <a:defRPr/>
              </a:pPr>
              <a:t>‹#›</a:t>
            </a:fld>
            <a:endParaRPr lang="en-US" altLang="en-US" dirty="0"/>
          </a:p>
        </p:txBody>
      </p:sp>
    </p:spTree>
    <p:extLst>
      <p:ext uri="{BB962C8B-B14F-4D97-AF65-F5344CB8AC3E}">
        <p14:creationId xmlns:p14="http://schemas.microsoft.com/office/powerpoint/2010/main" val="46559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_2Column">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p>
            <a:r>
              <a:rPr lang="en-US" dirty="0"/>
              <a:t>CLICK TO EDIT MASTER TITLE STYLE</a:t>
            </a:r>
          </a:p>
        </p:txBody>
      </p:sp>
      <p:sp>
        <p:nvSpPr>
          <p:cNvPr id="3" name="Text Placeholder 2"/>
          <p:cNvSpPr>
            <a:spLocks noGrp="1"/>
          </p:cNvSpPr>
          <p:nvPr>
            <p:ph type="body" sz="quarter" idx="10"/>
          </p:nvPr>
        </p:nvSpPr>
        <p:spPr>
          <a:xfrm>
            <a:off x="960120" y="2112264"/>
            <a:ext cx="3575701" cy="4303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sz="quarter" idx="11"/>
          </p:nvPr>
        </p:nvSpPr>
        <p:spPr>
          <a:xfrm>
            <a:off x="5029200" y="2112264"/>
            <a:ext cx="3575701" cy="4303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7974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610D37-820B-4117-8778-8F038300E116}"/>
              </a:ext>
            </a:extLst>
          </p:cNvPr>
          <p:cNvSpPr/>
          <p:nvPr/>
        </p:nvSpPr>
        <p:spPr>
          <a:xfrm>
            <a:off x="182563" y="6470650"/>
            <a:ext cx="8778875" cy="295275"/>
          </a:xfrm>
          <a:prstGeom prst="rect">
            <a:avLst/>
          </a:prstGeom>
          <a:solidFill>
            <a:srgbClr val="002D7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018705" eaLnBrk="1" fontAlgn="auto" hangingPunct="1">
              <a:spcBef>
                <a:spcPts val="0"/>
              </a:spcBef>
              <a:spcAft>
                <a:spcPts val="0"/>
              </a:spcAft>
              <a:defRPr/>
            </a:pPr>
            <a:endParaRPr lang="en-US" sz="2824" dirty="0">
              <a:solidFill>
                <a:schemeClr val="bg1"/>
              </a:solidFill>
            </a:endParaRPr>
          </a:p>
        </p:txBody>
      </p:sp>
      <p:pic>
        <p:nvPicPr>
          <p:cNvPr id="4" name="Picture 8" descr="brainshark_presenter_tab2.jpg">
            <a:extLst>
              <a:ext uri="{FF2B5EF4-FFF2-40B4-BE49-F238E27FC236}">
                <a16:creationId xmlns:a16="http://schemas.microsoft.com/office/drawing/2014/main" id="{89A6AB66-28FB-4DCE-BC4F-97FD7A3F92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563" y="88900"/>
            <a:ext cx="87788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2">
            <a:extLst>
              <a:ext uri="{FF2B5EF4-FFF2-40B4-BE49-F238E27FC236}">
                <a16:creationId xmlns:a16="http://schemas.microsoft.com/office/drawing/2014/main" id="{03C8BCB3-8057-42E8-848C-77E2D268287F}"/>
              </a:ext>
            </a:extLst>
          </p:cNvPr>
          <p:cNvSpPr txBox="1">
            <a:spLocks noChangeArrowheads="1"/>
          </p:cNvSpPr>
          <p:nvPr/>
        </p:nvSpPr>
        <p:spPr bwMode="black">
          <a:xfrm>
            <a:off x="917575" y="592138"/>
            <a:ext cx="8043863" cy="268287"/>
          </a:xfrm>
          <a:prstGeom prst="rect">
            <a:avLst/>
          </a:prstGeom>
          <a:noFill/>
          <a:ln>
            <a:noFill/>
          </a:ln>
          <a:effectLst/>
        </p:spPr>
        <p:txBody>
          <a:bodyPr lIns="0" tIns="0" rIns="0" bIns="0" anchor="ctr"/>
          <a:lstStyle>
            <a:defPPr>
              <a:defRPr lang="en-US"/>
            </a:defPPr>
            <a:lvl1pPr algn="l" rtl="0" fontAlgn="base">
              <a:spcBef>
                <a:spcPct val="0"/>
              </a:spcBef>
              <a:spcAft>
                <a:spcPct val="0"/>
              </a:spcAft>
              <a:defRPr sz="900" kern="1200">
                <a:solidFill>
                  <a:srgbClr val="004785"/>
                </a:solidFill>
                <a:latin typeface="Arial" charset="0"/>
                <a:ea typeface="Geneva" charset="0"/>
                <a:cs typeface="Geneva" charset="0"/>
              </a:defRPr>
            </a:lvl1pPr>
            <a:lvl2pPr marL="457200" algn="l" rtl="0" fontAlgn="base">
              <a:spcBef>
                <a:spcPct val="0"/>
              </a:spcBef>
              <a:spcAft>
                <a:spcPct val="0"/>
              </a:spcAft>
              <a:defRPr sz="2400" kern="1200">
                <a:solidFill>
                  <a:schemeClr val="tx1"/>
                </a:solidFill>
                <a:latin typeface="Arial" charset="0"/>
                <a:ea typeface="Geneva" charset="0"/>
                <a:cs typeface="Geneva" charset="0"/>
              </a:defRPr>
            </a:lvl2pPr>
            <a:lvl3pPr marL="914400" algn="l" rtl="0" fontAlgn="base">
              <a:spcBef>
                <a:spcPct val="0"/>
              </a:spcBef>
              <a:spcAft>
                <a:spcPct val="0"/>
              </a:spcAft>
              <a:defRPr sz="2400" kern="1200">
                <a:solidFill>
                  <a:schemeClr val="tx1"/>
                </a:solidFill>
                <a:latin typeface="Arial" charset="0"/>
                <a:ea typeface="Geneva" charset="0"/>
                <a:cs typeface="Geneva" charset="0"/>
              </a:defRPr>
            </a:lvl3pPr>
            <a:lvl4pPr marL="1371600" algn="l" rtl="0" fontAlgn="base">
              <a:spcBef>
                <a:spcPct val="0"/>
              </a:spcBef>
              <a:spcAft>
                <a:spcPct val="0"/>
              </a:spcAft>
              <a:defRPr sz="2400" kern="1200">
                <a:solidFill>
                  <a:schemeClr val="tx1"/>
                </a:solidFill>
                <a:latin typeface="Arial" charset="0"/>
                <a:ea typeface="Geneva" charset="0"/>
                <a:cs typeface="Geneva" charset="0"/>
              </a:defRPr>
            </a:lvl4pPr>
            <a:lvl5pPr marL="1828800" algn="l" rtl="0" fontAlgn="base">
              <a:spcBef>
                <a:spcPct val="0"/>
              </a:spcBef>
              <a:spcAft>
                <a:spcPct val="0"/>
              </a:spcAft>
              <a:defRPr sz="2400" kern="1200">
                <a:solidFill>
                  <a:schemeClr val="tx1"/>
                </a:solidFill>
                <a:latin typeface="Arial" charset="0"/>
                <a:ea typeface="Geneva" charset="0"/>
                <a:cs typeface="Geneva" charset="0"/>
              </a:defRPr>
            </a:lvl5pPr>
            <a:lvl6pPr marL="2286000" algn="l" defTabSz="457200" rtl="0" eaLnBrk="1" latinLnBrk="0" hangingPunct="1">
              <a:defRPr sz="2400" kern="1200">
                <a:solidFill>
                  <a:schemeClr val="tx1"/>
                </a:solidFill>
                <a:latin typeface="Arial" charset="0"/>
                <a:ea typeface="Geneva" charset="0"/>
                <a:cs typeface="Geneva" charset="0"/>
              </a:defRPr>
            </a:lvl6pPr>
            <a:lvl7pPr marL="2743200" algn="l" defTabSz="457200" rtl="0" eaLnBrk="1" latinLnBrk="0" hangingPunct="1">
              <a:defRPr sz="2400" kern="1200">
                <a:solidFill>
                  <a:schemeClr val="tx1"/>
                </a:solidFill>
                <a:latin typeface="Arial" charset="0"/>
                <a:ea typeface="Geneva" charset="0"/>
                <a:cs typeface="Geneva" charset="0"/>
              </a:defRPr>
            </a:lvl7pPr>
            <a:lvl8pPr marL="3200400" algn="l" defTabSz="457200" rtl="0" eaLnBrk="1" latinLnBrk="0" hangingPunct="1">
              <a:defRPr sz="2400" kern="1200">
                <a:solidFill>
                  <a:schemeClr val="tx1"/>
                </a:solidFill>
                <a:latin typeface="Arial" charset="0"/>
                <a:ea typeface="Geneva" charset="0"/>
                <a:cs typeface="Geneva" charset="0"/>
              </a:defRPr>
            </a:lvl8pPr>
            <a:lvl9pPr marL="3657600" algn="l" defTabSz="457200" rtl="0" eaLnBrk="1" latinLnBrk="0" hangingPunct="1">
              <a:defRPr sz="2400" kern="1200">
                <a:solidFill>
                  <a:schemeClr val="tx1"/>
                </a:solidFill>
                <a:latin typeface="Arial" charset="0"/>
                <a:ea typeface="Geneva" charset="0"/>
                <a:cs typeface="Geneva" charset="0"/>
              </a:defRPr>
            </a:lvl9pPr>
          </a:lstStyle>
          <a:p>
            <a:pPr defTabSz="1018705" eaLnBrk="1" hangingPunct="1">
              <a:defRPr/>
            </a:pPr>
            <a:r>
              <a:rPr lang="en-US" sz="794" dirty="0">
                <a:solidFill>
                  <a:schemeClr val="bg1"/>
                </a:solidFill>
              </a:rPr>
              <a:t>						              Strategic Framework</a:t>
            </a:r>
          </a:p>
        </p:txBody>
      </p:sp>
      <p:pic>
        <p:nvPicPr>
          <p:cNvPr id="6" name="Picture 11">
            <a:extLst>
              <a:ext uri="{FF2B5EF4-FFF2-40B4-BE49-F238E27FC236}">
                <a16:creationId xmlns:a16="http://schemas.microsoft.com/office/drawing/2014/main" id="{642B67DB-C40B-4788-80F2-80CA08A2C3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1700" y="98425"/>
            <a:ext cx="128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371A492A-393C-4947-AB5D-FB64346F848A}"/>
              </a:ext>
            </a:extLst>
          </p:cNvPr>
          <p:cNvSpPr txBox="1">
            <a:spLocks/>
          </p:cNvSpPr>
          <p:nvPr/>
        </p:nvSpPr>
        <p:spPr>
          <a:xfrm>
            <a:off x="182563" y="6507163"/>
            <a:ext cx="2849562" cy="222250"/>
          </a:xfrm>
          <a:prstGeom prst="rect">
            <a:avLst/>
          </a:prstGeom>
        </p:spPr>
        <p:txBody>
          <a:bodyPr/>
          <a:lstStyle>
            <a:defPPr>
              <a:defRPr lang="en-US"/>
            </a:defPPr>
            <a:lvl1pPr marL="0" algn="l" defTabSz="1018705" rtl="0" eaLnBrk="1" latinLnBrk="0" hangingPunct="1">
              <a:defRPr sz="1000" kern="1200">
                <a:solidFill>
                  <a:schemeClr val="bg1">
                    <a:lumMod val="50000"/>
                  </a:schemeClr>
                </a:solidFill>
                <a:latin typeface="+mn-lt"/>
                <a:ea typeface="+mn-ea"/>
                <a:cs typeface="+mn-cs"/>
              </a:defRPr>
            </a:lvl1pPr>
            <a:lvl2pPr marL="509352" algn="l" defTabSz="1018705" rtl="0" eaLnBrk="1" latinLnBrk="0" hangingPunct="1">
              <a:defRPr sz="2006" kern="1200">
                <a:solidFill>
                  <a:schemeClr val="tx1"/>
                </a:solidFill>
                <a:latin typeface="+mn-lt"/>
                <a:ea typeface="+mn-ea"/>
                <a:cs typeface="+mn-cs"/>
              </a:defRPr>
            </a:lvl2pPr>
            <a:lvl3pPr marL="1018705" algn="l" defTabSz="1018705" rtl="0" eaLnBrk="1" latinLnBrk="0" hangingPunct="1">
              <a:defRPr sz="2006" kern="1200">
                <a:solidFill>
                  <a:schemeClr val="tx1"/>
                </a:solidFill>
                <a:latin typeface="+mn-lt"/>
                <a:ea typeface="+mn-ea"/>
                <a:cs typeface="+mn-cs"/>
              </a:defRPr>
            </a:lvl3pPr>
            <a:lvl4pPr marL="1528058" algn="l" defTabSz="1018705" rtl="0" eaLnBrk="1" latinLnBrk="0" hangingPunct="1">
              <a:defRPr sz="2006" kern="1200">
                <a:solidFill>
                  <a:schemeClr val="tx1"/>
                </a:solidFill>
                <a:latin typeface="+mn-lt"/>
                <a:ea typeface="+mn-ea"/>
                <a:cs typeface="+mn-cs"/>
              </a:defRPr>
            </a:lvl4pPr>
            <a:lvl5pPr marL="2037411" algn="l" defTabSz="1018705" rtl="0" eaLnBrk="1" latinLnBrk="0" hangingPunct="1">
              <a:defRPr sz="2006" kern="1200">
                <a:solidFill>
                  <a:schemeClr val="tx1"/>
                </a:solidFill>
                <a:latin typeface="+mn-lt"/>
                <a:ea typeface="+mn-ea"/>
                <a:cs typeface="+mn-cs"/>
              </a:defRPr>
            </a:lvl5pPr>
            <a:lvl6pPr marL="2546764" algn="l" defTabSz="1018705" rtl="0" eaLnBrk="1" latinLnBrk="0" hangingPunct="1">
              <a:defRPr sz="2006" kern="1200">
                <a:solidFill>
                  <a:schemeClr val="tx1"/>
                </a:solidFill>
                <a:latin typeface="+mn-lt"/>
                <a:ea typeface="+mn-ea"/>
                <a:cs typeface="+mn-cs"/>
              </a:defRPr>
            </a:lvl6pPr>
            <a:lvl7pPr marL="3056116" algn="l" defTabSz="1018705" rtl="0" eaLnBrk="1" latinLnBrk="0" hangingPunct="1">
              <a:defRPr sz="2006" kern="1200">
                <a:solidFill>
                  <a:schemeClr val="tx1"/>
                </a:solidFill>
                <a:latin typeface="+mn-lt"/>
                <a:ea typeface="+mn-ea"/>
                <a:cs typeface="+mn-cs"/>
              </a:defRPr>
            </a:lvl7pPr>
            <a:lvl8pPr marL="3565469" algn="l" defTabSz="1018705" rtl="0" eaLnBrk="1" latinLnBrk="0" hangingPunct="1">
              <a:defRPr sz="2006" kern="1200">
                <a:solidFill>
                  <a:schemeClr val="tx1"/>
                </a:solidFill>
                <a:latin typeface="+mn-lt"/>
                <a:ea typeface="+mn-ea"/>
                <a:cs typeface="+mn-cs"/>
              </a:defRPr>
            </a:lvl8pPr>
            <a:lvl9pPr marL="4074821" algn="l" defTabSz="1018705" rtl="0" eaLnBrk="1" latinLnBrk="0" hangingPunct="1">
              <a:defRPr sz="2006" kern="1200">
                <a:solidFill>
                  <a:schemeClr val="tx1"/>
                </a:solidFill>
                <a:latin typeface="+mn-lt"/>
                <a:ea typeface="+mn-ea"/>
                <a:cs typeface="+mn-cs"/>
              </a:defRPr>
            </a:lvl9pPr>
          </a:lstStyle>
          <a:p>
            <a:pPr fontAlgn="auto">
              <a:spcBef>
                <a:spcPts val="0"/>
              </a:spcBef>
              <a:spcAft>
                <a:spcPts val="0"/>
              </a:spcAft>
              <a:defRPr/>
            </a:pPr>
            <a:r>
              <a:rPr lang="en-US" sz="882" dirty="0">
                <a:solidFill>
                  <a:schemeClr val="bg1"/>
                </a:solidFill>
              </a:rPr>
              <a:t>Prepared by: Corporate F.A.C.T.S., Inc.</a:t>
            </a:r>
          </a:p>
        </p:txBody>
      </p:sp>
      <p:sp>
        <p:nvSpPr>
          <p:cNvPr id="8" name="Slide Number Placeholder 9">
            <a:extLst>
              <a:ext uri="{FF2B5EF4-FFF2-40B4-BE49-F238E27FC236}">
                <a16:creationId xmlns:a16="http://schemas.microsoft.com/office/drawing/2014/main" id="{F9FCFDEC-776B-4F15-A229-24D039E2DCF3}"/>
              </a:ext>
            </a:extLst>
          </p:cNvPr>
          <p:cNvSpPr txBox="1">
            <a:spLocks/>
          </p:cNvSpPr>
          <p:nvPr/>
        </p:nvSpPr>
        <p:spPr>
          <a:xfrm>
            <a:off x="6827838" y="6489700"/>
            <a:ext cx="2133600" cy="223838"/>
          </a:xfrm>
          <a:prstGeom prst="rect">
            <a:avLst/>
          </a:prstGeom>
        </p:spPr>
        <p:txBody>
          <a:bodyPr/>
          <a:lstStyle>
            <a:defPPr>
              <a:defRPr lang="en-US"/>
            </a:defPPr>
            <a:lvl1pPr marL="0" algn="r" defTabSz="1018705" rtl="0" eaLnBrk="1" latinLnBrk="0" hangingPunct="1">
              <a:defRPr sz="1000" kern="1200">
                <a:solidFill>
                  <a:schemeClr val="bg1">
                    <a:lumMod val="50000"/>
                  </a:schemeClr>
                </a:solidFill>
                <a:latin typeface="+mn-lt"/>
                <a:ea typeface="+mn-ea"/>
                <a:cs typeface="+mn-cs"/>
              </a:defRPr>
            </a:lvl1pPr>
            <a:lvl2pPr marL="509352" algn="l" defTabSz="1018705" rtl="0" eaLnBrk="1" latinLnBrk="0" hangingPunct="1">
              <a:defRPr sz="2006" kern="1200">
                <a:solidFill>
                  <a:schemeClr val="tx1"/>
                </a:solidFill>
                <a:latin typeface="+mn-lt"/>
                <a:ea typeface="+mn-ea"/>
                <a:cs typeface="+mn-cs"/>
              </a:defRPr>
            </a:lvl2pPr>
            <a:lvl3pPr marL="1018705" algn="l" defTabSz="1018705" rtl="0" eaLnBrk="1" latinLnBrk="0" hangingPunct="1">
              <a:defRPr sz="2006" kern="1200">
                <a:solidFill>
                  <a:schemeClr val="tx1"/>
                </a:solidFill>
                <a:latin typeface="+mn-lt"/>
                <a:ea typeface="+mn-ea"/>
                <a:cs typeface="+mn-cs"/>
              </a:defRPr>
            </a:lvl3pPr>
            <a:lvl4pPr marL="1528058" algn="l" defTabSz="1018705" rtl="0" eaLnBrk="1" latinLnBrk="0" hangingPunct="1">
              <a:defRPr sz="2006" kern="1200">
                <a:solidFill>
                  <a:schemeClr val="tx1"/>
                </a:solidFill>
                <a:latin typeface="+mn-lt"/>
                <a:ea typeface="+mn-ea"/>
                <a:cs typeface="+mn-cs"/>
              </a:defRPr>
            </a:lvl4pPr>
            <a:lvl5pPr marL="2037411" algn="l" defTabSz="1018705" rtl="0" eaLnBrk="1" latinLnBrk="0" hangingPunct="1">
              <a:defRPr sz="2006" kern="1200">
                <a:solidFill>
                  <a:schemeClr val="tx1"/>
                </a:solidFill>
                <a:latin typeface="+mn-lt"/>
                <a:ea typeface="+mn-ea"/>
                <a:cs typeface="+mn-cs"/>
              </a:defRPr>
            </a:lvl5pPr>
            <a:lvl6pPr marL="2546764" algn="l" defTabSz="1018705" rtl="0" eaLnBrk="1" latinLnBrk="0" hangingPunct="1">
              <a:defRPr sz="2006" kern="1200">
                <a:solidFill>
                  <a:schemeClr val="tx1"/>
                </a:solidFill>
                <a:latin typeface="+mn-lt"/>
                <a:ea typeface="+mn-ea"/>
                <a:cs typeface="+mn-cs"/>
              </a:defRPr>
            </a:lvl6pPr>
            <a:lvl7pPr marL="3056116" algn="l" defTabSz="1018705" rtl="0" eaLnBrk="1" latinLnBrk="0" hangingPunct="1">
              <a:defRPr sz="2006" kern="1200">
                <a:solidFill>
                  <a:schemeClr val="tx1"/>
                </a:solidFill>
                <a:latin typeface="+mn-lt"/>
                <a:ea typeface="+mn-ea"/>
                <a:cs typeface="+mn-cs"/>
              </a:defRPr>
            </a:lvl7pPr>
            <a:lvl8pPr marL="3565469" algn="l" defTabSz="1018705" rtl="0" eaLnBrk="1" latinLnBrk="0" hangingPunct="1">
              <a:defRPr sz="2006" kern="1200">
                <a:solidFill>
                  <a:schemeClr val="tx1"/>
                </a:solidFill>
                <a:latin typeface="+mn-lt"/>
                <a:ea typeface="+mn-ea"/>
                <a:cs typeface="+mn-cs"/>
              </a:defRPr>
            </a:lvl8pPr>
            <a:lvl9pPr marL="4074821" algn="l" defTabSz="1018705" rtl="0" eaLnBrk="1" latinLnBrk="0" hangingPunct="1">
              <a:defRPr sz="2006" kern="1200">
                <a:solidFill>
                  <a:schemeClr val="tx1"/>
                </a:solidFill>
                <a:latin typeface="+mn-lt"/>
                <a:ea typeface="+mn-ea"/>
                <a:cs typeface="+mn-cs"/>
              </a:defRPr>
            </a:lvl9pPr>
          </a:lstStyle>
          <a:p>
            <a:pPr fontAlgn="auto">
              <a:spcBef>
                <a:spcPts val="0"/>
              </a:spcBef>
              <a:spcAft>
                <a:spcPts val="0"/>
              </a:spcAft>
              <a:defRPr/>
            </a:pPr>
            <a:fld id="{5B9DA10C-007E-4762-A7ED-8A8E1A3BC2D8}" type="slidenum">
              <a:rPr lang="en-US" sz="882" smtClean="0">
                <a:solidFill>
                  <a:schemeClr val="bg1"/>
                </a:solidFill>
              </a:rPr>
              <a:pPr fontAlgn="auto">
                <a:spcBef>
                  <a:spcPts val="0"/>
                </a:spcBef>
                <a:spcAft>
                  <a:spcPts val="0"/>
                </a:spcAft>
                <a:defRPr/>
              </a:pPr>
              <a:t>‹#›</a:t>
            </a:fld>
            <a:endParaRPr lang="en-US" sz="882" dirty="0">
              <a:solidFill>
                <a:schemeClr val="bg1"/>
              </a:solidFill>
            </a:endParaRPr>
          </a:p>
        </p:txBody>
      </p:sp>
      <p:sp>
        <p:nvSpPr>
          <p:cNvPr id="15" name="Rectangle 83"/>
          <p:cNvSpPr>
            <a:spLocks noGrp="1" noChangeArrowheads="1"/>
          </p:cNvSpPr>
          <p:nvPr>
            <p:ph type="title"/>
          </p:nvPr>
        </p:nvSpPr>
        <p:spPr bwMode="black">
          <a:xfrm>
            <a:off x="282571" y="323868"/>
            <a:ext cx="5341220" cy="448084"/>
          </a:xfrm>
          <a:prstGeom prst="rect">
            <a:avLst/>
          </a:prstGeom>
          <a:noFill/>
          <a:ln w="9525">
            <a:noFill/>
            <a:miter lim="800000"/>
            <a:headEnd/>
            <a:tailEnd/>
          </a:ln>
        </p:spPr>
        <p:txBody>
          <a:bodyPr lIns="0" tIns="0" rIns="0" bIns="0">
            <a:noAutofit/>
          </a:bodyPr>
          <a:lstStyle>
            <a:lvl1pPr>
              <a:defRPr sz="3177">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4165333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p>
            <a:r>
              <a:rPr lang="en-US" dirty="0"/>
              <a:t>CLICK TO EDIT MASTER TITLE STYLE</a:t>
            </a:r>
          </a:p>
        </p:txBody>
      </p:sp>
      <p:sp>
        <p:nvSpPr>
          <p:cNvPr id="3" name="Text Placeholder 2"/>
          <p:cNvSpPr>
            <a:spLocks noGrp="1"/>
          </p:cNvSpPr>
          <p:nvPr>
            <p:ph type="body" sz="quarter" idx="10"/>
          </p:nvPr>
        </p:nvSpPr>
        <p:spPr>
          <a:xfrm>
            <a:off x="960120" y="2112264"/>
            <a:ext cx="7645400" cy="4303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0758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_2Column">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p>
            <a:r>
              <a:rPr lang="en-US" dirty="0"/>
              <a:t>CLICK TO EDIT MASTER TITLE STYLE</a:t>
            </a:r>
          </a:p>
        </p:txBody>
      </p:sp>
      <p:sp>
        <p:nvSpPr>
          <p:cNvPr id="3" name="Text Placeholder 2"/>
          <p:cNvSpPr>
            <a:spLocks noGrp="1"/>
          </p:cNvSpPr>
          <p:nvPr>
            <p:ph type="body" sz="quarter" idx="10"/>
          </p:nvPr>
        </p:nvSpPr>
        <p:spPr>
          <a:xfrm>
            <a:off x="960120" y="2112264"/>
            <a:ext cx="3575701" cy="4303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sz="quarter" idx="11"/>
          </p:nvPr>
        </p:nvSpPr>
        <p:spPr>
          <a:xfrm>
            <a:off x="5029200" y="2112264"/>
            <a:ext cx="3575701" cy="4303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0874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286101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2349-D9F7-4B95-B328-5089BE6915F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0E96EE5-F95A-43D9-A41D-7DEA7E56813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7DC39F-5006-454D-9E28-D2E5340056F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3362A6D-E651-4A2B-AAB4-A0DD571C14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C48CEC-FC5F-47C2-8D58-84694DBC3422}"/>
              </a:ext>
            </a:extLst>
          </p:cNvPr>
          <p:cNvSpPr>
            <a:spLocks noGrp="1"/>
          </p:cNvSpPr>
          <p:nvPr>
            <p:ph type="sldNum" sz="quarter" idx="12"/>
          </p:nvPr>
        </p:nvSpPr>
        <p:spPr/>
        <p:txBody>
          <a:bodyPr/>
          <a:lstStyle/>
          <a:p>
            <a:endParaRPr lang="en-US" dirty="0"/>
          </a:p>
        </p:txBody>
      </p:sp>
      <p:sp>
        <p:nvSpPr>
          <p:cNvPr id="8" name="Rectangle 7">
            <a:extLst>
              <a:ext uri="{FF2B5EF4-FFF2-40B4-BE49-F238E27FC236}">
                <a16:creationId xmlns:a16="http://schemas.microsoft.com/office/drawing/2014/main" id="{0093E899-E118-4EF8-9665-A5D6843DAE06}"/>
              </a:ext>
            </a:extLst>
          </p:cNvPr>
          <p:cNvSpPr/>
          <p:nvPr userDrawn="1"/>
        </p:nvSpPr>
        <p:spPr>
          <a:xfrm>
            <a:off x="-1" y="0"/>
            <a:ext cx="1143001"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0608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2B5FA709-B87A-4E76-88B6-D4537BCD0B3E}" type="slidenum">
              <a:rPr lang="en-US" smtClean="0"/>
              <a:pPr/>
              <a:t>‹#›</a:t>
            </a:fld>
            <a:endParaRPr lang="en-US" dirty="0"/>
          </a:p>
        </p:txBody>
      </p:sp>
    </p:spTree>
    <p:extLst>
      <p:ext uri="{BB962C8B-B14F-4D97-AF65-F5344CB8AC3E}">
        <p14:creationId xmlns:p14="http://schemas.microsoft.com/office/powerpoint/2010/main" val="2016059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ext_2Column">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p>
            <a:r>
              <a:rPr lang="en-US" dirty="0"/>
              <a:t>CLICK TO EDIT MASTER TITLE STYLE</a:t>
            </a:r>
          </a:p>
        </p:txBody>
      </p:sp>
      <p:sp>
        <p:nvSpPr>
          <p:cNvPr id="3" name="Text Placeholder 2"/>
          <p:cNvSpPr>
            <a:spLocks noGrp="1"/>
          </p:cNvSpPr>
          <p:nvPr>
            <p:ph type="body" sz="quarter" idx="10"/>
          </p:nvPr>
        </p:nvSpPr>
        <p:spPr>
          <a:xfrm>
            <a:off x="960120" y="2112264"/>
            <a:ext cx="3575701" cy="4303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sz="quarter" idx="11"/>
          </p:nvPr>
        </p:nvSpPr>
        <p:spPr>
          <a:xfrm>
            <a:off x="5029200" y="2112264"/>
            <a:ext cx="3575701" cy="4303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5042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sp>
        <p:nvSpPr>
          <p:cNvPr id="56" name="Google Shape;56;p10"/>
          <p:cNvSpPr/>
          <p:nvPr/>
        </p:nvSpPr>
        <p:spPr>
          <a:xfrm>
            <a:off x="4572000" y="33"/>
            <a:ext cx="4572000" cy="6858000"/>
          </a:xfrm>
          <a:prstGeom prst="rect">
            <a:avLst/>
          </a:prstGeom>
          <a:solidFill>
            <a:srgbClr val="004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7" name="Google Shape;57;p10"/>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58" name="Google Shape;58;p10"/>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59" name="Google Shape;59;p10"/>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lstStyle>
            <a:lvl1pPr marL="457200" lvl="0" indent="-304800">
              <a:spcBef>
                <a:spcPts val="0"/>
              </a:spcBef>
              <a:spcAft>
                <a:spcPts val="0"/>
              </a:spcAft>
              <a:buClr>
                <a:schemeClr val="dk1"/>
              </a:buClr>
              <a:buSzPts val="1200"/>
              <a:buChar char="●"/>
              <a:defRPr>
                <a:solidFill>
                  <a:schemeClr val="dk1"/>
                </a:solidFill>
              </a:defRPr>
            </a:lvl1pPr>
            <a:lvl2pPr marL="914400" lvl="1" indent="-304800">
              <a:spcBef>
                <a:spcPts val="1600"/>
              </a:spcBef>
              <a:spcAft>
                <a:spcPts val="0"/>
              </a:spcAft>
              <a:buClr>
                <a:schemeClr val="dk1"/>
              </a:buClr>
              <a:buSzPts val="1200"/>
              <a:buChar char="○"/>
              <a:defRPr>
                <a:solidFill>
                  <a:schemeClr val="dk1"/>
                </a:solidFill>
              </a:defRPr>
            </a:lvl2pPr>
            <a:lvl3pPr marL="1371600" lvl="2" indent="-304800">
              <a:spcBef>
                <a:spcPts val="1600"/>
              </a:spcBef>
              <a:spcAft>
                <a:spcPts val="0"/>
              </a:spcAft>
              <a:buClr>
                <a:schemeClr val="dk1"/>
              </a:buClr>
              <a:buSzPts val="1200"/>
              <a:buChar char="■"/>
              <a:defRPr>
                <a:solidFill>
                  <a:schemeClr val="dk1"/>
                </a:solidFill>
              </a:defRPr>
            </a:lvl3pPr>
            <a:lvl4pPr marL="1828800" lvl="3" indent="-304800">
              <a:spcBef>
                <a:spcPts val="1600"/>
              </a:spcBef>
              <a:spcAft>
                <a:spcPts val="0"/>
              </a:spcAft>
              <a:buClr>
                <a:schemeClr val="dk1"/>
              </a:buClr>
              <a:buSzPts val="1200"/>
              <a:buChar char="●"/>
              <a:defRPr>
                <a:solidFill>
                  <a:schemeClr val="dk1"/>
                </a:solidFill>
              </a:defRPr>
            </a:lvl4pPr>
            <a:lvl5pPr marL="2286000" lvl="4" indent="-304800">
              <a:spcBef>
                <a:spcPts val="1600"/>
              </a:spcBef>
              <a:spcAft>
                <a:spcPts val="0"/>
              </a:spcAft>
              <a:buClr>
                <a:schemeClr val="dk1"/>
              </a:buClr>
              <a:buSzPts val="1200"/>
              <a:buChar char="○"/>
              <a:defRPr>
                <a:solidFill>
                  <a:schemeClr val="dk1"/>
                </a:solidFill>
              </a:defRPr>
            </a:lvl5pPr>
            <a:lvl6pPr marL="2743200" lvl="5" indent="-304800">
              <a:spcBef>
                <a:spcPts val="1600"/>
              </a:spcBef>
              <a:spcAft>
                <a:spcPts val="0"/>
              </a:spcAft>
              <a:buClr>
                <a:schemeClr val="dk1"/>
              </a:buClr>
              <a:buSzPts val="1200"/>
              <a:buChar char="■"/>
              <a:defRPr>
                <a:solidFill>
                  <a:schemeClr val="dk1"/>
                </a:solidFill>
              </a:defRPr>
            </a:lvl6pPr>
            <a:lvl7pPr marL="3200400" lvl="6" indent="-304800">
              <a:spcBef>
                <a:spcPts val="1600"/>
              </a:spcBef>
              <a:spcAft>
                <a:spcPts val="0"/>
              </a:spcAft>
              <a:buClr>
                <a:schemeClr val="dk1"/>
              </a:buClr>
              <a:buSzPts val="1200"/>
              <a:buChar char="●"/>
              <a:defRPr>
                <a:solidFill>
                  <a:schemeClr val="dk1"/>
                </a:solidFill>
              </a:defRPr>
            </a:lvl7pPr>
            <a:lvl8pPr marL="3657600" lvl="7" indent="-304800">
              <a:spcBef>
                <a:spcPts val="1600"/>
              </a:spcBef>
              <a:spcAft>
                <a:spcPts val="0"/>
              </a:spcAft>
              <a:buClr>
                <a:schemeClr val="dk1"/>
              </a:buClr>
              <a:buSzPts val="1200"/>
              <a:buChar char="○"/>
              <a:defRPr>
                <a:solidFill>
                  <a:schemeClr val="dk1"/>
                </a:solidFill>
              </a:defRPr>
            </a:lvl8pPr>
            <a:lvl9pPr marL="4114800" lvl="8" indent="-304800">
              <a:spcBef>
                <a:spcPts val="1600"/>
              </a:spcBef>
              <a:spcAft>
                <a:spcPts val="1600"/>
              </a:spcAft>
              <a:buClr>
                <a:schemeClr val="dk1"/>
              </a:buClr>
              <a:buSzPts val="1200"/>
              <a:buChar char="■"/>
              <a:defRPr>
                <a:solidFill>
                  <a:schemeClr val="dk1"/>
                </a:solidFill>
              </a:defRPr>
            </a:lvl9pPr>
          </a:lstStyle>
          <a:p>
            <a:pPr lvl="0"/>
            <a:r>
              <a:rPr lang="en-US"/>
              <a:t>Click to edit Master text styles</a:t>
            </a:r>
          </a:p>
        </p:txBody>
      </p:sp>
      <p:sp>
        <p:nvSpPr>
          <p:cNvPr id="60" name="Google Shape;60;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
        <p:nvSpPr>
          <p:cNvPr id="61" name="Google Shape;61;p10"/>
          <p:cNvSpPr/>
          <p:nvPr/>
        </p:nvSpPr>
        <p:spPr>
          <a:xfrm>
            <a:off x="7900" y="6369067"/>
            <a:ext cx="9144000" cy="4888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pic>
        <p:nvPicPr>
          <p:cNvPr id="62" name="Google Shape;62;p10"/>
          <p:cNvPicPr preferRelativeResize="0"/>
          <p:nvPr/>
        </p:nvPicPr>
        <p:blipFill>
          <a:blip r:embed="rId2">
            <a:alphaModFix/>
          </a:blip>
          <a:stretch>
            <a:fillRect/>
          </a:stretch>
        </p:blipFill>
        <p:spPr>
          <a:xfrm>
            <a:off x="4400026" y="6003540"/>
            <a:ext cx="343941" cy="524800"/>
          </a:xfrm>
          <a:prstGeom prst="rect">
            <a:avLst/>
          </a:prstGeom>
          <a:noFill/>
          <a:ln>
            <a:noFill/>
          </a:ln>
        </p:spPr>
      </p:pic>
    </p:spTree>
    <p:extLst>
      <p:ext uri="{BB962C8B-B14F-4D97-AF65-F5344CB8AC3E}">
        <p14:creationId xmlns:p14="http://schemas.microsoft.com/office/powerpoint/2010/main" val="3883503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sp>
        <p:nvSpPr>
          <p:cNvPr id="18" name="Text Placeholder 20"/>
          <p:cNvSpPr>
            <a:spLocks noGrp="1"/>
          </p:cNvSpPr>
          <p:nvPr>
            <p:ph type="body" sz="quarter" idx="16"/>
          </p:nvPr>
        </p:nvSpPr>
        <p:spPr>
          <a:xfrm>
            <a:off x="488415" y="3465194"/>
            <a:ext cx="8112158" cy="981941"/>
          </a:xfrm>
          <a:prstGeom prst="rect">
            <a:avLst/>
          </a:prstGeom>
        </p:spPr>
        <p:txBody>
          <a:bodyPr lIns="0" tIns="0" rIns="0" bIns="0" anchor="b"/>
          <a:lstStyle>
            <a:lvl1pPr algn="r">
              <a:buNone/>
              <a:defRPr kumimoji="0" lang="en-US" sz="3530" b="0" i="0" u="none" strike="noStrike" kern="0" cap="none" spc="0" normalizeH="0" baseline="0" noProof="0" dirty="0" smtClean="0">
                <a:ln>
                  <a:noFill/>
                </a:ln>
                <a:solidFill>
                  <a:schemeClr val="tx2"/>
                </a:solidFill>
                <a:effectLst/>
                <a:uLnTx/>
                <a:uFillTx/>
                <a:latin typeface="Tw Cen MT" pitchFamily="34" charset="0"/>
                <a:ea typeface="+mj-ea"/>
                <a:cs typeface="+mj-cs"/>
              </a:defRPr>
            </a:lvl1pPr>
          </a:lstStyle>
          <a:p>
            <a:pPr lvl="0"/>
            <a:r>
              <a:rPr lang="en-US"/>
              <a:t>Click to edit Master text styles</a:t>
            </a:r>
          </a:p>
        </p:txBody>
      </p:sp>
      <p:sp>
        <p:nvSpPr>
          <p:cNvPr id="19" name="Text Placeholder 20"/>
          <p:cNvSpPr>
            <a:spLocks noGrp="1"/>
          </p:cNvSpPr>
          <p:nvPr>
            <p:ph type="body" sz="quarter" idx="14"/>
          </p:nvPr>
        </p:nvSpPr>
        <p:spPr>
          <a:xfrm>
            <a:off x="512296" y="4462150"/>
            <a:ext cx="8112158" cy="622101"/>
          </a:xfrm>
          <a:prstGeom prst="rect">
            <a:avLst/>
          </a:prstGeom>
        </p:spPr>
        <p:txBody>
          <a:bodyPr lIns="0" tIns="0" rIns="0" bIns="0"/>
          <a:lstStyle>
            <a:lvl1pPr algn="r">
              <a:buNone/>
              <a:defRPr sz="1765" b="0" baseline="0">
                <a:solidFill>
                  <a:schemeClr val="tx1">
                    <a:lumMod val="50000"/>
                    <a:lumOff val="50000"/>
                  </a:schemeClr>
                </a:solidFill>
                <a:latin typeface="Tw Cen MT" pitchFamily="34" charset="0"/>
              </a:defRPr>
            </a:lvl1pPr>
          </a:lstStyle>
          <a:p>
            <a:pPr lvl="0"/>
            <a:r>
              <a:rPr lang="en-US"/>
              <a:t>Click to edit Master text styles</a:t>
            </a:r>
          </a:p>
        </p:txBody>
      </p:sp>
    </p:spTree>
    <p:extLst>
      <p:ext uri="{BB962C8B-B14F-4D97-AF65-F5344CB8AC3E}">
        <p14:creationId xmlns:p14="http://schemas.microsoft.com/office/powerpoint/2010/main" val="63983100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96861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07653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12592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78700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78353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98359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161287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78167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177379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081779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38231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872753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2349-D9F7-4B95-B328-5089BE6915F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0E96EE5-F95A-43D9-A41D-7DEA7E56813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7DC39F-5006-454D-9E28-D2E5340056F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3362A6D-E651-4A2B-AAB4-A0DD571C14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C48CEC-FC5F-47C2-8D58-84694DBC3422}"/>
              </a:ext>
            </a:extLst>
          </p:cNvPr>
          <p:cNvSpPr>
            <a:spLocks noGrp="1"/>
          </p:cNvSpPr>
          <p:nvPr>
            <p:ph type="sldNum" sz="quarter" idx="12"/>
          </p:nvPr>
        </p:nvSpPr>
        <p:spPr/>
        <p:txBody>
          <a:bodyPr/>
          <a:lstStyle/>
          <a:p>
            <a:endParaRPr lang="en-US" dirty="0"/>
          </a:p>
        </p:txBody>
      </p:sp>
      <p:sp>
        <p:nvSpPr>
          <p:cNvPr id="8" name="Rectangle 7">
            <a:extLst>
              <a:ext uri="{FF2B5EF4-FFF2-40B4-BE49-F238E27FC236}">
                <a16:creationId xmlns:a16="http://schemas.microsoft.com/office/drawing/2014/main" id="{0093E899-E118-4EF8-9665-A5D6843DAE06}"/>
              </a:ext>
            </a:extLst>
          </p:cNvPr>
          <p:cNvSpPr/>
          <p:nvPr userDrawn="1"/>
        </p:nvSpPr>
        <p:spPr>
          <a:xfrm>
            <a:off x="-1" y="0"/>
            <a:ext cx="1143001"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627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2B5FA709-B87A-4E76-88B6-D4537BCD0B3E}" type="slidenum">
              <a:rPr lang="en-US" smtClean="0"/>
              <a:pPr/>
              <a:t>‹#›</a:t>
            </a:fld>
            <a:endParaRPr lang="en-US" dirty="0"/>
          </a:p>
        </p:txBody>
      </p:sp>
    </p:spTree>
    <p:extLst>
      <p:ext uri="{BB962C8B-B14F-4D97-AF65-F5344CB8AC3E}">
        <p14:creationId xmlns:p14="http://schemas.microsoft.com/office/powerpoint/2010/main" val="73035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ext_2Column">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p>
            <a:r>
              <a:rPr lang="en-US" dirty="0"/>
              <a:t>CLICK TO EDIT MASTER TITLE STYLE</a:t>
            </a:r>
          </a:p>
        </p:txBody>
      </p:sp>
      <p:sp>
        <p:nvSpPr>
          <p:cNvPr id="3" name="Text Placeholder 2"/>
          <p:cNvSpPr>
            <a:spLocks noGrp="1"/>
          </p:cNvSpPr>
          <p:nvPr>
            <p:ph type="body" sz="quarter" idx="10"/>
          </p:nvPr>
        </p:nvSpPr>
        <p:spPr>
          <a:xfrm>
            <a:off x="960120" y="2112264"/>
            <a:ext cx="3575701" cy="4303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sz="quarter" idx="11"/>
          </p:nvPr>
        </p:nvSpPr>
        <p:spPr>
          <a:xfrm>
            <a:off x="5029200" y="2112264"/>
            <a:ext cx="3575701" cy="4303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1191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sp>
        <p:nvSpPr>
          <p:cNvPr id="56" name="Google Shape;56;p10"/>
          <p:cNvSpPr/>
          <p:nvPr/>
        </p:nvSpPr>
        <p:spPr>
          <a:xfrm>
            <a:off x="4572000" y="33"/>
            <a:ext cx="4572000" cy="6858000"/>
          </a:xfrm>
          <a:prstGeom prst="rect">
            <a:avLst/>
          </a:prstGeom>
          <a:solidFill>
            <a:srgbClr val="004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57" name="Google Shape;57;p10"/>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58" name="Google Shape;58;p10"/>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59" name="Google Shape;59;p10"/>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lstStyle>
            <a:lvl1pPr marL="457200" lvl="0" indent="-304800">
              <a:spcBef>
                <a:spcPts val="0"/>
              </a:spcBef>
              <a:spcAft>
                <a:spcPts val="0"/>
              </a:spcAft>
              <a:buClr>
                <a:schemeClr val="dk1"/>
              </a:buClr>
              <a:buSzPts val="1200"/>
              <a:buChar char="●"/>
              <a:defRPr>
                <a:solidFill>
                  <a:schemeClr val="dk1"/>
                </a:solidFill>
              </a:defRPr>
            </a:lvl1pPr>
            <a:lvl2pPr marL="914400" lvl="1" indent="-304800">
              <a:spcBef>
                <a:spcPts val="1600"/>
              </a:spcBef>
              <a:spcAft>
                <a:spcPts val="0"/>
              </a:spcAft>
              <a:buClr>
                <a:schemeClr val="dk1"/>
              </a:buClr>
              <a:buSzPts val="1200"/>
              <a:buChar char="○"/>
              <a:defRPr>
                <a:solidFill>
                  <a:schemeClr val="dk1"/>
                </a:solidFill>
              </a:defRPr>
            </a:lvl2pPr>
            <a:lvl3pPr marL="1371600" lvl="2" indent="-304800">
              <a:spcBef>
                <a:spcPts val="1600"/>
              </a:spcBef>
              <a:spcAft>
                <a:spcPts val="0"/>
              </a:spcAft>
              <a:buClr>
                <a:schemeClr val="dk1"/>
              </a:buClr>
              <a:buSzPts val="1200"/>
              <a:buChar char="■"/>
              <a:defRPr>
                <a:solidFill>
                  <a:schemeClr val="dk1"/>
                </a:solidFill>
              </a:defRPr>
            </a:lvl3pPr>
            <a:lvl4pPr marL="1828800" lvl="3" indent="-304800">
              <a:spcBef>
                <a:spcPts val="1600"/>
              </a:spcBef>
              <a:spcAft>
                <a:spcPts val="0"/>
              </a:spcAft>
              <a:buClr>
                <a:schemeClr val="dk1"/>
              </a:buClr>
              <a:buSzPts val="1200"/>
              <a:buChar char="●"/>
              <a:defRPr>
                <a:solidFill>
                  <a:schemeClr val="dk1"/>
                </a:solidFill>
              </a:defRPr>
            </a:lvl4pPr>
            <a:lvl5pPr marL="2286000" lvl="4" indent="-304800">
              <a:spcBef>
                <a:spcPts val="1600"/>
              </a:spcBef>
              <a:spcAft>
                <a:spcPts val="0"/>
              </a:spcAft>
              <a:buClr>
                <a:schemeClr val="dk1"/>
              </a:buClr>
              <a:buSzPts val="1200"/>
              <a:buChar char="○"/>
              <a:defRPr>
                <a:solidFill>
                  <a:schemeClr val="dk1"/>
                </a:solidFill>
              </a:defRPr>
            </a:lvl5pPr>
            <a:lvl6pPr marL="2743200" lvl="5" indent="-304800">
              <a:spcBef>
                <a:spcPts val="1600"/>
              </a:spcBef>
              <a:spcAft>
                <a:spcPts val="0"/>
              </a:spcAft>
              <a:buClr>
                <a:schemeClr val="dk1"/>
              </a:buClr>
              <a:buSzPts val="1200"/>
              <a:buChar char="■"/>
              <a:defRPr>
                <a:solidFill>
                  <a:schemeClr val="dk1"/>
                </a:solidFill>
              </a:defRPr>
            </a:lvl6pPr>
            <a:lvl7pPr marL="3200400" lvl="6" indent="-304800">
              <a:spcBef>
                <a:spcPts val="1600"/>
              </a:spcBef>
              <a:spcAft>
                <a:spcPts val="0"/>
              </a:spcAft>
              <a:buClr>
                <a:schemeClr val="dk1"/>
              </a:buClr>
              <a:buSzPts val="1200"/>
              <a:buChar char="●"/>
              <a:defRPr>
                <a:solidFill>
                  <a:schemeClr val="dk1"/>
                </a:solidFill>
              </a:defRPr>
            </a:lvl7pPr>
            <a:lvl8pPr marL="3657600" lvl="7" indent="-304800">
              <a:spcBef>
                <a:spcPts val="1600"/>
              </a:spcBef>
              <a:spcAft>
                <a:spcPts val="0"/>
              </a:spcAft>
              <a:buClr>
                <a:schemeClr val="dk1"/>
              </a:buClr>
              <a:buSzPts val="1200"/>
              <a:buChar char="○"/>
              <a:defRPr>
                <a:solidFill>
                  <a:schemeClr val="dk1"/>
                </a:solidFill>
              </a:defRPr>
            </a:lvl8pPr>
            <a:lvl9pPr marL="4114800" lvl="8" indent="-304800">
              <a:spcBef>
                <a:spcPts val="1600"/>
              </a:spcBef>
              <a:spcAft>
                <a:spcPts val="1600"/>
              </a:spcAft>
              <a:buClr>
                <a:schemeClr val="dk1"/>
              </a:buClr>
              <a:buSzPts val="1200"/>
              <a:buChar char="■"/>
              <a:defRPr>
                <a:solidFill>
                  <a:schemeClr val="dk1"/>
                </a:solidFill>
              </a:defRPr>
            </a:lvl9pPr>
          </a:lstStyle>
          <a:p>
            <a:pPr lvl="0"/>
            <a:r>
              <a:rPr lang="en-US"/>
              <a:t>Click to edit Master text styles</a:t>
            </a:r>
          </a:p>
        </p:txBody>
      </p:sp>
      <p:sp>
        <p:nvSpPr>
          <p:cNvPr id="60" name="Google Shape;60;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
        <p:nvSpPr>
          <p:cNvPr id="61" name="Google Shape;61;p10"/>
          <p:cNvSpPr/>
          <p:nvPr/>
        </p:nvSpPr>
        <p:spPr>
          <a:xfrm>
            <a:off x="7900" y="6369067"/>
            <a:ext cx="9144000" cy="4888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pic>
        <p:nvPicPr>
          <p:cNvPr id="62" name="Google Shape;62;p10"/>
          <p:cNvPicPr preferRelativeResize="0"/>
          <p:nvPr/>
        </p:nvPicPr>
        <p:blipFill>
          <a:blip r:embed="rId2">
            <a:alphaModFix/>
          </a:blip>
          <a:stretch>
            <a:fillRect/>
          </a:stretch>
        </p:blipFill>
        <p:spPr>
          <a:xfrm>
            <a:off x="4400026" y="6003540"/>
            <a:ext cx="343941" cy="524800"/>
          </a:xfrm>
          <a:prstGeom prst="rect">
            <a:avLst/>
          </a:prstGeom>
          <a:noFill/>
          <a:ln>
            <a:noFill/>
          </a:ln>
        </p:spPr>
      </p:pic>
    </p:spTree>
    <p:extLst>
      <p:ext uri="{BB962C8B-B14F-4D97-AF65-F5344CB8AC3E}">
        <p14:creationId xmlns:p14="http://schemas.microsoft.com/office/powerpoint/2010/main" val="72530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70"/>
        <p:cNvGrpSpPr/>
        <p:nvPr/>
      </p:nvGrpSpPr>
      <p:grpSpPr>
        <a:xfrm>
          <a:off x="0" y="0"/>
          <a:ext cx="0" cy="0"/>
          <a:chOff x="0" y="0"/>
          <a:chExt cx="0" cy="0"/>
        </a:xfrm>
      </p:grpSpPr>
      <p:sp>
        <p:nvSpPr>
          <p:cNvPr id="71" name="Google Shape;71;p1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9793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180E8BE1-5A8C-495F-83AA-959732A448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5927725"/>
            <a:ext cx="2203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2"/>
          <p:cNvSpPr>
            <a:spLocks noGrp="1"/>
          </p:cNvSpPr>
          <p:nvPr>
            <p:ph type="pic" idx="1"/>
          </p:nvPr>
        </p:nvSpPr>
        <p:spPr>
          <a:xfrm>
            <a:off x="0" y="0"/>
            <a:ext cx="9144000" cy="5516981"/>
          </a:xfrm>
          <a:solidFill>
            <a:schemeClr val="bg1">
              <a:lumMod val="95000"/>
            </a:schemeClr>
          </a:solidFill>
        </p:spPr>
        <p:txBody>
          <a:bodyPr rtlCol="0">
            <a:normAutofit/>
          </a:bodyPr>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pPr lvl="0"/>
            <a:r>
              <a:rPr lang="en-US" noProof="0" dirty="0"/>
              <a:t>Click icon to add picture</a:t>
            </a:r>
            <a:endParaRPr lang="en-GB" noProof="0" dirty="0"/>
          </a:p>
        </p:txBody>
      </p:sp>
    </p:spTree>
    <p:extLst>
      <p:ext uri="{BB962C8B-B14F-4D97-AF65-F5344CB8AC3E}">
        <p14:creationId xmlns:p14="http://schemas.microsoft.com/office/powerpoint/2010/main" val="133669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398456" y="773147"/>
            <a:ext cx="7745543" cy="6128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algn="ctr"/>
            <a:endParaRPr lang="en-US" dirty="0"/>
          </a:p>
        </p:txBody>
      </p:sp>
      <p:pic>
        <p:nvPicPr>
          <p:cNvPr id="8" name="Picture 7" descr="City-of-Detroit-Logo.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83251" y="183274"/>
            <a:ext cx="1488685" cy="1488685"/>
          </a:xfrm>
          <a:prstGeom prst="rect">
            <a:avLst/>
          </a:prstGeom>
        </p:spPr>
      </p:pic>
      <p:sp>
        <p:nvSpPr>
          <p:cNvPr id="10" name="Rectangle 9"/>
          <p:cNvSpPr/>
          <p:nvPr userDrawn="1"/>
        </p:nvSpPr>
        <p:spPr>
          <a:xfrm>
            <a:off x="0" y="6601242"/>
            <a:ext cx="9144000" cy="2567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Placeholder 12"/>
          <p:cNvSpPr>
            <a:spLocks noGrp="1"/>
          </p:cNvSpPr>
          <p:nvPr>
            <p:ph type="title"/>
          </p:nvPr>
        </p:nvSpPr>
        <p:spPr>
          <a:xfrm>
            <a:off x="1625400" y="773147"/>
            <a:ext cx="6988375" cy="612898"/>
          </a:xfrm>
          <a:prstGeom prst="rect">
            <a:avLst/>
          </a:prstGeom>
        </p:spPr>
        <p:txBody>
          <a:bodyPr vert="horz" lIns="0" tIns="0" rIns="0" bIns="0" rtlCol="0" anchor="ctr">
            <a:noAutofit/>
          </a:bodyPr>
          <a:lstStyle/>
          <a:p>
            <a:r>
              <a:rPr lang="en-US" dirty="0"/>
              <a:t>CLICK TO EDIT MASTER TITLE STYLE</a:t>
            </a:r>
          </a:p>
        </p:txBody>
      </p:sp>
      <p:sp>
        <p:nvSpPr>
          <p:cNvPr id="2" name="Text Placeholder 1"/>
          <p:cNvSpPr>
            <a:spLocks noGrp="1"/>
          </p:cNvSpPr>
          <p:nvPr>
            <p:ph type="body" idx="1"/>
          </p:nvPr>
        </p:nvSpPr>
        <p:spPr>
          <a:xfrm>
            <a:off x="959002" y="2110154"/>
            <a:ext cx="7654774" cy="4016009"/>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5027395"/>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3" r:id="rId3"/>
    <p:sldLayoutId id="2147483671" r:id="rId4"/>
    <p:sldLayoutId id="2147483672" r:id="rId5"/>
    <p:sldLayoutId id="2147483705" r:id="rId6"/>
    <p:sldLayoutId id="2147483706" r:id="rId7"/>
    <p:sldLayoutId id="2147483728" r:id="rId8"/>
  </p:sldLayoutIdLst>
  <p:hf sldNum="0" hdr="0" dt="0"/>
  <p:txStyles>
    <p:titleStyle>
      <a:lvl1pPr algn="l" defTabSz="457200" rtl="0" eaLnBrk="1" latinLnBrk="0" hangingPunct="1">
        <a:spcBef>
          <a:spcPct val="0"/>
        </a:spcBef>
        <a:buNone/>
        <a:defRPr sz="2200" b="1" kern="1200">
          <a:solidFill>
            <a:srgbClr val="FFFFFF"/>
          </a:solidFill>
          <a:latin typeface="+mj-lt"/>
          <a:ea typeface="+mj-ea"/>
          <a:cs typeface="Arial Black"/>
        </a:defRPr>
      </a:lvl1pPr>
    </p:titleStyle>
    <p:bodyStyle>
      <a:lvl1pPr marL="223838" indent="-223838"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1pPr>
      <a:lvl2pPr marL="569913" indent="-284163"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2pPr>
      <a:lvl3pPr marL="915988" indent="-285750"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3pPr>
      <a:lvl4pPr marL="1262063" indent="-293688"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4pPr>
      <a:lvl5pPr marL="1598613" indent="-285750"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F4647C8-591D-4104-B196-ACEF80CA5C7B}"/>
              </a:ext>
            </a:extLst>
          </p:cNvPr>
          <p:cNvSpPr>
            <a:spLocks noGrp="1" noChangeArrowheads="1"/>
          </p:cNvSpPr>
          <p:nvPr>
            <p:ph type="title"/>
          </p:nvPr>
        </p:nvSpPr>
        <p:spPr bwMode="auto">
          <a:xfrm>
            <a:off x="109538" y="144463"/>
            <a:ext cx="8888412"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870408C-A1D9-4E16-B062-259B07D72852}"/>
              </a:ext>
            </a:extLst>
          </p:cNvPr>
          <p:cNvSpPr>
            <a:spLocks noGrp="1" noChangeArrowheads="1"/>
          </p:cNvSpPr>
          <p:nvPr>
            <p:ph type="body" idx="1"/>
          </p:nvPr>
        </p:nvSpPr>
        <p:spPr bwMode="auto">
          <a:xfrm>
            <a:off x="109538" y="969963"/>
            <a:ext cx="8888412"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1028" name="Picture 3">
            <a:extLst>
              <a:ext uri="{FF2B5EF4-FFF2-40B4-BE49-F238E27FC236}">
                <a16:creationId xmlns:a16="http://schemas.microsoft.com/office/drawing/2014/main" id="{751828BE-D435-40D9-8C2D-89D30E3D21A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538" y="728663"/>
            <a:ext cx="8978900"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16D557A2-44A6-4CD7-8E80-7D03BE9273FA}"/>
              </a:ext>
            </a:extLst>
          </p:cNvPr>
          <p:cNvSpPr>
            <a:spLocks noGrp="1"/>
          </p:cNvSpPr>
          <p:nvPr>
            <p:ph type="ftr" sz="quarter" idx="3"/>
          </p:nvPr>
        </p:nvSpPr>
        <p:spPr>
          <a:xfrm>
            <a:off x="109538" y="6489700"/>
            <a:ext cx="2849562" cy="223838"/>
          </a:xfrm>
          <a:prstGeom prst="rect">
            <a:avLst/>
          </a:prstGeom>
        </p:spPr>
        <p:txBody>
          <a:bodyPr/>
          <a:lstStyle>
            <a:lvl1pPr defTabSz="1018705" eaLnBrk="1" fontAlgn="auto" hangingPunct="1">
              <a:spcBef>
                <a:spcPts val="0"/>
              </a:spcBef>
              <a:spcAft>
                <a:spcPts val="0"/>
              </a:spcAft>
              <a:defRPr sz="882">
                <a:solidFill>
                  <a:schemeClr val="bg1">
                    <a:lumMod val="50000"/>
                  </a:schemeClr>
                </a:solidFill>
                <a:latin typeface="+mn-lt"/>
              </a:defRPr>
            </a:lvl1pPr>
          </a:lstStyle>
          <a:p>
            <a:pPr>
              <a:defRPr/>
            </a:pPr>
            <a:endParaRPr lang="en-US" dirty="0"/>
          </a:p>
        </p:txBody>
      </p:sp>
      <p:sp>
        <p:nvSpPr>
          <p:cNvPr id="10" name="Slide Number Placeholder 9">
            <a:extLst>
              <a:ext uri="{FF2B5EF4-FFF2-40B4-BE49-F238E27FC236}">
                <a16:creationId xmlns:a16="http://schemas.microsoft.com/office/drawing/2014/main" id="{FC262285-9E62-48CF-BB7B-6234CDB82096}"/>
              </a:ext>
            </a:extLst>
          </p:cNvPr>
          <p:cNvSpPr>
            <a:spLocks noGrp="1"/>
          </p:cNvSpPr>
          <p:nvPr>
            <p:ph type="sldNum" sz="quarter" idx="4"/>
          </p:nvPr>
        </p:nvSpPr>
        <p:spPr>
          <a:xfrm>
            <a:off x="6827838" y="6489700"/>
            <a:ext cx="2133600" cy="223838"/>
          </a:xfrm>
          <a:prstGeom prst="rect">
            <a:avLst/>
          </a:prstGeom>
        </p:spPr>
        <p:txBody>
          <a:bodyPr/>
          <a:lstStyle>
            <a:lvl1pPr algn="r" defTabSz="1018705" eaLnBrk="1" fontAlgn="auto" hangingPunct="1">
              <a:spcBef>
                <a:spcPts val="0"/>
              </a:spcBef>
              <a:spcAft>
                <a:spcPts val="0"/>
              </a:spcAft>
              <a:defRPr sz="882">
                <a:solidFill>
                  <a:schemeClr val="bg1">
                    <a:lumMod val="50000"/>
                  </a:schemeClr>
                </a:solidFill>
                <a:latin typeface="+mn-lt"/>
              </a:defRPr>
            </a:lvl1pPr>
          </a:lstStyle>
          <a:p>
            <a:pPr>
              <a:defRPr/>
            </a:pPr>
            <a:fld id="{C56A0B90-DE55-4356-ACDC-5284AFFB7D56}" type="slidenum">
              <a:rPr lang="en-US" altLang="en-US"/>
              <a:pPr>
                <a:defRPr/>
              </a:pPr>
              <a:t>‹#›</a:t>
            </a:fld>
            <a:endParaRPr lang="en-US" altLang="en-US" dirty="0"/>
          </a:p>
        </p:txBody>
      </p:sp>
    </p:spTree>
    <p:extLst>
      <p:ext uri="{BB962C8B-B14F-4D97-AF65-F5344CB8AC3E}">
        <p14:creationId xmlns:p14="http://schemas.microsoft.com/office/powerpoint/2010/main" val="32869367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wipe dir="d"/>
  </p:transition>
  <p:hf hdr="0" ftr="0" dt="0"/>
  <p:txStyles>
    <p:titleStyle>
      <a:lvl1pPr algn="l" defTabSz="887413" rtl="0" eaLnBrk="0" fontAlgn="base" hangingPunct="0">
        <a:spcBef>
          <a:spcPct val="0"/>
        </a:spcBef>
        <a:spcAft>
          <a:spcPct val="0"/>
        </a:spcAft>
        <a:defRPr sz="3100" kern="1200">
          <a:solidFill>
            <a:schemeClr val="tx1"/>
          </a:solidFill>
          <a:latin typeface="+mj-lt"/>
          <a:ea typeface="+mj-ea"/>
          <a:cs typeface="+mj-cs"/>
        </a:defRPr>
      </a:lvl1pPr>
      <a:lvl2pPr algn="l" defTabSz="887413" rtl="0" eaLnBrk="0" fontAlgn="base" hangingPunct="0">
        <a:spcBef>
          <a:spcPct val="0"/>
        </a:spcBef>
        <a:spcAft>
          <a:spcPct val="0"/>
        </a:spcAft>
        <a:defRPr sz="3100">
          <a:solidFill>
            <a:schemeClr val="tx1"/>
          </a:solidFill>
          <a:latin typeface="Calibri" panose="020F0502020204030204" pitchFamily="34" charset="0"/>
        </a:defRPr>
      </a:lvl2pPr>
      <a:lvl3pPr algn="l" defTabSz="887413" rtl="0" eaLnBrk="0" fontAlgn="base" hangingPunct="0">
        <a:spcBef>
          <a:spcPct val="0"/>
        </a:spcBef>
        <a:spcAft>
          <a:spcPct val="0"/>
        </a:spcAft>
        <a:defRPr sz="3100">
          <a:solidFill>
            <a:schemeClr val="tx1"/>
          </a:solidFill>
          <a:latin typeface="Calibri" panose="020F0502020204030204" pitchFamily="34" charset="0"/>
        </a:defRPr>
      </a:lvl3pPr>
      <a:lvl4pPr algn="l" defTabSz="887413" rtl="0" eaLnBrk="0" fontAlgn="base" hangingPunct="0">
        <a:spcBef>
          <a:spcPct val="0"/>
        </a:spcBef>
        <a:spcAft>
          <a:spcPct val="0"/>
        </a:spcAft>
        <a:defRPr sz="3100">
          <a:solidFill>
            <a:schemeClr val="tx1"/>
          </a:solidFill>
          <a:latin typeface="Calibri" panose="020F0502020204030204" pitchFamily="34" charset="0"/>
        </a:defRPr>
      </a:lvl4pPr>
      <a:lvl5pPr algn="l" defTabSz="887413" rtl="0" eaLnBrk="0" fontAlgn="base" hangingPunct="0">
        <a:spcBef>
          <a:spcPct val="0"/>
        </a:spcBef>
        <a:spcAft>
          <a:spcPct val="0"/>
        </a:spcAft>
        <a:defRPr sz="3100">
          <a:solidFill>
            <a:schemeClr val="tx1"/>
          </a:solidFill>
          <a:latin typeface="Calibri" panose="020F0502020204030204" pitchFamily="34" charset="0"/>
        </a:defRPr>
      </a:lvl5pPr>
      <a:lvl6pPr marL="457200" algn="l" defTabSz="887413" rtl="0" fontAlgn="base">
        <a:spcBef>
          <a:spcPct val="0"/>
        </a:spcBef>
        <a:spcAft>
          <a:spcPct val="0"/>
        </a:spcAft>
        <a:defRPr sz="3100">
          <a:solidFill>
            <a:schemeClr val="tx1"/>
          </a:solidFill>
          <a:latin typeface="Calibri" panose="020F0502020204030204" pitchFamily="34" charset="0"/>
        </a:defRPr>
      </a:lvl6pPr>
      <a:lvl7pPr marL="914400" algn="l" defTabSz="887413" rtl="0" fontAlgn="base">
        <a:spcBef>
          <a:spcPct val="0"/>
        </a:spcBef>
        <a:spcAft>
          <a:spcPct val="0"/>
        </a:spcAft>
        <a:defRPr sz="3100">
          <a:solidFill>
            <a:schemeClr val="tx1"/>
          </a:solidFill>
          <a:latin typeface="Calibri" panose="020F0502020204030204" pitchFamily="34" charset="0"/>
        </a:defRPr>
      </a:lvl7pPr>
      <a:lvl8pPr marL="1371600" algn="l" defTabSz="887413" rtl="0" fontAlgn="base">
        <a:spcBef>
          <a:spcPct val="0"/>
        </a:spcBef>
        <a:spcAft>
          <a:spcPct val="0"/>
        </a:spcAft>
        <a:defRPr sz="3100">
          <a:solidFill>
            <a:schemeClr val="tx1"/>
          </a:solidFill>
          <a:latin typeface="Calibri" panose="020F0502020204030204" pitchFamily="34" charset="0"/>
        </a:defRPr>
      </a:lvl8pPr>
      <a:lvl9pPr marL="1828800" algn="l" defTabSz="887413" rtl="0" fontAlgn="base">
        <a:spcBef>
          <a:spcPct val="0"/>
        </a:spcBef>
        <a:spcAft>
          <a:spcPct val="0"/>
        </a:spcAft>
        <a:defRPr sz="3100">
          <a:solidFill>
            <a:schemeClr val="tx1"/>
          </a:solidFill>
          <a:latin typeface="Calibri" panose="020F0502020204030204" pitchFamily="34" charset="0"/>
        </a:defRPr>
      </a:lvl9pPr>
    </p:titleStyle>
    <p:bodyStyle>
      <a:lvl1pPr marL="331788" indent="-331788" algn="l" defTabSz="887413"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1pPr>
      <a:lvl2pPr marL="720725" indent="-276225" algn="l" defTabSz="887413"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2pPr>
      <a:lvl3pPr marL="1108075" indent="-220663" algn="l" defTabSz="887413" rtl="0" eaLnBrk="0" fontAlgn="base" hangingPunct="0">
        <a:spcBef>
          <a:spcPct val="20000"/>
        </a:spcBef>
        <a:spcAft>
          <a:spcPct val="0"/>
        </a:spcAft>
        <a:buFont typeface="Arial" panose="020B0604020202020204" pitchFamily="34" charset="0"/>
        <a:buChar char="•"/>
        <a:defRPr sz="2300" kern="1200">
          <a:solidFill>
            <a:schemeClr val="tx1"/>
          </a:solidFill>
          <a:latin typeface="+mn-lt"/>
          <a:ea typeface="+mn-ea"/>
          <a:cs typeface="+mn-cs"/>
        </a:defRPr>
      </a:lvl3pPr>
      <a:lvl4pPr marL="1552575" indent="-220663" algn="l" defTabSz="8874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1995488" indent="-220663" algn="l" defTabSz="8874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440771" indent="-221888" algn="l" defTabSz="887553"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6pPr>
      <a:lvl7pPr marL="2884548" indent="-221888" algn="l" defTabSz="887553"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7pPr>
      <a:lvl8pPr marL="3328325" indent="-221888" algn="l" defTabSz="887553"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8pPr>
      <a:lvl9pPr marL="3772101" indent="-221888" algn="l" defTabSz="887553"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398456" y="773147"/>
            <a:ext cx="7745543" cy="6128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algn="ctr"/>
            <a:endParaRPr lang="en-US" dirty="0"/>
          </a:p>
        </p:txBody>
      </p:sp>
      <p:pic>
        <p:nvPicPr>
          <p:cNvPr id="8" name="Picture 7" descr="City-of-Detroit-Logo.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83251" y="183274"/>
            <a:ext cx="1488685" cy="1488685"/>
          </a:xfrm>
          <a:prstGeom prst="rect">
            <a:avLst/>
          </a:prstGeom>
        </p:spPr>
      </p:pic>
      <p:sp>
        <p:nvSpPr>
          <p:cNvPr id="10" name="Rectangle 9"/>
          <p:cNvSpPr/>
          <p:nvPr userDrawn="1"/>
        </p:nvSpPr>
        <p:spPr>
          <a:xfrm>
            <a:off x="0" y="6601242"/>
            <a:ext cx="9144000" cy="2567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Placeholder 12"/>
          <p:cNvSpPr>
            <a:spLocks noGrp="1"/>
          </p:cNvSpPr>
          <p:nvPr>
            <p:ph type="title"/>
          </p:nvPr>
        </p:nvSpPr>
        <p:spPr>
          <a:xfrm>
            <a:off x="1625400" y="773147"/>
            <a:ext cx="6988375" cy="612898"/>
          </a:xfrm>
          <a:prstGeom prst="rect">
            <a:avLst/>
          </a:prstGeom>
        </p:spPr>
        <p:txBody>
          <a:bodyPr vert="horz" lIns="0" tIns="0" rIns="0" bIns="0" rtlCol="0" anchor="ctr">
            <a:noAutofit/>
          </a:bodyPr>
          <a:lstStyle/>
          <a:p>
            <a:r>
              <a:rPr lang="en-US" dirty="0"/>
              <a:t>CLICK TO EDIT MASTER TITLE STYLE</a:t>
            </a:r>
          </a:p>
        </p:txBody>
      </p:sp>
      <p:sp>
        <p:nvSpPr>
          <p:cNvPr id="2" name="Text Placeholder 1"/>
          <p:cNvSpPr>
            <a:spLocks noGrp="1"/>
          </p:cNvSpPr>
          <p:nvPr>
            <p:ph type="body" idx="1"/>
          </p:nvPr>
        </p:nvSpPr>
        <p:spPr>
          <a:xfrm>
            <a:off x="959002" y="2110154"/>
            <a:ext cx="7654774" cy="4016009"/>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466247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p:hf sldNum="0" hdr="0" dt="0"/>
  <p:txStyles>
    <p:titleStyle>
      <a:lvl1pPr algn="l" defTabSz="457200" rtl="0" eaLnBrk="1" latinLnBrk="0" hangingPunct="1">
        <a:spcBef>
          <a:spcPct val="0"/>
        </a:spcBef>
        <a:buNone/>
        <a:defRPr sz="2200" b="1" kern="1200">
          <a:solidFill>
            <a:srgbClr val="FFFFFF"/>
          </a:solidFill>
          <a:latin typeface="+mj-lt"/>
          <a:ea typeface="+mj-ea"/>
          <a:cs typeface="Arial Black"/>
        </a:defRPr>
      </a:lvl1pPr>
    </p:titleStyle>
    <p:bodyStyle>
      <a:lvl1pPr marL="223838" indent="-223838"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1pPr>
      <a:lvl2pPr marL="569913" indent="-284163"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2pPr>
      <a:lvl3pPr marL="915988" indent="-285750"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3pPr>
      <a:lvl4pPr marL="1262063" indent="-293688"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4pPr>
      <a:lvl5pPr marL="1598613" indent="-285750"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US" smtClean="0"/>
              <a:t>3/18/2025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32872055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35.xml"/><Relationship Id="rId6" Type="http://schemas.openxmlformats.org/officeDocument/2006/relationships/image" Target="cid:image002.png@01DB91CD.817F7A20" TargetMode="External"/><Relationship Id="rId5" Type="http://schemas.openxmlformats.org/officeDocument/2006/relationships/image" Target="../media/image22.gif"/><Relationship Id="rId4" Type="http://schemas.openxmlformats.org/officeDocument/2006/relationships/image" Target="cid:image001.png@01DB91CD.2082AE4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diagramLayout" Target="../diagrams/layout1.xml"/><Relationship Id="rId7" Type="http://schemas.openxmlformats.org/officeDocument/2006/relationships/image" Target="../media/image34.png"/><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svg"/><Relationship Id="rId7" Type="http://schemas.openxmlformats.org/officeDocument/2006/relationships/image" Target="../media/image45.svg"/><Relationship Id="rId2" Type="http://schemas.openxmlformats.org/officeDocument/2006/relationships/image" Target="../media/image38.png"/><Relationship Id="rId1" Type="http://schemas.openxmlformats.org/officeDocument/2006/relationships/slideLayout" Target="../slideLayouts/slideLayout30.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publicdomainpictures.net/view-image.php?image=78007&amp;picture=small-house" TargetMode="External"/><Relationship Id="rId2" Type="http://schemas.openxmlformats.org/officeDocument/2006/relationships/image" Target="../media/image59.jpg"/><Relationship Id="rId1" Type="http://schemas.openxmlformats.org/officeDocument/2006/relationships/slideLayout" Target="../slideLayouts/slideLayout1.xml"/><Relationship Id="rId4" Type="http://schemas.openxmlformats.org/officeDocument/2006/relationships/hyperlink" Target="mailto:pintera@detroimi.gov"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cid:image002.png@01DB91CD.817F7A20" TargetMode="External"/><Relationship Id="rId3" Type="http://schemas.openxmlformats.org/officeDocument/2006/relationships/hyperlink" Target="https://urldefense.com/v3/__http:/www.surveymonkey.com/r/BF252XX__;!!NcXZSU8rfchoEksI!dQ13OO4EY7ydqBnKxJZMQuO2R9PDYhM1bvg8UzevWoASysCHupbatAsJ2eWwJuWjtwDLdndJ3A_6u__WEKqCHCDjWjM$" TargetMode="External"/><Relationship Id="rId7"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urldefense.com/v3/__http:/www.surveymonkey.com/r/YPZ9YR8__;!!NcXZSU8rfchoEksI!dQ13OO4EY7ydqBnKxJZMQuO2R9PDYhM1bvg8UzevWoASysCHupbatAsJ2eWwJuWjtwDLdndJ3A_6u__WEKqCrZj6_y4$" TargetMode="External"/><Relationship Id="rId5" Type="http://schemas.openxmlformats.org/officeDocument/2006/relationships/image" Target="cid:image001.png@01DB91CD.2082AE40" TargetMode="External"/><Relationship Id="rId4" Type="http://schemas.openxmlformats.org/officeDocument/2006/relationships/image" Target="../media/image21.gif"/></Relationships>
</file>

<file path=ppt/slides/_rels/slide28.xml.rels><?xml version="1.0" encoding="UTF-8" standalone="yes"?>
<Relationships xmlns="http://schemas.openxmlformats.org/package/2006/relationships"><Relationship Id="rId3" Type="http://schemas.openxmlformats.org/officeDocument/2006/relationships/hyperlink" Target="http://www.detroitmi.gov/hrd" TargetMode="External"/><Relationship Id="rId2" Type="http://schemas.openxmlformats.org/officeDocument/2006/relationships/hyperlink" Target="mailto:ConPlancomments@detroitmi.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A8D12-D870-11D3-58EC-40C00F36D45A}"/>
              </a:ext>
            </a:extLst>
          </p:cNvPr>
          <p:cNvPicPr>
            <a:picLocks noChangeAspect="1"/>
          </p:cNvPicPr>
          <p:nvPr/>
        </p:nvPicPr>
        <p:blipFill>
          <a:blip r:embed="rId3">
            <a:alphaModFix amt="36000"/>
          </a:blip>
          <a:stretch>
            <a:fillRect/>
          </a:stretch>
        </p:blipFill>
        <p:spPr>
          <a:xfrm>
            <a:off x="134470" y="1435989"/>
            <a:ext cx="7755118" cy="5174242"/>
          </a:xfrm>
          <a:prstGeom prst="rect">
            <a:avLst/>
          </a:prstGeom>
        </p:spPr>
      </p:pic>
      <p:pic>
        <p:nvPicPr>
          <p:cNvPr id="4" name="Picture 3">
            <a:extLst>
              <a:ext uri="{FF2B5EF4-FFF2-40B4-BE49-F238E27FC236}">
                <a16:creationId xmlns:a16="http://schemas.microsoft.com/office/drawing/2014/main" id="{DED355A1-B3F6-45EA-90EA-B337E69C17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7304"/>
          <a:stretch/>
        </p:blipFill>
        <p:spPr>
          <a:xfrm>
            <a:off x="134471" y="0"/>
            <a:ext cx="8875059" cy="6857999"/>
          </a:xfrm>
          <a:prstGeom prst="rect">
            <a:avLst/>
          </a:prstGeom>
        </p:spPr>
      </p:pic>
      <p:sp>
        <p:nvSpPr>
          <p:cNvPr id="11" name="Rectangle 10">
            <a:extLst>
              <a:ext uri="{FF2B5EF4-FFF2-40B4-BE49-F238E27FC236}">
                <a16:creationId xmlns:a16="http://schemas.microsoft.com/office/drawing/2014/main" id="{FB56380D-EF64-41D1-ACFE-546914CB5045}"/>
              </a:ext>
            </a:extLst>
          </p:cNvPr>
          <p:cNvSpPr/>
          <p:nvPr/>
        </p:nvSpPr>
        <p:spPr>
          <a:xfrm>
            <a:off x="134471" y="0"/>
            <a:ext cx="8875059" cy="6858000"/>
          </a:xfrm>
          <a:prstGeom prst="rect">
            <a:avLst/>
          </a:prstGeom>
          <a:gradFill>
            <a:gsLst>
              <a:gs pos="0">
                <a:srgbClr val="0070C0">
                  <a:lumMod val="40000"/>
                </a:srgbClr>
              </a:gs>
              <a:gs pos="91000">
                <a:srgbClr val="0070C0">
                  <a:lumMod val="67000"/>
                  <a:alpha val="5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DC6C036-F9E6-4A8A-A897-2EE63E34641E}"/>
              </a:ext>
            </a:extLst>
          </p:cNvPr>
          <p:cNvSpPr txBox="1"/>
          <p:nvPr/>
        </p:nvSpPr>
        <p:spPr>
          <a:xfrm>
            <a:off x="691512" y="1587331"/>
            <a:ext cx="7818127" cy="466999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294" b="0" i="0" u="none" strike="noStrike" kern="1200" cap="all" spc="0" normalizeH="0" baseline="0" noProof="0" dirty="0">
                <a:ln>
                  <a:noFill/>
                </a:ln>
                <a:solidFill>
                  <a:prstClr val="white"/>
                </a:solidFill>
                <a:effectLst/>
                <a:uLnTx/>
                <a:uFillTx/>
                <a:latin typeface="Montserrat Black" panose="00000A00000000000000" pitchFamily="50" charset="0"/>
                <a:ea typeface="Open Sans Extrabold" panose="020B0906030804020204" pitchFamily="34" charset="0"/>
                <a:cs typeface="Open Sans Extrabold" panose="020B0906030804020204" pitchFamily="34" charset="0"/>
              </a:rPr>
              <a:t>2025-2029 </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294" b="0" i="0" u="none" strike="noStrike" kern="1200" cap="all" spc="0" normalizeH="0" baseline="0" noProof="0" dirty="0">
                <a:ln>
                  <a:noFill/>
                </a:ln>
                <a:solidFill>
                  <a:prstClr val="white"/>
                </a:solidFill>
                <a:effectLst/>
                <a:uLnTx/>
                <a:uFillTx/>
                <a:latin typeface="Montserrat Black" panose="00000A00000000000000" pitchFamily="50" charset="0"/>
                <a:ea typeface="Open Sans Extrabold" panose="020B0906030804020204" pitchFamily="34" charset="0"/>
                <a:cs typeface="Open Sans Extrabold" panose="020B0906030804020204" pitchFamily="34" charset="0"/>
              </a:rPr>
              <a:t>5-year consolidated annual action plan &amp; NRSA </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294" b="0" i="0" u="none" strike="noStrike" kern="1200" cap="all" spc="0" normalizeH="0" baseline="0" noProof="0" dirty="0">
                <a:ln>
                  <a:noFill/>
                </a:ln>
                <a:solidFill>
                  <a:prstClr val="white"/>
                </a:solidFill>
                <a:effectLst/>
                <a:uLnTx/>
                <a:uFillTx/>
                <a:latin typeface="Montserrat Black" panose="00000A00000000000000" pitchFamily="50" charset="0"/>
                <a:ea typeface="Open Sans Extrabold" panose="020B0906030804020204" pitchFamily="34" charset="0"/>
                <a:cs typeface="Open Sans Extrabold" panose="020B0906030804020204" pitchFamily="34" charset="0"/>
              </a:rPr>
              <a:t> </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sz="5294" b="0" i="0" u="none" strike="noStrike" kern="1200" cap="all" spc="0" normalizeH="0" baseline="0" noProof="0" dirty="0">
              <a:ln>
                <a:noFill/>
              </a:ln>
              <a:solidFill>
                <a:prstClr val="white"/>
              </a:solidFill>
              <a:effectLst/>
              <a:uLnTx/>
              <a:uFillTx/>
              <a:latin typeface="Montserrat Black" panose="00000A00000000000000" pitchFamily="50" charset="0"/>
              <a:ea typeface="Open Sans Extrabold" panose="020B0906030804020204" pitchFamily="34" charset="0"/>
              <a:cs typeface="Open Sans Extrabold" panose="020B0906030804020204" pitchFamily="34" charset="0"/>
            </a:endParaRPr>
          </a:p>
        </p:txBody>
      </p:sp>
      <p:pic>
        <p:nvPicPr>
          <p:cNvPr id="1028" name="Picture 4" descr="Image result for detroit city logo">
            <a:extLst>
              <a:ext uri="{FF2B5EF4-FFF2-40B4-BE49-F238E27FC236}">
                <a16:creationId xmlns:a16="http://schemas.microsoft.com/office/drawing/2014/main" id="{D76B5A2B-3474-4F34-BF3A-6BC6A30CC1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7" b="93750" l="8887" r="91309">
                        <a14:foregroundMark x1="40234" y1="9082" x2="41504" y2="9082"/>
                        <a14:foregroundMark x1="8984" y1="32422" x2="9180" y2="31543"/>
                        <a14:foregroundMark x1="13086" y1="25391" x2="12793" y2="25000"/>
                        <a14:foregroundMark x1="10742" y1="23926" x2="10742" y2="23926"/>
                        <a14:foregroundMark x1="26953" y1="85645" x2="50195" y2="85254"/>
                        <a14:foregroundMark x1="37793" y1="76172" x2="40234" y2="75781"/>
                        <a14:foregroundMark x1="43848" y1="80273" x2="44434" y2="75977"/>
                        <a14:foregroundMark x1="53418" y1="81836" x2="51953" y2="79199"/>
                        <a14:foregroundMark x1="60645" y1="81348" x2="61328" y2="76172"/>
                        <a14:foregroundMark x1="58301" y1="91992" x2="66699" y2="90527"/>
                        <a14:foregroundMark x1="32520" y1="92090" x2="41309" y2="93750"/>
                        <a14:foregroundMark x1="34180" y1="63379" x2="57129" y2="63965"/>
                        <a14:foregroundMark x1="57129" y1="63965" x2="57910" y2="64258"/>
                        <a14:foregroundMark x1="16895" y1="64063" x2="17285" y2="74707"/>
                        <a14:foregroundMark x1="20801" y1="88574" x2="52344" y2="92285"/>
                        <a14:foregroundMark x1="52832" y1="92090" x2="70117" y2="87793"/>
                        <a14:foregroundMark x1="73145" y1="87598" x2="74316" y2="62793"/>
                        <a14:foregroundMark x1="67285" y1="85449" x2="64063" y2="68945"/>
                        <a14:foregroundMark x1="69629" y1="79199" x2="21387" y2="77539"/>
                        <a14:foregroundMark x1="16699" y1="74316" x2="17285" y2="84961"/>
                        <a14:foregroundMark x1="44434" y1="70215" x2="54980" y2="71289"/>
                        <a14:foregroundMark x1="16016" y1="36035" x2="17285" y2="27051"/>
                        <a14:foregroundMark x1="64746" y1="63867" x2="55762" y2="63672"/>
                        <a14:foregroundMark x1="41504" y1="63867" x2="22461" y2="63574"/>
                        <a14:backgroundMark x1="64355" y1="13184" x2="73145" y2="12793"/>
                        <a14:backgroundMark x1="73145" y1="12793" x2="73926" y2="12109"/>
                        <a14:backgroundMark x1="65234" y1="16406" x2="62891" y2="12305"/>
                        <a14:backgroundMark x1="74805" y1="6738" x2="66602" y2="4492"/>
                        <a14:backgroundMark x1="66602" y1="4492" x2="65430" y2="3809"/>
                        <a14:backgroundMark x1="76465" y1="7031" x2="75391" y2="1270"/>
                        <a14:backgroundMark x1="73145" y1="6348" x2="64355" y2="3613"/>
                        <a14:backgroundMark x1="64355" y1="3613" x2="66699" y2="6738"/>
                        <a14:backgroundMark x1="64355" y1="15918" x2="64551" y2="14258"/>
                        <a14:backgroundMark x1="65137" y1="4004" x2="62207" y2="2539"/>
                        <a14:backgroundMark x1="66309" y1="13574" x2="61719" y2="15723"/>
                        <a14:backgroundMark x1="90820" y1="5469" x2="81250" y2="8887"/>
                        <a14:backgroundMark x1="92480" y1="4688" x2="88086" y2="4688"/>
                        <a14:backgroundMark x1="73535" y1="3809" x2="81836" y2="4102"/>
                        <a14:backgroundMark x1="81836" y1="4102" x2="81445" y2="3125"/>
                        <a14:backgroundMark x1="84863" y1="4004" x2="79297" y2="781"/>
                        <a14:backgroundMark x1="83301" y1="2246" x2="81445" y2="1074"/>
                        <a14:backgroundMark x1="83984" y1="2051" x2="73730" y2="1465"/>
                        <a14:backgroundMark x1="76758" y1="6738" x2="76270" y2="2930"/>
                        <a14:backgroundMark x1="78027" y1="3418" x2="76270" y2="7422"/>
                        <a14:backgroundMark x1="80957" y1="6152" x2="74121" y2="195"/>
                        <a14:backgroundMark x1="74121" y1="195" x2="73340" y2="0"/>
                      </a14:backgroundRemoval>
                    </a14:imgEffect>
                  </a14:imgLayer>
                </a14:imgProps>
              </a:ext>
              <a:ext uri="{28A0092B-C50C-407E-A947-70E740481C1C}">
                <a14:useLocalDpi xmlns:a14="http://schemas.microsoft.com/office/drawing/2010/main" val="0"/>
              </a:ext>
            </a:extLst>
          </a:blip>
          <a:srcRect/>
          <a:stretch>
            <a:fillRect/>
          </a:stretch>
        </p:blipFill>
        <p:spPr bwMode="auto">
          <a:xfrm>
            <a:off x="691512" y="337982"/>
            <a:ext cx="1195998" cy="11959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E4B0FEF-DAFB-4995-8836-581E4CC63D14}"/>
              </a:ext>
            </a:extLst>
          </p:cNvPr>
          <p:cNvGrpSpPr/>
          <p:nvPr/>
        </p:nvGrpSpPr>
        <p:grpSpPr>
          <a:xfrm>
            <a:off x="1419906" y="248479"/>
            <a:ext cx="379690" cy="273397"/>
            <a:chOff x="1249181" y="60412"/>
            <a:chExt cx="878384" cy="632484"/>
          </a:xfrm>
        </p:grpSpPr>
        <p:sp>
          <p:nvSpPr>
            <p:cNvPr id="2" name="Isosceles Triangle 1">
              <a:extLst>
                <a:ext uri="{FF2B5EF4-FFF2-40B4-BE49-F238E27FC236}">
                  <a16:creationId xmlns:a16="http://schemas.microsoft.com/office/drawing/2014/main" id="{BCF6E822-627D-4CB8-B8EE-5CC7313F6BB7}"/>
                </a:ext>
              </a:extLst>
            </p:cNvPr>
            <p:cNvSpPr/>
            <p:nvPr/>
          </p:nvSpPr>
          <p:spPr bwMode="auto">
            <a:xfrm rot="19580995" flipH="1">
              <a:off x="1505567" y="100966"/>
              <a:ext cx="45719" cy="314325"/>
            </a:xfrm>
            <a:prstGeom prst="triangle">
              <a:avLst/>
            </a:prstGeom>
            <a:solidFill>
              <a:srgbClr val="1AA697"/>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marL="0" marR="0" lvl="0" indent="0" algn="l" defTabSz="806867" rtl="0" eaLnBrk="0" fontAlgn="base" latinLnBrk="0" hangingPunct="0">
                <a:lnSpc>
                  <a:spcPct val="100000"/>
                </a:lnSpc>
                <a:spcBef>
                  <a:spcPct val="0"/>
                </a:spcBef>
                <a:spcAft>
                  <a:spcPct val="0"/>
                </a:spcAft>
                <a:buClrTx/>
                <a:buSzTx/>
                <a:buFontTx/>
                <a:buNone/>
                <a:tabLst/>
                <a:defRPr/>
              </a:pPr>
              <a:endParaRPr kumimoji="0" lang="en-US" sz="2118"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4" name="Isosceles Triangle 13">
              <a:extLst>
                <a:ext uri="{FF2B5EF4-FFF2-40B4-BE49-F238E27FC236}">
                  <a16:creationId xmlns:a16="http://schemas.microsoft.com/office/drawing/2014/main" id="{5A766CC0-BB80-4A08-B956-C21407C29F83}"/>
                </a:ext>
              </a:extLst>
            </p:cNvPr>
            <p:cNvSpPr/>
            <p:nvPr/>
          </p:nvSpPr>
          <p:spPr bwMode="auto">
            <a:xfrm rot="454479" flipH="1">
              <a:off x="1744423" y="60412"/>
              <a:ext cx="45719" cy="314325"/>
            </a:xfrm>
            <a:prstGeom prst="triangle">
              <a:avLst/>
            </a:prstGeom>
            <a:solidFill>
              <a:srgbClr val="1AA697"/>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marL="0" marR="0" lvl="0" indent="0" algn="l" defTabSz="806867" rtl="0" eaLnBrk="0" fontAlgn="base" latinLnBrk="0" hangingPunct="0">
                <a:lnSpc>
                  <a:spcPct val="100000"/>
                </a:lnSpc>
                <a:spcBef>
                  <a:spcPct val="0"/>
                </a:spcBef>
                <a:spcAft>
                  <a:spcPct val="0"/>
                </a:spcAft>
                <a:buClrTx/>
                <a:buSzTx/>
                <a:buFontTx/>
                <a:buNone/>
                <a:tabLst/>
                <a:defRPr/>
              </a:pPr>
              <a:endParaRPr kumimoji="0" lang="en-US" sz="2118"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Isosceles Triangle 14">
              <a:extLst>
                <a:ext uri="{FF2B5EF4-FFF2-40B4-BE49-F238E27FC236}">
                  <a16:creationId xmlns:a16="http://schemas.microsoft.com/office/drawing/2014/main" id="{798CCD86-51B0-4454-BD62-B13437E4CEBF}"/>
                </a:ext>
              </a:extLst>
            </p:cNvPr>
            <p:cNvSpPr/>
            <p:nvPr/>
          </p:nvSpPr>
          <p:spPr bwMode="auto">
            <a:xfrm rot="17162508" flipH="1">
              <a:off x="1383484" y="291283"/>
              <a:ext cx="45719" cy="314325"/>
            </a:xfrm>
            <a:prstGeom prst="triangle">
              <a:avLst/>
            </a:prstGeom>
            <a:solidFill>
              <a:srgbClr val="1AA697"/>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marL="0" marR="0" lvl="0" indent="0" algn="l" defTabSz="806867" rtl="0" eaLnBrk="0" fontAlgn="base" latinLnBrk="0" hangingPunct="0">
                <a:lnSpc>
                  <a:spcPct val="100000"/>
                </a:lnSpc>
                <a:spcBef>
                  <a:spcPct val="0"/>
                </a:spcBef>
                <a:spcAft>
                  <a:spcPct val="0"/>
                </a:spcAft>
                <a:buClrTx/>
                <a:buSzTx/>
                <a:buFontTx/>
                <a:buNone/>
                <a:tabLst/>
                <a:defRPr/>
              </a:pPr>
              <a:endParaRPr kumimoji="0" lang="en-US" sz="2118"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 name="Isosceles Triangle 16">
              <a:extLst>
                <a:ext uri="{FF2B5EF4-FFF2-40B4-BE49-F238E27FC236}">
                  <a16:creationId xmlns:a16="http://schemas.microsoft.com/office/drawing/2014/main" id="{5D227F46-DFC8-4B15-806E-B0AE111474BF}"/>
                </a:ext>
              </a:extLst>
            </p:cNvPr>
            <p:cNvSpPr/>
            <p:nvPr/>
          </p:nvSpPr>
          <p:spPr bwMode="auto">
            <a:xfrm rot="14234061" flipH="1">
              <a:off x="1430714" y="512874"/>
              <a:ext cx="45719" cy="314325"/>
            </a:xfrm>
            <a:prstGeom prst="triangle">
              <a:avLst/>
            </a:prstGeom>
            <a:solidFill>
              <a:srgbClr val="1AA697"/>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marL="0" marR="0" lvl="0" indent="0" algn="l" defTabSz="806867" rtl="0" eaLnBrk="0" fontAlgn="base" latinLnBrk="0" hangingPunct="0">
                <a:lnSpc>
                  <a:spcPct val="100000"/>
                </a:lnSpc>
                <a:spcBef>
                  <a:spcPct val="0"/>
                </a:spcBef>
                <a:spcAft>
                  <a:spcPct val="0"/>
                </a:spcAft>
                <a:buClrTx/>
                <a:buSzTx/>
                <a:buFontTx/>
                <a:buNone/>
                <a:tabLst/>
                <a:defRPr/>
              </a:pPr>
              <a:endParaRPr kumimoji="0" lang="en-US" sz="2118"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9" name="Isosceles Triangle 18">
              <a:extLst>
                <a:ext uri="{FF2B5EF4-FFF2-40B4-BE49-F238E27FC236}">
                  <a16:creationId xmlns:a16="http://schemas.microsoft.com/office/drawing/2014/main" id="{75B160B2-4DF3-4B30-9CD9-EC5AAAA19739}"/>
                </a:ext>
              </a:extLst>
            </p:cNvPr>
            <p:cNvSpPr/>
            <p:nvPr/>
          </p:nvSpPr>
          <p:spPr bwMode="auto">
            <a:xfrm rot="3358829" flipH="1">
              <a:off x="1947543" y="175166"/>
              <a:ext cx="45719" cy="314325"/>
            </a:xfrm>
            <a:prstGeom prst="triangle">
              <a:avLst/>
            </a:prstGeom>
            <a:solidFill>
              <a:srgbClr val="1AA697"/>
            </a:solidFill>
            <a:ln w="9525" cap="flat" cmpd="sng" algn="ctr">
              <a:no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marL="0" marR="0" lvl="0" indent="0" algn="l" defTabSz="806867" rtl="0" eaLnBrk="0" fontAlgn="base" latinLnBrk="0" hangingPunct="0">
                <a:lnSpc>
                  <a:spcPct val="100000"/>
                </a:lnSpc>
                <a:spcBef>
                  <a:spcPct val="0"/>
                </a:spcBef>
                <a:spcAft>
                  <a:spcPct val="0"/>
                </a:spcAft>
                <a:buClrTx/>
                <a:buSzTx/>
                <a:buFontTx/>
                <a:buNone/>
                <a:tabLst/>
                <a:defRPr/>
              </a:pPr>
              <a:endParaRPr kumimoji="0" lang="en-US" sz="2118"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13" name="Text Placeholder 3">
            <a:extLst>
              <a:ext uri="{FF2B5EF4-FFF2-40B4-BE49-F238E27FC236}">
                <a16:creationId xmlns:a16="http://schemas.microsoft.com/office/drawing/2014/main" id="{B9D78E84-8858-4351-93CD-4C8E09307914}"/>
              </a:ext>
            </a:extLst>
          </p:cNvPr>
          <p:cNvSpPr txBox="1">
            <a:spLocks/>
          </p:cNvSpPr>
          <p:nvPr/>
        </p:nvSpPr>
        <p:spPr>
          <a:xfrm>
            <a:off x="797465" y="4377687"/>
            <a:ext cx="7873565" cy="514884"/>
          </a:xfrm>
          <a:prstGeom prst="rect">
            <a:avLst/>
          </a:prstGeom>
        </p:spPr>
        <p:txBody>
          <a:bodyPr lIns="0" tIns="0" rIns="0" bIns="0"/>
          <a:lstStyle>
            <a:lvl1pPr marL="260350" indent="-260350" algn="r" rtl="0" eaLnBrk="1" fontAlgn="base" hangingPunct="1">
              <a:spcBef>
                <a:spcPct val="50000"/>
              </a:spcBef>
              <a:spcAft>
                <a:spcPct val="0"/>
              </a:spcAft>
              <a:buNone/>
              <a:tabLst>
                <a:tab pos="838200" algn="l"/>
              </a:tabLst>
              <a:defRPr sz="2000" b="0" baseline="0">
                <a:solidFill>
                  <a:schemeClr val="tx1">
                    <a:lumMod val="50000"/>
                    <a:lumOff val="50000"/>
                  </a:schemeClr>
                </a:solidFill>
                <a:latin typeface="Tw Cen MT" pitchFamily="34" charset="0"/>
                <a:ea typeface="+mn-ea"/>
                <a:cs typeface="+mn-cs"/>
              </a:defRPr>
            </a:lvl1pPr>
            <a:lvl2pPr marL="838200" indent="-190500" algn="l" rtl="0" eaLnBrk="1" fontAlgn="base" hangingPunct="1">
              <a:spcBef>
                <a:spcPct val="25000"/>
              </a:spcBef>
              <a:spcAft>
                <a:spcPct val="0"/>
              </a:spcAft>
              <a:buChar char="–"/>
              <a:tabLst>
                <a:tab pos="838200" algn="l"/>
              </a:tabLst>
              <a:defRPr sz="1300">
                <a:solidFill>
                  <a:schemeClr val="tx1"/>
                </a:solidFill>
                <a:latin typeface="+mn-lt"/>
              </a:defRPr>
            </a:lvl2pPr>
            <a:lvl3pPr marL="1416050" indent="-182563" algn="l" rtl="0" eaLnBrk="1" fontAlgn="base" hangingPunct="1">
              <a:spcBef>
                <a:spcPct val="25000"/>
              </a:spcBef>
              <a:spcAft>
                <a:spcPct val="0"/>
              </a:spcAft>
              <a:buChar char="•"/>
              <a:tabLst>
                <a:tab pos="838200" algn="l"/>
              </a:tabLst>
              <a:defRPr sz="1100">
                <a:solidFill>
                  <a:schemeClr val="tx1"/>
                </a:solidFill>
                <a:latin typeface="+mn-lt"/>
              </a:defRPr>
            </a:lvl3pPr>
            <a:lvl4pPr marL="1801813" indent="-188913" algn="l" rtl="0" eaLnBrk="1" fontAlgn="base" hangingPunct="1">
              <a:spcBef>
                <a:spcPct val="25000"/>
              </a:spcBef>
              <a:spcAft>
                <a:spcPct val="0"/>
              </a:spcAft>
              <a:buChar char="–"/>
              <a:tabLst>
                <a:tab pos="838200" algn="l"/>
              </a:tabLst>
              <a:defRPr sz="1100">
                <a:solidFill>
                  <a:schemeClr val="tx1"/>
                </a:solidFill>
                <a:latin typeface="+mn-lt"/>
              </a:defRPr>
            </a:lvl4pPr>
            <a:lvl5pPr marL="2187575" indent="-184150" algn="l" rtl="0" eaLnBrk="1" fontAlgn="base" hangingPunct="1">
              <a:spcBef>
                <a:spcPct val="25000"/>
              </a:spcBef>
              <a:spcAft>
                <a:spcPct val="0"/>
              </a:spcAft>
              <a:buChar char="•"/>
              <a:tabLst>
                <a:tab pos="838200" algn="l"/>
              </a:tabLst>
              <a:defRPr sz="1100">
                <a:solidFill>
                  <a:schemeClr val="tx1"/>
                </a:solidFill>
                <a:latin typeface="+mn-lt"/>
              </a:defRPr>
            </a:lvl5pPr>
            <a:lvl6pPr marL="2705710" indent="-186477" algn="l" rtl="0" eaLnBrk="1" fontAlgn="base" hangingPunct="1">
              <a:spcBef>
                <a:spcPct val="25000"/>
              </a:spcBef>
              <a:spcAft>
                <a:spcPct val="0"/>
              </a:spcAft>
              <a:buChar char="•"/>
              <a:tabLst>
                <a:tab pos="839146" algn="l"/>
              </a:tabLst>
              <a:defRPr sz="1100">
                <a:solidFill>
                  <a:schemeClr val="tx1"/>
                </a:solidFill>
                <a:latin typeface="+mn-lt"/>
              </a:defRPr>
            </a:lvl6pPr>
            <a:lvl7pPr marL="3222108" indent="-186477" algn="l" rtl="0" eaLnBrk="1" fontAlgn="base" hangingPunct="1">
              <a:spcBef>
                <a:spcPct val="25000"/>
              </a:spcBef>
              <a:spcAft>
                <a:spcPct val="0"/>
              </a:spcAft>
              <a:buChar char="•"/>
              <a:tabLst>
                <a:tab pos="839146" algn="l"/>
              </a:tabLst>
              <a:defRPr sz="1100">
                <a:solidFill>
                  <a:schemeClr val="tx1"/>
                </a:solidFill>
                <a:latin typeface="+mn-lt"/>
              </a:defRPr>
            </a:lvl7pPr>
            <a:lvl8pPr marL="3738505" indent="-186477" algn="l" rtl="0" eaLnBrk="1" fontAlgn="base" hangingPunct="1">
              <a:spcBef>
                <a:spcPct val="25000"/>
              </a:spcBef>
              <a:spcAft>
                <a:spcPct val="0"/>
              </a:spcAft>
              <a:buChar char="•"/>
              <a:tabLst>
                <a:tab pos="839146" algn="l"/>
              </a:tabLst>
              <a:defRPr sz="1100">
                <a:solidFill>
                  <a:schemeClr val="tx1"/>
                </a:solidFill>
                <a:latin typeface="+mn-lt"/>
              </a:defRPr>
            </a:lvl8pPr>
            <a:lvl9pPr marL="4254902" indent="-186477" algn="l" rtl="0" eaLnBrk="1" fontAlgn="base" hangingPunct="1">
              <a:spcBef>
                <a:spcPct val="25000"/>
              </a:spcBef>
              <a:spcAft>
                <a:spcPct val="0"/>
              </a:spcAft>
              <a:buChar char="•"/>
              <a:tabLst>
                <a:tab pos="839146" algn="l"/>
              </a:tabLst>
              <a:defRPr sz="1100">
                <a:solidFill>
                  <a:schemeClr val="tx1"/>
                </a:solidFill>
                <a:latin typeface="+mn-lt"/>
              </a:defRPr>
            </a:lvl9pPr>
          </a:lstStyle>
          <a:p>
            <a:pPr marL="0" marR="0" lvl="0" indent="-229733" algn="l" defTabSz="806867" rtl="0" eaLnBrk="1" fontAlgn="base" latinLnBrk="0" hangingPunct="1">
              <a:lnSpc>
                <a:spcPct val="100000"/>
              </a:lnSpc>
              <a:spcBef>
                <a:spcPts val="0"/>
              </a:spcBef>
              <a:spcAft>
                <a:spcPct val="0"/>
              </a:spcAft>
              <a:buClrTx/>
              <a:buSzTx/>
              <a:buFontTx/>
              <a:buNone/>
              <a:tabLst>
                <a:tab pos="739628" algn="l"/>
              </a:tabLst>
              <a:defRPr/>
            </a:pPr>
            <a:endParaRPr kumimoji="0" lang="en-US" sz="3177" b="0" i="0" u="none" strike="noStrike" kern="0" cap="none" spc="0" normalizeH="0" baseline="0" noProof="0" dirty="0">
              <a:ln>
                <a:noFill/>
              </a:ln>
              <a:solidFill>
                <a:prstClr val="white"/>
              </a:solidFill>
              <a:effectLst/>
              <a:uLnTx/>
              <a:uFillTx/>
              <a:latin typeface="Montserrat Black" panose="00000A00000000000000" pitchFamily="50" charset="0"/>
              <a:ea typeface="Open Sans Extrabold" panose="020B0906030804020204" pitchFamily="34" charset="0"/>
              <a:cs typeface="Open Sans Extrabold" panose="020B0906030804020204" pitchFamily="34" charset="0"/>
            </a:endParaRPr>
          </a:p>
          <a:p>
            <a:pPr marL="0" marR="0" lvl="0" indent="-229733" algn="l" defTabSz="806867" rtl="0" eaLnBrk="1" fontAlgn="base" latinLnBrk="0" hangingPunct="1">
              <a:lnSpc>
                <a:spcPct val="100000"/>
              </a:lnSpc>
              <a:spcBef>
                <a:spcPts val="0"/>
              </a:spcBef>
              <a:spcAft>
                <a:spcPct val="0"/>
              </a:spcAft>
              <a:buClrTx/>
              <a:buSzTx/>
              <a:buFontTx/>
              <a:buNone/>
              <a:tabLst>
                <a:tab pos="739628" algn="l"/>
              </a:tabLst>
              <a:defRPr/>
            </a:pPr>
            <a:endParaRPr kumimoji="0" lang="en-US" sz="2824" b="0" i="0" u="none" strike="noStrike" kern="0" cap="none" spc="0" normalizeH="0" baseline="0" noProof="0" dirty="0">
              <a:ln>
                <a:noFill/>
              </a:ln>
              <a:solidFill>
                <a:srgbClr val="C00000"/>
              </a:solidFill>
              <a:effectLst/>
              <a:uLnTx/>
              <a:uFillTx/>
              <a:latin typeface="Montserrat SemiBold" panose="020B060402020202020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180064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AI-generated content may be incorrect.">
            <a:extLst>
              <a:ext uri="{FF2B5EF4-FFF2-40B4-BE49-F238E27FC236}">
                <a16:creationId xmlns:a16="http://schemas.microsoft.com/office/drawing/2014/main" id="{280944A3-1271-9AA1-1F89-B9746B920A2C}"/>
              </a:ext>
            </a:extLst>
          </p:cNvPr>
          <p:cNvPicPr>
            <a:picLocks noChangeAspect="1"/>
          </p:cNvPicPr>
          <p:nvPr/>
        </p:nvPicPr>
        <p:blipFill>
          <a:blip r:embed="rId2"/>
          <a:stretch>
            <a:fillRect/>
          </a:stretch>
        </p:blipFill>
        <p:spPr>
          <a:xfrm>
            <a:off x="3777617" y="0"/>
            <a:ext cx="5366383" cy="6858000"/>
          </a:xfrm>
          <a:prstGeom prst="rect">
            <a:avLst/>
          </a:prstGeom>
        </p:spPr>
      </p:pic>
      <p:grpSp>
        <p:nvGrpSpPr>
          <p:cNvPr id="9" name="Group 8">
            <a:extLst>
              <a:ext uri="{FF2B5EF4-FFF2-40B4-BE49-F238E27FC236}">
                <a16:creationId xmlns:a16="http://schemas.microsoft.com/office/drawing/2014/main" id="{5A0A6690-B126-A597-5F32-A245A0932E83}"/>
              </a:ext>
            </a:extLst>
          </p:cNvPr>
          <p:cNvGrpSpPr/>
          <p:nvPr/>
        </p:nvGrpSpPr>
        <p:grpSpPr>
          <a:xfrm>
            <a:off x="882502" y="1089848"/>
            <a:ext cx="2099932" cy="5640891"/>
            <a:chOff x="882500" y="847777"/>
            <a:chExt cx="2099932" cy="5640891"/>
          </a:xfrm>
        </p:grpSpPr>
        <p:pic>
          <p:nvPicPr>
            <p:cNvPr id="2" name="Picture 2" descr="A qr code with black squares&#10;&#10;AI-generated content may be incorrect.">
              <a:extLst>
                <a:ext uri="{FF2B5EF4-FFF2-40B4-BE49-F238E27FC236}">
                  <a16:creationId xmlns:a16="http://schemas.microsoft.com/office/drawing/2014/main" id="{B47B0C73-687F-6F96-0876-7E5CD643B46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82502" y="847777"/>
              <a:ext cx="2099930" cy="20999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A qr code with black squares&#10;&#10;AI-generated content may be incorrect.">
              <a:extLst>
                <a:ext uri="{FF2B5EF4-FFF2-40B4-BE49-F238E27FC236}">
                  <a16:creationId xmlns:a16="http://schemas.microsoft.com/office/drawing/2014/main" id="{92FA3639-9A07-0681-1942-C66FC9FF552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82500" y="3910294"/>
              <a:ext cx="2099929" cy="20999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1CDAE1-5618-4FAD-9942-667E9E53FCB1}"/>
                </a:ext>
              </a:extLst>
            </p:cNvPr>
            <p:cNvSpPr txBox="1"/>
            <p:nvPr/>
          </p:nvSpPr>
          <p:spPr>
            <a:xfrm>
              <a:off x="1491617" y="3059668"/>
              <a:ext cx="1113360" cy="369332"/>
            </a:xfrm>
            <a:prstGeom prst="rect">
              <a:avLst/>
            </a:prstGeom>
            <a:noFill/>
          </p:spPr>
          <p:txBody>
            <a:bodyPr wrap="square">
              <a:spAutoFit/>
            </a:bodyPr>
            <a:lstStyle/>
            <a:p>
              <a:r>
                <a:rPr kumimoji="0" lang="en-US" altLang="en-US"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English</a:t>
              </a:r>
              <a:endParaRPr lang="en-US" dirty="0">
                <a:latin typeface="Aptos" panose="020B0004020202020204" pitchFamily="34" charset="0"/>
              </a:endParaRPr>
            </a:p>
          </p:txBody>
        </p:sp>
        <p:sp>
          <p:nvSpPr>
            <p:cNvPr id="8" name="TextBox 7">
              <a:extLst>
                <a:ext uri="{FF2B5EF4-FFF2-40B4-BE49-F238E27FC236}">
                  <a16:creationId xmlns:a16="http://schemas.microsoft.com/office/drawing/2014/main" id="{66E13638-8812-0228-0A2C-4F3D6D5608E6}"/>
                </a:ext>
              </a:extLst>
            </p:cNvPr>
            <p:cNvSpPr txBox="1"/>
            <p:nvPr/>
          </p:nvSpPr>
          <p:spPr>
            <a:xfrm>
              <a:off x="1491617" y="6119336"/>
              <a:ext cx="1113360" cy="369332"/>
            </a:xfrm>
            <a:prstGeom prst="rect">
              <a:avLst/>
            </a:prstGeom>
            <a:noFill/>
          </p:spPr>
          <p:txBody>
            <a:bodyPr wrap="square">
              <a:spAutoFit/>
            </a:bodyPr>
            <a:lstStyle/>
            <a:p>
              <a:r>
                <a:rPr kumimoji="0" lang="en-US" altLang="en-US"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EspaÑol</a:t>
              </a:r>
              <a:endParaRPr lang="en-US" dirty="0">
                <a:latin typeface="Aptos" panose="020B0004020202020204" pitchFamily="34" charset="0"/>
              </a:endParaRPr>
            </a:p>
          </p:txBody>
        </p:sp>
      </p:grpSp>
      <p:sp>
        <p:nvSpPr>
          <p:cNvPr id="10" name="TextBox 9">
            <a:extLst>
              <a:ext uri="{FF2B5EF4-FFF2-40B4-BE49-F238E27FC236}">
                <a16:creationId xmlns:a16="http://schemas.microsoft.com/office/drawing/2014/main" id="{653ED337-933D-0A35-7BA9-C7FD762B2FAD}"/>
              </a:ext>
            </a:extLst>
          </p:cNvPr>
          <p:cNvSpPr txBox="1"/>
          <p:nvPr/>
        </p:nvSpPr>
        <p:spPr>
          <a:xfrm>
            <a:off x="138224" y="425447"/>
            <a:ext cx="4433776" cy="338554"/>
          </a:xfrm>
          <a:prstGeom prst="rect">
            <a:avLst/>
          </a:prstGeom>
          <a:noFill/>
        </p:spPr>
        <p:txBody>
          <a:bodyPr wrap="square" rtlCol="0">
            <a:spAutoFit/>
          </a:bodyPr>
          <a:lstStyle/>
          <a:p>
            <a:r>
              <a:rPr lang="en-US" sz="1600" b="1" dirty="0"/>
              <a:t>Scan the QR Code and take the survey!</a:t>
            </a:r>
          </a:p>
        </p:txBody>
      </p:sp>
    </p:spTree>
    <p:extLst>
      <p:ext uri="{BB962C8B-B14F-4D97-AF65-F5344CB8AC3E}">
        <p14:creationId xmlns:p14="http://schemas.microsoft.com/office/powerpoint/2010/main" val="1074944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
        <p:nvSpPr>
          <p:cNvPr id="2" name="Title 1"/>
          <p:cNvSpPr>
            <a:spLocks noGrp="1"/>
          </p:cNvSpPr>
          <p:nvPr>
            <p:ph type="ctrTitle"/>
          </p:nvPr>
        </p:nvSpPr>
        <p:spPr>
          <a:xfrm>
            <a:off x="4016216" y="1271387"/>
            <a:ext cx="4499130" cy="2507351"/>
          </a:xfrm>
          <a:noFill/>
        </p:spPr>
        <p:txBody>
          <a:bodyPr>
            <a:normAutofit fontScale="90000"/>
          </a:bodyPr>
          <a:lstStyle/>
          <a:p>
            <a:pPr algn="l"/>
            <a:r>
              <a:rPr lang="en-US" sz="3900" dirty="0"/>
              <a:t>Intro to Neighborhood Revitalization Strategy Areas (NRSA’s)</a:t>
            </a:r>
          </a:p>
        </p:txBody>
      </p:sp>
      <p:pic>
        <p:nvPicPr>
          <p:cNvPr id="6" name="Picture 5" descr="A picture containing text, sign&#10;&#10;Description automatically generated">
            <a:extLst>
              <a:ext uri="{FF2B5EF4-FFF2-40B4-BE49-F238E27FC236}">
                <a16:creationId xmlns:a16="http://schemas.microsoft.com/office/drawing/2014/main" id="{70499045-A569-7450-785B-D4DFE87D7388}"/>
              </a:ext>
            </a:extLst>
          </p:cNvPr>
          <p:cNvPicPr>
            <a:picLocks noChangeAspect="1"/>
          </p:cNvPicPr>
          <p:nvPr/>
        </p:nvPicPr>
        <p:blipFill>
          <a:blip r:embed="rId2">
            <a:extLst>
              <a:ext uri="{28A0092B-C50C-407E-A947-70E740481C1C}">
                <a14:useLocalDpi xmlns:a14="http://schemas.microsoft.com/office/drawing/2010/main" val="0"/>
              </a:ext>
            </a:extLst>
          </a:blip>
          <a:srcRect l="12286" r="14910" b="1"/>
          <a:stretch/>
        </p:blipFill>
        <p:spPr>
          <a:xfrm>
            <a:off x="15" y="857257"/>
            <a:ext cx="3744739" cy="5143493"/>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118E1B-1E5E-32C9-1D0D-BC6A450C49F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7"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pic>
        <p:nvPicPr>
          <p:cNvPr id="6" name="Picture 5">
            <a:extLst>
              <a:ext uri="{FF2B5EF4-FFF2-40B4-BE49-F238E27FC236}">
                <a16:creationId xmlns:a16="http://schemas.microsoft.com/office/drawing/2014/main" id="{58397875-EDCB-B520-8E82-D3FDF27BC299}"/>
              </a:ext>
            </a:extLst>
          </p:cNvPr>
          <p:cNvPicPr>
            <a:picLocks noChangeAspect="1"/>
          </p:cNvPicPr>
          <p:nvPr/>
        </p:nvPicPr>
        <p:blipFill>
          <a:blip r:embed="rId2"/>
          <a:srcRect l="11074" r="18779" b="-1"/>
          <a:stretch/>
        </p:blipFill>
        <p:spPr>
          <a:xfrm>
            <a:off x="1891767" y="857257"/>
            <a:ext cx="7252232" cy="5143493"/>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5542697"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
        <p:nvSpPr>
          <p:cNvPr id="4" name="Title 3">
            <a:extLst>
              <a:ext uri="{FF2B5EF4-FFF2-40B4-BE49-F238E27FC236}">
                <a16:creationId xmlns:a16="http://schemas.microsoft.com/office/drawing/2014/main" id="{1D706586-99E6-5762-2117-9ADB67EC7C31}"/>
              </a:ext>
            </a:extLst>
          </p:cNvPr>
          <p:cNvSpPr>
            <a:spLocks noGrp="1"/>
          </p:cNvSpPr>
          <p:nvPr>
            <p:ph type="title"/>
          </p:nvPr>
        </p:nvSpPr>
        <p:spPr>
          <a:xfrm>
            <a:off x="628650" y="1131094"/>
            <a:ext cx="2866642" cy="1424934"/>
          </a:xfrm>
        </p:spPr>
        <p:txBody>
          <a:bodyPr>
            <a:normAutofit/>
          </a:bodyPr>
          <a:lstStyle/>
          <a:p>
            <a:r>
              <a:rPr lang="en-US" sz="3000" dirty="0">
                <a:latin typeface="Montserrat Black" panose="00000A00000000000000" pitchFamily="2" charset="0"/>
              </a:rPr>
              <a:t>Background</a:t>
            </a:r>
          </a:p>
        </p:txBody>
      </p:sp>
      <p:sp>
        <p:nvSpPr>
          <p:cNvPr id="2" name="Content Placeholder 4">
            <a:extLst>
              <a:ext uri="{FF2B5EF4-FFF2-40B4-BE49-F238E27FC236}">
                <a16:creationId xmlns:a16="http://schemas.microsoft.com/office/drawing/2014/main" id="{24159EE4-5C9F-A0BE-ECC7-C7BE055840EB}"/>
              </a:ext>
            </a:extLst>
          </p:cNvPr>
          <p:cNvSpPr>
            <a:spLocks noGrp="1"/>
          </p:cNvSpPr>
          <p:nvPr>
            <p:ph idx="1"/>
          </p:nvPr>
        </p:nvSpPr>
        <p:spPr>
          <a:xfrm>
            <a:off x="-57150" y="2274191"/>
            <a:ext cx="3084368" cy="3335168"/>
          </a:xfrm>
        </p:spPr>
        <p:txBody>
          <a:bodyPr>
            <a:noAutofit/>
          </a:bodyPr>
          <a:lstStyle/>
          <a:p>
            <a:pPr marL="685800" lvl="2" indent="0">
              <a:spcAft>
                <a:spcPts val="450"/>
              </a:spcAft>
              <a:buNone/>
            </a:pPr>
            <a:r>
              <a:rPr lang="en-US" sz="1650" dirty="0"/>
              <a:t>Since 2014, the City has used $11.6MM in Community Development Block Grant (CDBG) dollars to partially fund Grow Detroit's Young Talent, leveraging millions of other federal, state and local dollars and employing over 8,000 Detroit youth annually. </a:t>
            </a:r>
          </a:p>
        </p:txBody>
      </p:sp>
    </p:spTree>
    <p:extLst>
      <p:ext uri="{BB962C8B-B14F-4D97-AF65-F5344CB8AC3E}">
        <p14:creationId xmlns:p14="http://schemas.microsoft.com/office/powerpoint/2010/main" val="2044622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EF0963-6B68-F8EA-3D83-CECBA74E1DB0}"/>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pic>
        <p:nvPicPr>
          <p:cNvPr id="8" name="Picture 7" descr="A house with a tree in the front yard&#10;&#10;Description automatically generated with low confidence">
            <a:extLst>
              <a:ext uri="{FF2B5EF4-FFF2-40B4-BE49-F238E27FC236}">
                <a16:creationId xmlns:a16="http://schemas.microsoft.com/office/drawing/2014/main" id="{1278B3FE-8FF8-5163-DF80-3DD481A47752}"/>
              </a:ext>
            </a:extLst>
          </p:cNvPr>
          <p:cNvPicPr>
            <a:picLocks noChangeAspect="1"/>
          </p:cNvPicPr>
          <p:nvPr/>
        </p:nvPicPr>
        <p:blipFill>
          <a:blip r:embed="rId2"/>
          <a:srcRect l="4369" r="3630" b="1"/>
          <a:stretch/>
        </p:blipFill>
        <p:spPr>
          <a:xfrm>
            <a:off x="1" y="857257"/>
            <a:ext cx="7252232" cy="5143493"/>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85725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
        <p:nvSpPr>
          <p:cNvPr id="4" name="Title 3">
            <a:extLst>
              <a:ext uri="{FF2B5EF4-FFF2-40B4-BE49-F238E27FC236}">
                <a16:creationId xmlns:a16="http://schemas.microsoft.com/office/drawing/2014/main" id="{CDF9D07C-DABD-45D5-515B-1213792D9F37}"/>
              </a:ext>
            </a:extLst>
          </p:cNvPr>
          <p:cNvSpPr>
            <a:spLocks noGrp="1"/>
          </p:cNvSpPr>
          <p:nvPr>
            <p:ph type="title"/>
          </p:nvPr>
        </p:nvSpPr>
        <p:spPr>
          <a:xfrm>
            <a:off x="6174088" y="1628823"/>
            <a:ext cx="2866642" cy="1424934"/>
          </a:xfrm>
        </p:spPr>
        <p:txBody>
          <a:bodyPr>
            <a:normAutofit/>
          </a:bodyPr>
          <a:lstStyle/>
          <a:p>
            <a:r>
              <a:rPr lang="en-US" sz="3000" dirty="0">
                <a:latin typeface="Montserrat Black" panose="00000A00000000000000" pitchFamily="2" charset="0"/>
              </a:rPr>
              <a:t>Background</a:t>
            </a:r>
          </a:p>
        </p:txBody>
      </p:sp>
      <p:sp>
        <p:nvSpPr>
          <p:cNvPr id="2" name="Content Placeholder 4">
            <a:extLst>
              <a:ext uri="{FF2B5EF4-FFF2-40B4-BE49-F238E27FC236}">
                <a16:creationId xmlns:a16="http://schemas.microsoft.com/office/drawing/2014/main" id="{F75EC92A-3CB7-41E2-A317-676818BAE4AB}"/>
              </a:ext>
            </a:extLst>
          </p:cNvPr>
          <p:cNvSpPr>
            <a:spLocks noGrp="1"/>
          </p:cNvSpPr>
          <p:nvPr>
            <p:ph idx="1"/>
          </p:nvPr>
        </p:nvSpPr>
        <p:spPr>
          <a:xfrm>
            <a:off x="6073105" y="2807184"/>
            <a:ext cx="2866642" cy="2807072"/>
          </a:xfrm>
        </p:spPr>
        <p:txBody>
          <a:bodyPr>
            <a:noAutofit/>
          </a:bodyPr>
          <a:lstStyle/>
          <a:p>
            <a:pPr marL="685800" lvl="2" indent="0">
              <a:spcAft>
                <a:spcPts val="450"/>
              </a:spcAft>
              <a:buNone/>
            </a:pPr>
            <a:r>
              <a:rPr lang="en-US" sz="1650" dirty="0"/>
              <a:t>In 2014, the City funded the 0% Home Repair Loan Program, addressing funding needs for over 700 Detroit Homeowners seeking essential repairs on their homes, and leveraging over $10MM in private funding.</a:t>
            </a:r>
          </a:p>
        </p:txBody>
      </p:sp>
    </p:spTree>
    <p:extLst>
      <p:ext uri="{BB962C8B-B14F-4D97-AF65-F5344CB8AC3E}">
        <p14:creationId xmlns:p14="http://schemas.microsoft.com/office/powerpoint/2010/main" val="66339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C0518E-5783-BBB0-E46E-E46EA4B3B224}"/>
              </a:ext>
            </a:extLst>
          </p:cNvPr>
          <p:cNvSpPr>
            <a:spLocks noGrp="1"/>
          </p:cNvSpPr>
          <p:nvPr>
            <p:ph type="title"/>
          </p:nvPr>
        </p:nvSpPr>
        <p:spPr>
          <a:solidFill>
            <a:srgbClr val="279989"/>
          </a:solidFill>
        </p:spPr>
        <p:txBody>
          <a:bodyPr/>
          <a:lstStyle/>
          <a:p>
            <a:r>
              <a:rPr lang="en-US" dirty="0">
                <a:solidFill>
                  <a:schemeClr val="bg1"/>
                </a:solidFill>
                <a:latin typeface="Montserrat Black" panose="00000A00000000000000" pitchFamily="2" charset="0"/>
              </a:rPr>
              <a:t>What is a Neighborhood Revitalization Strategy Area?</a:t>
            </a:r>
          </a:p>
        </p:txBody>
      </p:sp>
      <p:graphicFrame>
        <p:nvGraphicFramePr>
          <p:cNvPr id="17" name="Content Placeholder 4">
            <a:extLst>
              <a:ext uri="{FF2B5EF4-FFF2-40B4-BE49-F238E27FC236}">
                <a16:creationId xmlns:a16="http://schemas.microsoft.com/office/drawing/2014/main" id="{621FEA4B-832F-F0A4-31F0-87733AE84713}"/>
              </a:ext>
            </a:extLst>
          </p:cNvPr>
          <p:cNvGraphicFramePr>
            <a:graphicFrameLocks noGrp="1"/>
          </p:cNvGraphicFramePr>
          <p:nvPr>
            <p:ph idx="1"/>
          </p:nvPr>
        </p:nvGraphicFramePr>
        <p:xfrm>
          <a:off x="628650" y="2226469"/>
          <a:ext cx="5779077" cy="3438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phic 10" descr="Hammer outline">
            <a:extLst>
              <a:ext uri="{FF2B5EF4-FFF2-40B4-BE49-F238E27FC236}">
                <a16:creationId xmlns:a16="http://schemas.microsoft.com/office/drawing/2014/main" id="{40810CEC-65CF-6687-1D8C-50697C8DCC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40648" y="2727939"/>
            <a:ext cx="2334166" cy="2334166"/>
          </a:xfrm>
          <a:prstGeom prst="rect">
            <a:avLst/>
          </a:prstGeom>
        </p:spPr>
      </p:pic>
    </p:spTree>
    <p:extLst>
      <p:ext uri="{BB962C8B-B14F-4D97-AF65-F5344CB8AC3E}">
        <p14:creationId xmlns:p14="http://schemas.microsoft.com/office/powerpoint/2010/main" val="280961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A3F3-705B-D7BC-3768-16C6244B935C}"/>
              </a:ext>
            </a:extLst>
          </p:cNvPr>
          <p:cNvSpPr>
            <a:spLocks noGrp="1"/>
          </p:cNvSpPr>
          <p:nvPr>
            <p:ph type="title"/>
          </p:nvPr>
        </p:nvSpPr>
        <p:spPr>
          <a:xfrm>
            <a:off x="657520" y="1413294"/>
            <a:ext cx="2498644" cy="1212152"/>
          </a:xfrm>
        </p:spPr>
        <p:txBody>
          <a:bodyPr anchor="b">
            <a:normAutofit/>
          </a:bodyPr>
          <a:lstStyle/>
          <a:p>
            <a:r>
              <a:rPr lang="en-US" sz="2400" dirty="0">
                <a:latin typeface="Montserrat Black" panose="00000A00000000000000" pitchFamily="2" charset="0"/>
              </a:rPr>
              <a:t>What kind of tool is a NRSA?</a:t>
            </a:r>
          </a:p>
        </p:txBody>
      </p:sp>
      <p:sp>
        <p:nvSpPr>
          <p:cNvPr id="3" name="Content Placeholder 2">
            <a:extLst>
              <a:ext uri="{FF2B5EF4-FFF2-40B4-BE49-F238E27FC236}">
                <a16:creationId xmlns:a16="http://schemas.microsoft.com/office/drawing/2014/main" id="{B5840E52-9424-E8EE-1D0A-F9462E86E14F}"/>
              </a:ext>
            </a:extLst>
          </p:cNvPr>
          <p:cNvSpPr>
            <a:spLocks noGrp="1"/>
          </p:cNvSpPr>
          <p:nvPr>
            <p:ph idx="1"/>
          </p:nvPr>
        </p:nvSpPr>
        <p:spPr>
          <a:xfrm>
            <a:off x="657520" y="2757357"/>
            <a:ext cx="2498645" cy="2585874"/>
          </a:xfrm>
        </p:spPr>
        <p:txBody>
          <a:bodyPr anchor="t">
            <a:normAutofit/>
          </a:bodyPr>
          <a:lstStyle/>
          <a:p>
            <a:pPr marL="0" indent="0">
              <a:buNone/>
            </a:pPr>
            <a:r>
              <a:rPr lang="en-US" sz="1500" dirty="0"/>
              <a:t>No additional funding is provided from HUD, however NRSA’s offer more flexibility in the regulations for CDBG, specifically for housing, public service and economic activities.</a:t>
            </a:r>
          </a:p>
        </p:txBody>
      </p:sp>
      <p:pic>
        <p:nvPicPr>
          <p:cNvPr id="9" name="Graphic 8" descr="Briefcase with solid fill">
            <a:extLst>
              <a:ext uri="{FF2B5EF4-FFF2-40B4-BE49-F238E27FC236}">
                <a16:creationId xmlns:a16="http://schemas.microsoft.com/office/drawing/2014/main" id="{B51EA05F-38E6-40CC-876A-8E05683FE2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82067" y="1659861"/>
            <a:ext cx="1675666" cy="1675666"/>
          </a:xfrm>
          <a:prstGeom prst="rect">
            <a:avLst/>
          </a:prstGeom>
        </p:spPr>
      </p:pic>
      <p:pic>
        <p:nvPicPr>
          <p:cNvPr id="5" name="Graphic 4" descr="Home with solid fill">
            <a:extLst>
              <a:ext uri="{FF2B5EF4-FFF2-40B4-BE49-F238E27FC236}">
                <a16:creationId xmlns:a16="http://schemas.microsoft.com/office/drawing/2014/main" id="{5349F6B6-DA76-EAF0-8C81-4373EF296F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0106" y="3468769"/>
            <a:ext cx="1717627" cy="1717627"/>
          </a:xfrm>
          <a:prstGeom prst="rect">
            <a:avLst/>
          </a:prstGeom>
        </p:spPr>
      </p:pic>
      <p:pic>
        <p:nvPicPr>
          <p:cNvPr id="7" name="Graphic 6" descr="Users with solid fill">
            <a:extLst>
              <a:ext uri="{FF2B5EF4-FFF2-40B4-BE49-F238E27FC236}">
                <a16:creationId xmlns:a16="http://schemas.microsoft.com/office/drawing/2014/main" id="{88AC352D-C78A-236A-6B33-66A5E757C7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87835" y="2162885"/>
            <a:ext cx="2498645" cy="2498645"/>
          </a:xfrm>
          <a:prstGeom prst="rect">
            <a:avLst/>
          </a:prstGeom>
        </p:spPr>
      </p:pic>
      <p:grpSp>
        <p:nvGrpSpPr>
          <p:cNvPr id="31" name="Group 30">
            <a:extLst>
              <a:ext uri="{FF2B5EF4-FFF2-40B4-BE49-F238E27FC236}">
                <a16:creationId xmlns:a16="http://schemas.microsoft.com/office/drawing/2014/main" id="{50A0A18D-98B4-40E5-4078-A318C9554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5910345"/>
            <a:ext cx="9144000" cy="92523"/>
            <a:chOff x="1" y="6737460"/>
            <a:chExt cx="12192000" cy="123364"/>
          </a:xfrm>
        </p:grpSpPr>
        <p:sp>
          <p:nvSpPr>
            <p:cNvPr id="32" name="Rectangle 31">
              <a:extLst>
                <a:ext uri="{FF2B5EF4-FFF2-40B4-BE49-F238E27FC236}">
                  <a16:creationId xmlns:a16="http://schemas.microsoft.com/office/drawing/2014/main" id="{B102A9A7-35A0-25BE-8907-0AB62C454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
          <p:nvSpPr>
            <p:cNvPr id="33" name="Rectangle 32">
              <a:extLst>
                <a:ext uri="{FF2B5EF4-FFF2-40B4-BE49-F238E27FC236}">
                  <a16:creationId xmlns:a16="http://schemas.microsoft.com/office/drawing/2014/main" id="{728BDF14-9776-769C-B15E-E2D6BA4DC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grpSp>
    </p:spTree>
    <p:extLst>
      <p:ext uri="{BB962C8B-B14F-4D97-AF65-F5344CB8AC3E}">
        <p14:creationId xmlns:p14="http://schemas.microsoft.com/office/powerpoint/2010/main" val="2385015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350F2-7740-84F6-9FE6-6916D89E5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0C5A7-BD5F-8C53-BDCF-12018596DA00}"/>
              </a:ext>
            </a:extLst>
          </p:cNvPr>
          <p:cNvSpPr>
            <a:spLocks noGrp="1"/>
          </p:cNvSpPr>
          <p:nvPr>
            <p:ph type="title"/>
          </p:nvPr>
        </p:nvSpPr>
        <p:spPr>
          <a:solidFill>
            <a:srgbClr val="279989"/>
          </a:solidFill>
        </p:spPr>
        <p:txBody>
          <a:bodyPr/>
          <a:lstStyle/>
          <a:p>
            <a:r>
              <a:rPr lang="en-US" dirty="0">
                <a:solidFill>
                  <a:schemeClr val="bg1"/>
                </a:solidFill>
                <a:latin typeface="Montserrat Black" panose="00000A00000000000000" pitchFamily="2" charset="0"/>
              </a:rPr>
              <a:t>NRSA Benefits </a:t>
            </a:r>
          </a:p>
        </p:txBody>
      </p:sp>
      <p:sp>
        <p:nvSpPr>
          <p:cNvPr id="3" name="Content Placeholder 2">
            <a:extLst>
              <a:ext uri="{FF2B5EF4-FFF2-40B4-BE49-F238E27FC236}">
                <a16:creationId xmlns:a16="http://schemas.microsoft.com/office/drawing/2014/main" id="{26B20158-BC85-3EB1-9F83-529E7BCE9C59}"/>
              </a:ext>
            </a:extLst>
          </p:cNvPr>
          <p:cNvSpPr>
            <a:spLocks noGrp="1"/>
          </p:cNvSpPr>
          <p:nvPr>
            <p:ph idx="1"/>
          </p:nvPr>
        </p:nvSpPr>
        <p:spPr>
          <a:xfrm>
            <a:off x="630047" y="2015470"/>
            <a:ext cx="7886700" cy="888096"/>
          </a:xfrm>
        </p:spPr>
        <p:txBody>
          <a:bodyPr>
            <a:noAutofit/>
          </a:bodyPr>
          <a:lstStyle/>
          <a:p>
            <a:r>
              <a:rPr lang="en-US" sz="1600" b="1" dirty="0"/>
              <a:t>Housing</a:t>
            </a:r>
            <a:r>
              <a:rPr lang="en-US" sz="1600" dirty="0"/>
              <a:t> - CDBG requires that all households must be at or below 80% of the area median income (low-to-moderate income). However, the NRSA tool allows flexibility in how  we calculate this. This allows for more flexibility to expand mixed-income housing opportunities. </a:t>
            </a:r>
          </a:p>
          <a:p>
            <a:pPr marL="342900" lvl="1" indent="0">
              <a:spcBef>
                <a:spcPts val="900"/>
              </a:spcBef>
              <a:spcAft>
                <a:spcPts val="450"/>
              </a:spcAft>
              <a:buNone/>
            </a:pPr>
            <a:r>
              <a:rPr lang="en-US" sz="1600" dirty="0"/>
              <a:t>	</a:t>
            </a:r>
          </a:p>
          <a:p>
            <a:pPr marL="342900" lvl="1" indent="0">
              <a:spcBef>
                <a:spcPts val="900"/>
              </a:spcBef>
              <a:spcAft>
                <a:spcPts val="450"/>
              </a:spcAft>
              <a:buNone/>
            </a:pPr>
            <a:endParaRPr lang="en-US" sz="1600" dirty="0"/>
          </a:p>
        </p:txBody>
      </p:sp>
      <p:grpSp>
        <p:nvGrpSpPr>
          <p:cNvPr id="4" name="Group 3">
            <a:extLst>
              <a:ext uri="{FF2B5EF4-FFF2-40B4-BE49-F238E27FC236}">
                <a16:creationId xmlns:a16="http://schemas.microsoft.com/office/drawing/2014/main" id="{36B1ED45-9D8E-2D10-B6C5-BA0004433D2A}"/>
              </a:ext>
            </a:extLst>
          </p:cNvPr>
          <p:cNvGrpSpPr/>
          <p:nvPr/>
        </p:nvGrpSpPr>
        <p:grpSpPr>
          <a:xfrm>
            <a:off x="1571888" y="2910472"/>
            <a:ext cx="5533335" cy="459970"/>
            <a:chOff x="1571098" y="2772353"/>
            <a:chExt cx="5533335" cy="459970"/>
          </a:xfrm>
        </p:grpSpPr>
        <p:pic>
          <p:nvPicPr>
            <p:cNvPr id="5" name="Graphic 4" descr="Home with solid fill">
              <a:extLst>
                <a:ext uri="{FF2B5EF4-FFF2-40B4-BE49-F238E27FC236}">
                  <a16:creationId xmlns:a16="http://schemas.microsoft.com/office/drawing/2014/main" id="{DCCB6DB8-109E-E714-2D48-BA5800AC54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7032" y="2772353"/>
              <a:ext cx="425600" cy="425600"/>
            </a:xfrm>
            <a:prstGeom prst="rect">
              <a:avLst/>
            </a:prstGeom>
          </p:spPr>
        </p:pic>
        <p:pic>
          <p:nvPicPr>
            <p:cNvPr id="7" name="Graphic 6" descr="Home outline">
              <a:extLst>
                <a:ext uri="{FF2B5EF4-FFF2-40B4-BE49-F238E27FC236}">
                  <a16:creationId xmlns:a16="http://schemas.microsoft.com/office/drawing/2014/main" id="{5BA1A77A-A687-4B11-D4A7-24678A920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7257" y="2772353"/>
              <a:ext cx="425600" cy="425600"/>
            </a:xfrm>
            <a:prstGeom prst="rect">
              <a:avLst/>
            </a:prstGeom>
          </p:spPr>
        </p:pic>
        <p:pic>
          <p:nvPicPr>
            <p:cNvPr id="9" name="Graphic 8" descr="Family with boy with solid fill">
              <a:extLst>
                <a:ext uri="{FF2B5EF4-FFF2-40B4-BE49-F238E27FC236}">
                  <a16:creationId xmlns:a16="http://schemas.microsoft.com/office/drawing/2014/main" id="{0C6D79BB-1108-A1F3-60F5-58D77F5B57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27716" y="2806723"/>
              <a:ext cx="425600" cy="425600"/>
            </a:xfrm>
            <a:prstGeom prst="rect">
              <a:avLst/>
            </a:prstGeom>
          </p:spPr>
        </p:pic>
        <p:pic>
          <p:nvPicPr>
            <p:cNvPr id="10" name="Graphic 9" descr="Home with solid fill">
              <a:extLst>
                <a:ext uri="{FF2B5EF4-FFF2-40B4-BE49-F238E27FC236}">
                  <a16:creationId xmlns:a16="http://schemas.microsoft.com/office/drawing/2014/main" id="{3AC34D99-77C0-CE07-D4DF-E878A1C0E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03485" y="2772700"/>
              <a:ext cx="425600" cy="425600"/>
            </a:xfrm>
            <a:prstGeom prst="rect">
              <a:avLst/>
            </a:prstGeom>
          </p:spPr>
        </p:pic>
        <p:pic>
          <p:nvPicPr>
            <p:cNvPr id="11" name="Graphic 10" descr="Home with solid fill">
              <a:extLst>
                <a:ext uri="{FF2B5EF4-FFF2-40B4-BE49-F238E27FC236}">
                  <a16:creationId xmlns:a16="http://schemas.microsoft.com/office/drawing/2014/main" id="{F76B4418-BFE8-D4AA-156C-7F5206AA30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5682" y="2772353"/>
              <a:ext cx="425600" cy="425600"/>
            </a:xfrm>
            <a:prstGeom prst="rect">
              <a:avLst/>
            </a:prstGeom>
          </p:spPr>
        </p:pic>
        <p:pic>
          <p:nvPicPr>
            <p:cNvPr id="13" name="Picture 12">
              <a:extLst>
                <a:ext uri="{FF2B5EF4-FFF2-40B4-BE49-F238E27FC236}">
                  <a16:creationId xmlns:a16="http://schemas.microsoft.com/office/drawing/2014/main" id="{901B995B-D153-C057-81F7-7972C792F759}"/>
                </a:ext>
              </a:extLst>
            </p:cNvPr>
            <p:cNvPicPr>
              <a:picLocks noChangeAspect="1"/>
            </p:cNvPicPr>
            <p:nvPr/>
          </p:nvPicPr>
          <p:blipFill>
            <a:blip r:embed="rId8"/>
            <a:stretch>
              <a:fillRect/>
            </a:stretch>
          </p:blipFill>
          <p:spPr>
            <a:xfrm>
              <a:off x="3111795" y="2962648"/>
              <a:ext cx="269965" cy="193611"/>
            </a:xfrm>
            <a:prstGeom prst="rect">
              <a:avLst/>
            </a:prstGeom>
          </p:spPr>
        </p:pic>
        <p:pic>
          <p:nvPicPr>
            <p:cNvPr id="14" name="Picture 13">
              <a:extLst>
                <a:ext uri="{FF2B5EF4-FFF2-40B4-BE49-F238E27FC236}">
                  <a16:creationId xmlns:a16="http://schemas.microsoft.com/office/drawing/2014/main" id="{BBABB6AF-0285-4733-1B12-199CE3AA3497}"/>
                </a:ext>
              </a:extLst>
            </p:cNvPr>
            <p:cNvPicPr>
              <a:picLocks noChangeAspect="1"/>
            </p:cNvPicPr>
            <p:nvPr/>
          </p:nvPicPr>
          <p:blipFill>
            <a:blip r:embed="rId8"/>
            <a:stretch>
              <a:fillRect/>
            </a:stretch>
          </p:blipFill>
          <p:spPr>
            <a:xfrm>
              <a:off x="6351528" y="2920954"/>
              <a:ext cx="269965" cy="193611"/>
            </a:xfrm>
            <a:prstGeom prst="rect">
              <a:avLst/>
            </a:prstGeom>
          </p:spPr>
        </p:pic>
        <p:pic>
          <p:nvPicPr>
            <p:cNvPr id="15" name="Graphic 14" descr="Family with boy with solid fill">
              <a:extLst>
                <a:ext uri="{FF2B5EF4-FFF2-40B4-BE49-F238E27FC236}">
                  <a16:creationId xmlns:a16="http://schemas.microsoft.com/office/drawing/2014/main" id="{DBBFEAB8-9DD4-74EC-02FF-E2FE4A5DC6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8833" y="2790601"/>
              <a:ext cx="425600" cy="425600"/>
            </a:xfrm>
            <a:prstGeom prst="rect">
              <a:avLst/>
            </a:prstGeom>
          </p:spPr>
        </p:pic>
        <p:sp>
          <p:nvSpPr>
            <p:cNvPr id="16" name="TextBox 15">
              <a:extLst>
                <a:ext uri="{FF2B5EF4-FFF2-40B4-BE49-F238E27FC236}">
                  <a16:creationId xmlns:a16="http://schemas.microsoft.com/office/drawing/2014/main" id="{C7E8734B-E78D-4770-E408-E0B91A141580}"/>
                </a:ext>
              </a:extLst>
            </p:cNvPr>
            <p:cNvSpPr txBox="1"/>
            <p:nvPr/>
          </p:nvSpPr>
          <p:spPr>
            <a:xfrm>
              <a:off x="1571098" y="2906595"/>
              <a:ext cx="1050176" cy="300082"/>
            </a:xfrm>
            <a:prstGeom prst="rect">
              <a:avLst/>
            </a:prstGeom>
            <a:noFill/>
          </p:spPr>
          <p:txBody>
            <a:bodyPr wrap="square" rtlCol="0">
              <a:spAutoFit/>
            </a:bodyPr>
            <a:lstStyle/>
            <a:p>
              <a:pPr defTabSz="685800"/>
              <a:r>
                <a:rPr lang="en-US" sz="1350" b="1" dirty="0">
                  <a:solidFill>
                    <a:prstClr val="black"/>
                  </a:solidFill>
                  <a:latin typeface="Aptos" panose="020B0004020202020204"/>
                </a:rPr>
                <a:t>Non-NRSA</a:t>
              </a:r>
            </a:p>
          </p:txBody>
        </p:sp>
        <p:sp>
          <p:nvSpPr>
            <p:cNvPr id="17" name="TextBox 16">
              <a:extLst>
                <a:ext uri="{FF2B5EF4-FFF2-40B4-BE49-F238E27FC236}">
                  <a16:creationId xmlns:a16="http://schemas.microsoft.com/office/drawing/2014/main" id="{3F4EB99A-1CA4-E17D-E55C-1D22F82650AE}"/>
                </a:ext>
              </a:extLst>
            </p:cNvPr>
            <p:cNvSpPr txBox="1"/>
            <p:nvPr/>
          </p:nvSpPr>
          <p:spPr>
            <a:xfrm>
              <a:off x="4527963" y="2920954"/>
              <a:ext cx="762724" cy="300082"/>
            </a:xfrm>
            <a:prstGeom prst="rect">
              <a:avLst/>
            </a:prstGeom>
            <a:noFill/>
          </p:spPr>
          <p:txBody>
            <a:bodyPr wrap="square" rtlCol="0">
              <a:spAutoFit/>
            </a:bodyPr>
            <a:lstStyle/>
            <a:p>
              <a:pPr defTabSz="685800"/>
              <a:r>
                <a:rPr lang="en-US" sz="1350" b="1" dirty="0">
                  <a:solidFill>
                    <a:prstClr val="black"/>
                  </a:solidFill>
                  <a:latin typeface="Aptos" panose="020B0004020202020204"/>
                </a:rPr>
                <a:t>NRSA</a:t>
              </a:r>
            </a:p>
          </p:txBody>
        </p:sp>
      </p:grpSp>
      <p:sp>
        <p:nvSpPr>
          <p:cNvPr id="18" name="Content Placeholder 2">
            <a:extLst>
              <a:ext uri="{FF2B5EF4-FFF2-40B4-BE49-F238E27FC236}">
                <a16:creationId xmlns:a16="http://schemas.microsoft.com/office/drawing/2014/main" id="{4161265F-4CEA-65BE-84E3-688DC82D8599}"/>
              </a:ext>
            </a:extLst>
          </p:cNvPr>
          <p:cNvSpPr txBox="1">
            <a:spLocks/>
          </p:cNvSpPr>
          <p:nvPr/>
        </p:nvSpPr>
        <p:spPr>
          <a:xfrm>
            <a:off x="628650" y="3603544"/>
            <a:ext cx="7886700" cy="116384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1600" b="1" dirty="0">
                <a:solidFill>
                  <a:prstClr val="black"/>
                </a:solidFill>
                <a:latin typeface="Aptos" panose="020B0004020202020204"/>
              </a:rPr>
              <a:t>Public Services </a:t>
            </a:r>
            <a:r>
              <a:rPr lang="en-US" sz="1600" dirty="0">
                <a:solidFill>
                  <a:prstClr val="black"/>
                </a:solidFill>
                <a:latin typeface="Aptos" panose="020B0004020202020204"/>
              </a:rPr>
              <a:t>– CDBG does not allow more than 15% to be spent on Public Services (if Neighborhood Opportunity Fund).  However, the NRSA tool allows for grantees to exceed that 15% if the services are provided within the NRSA and are implemented by a Community Based Development Organization (CBDO – as defined by HUD). </a:t>
            </a:r>
          </a:p>
          <a:p>
            <a:pPr marL="342900" lvl="1" indent="0" defTabSz="685800">
              <a:spcBef>
                <a:spcPts val="900"/>
              </a:spcBef>
              <a:spcAft>
                <a:spcPts val="450"/>
              </a:spcAft>
              <a:buNone/>
            </a:pPr>
            <a:r>
              <a:rPr lang="en-US" sz="1600" dirty="0">
                <a:solidFill>
                  <a:prstClr val="black"/>
                </a:solidFill>
                <a:latin typeface="Aptos" panose="020B0004020202020204"/>
              </a:rPr>
              <a:t>	</a:t>
            </a:r>
          </a:p>
          <a:p>
            <a:pPr marL="342900" lvl="1" indent="0" defTabSz="685800">
              <a:spcBef>
                <a:spcPts val="900"/>
              </a:spcBef>
              <a:spcAft>
                <a:spcPts val="450"/>
              </a:spcAft>
              <a:buNone/>
            </a:pPr>
            <a:endParaRPr lang="en-US" sz="1600" dirty="0">
              <a:solidFill>
                <a:prstClr val="black"/>
              </a:solidFill>
              <a:latin typeface="Aptos" panose="020B0004020202020204"/>
            </a:endParaRPr>
          </a:p>
        </p:txBody>
      </p:sp>
      <p:sp>
        <p:nvSpPr>
          <p:cNvPr id="19" name="Content Placeholder 2">
            <a:extLst>
              <a:ext uri="{FF2B5EF4-FFF2-40B4-BE49-F238E27FC236}">
                <a16:creationId xmlns:a16="http://schemas.microsoft.com/office/drawing/2014/main" id="{96F369BF-12BC-144F-4431-756FA1D5538E}"/>
              </a:ext>
            </a:extLst>
          </p:cNvPr>
          <p:cNvSpPr txBox="1">
            <a:spLocks/>
          </p:cNvSpPr>
          <p:nvPr/>
        </p:nvSpPr>
        <p:spPr>
          <a:xfrm>
            <a:off x="628650" y="4592843"/>
            <a:ext cx="7886700" cy="116384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1600" b="1" dirty="0">
                <a:solidFill>
                  <a:prstClr val="black"/>
                </a:solidFill>
                <a:latin typeface="Aptos" panose="020B0004020202020204"/>
              </a:rPr>
              <a:t>Economic Development </a:t>
            </a:r>
            <a:r>
              <a:rPr lang="en-US" sz="1600" dirty="0">
                <a:solidFill>
                  <a:prstClr val="black"/>
                </a:solidFill>
                <a:latin typeface="Aptos" panose="020B0004020202020204"/>
              </a:rPr>
              <a:t>– CDBG requires that the income for persons who fill jobs be collected, it also requires that the financial benefits be tracked.  However, the NRSA eliminates the need to collect income information, and expands the amount of assistance that can be provided</a:t>
            </a:r>
            <a:r>
              <a:rPr lang="en-US" sz="1500" dirty="0">
                <a:solidFill>
                  <a:prstClr val="black"/>
                </a:solidFill>
                <a:latin typeface="Aptos" panose="020B0004020202020204"/>
              </a:rPr>
              <a:t>.</a:t>
            </a:r>
            <a:r>
              <a:rPr lang="en-US" sz="1800" dirty="0">
                <a:solidFill>
                  <a:prstClr val="black"/>
                </a:solidFill>
                <a:latin typeface="Aptos" panose="020B0004020202020204"/>
              </a:rPr>
              <a:t>	</a:t>
            </a:r>
          </a:p>
          <a:p>
            <a:pPr marL="342900" lvl="1" indent="0" defTabSz="685800">
              <a:spcBef>
                <a:spcPts val="900"/>
              </a:spcBef>
              <a:spcAft>
                <a:spcPts val="450"/>
              </a:spcAft>
              <a:buNone/>
            </a:pPr>
            <a:endParaRPr lang="en-US" sz="1800" dirty="0">
              <a:solidFill>
                <a:prstClr val="black"/>
              </a:solidFill>
              <a:latin typeface="Aptos" panose="020B0004020202020204"/>
            </a:endParaRPr>
          </a:p>
        </p:txBody>
      </p:sp>
    </p:spTree>
    <p:extLst>
      <p:ext uri="{BB962C8B-B14F-4D97-AF65-F5344CB8AC3E}">
        <p14:creationId xmlns:p14="http://schemas.microsoft.com/office/powerpoint/2010/main" val="1465092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718597-D351-4C3A-4B2F-39EDF8BF9C8C}"/>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C662D44-2102-F62C-6793-BB27641F9304}"/>
              </a:ext>
            </a:extLst>
          </p:cNvPr>
          <p:cNvSpPr txBox="1"/>
          <p:nvPr/>
        </p:nvSpPr>
        <p:spPr>
          <a:xfrm>
            <a:off x="6089901" y="4960758"/>
            <a:ext cx="2492865" cy="1236086"/>
          </a:xfrm>
          <a:prstGeom prst="rect">
            <a:avLst/>
          </a:prstGeom>
          <a:noFill/>
        </p:spPr>
        <p:txBody>
          <a:bodyPr vert="horz" lIns="91440" tIns="45720" rIns="91440" bIns="45720" rtlCol="0" anchor="ctr">
            <a:normAutofit fontScale="92500" lnSpcReduction="10000"/>
          </a:bodyPr>
          <a:lstStyle/>
          <a:p>
            <a:pPr defTabSz="914400">
              <a:lnSpc>
                <a:spcPct val="90000"/>
              </a:lnSpc>
              <a:spcBef>
                <a:spcPts val="1000"/>
              </a:spcBef>
              <a:spcAft>
                <a:spcPts val="450"/>
              </a:spcAft>
            </a:pPr>
            <a:r>
              <a:rPr lang="en-US" sz="1100" b="1" dirty="0"/>
              <a:t>Has connecting borders (usually determined by census tracts)</a:t>
            </a:r>
          </a:p>
          <a:p>
            <a:pPr defTabSz="914400">
              <a:lnSpc>
                <a:spcPct val="90000"/>
              </a:lnSpc>
              <a:spcBef>
                <a:spcPts val="1000"/>
              </a:spcBef>
              <a:spcAft>
                <a:spcPts val="450"/>
              </a:spcAft>
            </a:pPr>
            <a:r>
              <a:rPr lang="en-US" sz="1100" b="1" dirty="0"/>
              <a:t>70% of the population within those borders are low-to-moderate income</a:t>
            </a:r>
          </a:p>
          <a:p>
            <a:pPr defTabSz="914400">
              <a:lnSpc>
                <a:spcPct val="90000"/>
              </a:lnSpc>
              <a:spcBef>
                <a:spcPts val="1000"/>
              </a:spcBef>
              <a:spcAft>
                <a:spcPts val="450"/>
              </a:spcAft>
            </a:pPr>
            <a:r>
              <a:rPr lang="en-US" sz="1100" b="1" dirty="0"/>
              <a:t>The area is primarily residential (usually more than 60% residential). </a:t>
            </a:r>
          </a:p>
        </p:txBody>
      </p:sp>
      <p:pic>
        <p:nvPicPr>
          <p:cNvPr id="3" name="Picture 2" descr="Map&#10;&#10;AI-generated content may be incorrect.">
            <a:extLst>
              <a:ext uri="{FF2B5EF4-FFF2-40B4-BE49-F238E27FC236}">
                <a16:creationId xmlns:a16="http://schemas.microsoft.com/office/drawing/2014/main" id="{E7597F42-F30A-558D-01F4-04AE8A8D27DB}"/>
              </a:ext>
            </a:extLst>
          </p:cNvPr>
          <p:cNvPicPr>
            <a:picLocks noChangeAspect="1"/>
          </p:cNvPicPr>
          <p:nvPr/>
        </p:nvPicPr>
        <p:blipFill>
          <a:blip r:embed="rId3"/>
          <a:srcRect l="1473" t="2644" r="1146" b="928"/>
          <a:stretch/>
        </p:blipFill>
        <p:spPr>
          <a:xfrm>
            <a:off x="53173" y="290379"/>
            <a:ext cx="9035365" cy="4652414"/>
          </a:xfrm>
          <a:prstGeom prst="rect">
            <a:avLst/>
          </a:prstGeom>
        </p:spPr>
      </p:pic>
      <p:cxnSp>
        <p:nvCxnSpPr>
          <p:cNvPr id="15" name="Straight Connector 14">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70463" y="5121601"/>
            <a:ext cx="0" cy="914400"/>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A9023C3-B543-3F1F-226D-92E10C3B1051}"/>
              </a:ext>
            </a:extLst>
          </p:cNvPr>
          <p:cNvSpPr txBox="1"/>
          <p:nvPr/>
        </p:nvSpPr>
        <p:spPr>
          <a:xfrm>
            <a:off x="630060" y="3648087"/>
            <a:ext cx="1770240" cy="869469"/>
          </a:xfrm>
          <a:prstGeom prst="rect">
            <a:avLst/>
          </a:prstGeom>
          <a:noFill/>
        </p:spPr>
        <p:txBody>
          <a:bodyPr wrap="square" rtlCol="0">
            <a:spAutoFit/>
          </a:bodyPr>
          <a:lstStyle/>
          <a:p>
            <a:pPr defTabSz="685800">
              <a:spcAft>
                <a:spcPts val="600"/>
              </a:spcAft>
            </a:pPr>
            <a:r>
              <a:rPr lang="en-US" sz="1350" b="1" dirty="0">
                <a:solidFill>
                  <a:prstClr val="black"/>
                </a:solidFill>
                <a:latin typeface="Aptos" panose="020B0004020202020204"/>
              </a:rPr>
              <a:t>Proposed 2025-2029</a:t>
            </a:r>
          </a:p>
          <a:p>
            <a:pPr defTabSz="685800">
              <a:spcAft>
                <a:spcPts val="600"/>
              </a:spcAft>
            </a:pPr>
            <a:r>
              <a:rPr lang="en-US" sz="1350" b="1" dirty="0">
                <a:solidFill>
                  <a:prstClr val="black"/>
                </a:solidFill>
                <a:latin typeface="Aptos" panose="020B0004020202020204"/>
              </a:rPr>
              <a:t>City of Detroit</a:t>
            </a:r>
          </a:p>
          <a:p>
            <a:pPr defTabSz="685800">
              <a:spcAft>
                <a:spcPts val="600"/>
              </a:spcAft>
            </a:pPr>
            <a:r>
              <a:rPr lang="en-US" sz="1350" b="1" dirty="0">
                <a:solidFill>
                  <a:prstClr val="black"/>
                </a:solidFill>
                <a:latin typeface="Aptos" panose="020B0004020202020204"/>
              </a:rPr>
              <a:t>NRSA Boundaries</a:t>
            </a:r>
          </a:p>
        </p:txBody>
      </p:sp>
    </p:spTree>
    <p:extLst>
      <p:ext uri="{BB962C8B-B14F-4D97-AF65-F5344CB8AC3E}">
        <p14:creationId xmlns:p14="http://schemas.microsoft.com/office/powerpoint/2010/main" val="3493405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F81A35-3712-AE88-C5AB-0C6BB569C96A}"/>
            </a:ext>
          </a:extLst>
        </p:cNvPr>
        <p:cNvGrpSpPr/>
        <p:nvPr/>
      </p:nvGrpSpPr>
      <p:grpSpPr>
        <a:xfrm>
          <a:off x="0" y="0"/>
          <a:ext cx="0" cy="0"/>
          <a:chOff x="0" y="0"/>
          <a:chExt cx="0" cy="0"/>
        </a:xfrm>
      </p:grpSpPr>
      <p:sp>
        <p:nvSpPr>
          <p:cNvPr id="7"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087" y="863475"/>
            <a:ext cx="8224913" cy="5137275"/>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 useBgFill="1">
        <p:nvSpPr>
          <p:cNvPr id="9" name="Rectangle 8">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8562311" cy="51435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
        <p:nvSpPr>
          <p:cNvPr id="2" name="Title 1">
            <a:extLst>
              <a:ext uri="{FF2B5EF4-FFF2-40B4-BE49-F238E27FC236}">
                <a16:creationId xmlns:a16="http://schemas.microsoft.com/office/drawing/2014/main" id="{937EB41F-692B-74C3-4116-30D5BAA0886B}"/>
              </a:ext>
            </a:extLst>
          </p:cNvPr>
          <p:cNvSpPr>
            <a:spLocks noGrp="1"/>
          </p:cNvSpPr>
          <p:nvPr>
            <p:ph type="title"/>
          </p:nvPr>
        </p:nvSpPr>
        <p:spPr>
          <a:xfrm>
            <a:off x="4579793" y="1426595"/>
            <a:ext cx="3447184" cy="1283339"/>
          </a:xfrm>
        </p:spPr>
        <p:txBody>
          <a:bodyPr anchor="ctr">
            <a:normAutofit/>
          </a:bodyPr>
          <a:lstStyle/>
          <a:p>
            <a:r>
              <a:rPr lang="en-US" sz="2775" dirty="0">
                <a:latin typeface="Montserrat Black" panose="00000A00000000000000" pitchFamily="2" charset="0"/>
              </a:rPr>
              <a:t>Why is this information important?</a:t>
            </a:r>
          </a:p>
        </p:txBody>
      </p:sp>
      <p:sp>
        <p:nvSpPr>
          <p:cNvPr id="11" name="Rectangle 10">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057650" cy="51435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pic>
        <p:nvPicPr>
          <p:cNvPr id="5" name="Graphic 4" descr="Comment Important with solid fill">
            <a:extLst>
              <a:ext uri="{FF2B5EF4-FFF2-40B4-BE49-F238E27FC236}">
                <a16:creationId xmlns:a16="http://schemas.microsoft.com/office/drawing/2014/main" id="{8FEB1D95-E762-B75F-621D-9413AE039E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6655" y="1989770"/>
            <a:ext cx="2904341" cy="2904341"/>
          </a:xfrm>
          <a:prstGeom prst="rect">
            <a:avLst/>
          </a:prstGeom>
        </p:spPr>
      </p:pic>
      <p:sp>
        <p:nvSpPr>
          <p:cNvPr id="3" name="Content Placeholder 2">
            <a:extLst>
              <a:ext uri="{FF2B5EF4-FFF2-40B4-BE49-F238E27FC236}">
                <a16:creationId xmlns:a16="http://schemas.microsoft.com/office/drawing/2014/main" id="{15CDE62E-A0FE-642C-C329-F635FD399746}"/>
              </a:ext>
            </a:extLst>
          </p:cNvPr>
          <p:cNvSpPr>
            <a:spLocks noGrp="1"/>
          </p:cNvSpPr>
          <p:nvPr>
            <p:ph idx="1"/>
          </p:nvPr>
        </p:nvSpPr>
        <p:spPr>
          <a:xfrm>
            <a:off x="4579793" y="2709933"/>
            <a:ext cx="3447184" cy="2827377"/>
          </a:xfrm>
        </p:spPr>
        <p:txBody>
          <a:bodyPr anchor="ctr">
            <a:normAutofit/>
          </a:bodyPr>
          <a:lstStyle/>
          <a:p>
            <a:r>
              <a:rPr lang="en-US" sz="1500" dirty="0"/>
              <a:t>The City must submit a renewal application to HUD with its Consolidated Plan in 2025</a:t>
            </a:r>
          </a:p>
          <a:p>
            <a:pPr lvl="1"/>
            <a:r>
              <a:rPr lang="en-US" sz="1500" dirty="0"/>
              <a:t>This will include updated boundaries of the NRSA’s based on updated data</a:t>
            </a:r>
          </a:p>
          <a:p>
            <a:pPr lvl="1"/>
            <a:endParaRPr lang="en-US" sz="1500" dirty="0"/>
          </a:p>
          <a:p>
            <a:r>
              <a:rPr lang="en-US" sz="1500" dirty="0"/>
              <a:t>Outreach is happening now!</a:t>
            </a:r>
          </a:p>
        </p:txBody>
      </p:sp>
    </p:spTree>
    <p:extLst>
      <p:ext uri="{BB962C8B-B14F-4D97-AF65-F5344CB8AC3E}">
        <p14:creationId xmlns:p14="http://schemas.microsoft.com/office/powerpoint/2010/main" val="3584946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A4BB8C-2DF2-4649-D005-BD9AC49142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6B9E1-A9D7-73A4-3791-A92381B7AAB6}"/>
              </a:ext>
            </a:extLst>
          </p:cNvPr>
          <p:cNvSpPr>
            <a:spLocks noGrp="1"/>
          </p:cNvSpPr>
          <p:nvPr>
            <p:ph type="title"/>
          </p:nvPr>
        </p:nvSpPr>
        <p:spPr>
          <a:xfrm>
            <a:off x="663263" y="775903"/>
            <a:ext cx="3914480" cy="1212152"/>
          </a:xfrm>
        </p:spPr>
        <p:txBody>
          <a:bodyPr anchor="b">
            <a:normAutofit/>
          </a:bodyPr>
          <a:lstStyle/>
          <a:p>
            <a:r>
              <a:rPr lang="en-US" sz="2400" dirty="0">
                <a:latin typeface="Montserrat Black" panose="00000A00000000000000" pitchFamily="2" charset="0"/>
              </a:rPr>
              <a:t>How can you help?</a:t>
            </a:r>
          </a:p>
        </p:txBody>
      </p:sp>
      <p:pic>
        <p:nvPicPr>
          <p:cNvPr id="7" name="Graphic 6" descr="Board Room">
            <a:extLst>
              <a:ext uri="{FF2B5EF4-FFF2-40B4-BE49-F238E27FC236}">
                <a16:creationId xmlns:a16="http://schemas.microsoft.com/office/drawing/2014/main" id="{9955C55D-95C0-F8C2-B19F-F58ECF9B7E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0335" y="1735192"/>
            <a:ext cx="3306548" cy="3306548"/>
          </a:xfrm>
          <a:prstGeom prst="rect">
            <a:avLst/>
          </a:prstGeom>
        </p:spPr>
      </p:pic>
      <p:sp>
        <p:nvSpPr>
          <p:cNvPr id="3" name="Content Placeholder 2">
            <a:extLst>
              <a:ext uri="{FF2B5EF4-FFF2-40B4-BE49-F238E27FC236}">
                <a16:creationId xmlns:a16="http://schemas.microsoft.com/office/drawing/2014/main" id="{14FD3412-2C28-EC4D-BDB5-716B2B444D7B}"/>
              </a:ext>
            </a:extLst>
          </p:cNvPr>
          <p:cNvSpPr>
            <a:spLocks noGrp="1"/>
          </p:cNvSpPr>
          <p:nvPr>
            <p:ph idx="1"/>
          </p:nvPr>
        </p:nvSpPr>
        <p:spPr>
          <a:xfrm>
            <a:off x="4577743" y="1502710"/>
            <a:ext cx="3914480" cy="4203887"/>
          </a:xfrm>
        </p:spPr>
        <p:txBody>
          <a:bodyPr anchor="t">
            <a:normAutofit/>
          </a:bodyPr>
          <a:lstStyle/>
          <a:p>
            <a:r>
              <a:rPr lang="en-US" dirty="0"/>
              <a:t>Participation of stakeholders, particularly those living in proposed NRSA areas, are needed to support the strategy</a:t>
            </a:r>
          </a:p>
          <a:p>
            <a:pPr lvl="1"/>
            <a:r>
              <a:rPr lang="en-US" sz="2100" dirty="0"/>
              <a:t>Take the survey!</a:t>
            </a:r>
          </a:p>
          <a:p>
            <a:pPr lvl="1"/>
            <a:r>
              <a:rPr lang="en-US" sz="2100" dirty="0"/>
              <a:t>Attend meetings</a:t>
            </a:r>
          </a:p>
          <a:p>
            <a:pPr lvl="1"/>
            <a:r>
              <a:rPr lang="en-US" sz="2100" dirty="0"/>
              <a:t>Review the Draft</a:t>
            </a:r>
          </a:p>
          <a:p>
            <a:pPr lvl="2"/>
            <a:r>
              <a:rPr lang="en-US" sz="2100" dirty="0"/>
              <a:t>Provide written comments via email</a:t>
            </a:r>
          </a:p>
          <a:p>
            <a:pPr lvl="1"/>
            <a:r>
              <a:rPr lang="en-US" sz="2100" dirty="0"/>
              <a:t>Share with neighbors and friends in the City</a:t>
            </a:r>
          </a:p>
        </p:txBody>
      </p:sp>
      <p:grpSp>
        <p:nvGrpSpPr>
          <p:cNvPr id="17" name="Group 16">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 y="5910539"/>
            <a:ext cx="9155400" cy="92522"/>
            <a:chOff x="-5025" y="6737718"/>
            <a:chExt cx="12207200" cy="123363"/>
          </a:xfrm>
        </p:grpSpPr>
        <p:sp>
          <p:nvSpPr>
            <p:cNvPr id="18" name="Rectangle 17">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
          <p:nvSpPr>
            <p:cNvPr id="19" name="Rectangle 18">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grpSp>
    </p:spTree>
    <p:extLst>
      <p:ext uri="{BB962C8B-B14F-4D97-AF65-F5344CB8AC3E}">
        <p14:creationId xmlns:p14="http://schemas.microsoft.com/office/powerpoint/2010/main" val="4037858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6691-5848-EDC5-930C-467DDF3DC7C6}"/>
              </a:ext>
            </a:extLst>
          </p:cNvPr>
          <p:cNvSpPr>
            <a:spLocks noGrp="1"/>
          </p:cNvSpPr>
          <p:nvPr>
            <p:ph type="ctrTitle"/>
          </p:nvPr>
        </p:nvSpPr>
        <p:spPr/>
        <p:txBody>
          <a:bodyPr/>
          <a:lstStyle/>
          <a:p>
            <a:r>
              <a:rPr lang="en-US" sz="3600" dirty="0">
                <a:solidFill>
                  <a:schemeClr val="tx1"/>
                </a:solidFill>
                <a:latin typeface="Aptos Display" panose="020B0004020202020204" pitchFamily="34" charset="0"/>
              </a:rPr>
              <a:t>5-YEAR CONSOLIDATED PLAN &amp; ANNUAL ACTION PLAN</a:t>
            </a:r>
          </a:p>
        </p:txBody>
      </p:sp>
      <p:sp>
        <p:nvSpPr>
          <p:cNvPr id="3" name="Text Placeholder 2">
            <a:extLst>
              <a:ext uri="{FF2B5EF4-FFF2-40B4-BE49-F238E27FC236}">
                <a16:creationId xmlns:a16="http://schemas.microsoft.com/office/drawing/2014/main" id="{686131B0-998E-D321-C4A0-5429A0F06602}"/>
              </a:ext>
            </a:extLst>
          </p:cNvPr>
          <p:cNvSpPr>
            <a:spLocks noGrp="1"/>
          </p:cNvSpPr>
          <p:nvPr>
            <p:ph type="subTitle" idx="1"/>
          </p:nvPr>
        </p:nvSpPr>
        <p:spPr/>
        <p:txBody>
          <a:bodyPr/>
          <a:lstStyle/>
          <a:p>
            <a:endParaRPr lang="en-US" sz="2400" b="1" dirty="0"/>
          </a:p>
          <a:p>
            <a:pPr marL="0" indent="0" algn="ctr">
              <a:buNone/>
            </a:pPr>
            <a:r>
              <a:rPr lang="en-US" sz="2000" b="1" dirty="0">
                <a:latin typeface="Aptos Display" panose="020B0004020202020204" pitchFamily="34" charset="0"/>
              </a:rPr>
              <a:t>Housing and Revitalization Department</a:t>
            </a:r>
          </a:p>
          <a:p>
            <a:r>
              <a:rPr lang="en-US" sz="2000" b="1" dirty="0">
                <a:latin typeface="Aptos Display"/>
              </a:rPr>
              <a:t>Warren Duncan, Director of HUD Reporting &amp; Compliance </a:t>
            </a:r>
          </a:p>
          <a:p>
            <a:pPr marL="0" indent="0" algn="ctr">
              <a:buNone/>
            </a:pPr>
            <a:endParaRPr lang="en-US" sz="3200" b="1" dirty="0"/>
          </a:p>
          <a:p>
            <a:endParaRPr lang="en-US" sz="3200" b="1" dirty="0"/>
          </a:p>
        </p:txBody>
      </p:sp>
    </p:spTree>
    <p:extLst>
      <p:ext uri="{BB962C8B-B14F-4D97-AF65-F5344CB8AC3E}">
        <p14:creationId xmlns:p14="http://schemas.microsoft.com/office/powerpoint/2010/main" val="1540544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DAF21A-B7C6-D716-9656-065D093AD6E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pic>
        <p:nvPicPr>
          <p:cNvPr id="9" name="Picture 8" descr="Back of people's heads and raised hands at corporate presentation with speaker and whiteboard out of focus in background">
            <a:extLst>
              <a:ext uri="{FF2B5EF4-FFF2-40B4-BE49-F238E27FC236}">
                <a16:creationId xmlns:a16="http://schemas.microsoft.com/office/drawing/2014/main" id="{CFCBCFBE-122F-23E1-5BF5-9A4C271CB3F1}"/>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5393" r="-1" b="-1"/>
          <a:stretch/>
        </p:blipFill>
        <p:spPr>
          <a:xfrm>
            <a:off x="15" y="857257"/>
            <a:ext cx="9141698" cy="5143493"/>
          </a:xfrm>
          <a:prstGeom prst="rect">
            <a:avLst/>
          </a:prstGeom>
        </p:spPr>
      </p:pic>
      <p:sp>
        <p:nvSpPr>
          <p:cNvPr id="2" name="Title 1">
            <a:extLst>
              <a:ext uri="{FF2B5EF4-FFF2-40B4-BE49-F238E27FC236}">
                <a16:creationId xmlns:a16="http://schemas.microsoft.com/office/drawing/2014/main" id="{EB51EB89-9F18-1BA2-6F1A-3EECCDB98E7B}"/>
              </a:ext>
            </a:extLst>
          </p:cNvPr>
          <p:cNvSpPr>
            <a:spLocks noGrp="1"/>
          </p:cNvSpPr>
          <p:nvPr>
            <p:ph type="title"/>
          </p:nvPr>
        </p:nvSpPr>
        <p:spPr>
          <a:xfrm>
            <a:off x="1143000" y="1699022"/>
            <a:ext cx="6858000" cy="2297430"/>
          </a:xfrm>
        </p:spPr>
        <p:txBody>
          <a:bodyPr vert="horz" lIns="68580" tIns="34290" rIns="68580" bIns="34290" rtlCol="0" anchor="b">
            <a:normAutofit/>
          </a:bodyPr>
          <a:lstStyle/>
          <a:p>
            <a:pPr algn="ctr"/>
            <a:r>
              <a:rPr lang="en-US" sz="4950" dirty="0">
                <a:solidFill>
                  <a:schemeClr val="bg1"/>
                </a:solidFill>
              </a:rPr>
              <a:t>Thank You!</a:t>
            </a:r>
          </a:p>
        </p:txBody>
      </p:sp>
      <p:sp>
        <p:nvSpPr>
          <p:cNvPr id="3" name="Content Placeholder 2">
            <a:extLst>
              <a:ext uri="{FF2B5EF4-FFF2-40B4-BE49-F238E27FC236}">
                <a16:creationId xmlns:a16="http://schemas.microsoft.com/office/drawing/2014/main" id="{7E2991D9-3035-B000-7DBF-F4130437E10D}"/>
              </a:ext>
            </a:extLst>
          </p:cNvPr>
          <p:cNvSpPr>
            <a:spLocks noGrp="1"/>
          </p:cNvSpPr>
          <p:nvPr>
            <p:ph idx="1"/>
          </p:nvPr>
        </p:nvSpPr>
        <p:spPr>
          <a:xfrm>
            <a:off x="1145286" y="4306824"/>
            <a:ext cx="6858000" cy="1152144"/>
          </a:xfrm>
        </p:spPr>
        <p:txBody>
          <a:bodyPr vert="horz" lIns="68580" tIns="34290" rIns="68580" bIns="34290" rtlCol="0">
            <a:normAutofit/>
          </a:bodyPr>
          <a:lstStyle/>
          <a:p>
            <a:pPr marL="0" indent="0" algn="ctr">
              <a:buNone/>
            </a:pPr>
            <a:r>
              <a:rPr lang="en-US" sz="1800" dirty="0">
                <a:solidFill>
                  <a:schemeClr val="bg1"/>
                </a:solidFill>
              </a:rPr>
              <a:t>Questions?</a:t>
            </a:r>
          </a:p>
        </p:txBody>
      </p:sp>
      <p:sp>
        <p:nvSpPr>
          <p:cNvPr id="16"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5" y="4133717"/>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ptos" panose="020B0004020202020204"/>
            </a:endParaRPr>
          </a:p>
        </p:txBody>
      </p:sp>
    </p:spTree>
    <p:extLst>
      <p:ext uri="{BB962C8B-B14F-4D97-AF65-F5344CB8AC3E}">
        <p14:creationId xmlns:p14="http://schemas.microsoft.com/office/powerpoint/2010/main" val="1106650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37295-408E-F27D-9CFD-5899DA2D21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C783B0-7C32-E41C-2A6D-B296A3B50764}"/>
              </a:ext>
            </a:extLst>
          </p:cNvPr>
          <p:cNvSpPr>
            <a:spLocks noGrp="1"/>
          </p:cNvSpPr>
          <p:nvPr>
            <p:ph type="ctrTitle"/>
          </p:nvPr>
        </p:nvSpPr>
        <p:spPr/>
        <p:txBody>
          <a:bodyPr/>
          <a:lstStyle/>
          <a:p>
            <a:r>
              <a:rPr lang="en-US" sz="3600" dirty="0">
                <a:solidFill>
                  <a:schemeClr val="tx1"/>
                </a:solidFill>
                <a:latin typeface="Aptos Display" panose="020B0004020202020204" pitchFamily="34" charset="0"/>
              </a:rPr>
              <a:t>Additional Resources</a:t>
            </a:r>
          </a:p>
        </p:txBody>
      </p:sp>
      <p:sp>
        <p:nvSpPr>
          <p:cNvPr id="3" name="Text Placeholder 2">
            <a:extLst>
              <a:ext uri="{FF2B5EF4-FFF2-40B4-BE49-F238E27FC236}">
                <a16:creationId xmlns:a16="http://schemas.microsoft.com/office/drawing/2014/main" id="{A2AA365C-5AFF-8EA4-8057-90C6B669AA90}"/>
              </a:ext>
            </a:extLst>
          </p:cNvPr>
          <p:cNvSpPr>
            <a:spLocks noGrp="1"/>
          </p:cNvSpPr>
          <p:nvPr>
            <p:ph type="subTitle" idx="1"/>
          </p:nvPr>
        </p:nvSpPr>
        <p:spPr/>
        <p:txBody>
          <a:bodyPr/>
          <a:lstStyle/>
          <a:p>
            <a:pPr marL="0" indent="0" algn="ctr">
              <a:buNone/>
            </a:pPr>
            <a:endParaRPr lang="en-US" sz="3200" b="1" dirty="0"/>
          </a:p>
          <a:p>
            <a:endParaRPr lang="en-US" sz="3200" b="1" dirty="0"/>
          </a:p>
        </p:txBody>
      </p:sp>
    </p:spTree>
    <p:extLst>
      <p:ext uri="{BB962C8B-B14F-4D97-AF65-F5344CB8AC3E}">
        <p14:creationId xmlns:p14="http://schemas.microsoft.com/office/powerpoint/2010/main" val="3078919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Aptos Display" panose="020B0004020202020204" pitchFamily="34" charset="0"/>
              </a:rPr>
              <a:t>HRD Webpage</a:t>
            </a:r>
          </a:p>
        </p:txBody>
      </p:sp>
      <p:pic>
        <p:nvPicPr>
          <p:cNvPr id="6" name="Picture 5" descr="Graphical user interface, text, application&#10;&#10;Description automatically generated">
            <a:extLst>
              <a:ext uri="{FF2B5EF4-FFF2-40B4-BE49-F238E27FC236}">
                <a16:creationId xmlns:a16="http://schemas.microsoft.com/office/drawing/2014/main" id="{ABDBE32B-0559-1713-58F4-08024F203C00}"/>
              </a:ext>
            </a:extLst>
          </p:cNvPr>
          <p:cNvPicPr>
            <a:picLocks noChangeAspect="1"/>
          </p:cNvPicPr>
          <p:nvPr/>
        </p:nvPicPr>
        <p:blipFill>
          <a:blip r:embed="rId3"/>
          <a:stretch>
            <a:fillRect/>
          </a:stretch>
        </p:blipFill>
        <p:spPr>
          <a:xfrm>
            <a:off x="4651000" y="4141529"/>
            <a:ext cx="4328561" cy="2172184"/>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9F8524B4-AD5F-57A7-1C3B-1646DE6D7E60}"/>
              </a:ext>
            </a:extLst>
          </p:cNvPr>
          <p:cNvPicPr>
            <a:picLocks noChangeAspect="1"/>
          </p:cNvPicPr>
          <p:nvPr/>
        </p:nvPicPr>
        <p:blipFill>
          <a:blip r:embed="rId4"/>
          <a:stretch>
            <a:fillRect/>
          </a:stretch>
        </p:blipFill>
        <p:spPr>
          <a:xfrm>
            <a:off x="209366" y="4105337"/>
            <a:ext cx="4283636" cy="2148525"/>
          </a:xfrm>
          <a:prstGeom prst="rect">
            <a:avLst/>
          </a:prstGeom>
        </p:spPr>
      </p:pic>
      <p:pic>
        <p:nvPicPr>
          <p:cNvPr id="11" name="Picture 10" descr="A picture containing text, person, sitting, outdoor&#10;&#10;Description automatically generated">
            <a:extLst>
              <a:ext uri="{FF2B5EF4-FFF2-40B4-BE49-F238E27FC236}">
                <a16:creationId xmlns:a16="http://schemas.microsoft.com/office/drawing/2014/main" id="{D7E880ED-BA18-5609-110A-C65FD44B42C5}"/>
              </a:ext>
            </a:extLst>
          </p:cNvPr>
          <p:cNvPicPr>
            <a:picLocks noChangeAspect="1"/>
          </p:cNvPicPr>
          <p:nvPr/>
        </p:nvPicPr>
        <p:blipFill>
          <a:blip r:embed="rId5"/>
          <a:stretch>
            <a:fillRect/>
          </a:stretch>
        </p:blipFill>
        <p:spPr>
          <a:xfrm>
            <a:off x="188433" y="1812081"/>
            <a:ext cx="4304569" cy="2156778"/>
          </a:xfrm>
          <a:prstGeom prst="rect">
            <a:avLst/>
          </a:prstGeom>
        </p:spPr>
      </p:pic>
      <p:pic>
        <p:nvPicPr>
          <p:cNvPr id="12" name="Picture 11" descr="Graphical user interface, application, website&#10;&#10;Description automatically generated">
            <a:extLst>
              <a:ext uri="{FF2B5EF4-FFF2-40B4-BE49-F238E27FC236}">
                <a16:creationId xmlns:a16="http://schemas.microsoft.com/office/drawing/2014/main" id="{90F37436-A568-10E7-DD35-813894355536}"/>
              </a:ext>
            </a:extLst>
          </p:cNvPr>
          <p:cNvPicPr>
            <a:picLocks noChangeAspect="1"/>
          </p:cNvPicPr>
          <p:nvPr/>
        </p:nvPicPr>
        <p:blipFill>
          <a:blip r:embed="rId6"/>
          <a:stretch>
            <a:fillRect/>
          </a:stretch>
        </p:blipFill>
        <p:spPr>
          <a:xfrm>
            <a:off x="4572000" y="1828723"/>
            <a:ext cx="4407561" cy="2208376"/>
          </a:xfrm>
          <a:prstGeom prst="rect">
            <a:avLst/>
          </a:prstGeom>
        </p:spPr>
      </p:pic>
      <p:grpSp>
        <p:nvGrpSpPr>
          <p:cNvPr id="14" name="Group 13">
            <a:extLst>
              <a:ext uri="{FF2B5EF4-FFF2-40B4-BE49-F238E27FC236}">
                <a16:creationId xmlns:a16="http://schemas.microsoft.com/office/drawing/2014/main" id="{154269C0-CBD3-29B0-DBE3-9F8E64226770}"/>
              </a:ext>
            </a:extLst>
          </p:cNvPr>
          <p:cNvGrpSpPr/>
          <p:nvPr/>
        </p:nvGrpSpPr>
        <p:grpSpPr>
          <a:xfrm>
            <a:off x="-35913" y="2318120"/>
            <a:ext cx="790912" cy="923330"/>
            <a:chOff x="-129956" y="467837"/>
            <a:chExt cx="790912" cy="923330"/>
          </a:xfrm>
        </p:grpSpPr>
        <p:sp>
          <p:nvSpPr>
            <p:cNvPr id="15" name="Rectangle 14">
              <a:extLst>
                <a:ext uri="{FF2B5EF4-FFF2-40B4-BE49-F238E27FC236}">
                  <a16:creationId xmlns:a16="http://schemas.microsoft.com/office/drawing/2014/main" id="{989A7DF8-556C-FC3B-5354-F14208C9F2C8}"/>
                </a:ext>
              </a:extLst>
            </p:cNvPr>
            <p:cNvSpPr/>
            <p:nvPr/>
          </p:nvSpPr>
          <p:spPr>
            <a:xfrm>
              <a:off x="28095" y="467837"/>
              <a:ext cx="47481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latin typeface="Montserrat Black" panose="00000A00000000000000" pitchFamily="2" charset="0"/>
                </a:rPr>
                <a:t>1</a:t>
              </a:r>
            </a:p>
          </p:txBody>
        </p:sp>
        <p:sp>
          <p:nvSpPr>
            <p:cNvPr id="16" name="Oval 15">
              <a:extLst>
                <a:ext uri="{FF2B5EF4-FFF2-40B4-BE49-F238E27FC236}">
                  <a16:creationId xmlns:a16="http://schemas.microsoft.com/office/drawing/2014/main" id="{F9061508-FB24-52E6-15C6-9337315B2B34}"/>
                </a:ext>
              </a:extLst>
            </p:cNvPr>
            <p:cNvSpPr/>
            <p:nvPr/>
          </p:nvSpPr>
          <p:spPr>
            <a:xfrm>
              <a:off x="-129956" y="478049"/>
              <a:ext cx="790912" cy="83901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DC780908-6232-AF1B-D8F0-F38994F8E8A3}"/>
              </a:ext>
            </a:extLst>
          </p:cNvPr>
          <p:cNvGrpSpPr/>
          <p:nvPr/>
        </p:nvGrpSpPr>
        <p:grpSpPr>
          <a:xfrm>
            <a:off x="8353088" y="1824509"/>
            <a:ext cx="790912" cy="923330"/>
            <a:chOff x="-129956" y="467837"/>
            <a:chExt cx="790912" cy="923330"/>
          </a:xfrm>
        </p:grpSpPr>
        <p:sp>
          <p:nvSpPr>
            <p:cNvPr id="18" name="Rectangle 17">
              <a:extLst>
                <a:ext uri="{FF2B5EF4-FFF2-40B4-BE49-F238E27FC236}">
                  <a16:creationId xmlns:a16="http://schemas.microsoft.com/office/drawing/2014/main" id="{EC8BA800-6667-1B82-E50D-48327304C7B3}"/>
                </a:ext>
              </a:extLst>
            </p:cNvPr>
            <p:cNvSpPr/>
            <p:nvPr/>
          </p:nvSpPr>
          <p:spPr>
            <a:xfrm>
              <a:off x="-37628" y="467837"/>
              <a:ext cx="60625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latin typeface="Montserrat Black" panose="00000A00000000000000" pitchFamily="2" charset="0"/>
                </a:rPr>
                <a:t>2</a:t>
              </a:r>
            </a:p>
          </p:txBody>
        </p:sp>
        <p:sp>
          <p:nvSpPr>
            <p:cNvPr id="19" name="Oval 18">
              <a:extLst>
                <a:ext uri="{FF2B5EF4-FFF2-40B4-BE49-F238E27FC236}">
                  <a16:creationId xmlns:a16="http://schemas.microsoft.com/office/drawing/2014/main" id="{2C354FFC-4DD5-5CB9-23D9-CC7B2E39CEEA}"/>
                </a:ext>
              </a:extLst>
            </p:cNvPr>
            <p:cNvSpPr/>
            <p:nvPr/>
          </p:nvSpPr>
          <p:spPr>
            <a:xfrm>
              <a:off x="-129956" y="478049"/>
              <a:ext cx="790912" cy="83901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B695082A-B90B-D307-91E2-C02ED24D9B07}"/>
              </a:ext>
            </a:extLst>
          </p:cNvPr>
          <p:cNvGrpSpPr/>
          <p:nvPr/>
        </p:nvGrpSpPr>
        <p:grpSpPr>
          <a:xfrm>
            <a:off x="-116298" y="4485110"/>
            <a:ext cx="790912" cy="923330"/>
            <a:chOff x="-129956" y="467837"/>
            <a:chExt cx="790912" cy="923330"/>
          </a:xfrm>
        </p:grpSpPr>
        <p:sp>
          <p:nvSpPr>
            <p:cNvPr id="21" name="Rectangle 20">
              <a:extLst>
                <a:ext uri="{FF2B5EF4-FFF2-40B4-BE49-F238E27FC236}">
                  <a16:creationId xmlns:a16="http://schemas.microsoft.com/office/drawing/2014/main" id="{99E6027D-95C4-1230-A83F-650EABD2F1C1}"/>
                </a:ext>
              </a:extLst>
            </p:cNvPr>
            <p:cNvSpPr/>
            <p:nvPr/>
          </p:nvSpPr>
          <p:spPr>
            <a:xfrm>
              <a:off x="-39231" y="467837"/>
              <a:ext cx="60946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latin typeface="Montserrat Black" panose="00000A00000000000000" pitchFamily="2" charset="0"/>
                </a:rPr>
                <a:t>3</a:t>
              </a:r>
            </a:p>
          </p:txBody>
        </p:sp>
        <p:sp>
          <p:nvSpPr>
            <p:cNvPr id="22" name="Oval 21">
              <a:extLst>
                <a:ext uri="{FF2B5EF4-FFF2-40B4-BE49-F238E27FC236}">
                  <a16:creationId xmlns:a16="http://schemas.microsoft.com/office/drawing/2014/main" id="{4A9FB977-E400-FE70-35BD-1EE69FB91E19}"/>
                </a:ext>
              </a:extLst>
            </p:cNvPr>
            <p:cNvSpPr/>
            <p:nvPr/>
          </p:nvSpPr>
          <p:spPr>
            <a:xfrm>
              <a:off x="-129956" y="478049"/>
              <a:ext cx="790912" cy="83901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728B69AE-C637-33F7-8D38-9E6C752EF156}"/>
              </a:ext>
            </a:extLst>
          </p:cNvPr>
          <p:cNvGrpSpPr/>
          <p:nvPr/>
        </p:nvGrpSpPr>
        <p:grpSpPr>
          <a:xfrm>
            <a:off x="8037059" y="4304291"/>
            <a:ext cx="790912" cy="923330"/>
            <a:chOff x="-129956" y="467837"/>
            <a:chExt cx="790912" cy="923330"/>
          </a:xfrm>
        </p:grpSpPr>
        <p:sp>
          <p:nvSpPr>
            <p:cNvPr id="24" name="Rectangle 23">
              <a:extLst>
                <a:ext uri="{FF2B5EF4-FFF2-40B4-BE49-F238E27FC236}">
                  <a16:creationId xmlns:a16="http://schemas.microsoft.com/office/drawing/2014/main" id="{4E9941AA-B132-17B1-AC71-955D7DC46C6B}"/>
                </a:ext>
              </a:extLst>
            </p:cNvPr>
            <p:cNvSpPr/>
            <p:nvPr/>
          </p:nvSpPr>
          <p:spPr>
            <a:xfrm>
              <a:off x="-73696" y="467837"/>
              <a:ext cx="67839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latin typeface="Montserrat Black" panose="00000A00000000000000" pitchFamily="2" charset="0"/>
                </a:rPr>
                <a:t>4</a:t>
              </a:r>
            </a:p>
          </p:txBody>
        </p:sp>
        <p:sp>
          <p:nvSpPr>
            <p:cNvPr id="25" name="Oval 24">
              <a:extLst>
                <a:ext uri="{FF2B5EF4-FFF2-40B4-BE49-F238E27FC236}">
                  <a16:creationId xmlns:a16="http://schemas.microsoft.com/office/drawing/2014/main" id="{F15EB7F8-00D1-EC77-197C-2BBBA5DDF866}"/>
                </a:ext>
              </a:extLst>
            </p:cNvPr>
            <p:cNvSpPr/>
            <p:nvPr/>
          </p:nvSpPr>
          <p:spPr>
            <a:xfrm>
              <a:off x="-129956" y="478049"/>
              <a:ext cx="790912" cy="83901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DDC7406F-77CA-211A-99A2-BAD478F83AD0}"/>
              </a:ext>
            </a:extLst>
          </p:cNvPr>
          <p:cNvSpPr/>
          <p:nvPr/>
        </p:nvSpPr>
        <p:spPr>
          <a:xfrm>
            <a:off x="7460343" y="2658321"/>
            <a:ext cx="1153432" cy="120206"/>
          </a:xfrm>
          <a:prstGeom prst="rect">
            <a:avLst/>
          </a:prstGeom>
          <a:no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4A1E30D-54C0-8A28-E14C-10DEF44DA188}"/>
              </a:ext>
            </a:extLst>
          </p:cNvPr>
          <p:cNvSpPr/>
          <p:nvPr/>
        </p:nvSpPr>
        <p:spPr>
          <a:xfrm>
            <a:off x="4818666" y="4368800"/>
            <a:ext cx="1415220" cy="171080"/>
          </a:xfrm>
          <a:prstGeom prst="rect">
            <a:avLst/>
          </a:prstGeom>
          <a:noFill/>
          <a:ln>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Tree>
    <p:extLst>
      <p:ext uri="{BB962C8B-B14F-4D97-AF65-F5344CB8AC3E}">
        <p14:creationId xmlns:p14="http://schemas.microsoft.com/office/powerpoint/2010/main" val="334537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39937835-A722-153B-76D2-6DEADCFE105D}"/>
            </a:ext>
          </a:extLst>
        </p:cNvPr>
        <p:cNvGrpSpPr/>
        <p:nvPr/>
      </p:nvGrpSpPr>
      <p:grpSpPr>
        <a:xfrm>
          <a:off x="0" y="0"/>
          <a:ext cx="0" cy="0"/>
          <a:chOff x="0" y="0"/>
          <a:chExt cx="0" cy="0"/>
        </a:xfrm>
      </p:grpSpPr>
      <p:sp>
        <p:nvSpPr>
          <p:cNvPr id="5" name="AutoShape 3">
            <a:extLst>
              <a:ext uri="{FF2B5EF4-FFF2-40B4-BE49-F238E27FC236}">
                <a16:creationId xmlns:a16="http://schemas.microsoft.com/office/drawing/2014/main" id="{041DE39B-D9E2-36A7-8A2B-11DA8EDF99A7}"/>
              </a:ext>
            </a:extLst>
          </p:cNvPr>
          <p:cNvSpPr>
            <a:spLocks noChangeAspect="1" noChangeArrowheads="1"/>
          </p:cNvSpPr>
          <p:nvPr/>
        </p:nvSpPr>
        <p:spPr bwMode="auto">
          <a:xfrm flipV="1">
            <a:off x="265500" y="587743"/>
            <a:ext cx="5187060" cy="7780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6F7854A0-0DF7-5CAF-A510-5A9BCB099823}"/>
              </a:ext>
            </a:extLst>
          </p:cNvPr>
          <p:cNvSpPr>
            <a:spLocks noChangeArrowheads="1"/>
          </p:cNvSpPr>
          <p:nvPr/>
        </p:nvSpPr>
        <p:spPr bwMode="auto">
          <a:xfrm>
            <a:off x="-818147" y="202012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Graphical user interface, text, application, email&#10;&#10;Description automatically generated">
            <a:extLst>
              <a:ext uri="{FF2B5EF4-FFF2-40B4-BE49-F238E27FC236}">
                <a16:creationId xmlns:a16="http://schemas.microsoft.com/office/drawing/2014/main" id="{258D7CC5-BD41-BB68-1DE2-E1C4F115F571}"/>
              </a:ext>
            </a:extLst>
          </p:cNvPr>
          <p:cNvPicPr>
            <a:picLocks noChangeAspect="1"/>
          </p:cNvPicPr>
          <p:nvPr/>
        </p:nvPicPr>
        <p:blipFill>
          <a:blip r:embed="rId3"/>
          <a:stretch>
            <a:fillRect/>
          </a:stretch>
        </p:blipFill>
        <p:spPr>
          <a:xfrm>
            <a:off x="127590" y="1712574"/>
            <a:ext cx="9144000" cy="4557683"/>
          </a:xfrm>
          <a:prstGeom prst="rect">
            <a:avLst/>
          </a:prstGeom>
        </p:spPr>
      </p:pic>
      <p:sp>
        <p:nvSpPr>
          <p:cNvPr id="4" name="Right Brace 3">
            <a:extLst>
              <a:ext uri="{FF2B5EF4-FFF2-40B4-BE49-F238E27FC236}">
                <a16:creationId xmlns:a16="http://schemas.microsoft.com/office/drawing/2014/main" id="{EFC30566-778A-E913-ED79-A3BD43997DE1}"/>
              </a:ext>
            </a:extLst>
          </p:cNvPr>
          <p:cNvSpPr/>
          <p:nvPr/>
        </p:nvSpPr>
        <p:spPr>
          <a:xfrm>
            <a:off x="1709531" y="4293785"/>
            <a:ext cx="238539" cy="1272207"/>
          </a:xfrm>
          <a:prstGeom prst="rightBrace">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C0D38CA4-AA6F-9AB3-91A2-0D69ABC5AA2A}"/>
              </a:ext>
            </a:extLst>
          </p:cNvPr>
          <p:cNvCxnSpPr/>
          <p:nvPr/>
        </p:nvCxnSpPr>
        <p:spPr>
          <a:xfrm flipH="1">
            <a:off x="5569889" y="3429000"/>
            <a:ext cx="659958" cy="5168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A88FABF-889A-8E3E-09FF-138AFA7AE9EA}"/>
              </a:ext>
            </a:extLst>
          </p:cNvPr>
          <p:cNvSpPr txBox="1"/>
          <p:nvPr/>
        </p:nvSpPr>
        <p:spPr>
          <a:xfrm>
            <a:off x="1533747" y="765241"/>
            <a:ext cx="5045148" cy="646331"/>
          </a:xfrm>
          <a:prstGeom prst="rect">
            <a:avLst/>
          </a:prstGeom>
          <a:noFill/>
        </p:spPr>
        <p:txBody>
          <a:bodyPr wrap="square">
            <a:spAutoFit/>
          </a:bodyPr>
          <a:lstStyle/>
          <a:p>
            <a:r>
              <a:rPr lang="en-US" sz="3600" b="1" dirty="0">
                <a:solidFill>
                  <a:schemeClr val="bg1"/>
                </a:solidFill>
                <a:latin typeface="Aptos Display" panose="020B0004020202020204" pitchFamily="34" charset="0"/>
              </a:rPr>
              <a:t>HRD Webpage</a:t>
            </a:r>
            <a:endParaRPr lang="en-US" sz="3600" b="1" dirty="0">
              <a:solidFill>
                <a:schemeClr val="bg1"/>
              </a:solidFill>
            </a:endParaRPr>
          </a:p>
        </p:txBody>
      </p:sp>
    </p:spTree>
    <p:extLst>
      <p:ext uri="{BB962C8B-B14F-4D97-AF65-F5344CB8AC3E}">
        <p14:creationId xmlns:p14="http://schemas.microsoft.com/office/powerpoint/2010/main" val="197652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C22A0E-402B-A4AA-0535-34E761B3C0F0}"/>
              </a:ext>
            </a:extLst>
          </p:cNvPr>
          <p:cNvSpPr txBox="1"/>
          <p:nvPr/>
        </p:nvSpPr>
        <p:spPr>
          <a:xfrm>
            <a:off x="1454728" y="852915"/>
            <a:ext cx="7281948" cy="954107"/>
          </a:xfrm>
          <a:prstGeom prst="rect">
            <a:avLst/>
          </a:prstGeom>
          <a:noFill/>
        </p:spPr>
        <p:txBody>
          <a:bodyPr wrap="square">
            <a:spAutoFit/>
          </a:bodyPr>
          <a:lstStyle/>
          <a:p>
            <a:r>
              <a:rPr lang="en-US" sz="2800" b="0" i="0" u="none" strike="noStrike" dirty="0">
                <a:solidFill>
                  <a:schemeClr val="bg1"/>
                </a:solidFill>
                <a:effectLst/>
                <a:latin typeface="Montserrat ExtraBold" panose="00000900000000000000" pitchFamily="2" charset="0"/>
              </a:rPr>
              <a:t>Detroit Housing Resource HelpLine</a:t>
            </a:r>
            <a:r>
              <a:rPr lang="en-US" sz="2800" b="0" i="0" dirty="0">
                <a:solidFill>
                  <a:schemeClr val="bg1"/>
                </a:solidFill>
                <a:effectLst/>
                <a:latin typeface="Montserrat ExtraBold" panose="00000900000000000000" pitchFamily="2" charset="0"/>
              </a:rPr>
              <a:t>​</a:t>
            </a:r>
            <a:br>
              <a:rPr lang="en-US" sz="2800" b="0" i="0" dirty="0">
                <a:solidFill>
                  <a:schemeClr val="bg1"/>
                </a:solidFill>
                <a:effectLst/>
                <a:latin typeface="Montserrat ExtraBold" panose="00000900000000000000" pitchFamily="2" charset="0"/>
              </a:rPr>
            </a:br>
            <a:endParaRPr lang="en-US" sz="2800" dirty="0">
              <a:solidFill>
                <a:schemeClr val="accent2"/>
              </a:solidFill>
            </a:endParaRPr>
          </a:p>
        </p:txBody>
      </p:sp>
      <p:pic>
        <p:nvPicPr>
          <p:cNvPr id="8" name="Picture 7" descr="A green and white advertisement&#10;&#10;Description automatically generated">
            <a:extLst>
              <a:ext uri="{FF2B5EF4-FFF2-40B4-BE49-F238E27FC236}">
                <a16:creationId xmlns:a16="http://schemas.microsoft.com/office/drawing/2014/main" id="{1942C193-8164-2614-E313-0B48F6837C3E}"/>
              </a:ext>
            </a:extLst>
          </p:cNvPr>
          <p:cNvPicPr>
            <a:picLocks noChangeAspect="1"/>
          </p:cNvPicPr>
          <p:nvPr/>
        </p:nvPicPr>
        <p:blipFill rotWithShape="1">
          <a:blip r:embed="rId2"/>
          <a:srcRect b="2960"/>
          <a:stretch/>
        </p:blipFill>
        <p:spPr>
          <a:xfrm>
            <a:off x="1343545" y="2120255"/>
            <a:ext cx="6456909" cy="4471742"/>
          </a:xfrm>
          <a:prstGeom prst="rect">
            <a:avLst/>
          </a:prstGeom>
        </p:spPr>
      </p:pic>
      <p:sp>
        <p:nvSpPr>
          <p:cNvPr id="9" name="TextBox 8">
            <a:extLst>
              <a:ext uri="{FF2B5EF4-FFF2-40B4-BE49-F238E27FC236}">
                <a16:creationId xmlns:a16="http://schemas.microsoft.com/office/drawing/2014/main" id="{71156A75-1E7B-D794-068B-D51765B21F7C}"/>
              </a:ext>
            </a:extLst>
          </p:cNvPr>
          <p:cNvSpPr txBox="1"/>
          <p:nvPr/>
        </p:nvSpPr>
        <p:spPr>
          <a:xfrm>
            <a:off x="1562793" y="1471195"/>
            <a:ext cx="7390014" cy="492443"/>
          </a:xfrm>
          <a:prstGeom prst="rect">
            <a:avLst/>
          </a:prstGeom>
          <a:noFill/>
        </p:spPr>
        <p:txBody>
          <a:bodyPr wrap="square" lIns="0" tIns="0" rIns="0" bIns="0" rtlCol="0">
            <a:spAutoFit/>
          </a:bodyPr>
          <a:lstStyle/>
          <a:p>
            <a:r>
              <a:rPr lang="en-US" sz="3200" dirty="0">
                <a:solidFill>
                  <a:schemeClr val="tx2"/>
                </a:solidFill>
                <a:latin typeface="Montserrat Black" panose="00000A00000000000000" pitchFamily="2" charset="0"/>
              </a:rPr>
              <a:t>866-313-2520 </a:t>
            </a:r>
            <a:r>
              <a:rPr lang="en-US" sz="1400" dirty="0">
                <a:solidFill>
                  <a:schemeClr val="tx2"/>
                </a:solidFill>
                <a:latin typeface="Montserrat Medium" panose="00000600000000000000" pitchFamily="2" charset="0"/>
              </a:rPr>
              <a:t>Monday-Friday 8am-6pm, Saturday 9am-12pm</a:t>
            </a:r>
          </a:p>
        </p:txBody>
      </p:sp>
    </p:spTree>
    <p:extLst>
      <p:ext uri="{BB962C8B-B14F-4D97-AF65-F5344CB8AC3E}">
        <p14:creationId xmlns:p14="http://schemas.microsoft.com/office/powerpoint/2010/main" val="2267867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COMMUNITY RESOURCES</a:t>
            </a:r>
          </a:p>
        </p:txBody>
      </p:sp>
      <p:pic>
        <p:nvPicPr>
          <p:cNvPr id="4" name="Picture 3" descr="A black and white house&#10;&#10;Description automatically generated with medium confidence">
            <a:extLst>
              <a:ext uri="{FF2B5EF4-FFF2-40B4-BE49-F238E27FC236}">
                <a16:creationId xmlns:a16="http://schemas.microsoft.com/office/drawing/2014/main" id="{BEBBF3CC-6D14-6050-92AC-1C3FA048C9D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3110" y="1833720"/>
            <a:ext cx="4239815" cy="4371882"/>
          </a:xfrm>
          <a:prstGeom prst="rect">
            <a:avLst/>
          </a:prstGeom>
        </p:spPr>
      </p:pic>
      <p:sp>
        <p:nvSpPr>
          <p:cNvPr id="5" name="TextBox 4">
            <a:extLst>
              <a:ext uri="{FF2B5EF4-FFF2-40B4-BE49-F238E27FC236}">
                <a16:creationId xmlns:a16="http://schemas.microsoft.com/office/drawing/2014/main" id="{9449E416-663E-5B90-81FD-6BC035D0A2D5}"/>
              </a:ext>
            </a:extLst>
          </p:cNvPr>
          <p:cNvSpPr txBox="1"/>
          <p:nvPr/>
        </p:nvSpPr>
        <p:spPr>
          <a:xfrm>
            <a:off x="4352925" y="1748909"/>
            <a:ext cx="4868465" cy="4739759"/>
          </a:xfrm>
          <a:prstGeom prst="rect">
            <a:avLst/>
          </a:prstGeom>
          <a:noFill/>
        </p:spPr>
        <p:txBody>
          <a:bodyPr wrap="square" lIns="0" tIns="0" rIns="0" bIns="0" rtlCol="0">
            <a:spAutoFit/>
          </a:bodyPr>
          <a:lstStyle/>
          <a:p>
            <a:pPr marL="342900" indent="-342900">
              <a:buFont typeface="Wingdings" panose="05000000000000000000" pitchFamily="2" charset="2"/>
              <a:buChar char="q"/>
            </a:pPr>
            <a:r>
              <a:rPr lang="en-US" sz="2400" dirty="0"/>
              <a:t>Coordinated Assessment Model (CAM) – 313-305-0311</a:t>
            </a:r>
          </a:p>
          <a:p>
            <a:r>
              <a:rPr lang="en-US" sz="2400" dirty="0"/>
              <a:t>     website: </a:t>
            </a:r>
            <a:r>
              <a:rPr lang="en-US" sz="2400" u="sng" dirty="0">
                <a:solidFill>
                  <a:srgbClr val="0070C0"/>
                </a:solidFill>
              </a:rPr>
              <a:t>camdetroit.org</a:t>
            </a:r>
          </a:p>
          <a:p>
            <a:endParaRPr lang="en-US" sz="2400" dirty="0"/>
          </a:p>
          <a:p>
            <a:pPr marL="342900" indent="-342900">
              <a:buFont typeface="Wingdings" panose="05000000000000000000" pitchFamily="2" charset="2"/>
              <a:buChar char="q"/>
            </a:pPr>
            <a:r>
              <a:rPr lang="en-US" sz="2400" dirty="0"/>
              <a:t>Detroit Housing Resource Help Line – 866-313-2520</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a:t>CDBG Home Repair related question contact: Anna Pinter email: </a:t>
            </a:r>
            <a:r>
              <a:rPr lang="en-US" sz="2400" dirty="0">
                <a:hlinkClick r:id="rId4"/>
              </a:rPr>
              <a:t>pintera@detroimi.gov</a:t>
            </a:r>
            <a:endParaRPr lang="en-US" sz="2400" dirty="0"/>
          </a:p>
          <a:p>
            <a:endParaRPr lang="en-US" sz="28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US" sz="2000" dirty="0"/>
          </a:p>
        </p:txBody>
      </p:sp>
    </p:spTree>
    <p:extLst>
      <p:ext uri="{BB962C8B-B14F-4D97-AF65-F5344CB8AC3E}">
        <p14:creationId xmlns:p14="http://schemas.microsoft.com/office/powerpoint/2010/main" val="3549591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74F9D-79D6-4BF2-9F77-AB0412885CF7}"/>
              </a:ext>
            </a:extLst>
          </p:cNvPr>
          <p:cNvSpPr>
            <a:spLocks noGrp="1"/>
          </p:cNvSpPr>
          <p:nvPr>
            <p:ph type="title"/>
          </p:nvPr>
        </p:nvSpPr>
        <p:spPr>
          <a:xfrm>
            <a:off x="2285800" y="773147"/>
            <a:ext cx="6096200" cy="612898"/>
          </a:xfrm>
        </p:spPr>
        <p:txBody>
          <a:bodyPr/>
          <a:lstStyle/>
          <a:p>
            <a:r>
              <a:rPr lang="en-US" sz="3200" dirty="0">
                <a:latin typeface="Bahnschrift SemiBold" panose="020B0502040204020203" pitchFamily="34" charset="0"/>
              </a:rPr>
              <a:t>Public Participation</a:t>
            </a:r>
            <a:endParaRPr lang="en-US" sz="3200" dirty="0"/>
          </a:p>
        </p:txBody>
      </p:sp>
      <p:sp>
        <p:nvSpPr>
          <p:cNvPr id="5" name="Text Placeholder 2">
            <a:extLst>
              <a:ext uri="{FF2B5EF4-FFF2-40B4-BE49-F238E27FC236}">
                <a16:creationId xmlns:a16="http://schemas.microsoft.com/office/drawing/2014/main" id="{B0479FF2-E90F-4AEA-A529-A2D81D613BC4}"/>
              </a:ext>
            </a:extLst>
          </p:cNvPr>
          <p:cNvSpPr txBox="1">
            <a:spLocks/>
          </p:cNvSpPr>
          <p:nvPr/>
        </p:nvSpPr>
        <p:spPr>
          <a:xfrm>
            <a:off x="735497" y="1829518"/>
            <a:ext cx="8150086" cy="4114082"/>
          </a:xfrm>
          <a:prstGeom prst="rect">
            <a:avLst/>
          </a:prstGeom>
        </p:spPr>
        <p:txBody>
          <a:bodyPr vert="horz" lIns="0" tIns="0" rIns="0" bIns="0" rtlCol="0" anchor="t" anchorCtr="0">
            <a:noAutofit/>
          </a:bodyPr>
          <a:lstStyle>
            <a:lvl1pPr marL="223838" indent="-223838"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1pPr>
            <a:lvl2pPr marL="569913" indent="-284163"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2pPr>
            <a:lvl3pPr marL="915988" indent="-285750"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3pPr>
            <a:lvl4pPr marL="1262063" indent="-293688"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4pPr>
            <a:lvl5pPr marL="1598613" indent="-285750" algn="l" defTabSz="457200" rtl="0" eaLnBrk="1" latinLnBrk="0" hangingPunct="1">
              <a:spcBef>
                <a:spcPts val="0"/>
              </a:spcBef>
              <a:spcAft>
                <a:spcPts val="60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defTabSz="887553" eaLnBrk="1" fontAlgn="auto" hangingPunct="1">
              <a:spcBef>
                <a:spcPts val="1200"/>
              </a:spcBef>
              <a:spcAft>
                <a:spcPts val="0"/>
              </a:spcAft>
              <a:buFont typeface="Wingdings" panose="05000000000000000000" pitchFamily="2" charset="2"/>
              <a:buChar char="§"/>
              <a:defRPr/>
            </a:pPr>
            <a:endParaRPr lang="en-US" sz="2000" dirty="0">
              <a:latin typeface="Bahnschrift Light" panose="020B0502040204020203" pitchFamily="34" charset="0"/>
            </a:endParaRPr>
          </a:p>
        </p:txBody>
      </p:sp>
      <p:sp>
        <p:nvSpPr>
          <p:cNvPr id="4" name="TextBox 3">
            <a:extLst>
              <a:ext uri="{FF2B5EF4-FFF2-40B4-BE49-F238E27FC236}">
                <a16:creationId xmlns:a16="http://schemas.microsoft.com/office/drawing/2014/main" id="{761CE243-8DDC-46DA-93F9-6EB2E5C4C5F0}"/>
              </a:ext>
            </a:extLst>
          </p:cNvPr>
          <p:cNvSpPr txBox="1"/>
          <p:nvPr/>
        </p:nvSpPr>
        <p:spPr>
          <a:xfrm>
            <a:off x="438150" y="2033027"/>
            <a:ext cx="8267700" cy="2677656"/>
          </a:xfrm>
          <a:prstGeom prst="rect">
            <a:avLst/>
          </a:prstGeom>
          <a:noFill/>
        </p:spPr>
        <p:txBody>
          <a:bodyPr wrap="square" lIns="0" tIns="0" rIns="0" bIns="0" rtlCol="0">
            <a:spAutoFit/>
          </a:bodyPr>
          <a:lstStyle/>
          <a:p>
            <a:pPr marL="457200" indent="-457200" algn="just">
              <a:lnSpc>
                <a:spcPct val="150000"/>
              </a:lnSpc>
              <a:buFont typeface="Arial" panose="020B0604020202020204" pitchFamily="34" charset="0"/>
              <a:buChar char="•"/>
            </a:pPr>
            <a:r>
              <a:rPr lang="en-US" sz="4400" dirty="0">
                <a:latin typeface="Bahnschrift Light" panose="020B0502040204020203" pitchFamily="34" charset="0"/>
              </a:rPr>
              <a:t>Question and Answer</a:t>
            </a:r>
          </a:p>
          <a:p>
            <a:pPr marL="457200" indent="-457200" algn="just">
              <a:lnSpc>
                <a:spcPct val="150000"/>
              </a:lnSpc>
              <a:buFont typeface="Arial" panose="020B0604020202020204" pitchFamily="34" charset="0"/>
              <a:buChar char="•"/>
            </a:pPr>
            <a:r>
              <a:rPr lang="en-US" sz="4400" dirty="0">
                <a:latin typeface="Bahnschrift Light" panose="020B0502040204020203" pitchFamily="34" charset="0"/>
              </a:rPr>
              <a:t>Comments </a:t>
            </a:r>
            <a:r>
              <a:rPr lang="en-US" sz="2800" dirty="0">
                <a:latin typeface="Bahnschrift Light" panose="020B0502040204020203" pitchFamily="34" charset="0"/>
              </a:rPr>
              <a:t>(Conplancomments@detroitmi.gov)</a:t>
            </a:r>
          </a:p>
        </p:txBody>
      </p:sp>
    </p:spTree>
    <p:extLst>
      <p:ext uri="{BB962C8B-B14F-4D97-AF65-F5344CB8AC3E}">
        <p14:creationId xmlns:p14="http://schemas.microsoft.com/office/powerpoint/2010/main" val="1884094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1069A25-8F87-18FB-55E6-41172E92C9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20161-E84B-583D-32A0-172AB185F250}"/>
              </a:ext>
            </a:extLst>
          </p:cNvPr>
          <p:cNvSpPr>
            <a:spLocks noGrp="1"/>
          </p:cNvSpPr>
          <p:nvPr>
            <p:ph type="title"/>
          </p:nvPr>
        </p:nvSpPr>
        <p:spPr/>
        <p:txBody>
          <a:bodyPr/>
          <a:lstStyle/>
          <a:p>
            <a:r>
              <a:rPr lang="en-US" sz="3600" dirty="0">
                <a:latin typeface="Aptos Display" panose="020B0004020202020204" pitchFamily="34" charset="0"/>
              </a:rPr>
              <a:t>Citizen Participation Survey</a:t>
            </a:r>
          </a:p>
        </p:txBody>
      </p:sp>
      <p:sp>
        <p:nvSpPr>
          <p:cNvPr id="3" name="Text Placeholder 2">
            <a:extLst>
              <a:ext uri="{FF2B5EF4-FFF2-40B4-BE49-F238E27FC236}">
                <a16:creationId xmlns:a16="http://schemas.microsoft.com/office/drawing/2014/main" id="{CC92E21D-D983-03CD-F611-EE945FE10D1D}"/>
              </a:ext>
            </a:extLst>
          </p:cNvPr>
          <p:cNvSpPr>
            <a:spLocks noGrp="1"/>
          </p:cNvSpPr>
          <p:nvPr>
            <p:ph type="body" sz="quarter" idx="10"/>
          </p:nvPr>
        </p:nvSpPr>
        <p:spPr>
          <a:xfrm>
            <a:off x="6650790" y="7674246"/>
            <a:ext cx="7645400" cy="4303713"/>
          </a:xfrm>
        </p:spPr>
        <p:txBody>
          <a:bodyPr/>
          <a:lstStyle/>
          <a:p>
            <a:pPr marL="0" indent="0">
              <a:spcAft>
                <a:spcPts val="0"/>
              </a:spcAft>
              <a:buNone/>
            </a:pPr>
            <a:endParaRPr lang="en-US" dirty="0">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gn="just">
              <a:lnSpc>
                <a:spcPct val="103000"/>
              </a:lnSpc>
              <a:spcBef>
                <a:spcPts val="0"/>
              </a:spcBef>
              <a:spcAft>
                <a:spcPts val="15"/>
              </a:spcAft>
            </a:pPr>
            <a:endParaRPr lang="en-US" dirty="0">
              <a:latin typeface="Aptos Display" panose="020B000402020202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Rectangle 2">
            <a:extLst>
              <a:ext uri="{FF2B5EF4-FFF2-40B4-BE49-F238E27FC236}">
                <a16:creationId xmlns:a16="http://schemas.microsoft.com/office/drawing/2014/main" id="{844639A6-F91B-9534-6B81-E808876DA8F8}"/>
              </a:ext>
            </a:extLst>
          </p:cNvPr>
          <p:cNvSpPr>
            <a:spLocks noChangeArrowheads="1"/>
          </p:cNvSpPr>
          <p:nvPr/>
        </p:nvSpPr>
        <p:spPr bwMode="auto">
          <a:xfrm>
            <a:off x="966808" y="1156440"/>
            <a:ext cx="496844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dirty="0">
              <a:latin typeface="Arial" panose="020B0604020202020204" pitchFamily="34" charset="0"/>
              <a:ea typeface="Aptos" panose="020B0004020202020204" pitchFamily="34" charset="0"/>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Survey In English: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hlinkClick r:id="rId3"/>
              </a:rPr>
              <a:t>www.surveymonkey.com/r/BF252XX</a:t>
            </a:r>
            <a:r>
              <a:rPr kumimoji="0" lang="en-US" altLang="en-US" sz="20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2" descr="A qr code with black squares&#10;&#10;AI-generated content may be incorrect.">
            <a:extLst>
              <a:ext uri="{FF2B5EF4-FFF2-40B4-BE49-F238E27FC236}">
                <a16:creationId xmlns:a16="http://schemas.microsoft.com/office/drawing/2014/main" id="{71A59451-9428-9F4F-4B5C-57FF49089D4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123750" y="2460625"/>
            <a:ext cx="1390850" cy="1390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D9FFFC28-069A-4E63-FDCB-20E7E4B28F34}"/>
              </a:ext>
            </a:extLst>
          </p:cNvPr>
          <p:cNvSpPr>
            <a:spLocks noChangeArrowheads="1"/>
          </p:cNvSpPr>
          <p:nvPr/>
        </p:nvSpPr>
        <p:spPr bwMode="auto">
          <a:xfrm>
            <a:off x="1123750" y="319786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5">
            <a:extLst>
              <a:ext uri="{FF2B5EF4-FFF2-40B4-BE49-F238E27FC236}">
                <a16:creationId xmlns:a16="http://schemas.microsoft.com/office/drawing/2014/main" id="{960C46FD-67EA-6011-9FEF-708700A22DF7}"/>
              </a:ext>
            </a:extLst>
          </p:cNvPr>
          <p:cNvSpPr>
            <a:spLocks noChangeArrowheads="1"/>
          </p:cNvSpPr>
          <p:nvPr/>
        </p:nvSpPr>
        <p:spPr bwMode="auto">
          <a:xfrm>
            <a:off x="1023958" y="4197772"/>
            <a:ext cx="467179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Encuesta En EspaÑol</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hlinkClick r:id="rId6"/>
              </a:rPr>
              <a:t>www.surveymonkey.com/r/YPZ9YR8</a:t>
            </a:r>
            <a:r>
              <a:rPr kumimoji="0" lang="en-US" altLang="en-US" sz="20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3" descr="A qr code with black squares&#10;&#10;AI-generated content may be incorrect.">
            <a:extLst>
              <a:ext uri="{FF2B5EF4-FFF2-40B4-BE49-F238E27FC236}">
                <a16:creationId xmlns:a16="http://schemas.microsoft.com/office/drawing/2014/main" id="{2221536C-4FFB-10A7-2C9E-B308613C1276}"/>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155232" y="4901412"/>
            <a:ext cx="1553678" cy="15536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737ACF8-E44B-B01B-A801-C340F50A4687}"/>
              </a:ext>
            </a:extLst>
          </p:cNvPr>
          <p:cNvSpPr>
            <a:spLocks noChangeArrowheads="1"/>
          </p:cNvSpPr>
          <p:nvPr/>
        </p:nvSpPr>
        <p:spPr bwMode="auto">
          <a:xfrm>
            <a:off x="4777740" y="550465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2571415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BCF710-F955-82DF-3DA5-79EB877946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65D2FC-5100-FB31-677D-599C8C9CDBDF}"/>
              </a:ext>
            </a:extLst>
          </p:cNvPr>
          <p:cNvSpPr>
            <a:spLocks noGrp="1"/>
          </p:cNvSpPr>
          <p:nvPr>
            <p:ph type="title"/>
          </p:nvPr>
        </p:nvSpPr>
        <p:spPr/>
        <p:txBody>
          <a:bodyPr/>
          <a:lstStyle/>
          <a:p>
            <a:r>
              <a:rPr lang="en-US" dirty="0"/>
              <a:t>2025-29  Con/Plan Annual Action Plan – Citizen Participation</a:t>
            </a:r>
          </a:p>
        </p:txBody>
      </p:sp>
      <p:sp>
        <p:nvSpPr>
          <p:cNvPr id="3" name="Text Placeholder 2">
            <a:extLst>
              <a:ext uri="{FF2B5EF4-FFF2-40B4-BE49-F238E27FC236}">
                <a16:creationId xmlns:a16="http://schemas.microsoft.com/office/drawing/2014/main" id="{0C48FA97-8BCA-071F-7247-093658AA0871}"/>
              </a:ext>
            </a:extLst>
          </p:cNvPr>
          <p:cNvSpPr>
            <a:spLocks noGrp="1"/>
          </p:cNvSpPr>
          <p:nvPr>
            <p:ph type="body" sz="quarter" idx="10"/>
          </p:nvPr>
        </p:nvSpPr>
        <p:spPr>
          <a:xfrm>
            <a:off x="960120" y="1712214"/>
            <a:ext cx="3575701" cy="4564761"/>
          </a:xfrm>
        </p:spPr>
        <p:txBody>
          <a:bodyPr/>
          <a:lstStyle/>
          <a:p>
            <a:pPr marL="0" marR="0" indent="0" algn="ctr">
              <a:spcBef>
                <a:spcPts val="0"/>
              </a:spcBef>
              <a:spcAft>
                <a:spcPts val="0"/>
              </a:spcAft>
              <a:buNone/>
            </a:pPr>
            <a:r>
              <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rPr>
              <a:t>Citizen Comments</a:t>
            </a:r>
          </a:p>
          <a:p>
            <a:pPr marL="0" marR="0" indent="0" algn="ctr">
              <a:spcBef>
                <a:spcPts val="0"/>
              </a:spcBef>
              <a:spcAft>
                <a:spcPts val="0"/>
              </a:spcAft>
              <a:buNone/>
            </a:pPr>
            <a:endPar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dirty="0">
                <a:solidFill>
                  <a:srgbClr val="414141"/>
                </a:solidFill>
                <a:effectLst/>
                <a:latin typeface="Times New Roman" panose="02020603050405020304" pitchFamily="18" charset="0"/>
                <a:ea typeface="Times New Roman" panose="02020603050405020304" pitchFamily="18" charset="0"/>
                <a:cs typeface="Times New Roman" panose="02020603050405020304" pitchFamily="18" charset="0"/>
              </a:rPr>
              <a:t>Citizens will have an opportunity to comment at the end of the presentation. </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Citizen comments are received by the following methods: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03000"/>
              </a:lnSpc>
              <a:spcBef>
                <a:spcPts val="0"/>
              </a:spcBef>
              <a:spcAft>
                <a:spcPts val="15"/>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gn="just">
              <a:lnSpc>
                <a:spcPct val="103000"/>
              </a:lnSpc>
              <a:spcBef>
                <a:spcPts val="0"/>
              </a:spcBef>
              <a:spcAft>
                <a:spcPts val="15"/>
              </a:spcAft>
              <a:buAutoNum type="arabicPeriod"/>
            </a:pPr>
            <a:r>
              <a:rPr lang="en-US" dirty="0">
                <a:solidFill>
                  <a:srgbClr val="414141"/>
                </a:solidFill>
                <a:effectLst/>
                <a:latin typeface="Times New Roman" panose="02020603050405020304" pitchFamily="18" charset="0"/>
                <a:ea typeface="Times New Roman" panose="02020603050405020304" pitchFamily="18" charset="0"/>
                <a:cs typeface="Times New Roman" panose="02020603050405020304" pitchFamily="18" charset="0"/>
              </a:rPr>
              <a:t>During our Public Hearings or these (Public hearings will be announced in the spring ‘25)</a:t>
            </a:r>
            <a:endParaRPr lang="en-US" u="sng" dirty="0">
              <a:solidFill>
                <a:srgbClr val="41414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a:lnSpc>
                <a:spcPct val="103000"/>
              </a:lnSpc>
              <a:spcBef>
                <a:spcPts val="0"/>
              </a:spcBef>
              <a:spcAft>
                <a:spcPts val="15"/>
              </a:spcAft>
              <a:buNone/>
            </a:pPr>
            <a:r>
              <a:rPr lang="en-US" dirty="0">
                <a:solidFill>
                  <a:srgbClr val="414141"/>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a:spcAft>
                <a:spcPts val="0"/>
              </a:spcAft>
              <a:buAutoNum type="arabicPeriod" startAt="2"/>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In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W</a:t>
            </a:r>
            <a:r>
              <a:rPr lang="en-US" u="sng" dirty="0">
                <a:effectLst/>
                <a:latin typeface="Times New Roman" panose="02020603050405020304" pitchFamily="18" charset="0"/>
                <a:ea typeface="Times New Roman" panose="02020603050405020304" pitchFamily="18" charset="0"/>
                <a:cs typeface="Times New Roman" panose="02020603050405020304" pitchFamily="18" charset="0"/>
              </a:rPr>
              <a:t>riting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Housing &amp;  </a:t>
            </a:r>
          </a:p>
          <a:p>
            <a:pPr marL="0" indent="0">
              <a:spcAft>
                <a:spcPts val="0"/>
              </a:spcAft>
              <a:buNone/>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Revitalization Department, Grants</a:t>
            </a:r>
          </a:p>
          <a:p>
            <a:pPr marL="0" indent="0">
              <a:spcAft>
                <a:spcPts val="0"/>
              </a:spcAft>
              <a:buNone/>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Management section, 2 Woodward</a:t>
            </a:r>
          </a:p>
          <a:p>
            <a:pPr marL="0" indent="0">
              <a:spcAft>
                <a:spcPts val="0"/>
              </a:spcAft>
              <a:buNone/>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Ave, Ste. 908, Detroit MI, 48226</a:t>
            </a:r>
          </a:p>
          <a:p>
            <a:endParaRPr lang="en-US" dirty="0"/>
          </a:p>
        </p:txBody>
      </p:sp>
      <p:sp>
        <p:nvSpPr>
          <p:cNvPr id="4" name="Text Placeholder 3">
            <a:extLst>
              <a:ext uri="{FF2B5EF4-FFF2-40B4-BE49-F238E27FC236}">
                <a16:creationId xmlns:a16="http://schemas.microsoft.com/office/drawing/2014/main" id="{D7C97356-9BCD-FC94-276C-4CB09D391602}"/>
              </a:ext>
            </a:extLst>
          </p:cNvPr>
          <p:cNvSpPr>
            <a:spLocks noGrp="1"/>
          </p:cNvSpPr>
          <p:nvPr>
            <p:ph type="body" sz="quarter" idx="11"/>
          </p:nvPr>
        </p:nvSpPr>
        <p:spPr>
          <a:xfrm>
            <a:off x="4959626" y="1712214"/>
            <a:ext cx="3575701" cy="4303713"/>
          </a:xfrm>
        </p:spPr>
        <p:txBody>
          <a:bodyPr/>
          <a:lstStyle/>
          <a:p>
            <a:pPr marL="0" marR="0" indent="0" algn="just">
              <a:lnSpc>
                <a:spcPct val="103000"/>
              </a:lnSpc>
              <a:spcBef>
                <a:spcPts val="0"/>
              </a:spcBef>
              <a:spcAft>
                <a:spcPts val="15"/>
              </a:spcAft>
              <a:buNone/>
            </a:pPr>
            <a:r>
              <a:rPr lang="en-US" dirty="0">
                <a:latin typeface="Times New Roman" panose="02020603050405020304" pitchFamily="18" charset="0"/>
                <a:ea typeface="Times New Roman" panose="02020603050405020304" pitchFamily="18" charset="0"/>
                <a:cs typeface="Times New Roman" panose="02020603050405020304" pitchFamily="18" charset="0"/>
              </a:rPr>
              <a:t>3. Via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E</a:t>
            </a:r>
            <a:r>
              <a:rPr lang="en-US" sz="1600" u="sng" dirty="0">
                <a:effectLst/>
                <a:latin typeface="Times New Roman" panose="02020603050405020304" pitchFamily="18" charset="0"/>
                <a:ea typeface="Times New Roman" panose="02020603050405020304" pitchFamily="18" charset="0"/>
                <a:cs typeface="Times New Roman" panose="02020603050405020304" pitchFamily="18" charset="0"/>
              </a:rPr>
              <a:t>mail</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a:t>
            </a:r>
          </a:p>
          <a:p>
            <a:pPr marL="0" marR="0" indent="0" algn="just">
              <a:lnSpc>
                <a:spcPct val="103000"/>
              </a:lnSpc>
              <a:spcBef>
                <a:spcPts val="0"/>
              </a:spcBef>
              <a:spcAft>
                <a:spcPts val="15"/>
              </a:spcAft>
              <a:buNone/>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ConPlancomments@detroitmi.gov</a:t>
            </a:r>
            <a:endParaRPr lang="en-US" sz="16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a:lnSpc>
                <a:spcPct val="103000"/>
              </a:lnSpc>
              <a:spcBef>
                <a:spcPts val="0"/>
              </a:spcBef>
              <a:spcAft>
                <a:spcPts val="15"/>
              </a:spcAft>
              <a:buNone/>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a:lnSpc>
                <a:spcPct val="103000"/>
              </a:lnSpc>
              <a:spcBef>
                <a:spcPts val="0"/>
              </a:spcBef>
              <a:spcAft>
                <a:spcPts val="15"/>
              </a:spcAft>
              <a:buNone/>
            </a:pPr>
            <a:r>
              <a:rPr lang="en-US" dirty="0">
                <a:solidFill>
                  <a:srgbClr val="414141"/>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Via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T</a:t>
            </a:r>
            <a:r>
              <a:rPr lang="en-US" sz="1600" u="sng" dirty="0">
                <a:effectLst/>
                <a:latin typeface="Times New Roman" panose="02020603050405020304" pitchFamily="18" charset="0"/>
                <a:ea typeface="Times New Roman" panose="02020603050405020304" pitchFamily="18" charset="0"/>
                <a:cs typeface="Times New Roman" panose="02020603050405020304" pitchFamily="18" charset="0"/>
              </a:rPr>
              <a:t>elephone</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1-313-</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224-6380,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Hours:</a:t>
            </a:r>
          </a:p>
          <a:p>
            <a:pPr marL="0" marR="0" indent="0" algn="just">
              <a:lnSpc>
                <a:spcPct val="103000"/>
              </a:lnSpc>
              <a:spcBef>
                <a:spcPts val="0"/>
              </a:spcBef>
              <a:spcAft>
                <a:spcPts val="15"/>
              </a:spcAft>
              <a:buNone/>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Monday to Friday from 8:30am-4:30pm</a:t>
            </a:r>
          </a:p>
          <a:p>
            <a:pPr marL="0" marR="0" indent="0" algn="just">
              <a:lnSpc>
                <a:spcPct val="103000"/>
              </a:lnSpc>
              <a:spcBef>
                <a:spcPts val="0"/>
              </a:spcBef>
              <a:spcAft>
                <a:spcPts val="15"/>
              </a:spcAft>
              <a:buNone/>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just">
              <a:lnSpc>
                <a:spcPct val="103000"/>
              </a:lnSpc>
              <a:spcBef>
                <a:spcPts val="0"/>
              </a:spcBef>
              <a:spcAft>
                <a:spcPts val="15"/>
              </a:spcAft>
              <a:buNone/>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Neighborhood </a:t>
            </a:r>
            <a:r>
              <a:rPr lang="en-US" sz="16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District</a:t>
            </a:r>
          </a:p>
          <a:p>
            <a:pPr marL="0" marR="0" indent="0" algn="just">
              <a:lnSpc>
                <a:spcPct val="103000"/>
              </a:lnSpc>
              <a:spcBef>
                <a:spcPts val="0"/>
              </a:spcBef>
              <a:spcAft>
                <a:spcPts val="15"/>
              </a:spcAft>
              <a:buNone/>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Manager</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or City Council person </a:t>
            </a:r>
          </a:p>
          <a:p>
            <a:pPr marL="0" marR="0" indent="0" algn="just">
              <a:lnSpc>
                <a:spcPct val="103000"/>
              </a:lnSpc>
              <a:spcBef>
                <a:spcPts val="0"/>
              </a:spcBef>
              <a:spcAft>
                <a:spcPts val="15"/>
              </a:spcAft>
              <a:buNone/>
            </a:pPr>
            <a:endParaRPr lang="en-US" dirty="0">
              <a:solidFill>
                <a:srgbClr val="000000"/>
              </a:solidFill>
              <a:latin typeface="Times New Roman" panose="02020603050405020304" pitchFamily="18" charset="0"/>
              <a:cs typeface="Times New Roman" panose="02020603050405020304" pitchFamily="18" charset="0"/>
            </a:endParaRPr>
          </a:p>
          <a:p>
            <a:pPr marL="0" marR="0" indent="0" algn="just">
              <a:lnSpc>
                <a:spcPct val="103000"/>
              </a:lnSpc>
              <a:spcBef>
                <a:spcPts val="0"/>
              </a:spcBef>
              <a:spcAft>
                <a:spcPts val="15"/>
              </a:spcAft>
              <a:buNone/>
            </a:pPr>
            <a:endParaRPr lang="en-US" dirty="0">
              <a:solidFill>
                <a:srgbClr val="000000"/>
              </a:solidFill>
              <a:latin typeface="Times New Roman" panose="02020603050405020304" pitchFamily="18" charset="0"/>
              <a:cs typeface="Times New Roman" panose="02020603050405020304" pitchFamily="18" charset="0"/>
            </a:endParaRPr>
          </a:p>
          <a:p>
            <a:pPr marL="0" marR="0" indent="0" algn="ctr">
              <a:lnSpc>
                <a:spcPct val="103000"/>
              </a:lnSpc>
              <a:spcBef>
                <a:spcPts val="0"/>
              </a:spcBef>
              <a:spcAft>
                <a:spcPts val="15"/>
              </a:spcAft>
              <a:buNone/>
            </a:pPr>
            <a:r>
              <a:rPr lang="en-US" dirty="0">
                <a:solidFill>
                  <a:srgbClr val="000000"/>
                </a:solidFill>
                <a:latin typeface="Times New Roman" panose="02020603050405020304" pitchFamily="18" charset="0"/>
                <a:cs typeface="Times New Roman" panose="02020603050405020304" pitchFamily="18" charset="0"/>
              </a:rPr>
              <a:t> </a:t>
            </a:r>
            <a:r>
              <a:rPr lang="en-US" b="1" u="sng" dirty="0">
                <a:solidFill>
                  <a:srgbClr val="000000"/>
                </a:solidFill>
                <a:latin typeface="Times New Roman" panose="02020603050405020304" pitchFamily="18" charset="0"/>
                <a:cs typeface="Times New Roman" panose="02020603050405020304" pitchFamily="18" charset="0"/>
              </a:rPr>
              <a:t>HRD website</a:t>
            </a:r>
          </a:p>
          <a:p>
            <a:pPr marL="0" indent="0" algn="ctr">
              <a:lnSpc>
                <a:spcPct val="103000"/>
              </a:lnSpc>
              <a:spcAft>
                <a:spcPts val="15"/>
              </a:spcAft>
              <a:buNone/>
            </a:pPr>
            <a:r>
              <a:rPr lang="en-US" sz="1600" dirty="0">
                <a:hlinkClick r:id="rId3"/>
              </a:rPr>
              <a:t>www.detroitmi.gov/hrd</a:t>
            </a:r>
            <a:endParaRPr lang="en-US" sz="1600" dirty="0"/>
          </a:p>
          <a:p>
            <a:pPr marL="0" indent="0" algn="ctr">
              <a:lnSpc>
                <a:spcPct val="103000"/>
              </a:lnSpc>
              <a:spcAft>
                <a:spcPts val="15"/>
              </a:spcAft>
              <a:buNone/>
            </a:pPr>
            <a:endParaRPr lang="en-US" b="1" u="sng" dirty="0">
              <a:solidFill>
                <a:srgbClr val="000000"/>
              </a:solidFill>
              <a:latin typeface="Times New Roman" panose="02020603050405020304" pitchFamily="18" charset="0"/>
              <a:cs typeface="Times New Roman" panose="02020603050405020304" pitchFamily="18" charset="0"/>
            </a:endParaRPr>
          </a:p>
          <a:p>
            <a:pPr marL="0" marR="0" indent="0" algn="just">
              <a:lnSpc>
                <a:spcPct val="103000"/>
              </a:lnSpc>
              <a:spcBef>
                <a:spcPts val="0"/>
              </a:spcBef>
              <a:spcAft>
                <a:spcPts val="15"/>
              </a:spcAft>
              <a:buNone/>
            </a:pPr>
            <a:r>
              <a:rPr lang="en-US" dirty="0">
                <a:solidFill>
                  <a:srgbClr val="000000"/>
                </a:solidFill>
                <a:latin typeface="Times New Roman" panose="02020603050405020304" pitchFamily="18" charset="0"/>
                <a:cs typeface="Times New Roman" panose="02020603050405020304" pitchFamily="18" charset="0"/>
              </a:rPr>
              <a:t>Copy of draft – 2025-29  ConPlans/Action Plan (past ConPlan/ Action Plans)</a:t>
            </a:r>
          </a:p>
          <a:p>
            <a:pPr marL="0" marR="0" indent="0" algn="just">
              <a:lnSpc>
                <a:spcPct val="103000"/>
              </a:lnSpc>
              <a:spcBef>
                <a:spcPts val="0"/>
              </a:spcBef>
              <a:spcAft>
                <a:spcPts val="15"/>
              </a:spcAft>
              <a:buNone/>
            </a:pPr>
            <a:r>
              <a:rPr lang="en-US" dirty="0">
                <a:solidFill>
                  <a:srgbClr val="000000"/>
                </a:solidFill>
                <a:latin typeface="Times New Roman" panose="02020603050405020304" pitchFamily="18" charset="0"/>
                <a:cs typeface="Times New Roman" panose="02020603050405020304" pitchFamily="18" charset="0"/>
              </a:rPr>
              <a:t>         -Copy of presentations</a:t>
            </a:r>
          </a:p>
          <a:p>
            <a:pPr marL="0" marR="0" indent="0" algn="just">
              <a:lnSpc>
                <a:spcPct val="103000"/>
              </a:lnSpc>
              <a:spcBef>
                <a:spcPts val="0"/>
              </a:spcBef>
              <a:spcAft>
                <a:spcPts val="15"/>
              </a:spcAft>
              <a:buNone/>
            </a:pPr>
            <a:r>
              <a:rPr lang="en-US" dirty="0">
                <a:solidFill>
                  <a:srgbClr val="000000"/>
                </a:solidFill>
                <a:latin typeface="Times New Roman" panose="02020603050405020304" pitchFamily="18" charset="0"/>
                <a:cs typeface="Times New Roman" panose="02020603050405020304" pitchFamily="18" charset="0"/>
              </a:rPr>
              <a:t>	- All ConPlan/Action Plan Notices </a:t>
            </a:r>
            <a:endParaRPr lang="en-US"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11401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7F82F-8662-0664-DFAB-939536A4EF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2BE14-EAD7-29E8-1A2E-2B178CB57AEB}"/>
              </a:ext>
            </a:extLst>
          </p:cNvPr>
          <p:cNvSpPr>
            <a:spLocks noGrp="1"/>
          </p:cNvSpPr>
          <p:nvPr>
            <p:ph type="title"/>
          </p:nvPr>
        </p:nvSpPr>
        <p:spPr/>
        <p:txBody>
          <a:bodyPr/>
          <a:lstStyle/>
          <a:p>
            <a:pPr algn="ctr"/>
            <a:r>
              <a:rPr lang="en-US" sz="3600" dirty="0">
                <a:latin typeface="Aptos Display" panose="020B0004020202020204" pitchFamily="34" charset="0"/>
              </a:rPr>
              <a:t>What is the Consolidated Plan?</a:t>
            </a:r>
          </a:p>
        </p:txBody>
      </p:sp>
      <p:sp>
        <p:nvSpPr>
          <p:cNvPr id="4" name="Text Placeholder 3">
            <a:extLst>
              <a:ext uri="{FF2B5EF4-FFF2-40B4-BE49-F238E27FC236}">
                <a16:creationId xmlns:a16="http://schemas.microsoft.com/office/drawing/2014/main" id="{52F99AF4-2A38-B535-82AC-2E77ACBD03AF}"/>
              </a:ext>
            </a:extLst>
          </p:cNvPr>
          <p:cNvSpPr>
            <a:spLocks noGrp="1"/>
          </p:cNvSpPr>
          <p:nvPr>
            <p:ph idx="1"/>
          </p:nvPr>
        </p:nvSpPr>
        <p:spPr/>
        <p:txBody>
          <a:bodyPr/>
          <a:lstStyle/>
          <a:p>
            <a:pPr marL="0" indent="0">
              <a:buNone/>
            </a:pPr>
            <a:endParaRPr lang="en-US" dirty="0"/>
          </a:p>
          <a:p>
            <a:r>
              <a:rPr lang="en-US" sz="2800" dirty="0">
                <a:latin typeface="Aptos Display" panose="020B0004020202020204" pitchFamily="34" charset="0"/>
              </a:rPr>
              <a:t>Document prepared to submit to HUD</a:t>
            </a:r>
          </a:p>
          <a:p>
            <a:pPr lvl="1"/>
            <a:r>
              <a:rPr lang="en-US" sz="2800" dirty="0">
                <a:latin typeface="Aptos Display" panose="020B0004020202020204" pitchFamily="34" charset="0"/>
              </a:rPr>
              <a:t>Identify community development needs</a:t>
            </a:r>
          </a:p>
          <a:p>
            <a:pPr lvl="1"/>
            <a:r>
              <a:rPr lang="en-US" sz="2800" dirty="0">
                <a:latin typeface="Aptos Display" panose="020B0004020202020204" pitchFamily="34" charset="0"/>
              </a:rPr>
              <a:t>Set goals </a:t>
            </a:r>
          </a:p>
          <a:p>
            <a:pPr lvl="1"/>
            <a:r>
              <a:rPr lang="en-US" sz="2800" dirty="0">
                <a:latin typeface="Aptos Display" panose="020B0004020202020204" pitchFamily="34" charset="0"/>
              </a:rPr>
              <a:t>How grant funds are spent</a:t>
            </a:r>
          </a:p>
          <a:p>
            <a:pPr marL="0" indent="0">
              <a:buNone/>
            </a:pPr>
            <a:endParaRPr lang="en-US" dirty="0"/>
          </a:p>
          <a:p>
            <a:pPr marL="0" indent="0" algn="ctr">
              <a:buNone/>
            </a:pPr>
            <a:endParaRPr lang="en-US" dirty="0"/>
          </a:p>
        </p:txBody>
      </p:sp>
    </p:spTree>
    <p:extLst>
      <p:ext uri="{BB962C8B-B14F-4D97-AF65-F5344CB8AC3E}">
        <p14:creationId xmlns:p14="http://schemas.microsoft.com/office/powerpoint/2010/main" val="1738678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0D6AC-F86E-B49B-291C-DD7A3E251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7C099-ECFD-B2D4-6174-B0E0C7B3967D}"/>
              </a:ext>
            </a:extLst>
          </p:cNvPr>
          <p:cNvSpPr>
            <a:spLocks noGrp="1"/>
          </p:cNvSpPr>
          <p:nvPr>
            <p:ph type="title"/>
          </p:nvPr>
        </p:nvSpPr>
        <p:spPr/>
        <p:txBody>
          <a:bodyPr/>
          <a:lstStyle/>
          <a:p>
            <a:pPr algn="ctr"/>
            <a:r>
              <a:rPr lang="en-US" sz="3600" dirty="0">
                <a:latin typeface="Aptos Display" panose="020B0004020202020204" pitchFamily="34" charset="0"/>
              </a:rPr>
              <a:t>What is an Annual Action Plan?</a:t>
            </a:r>
          </a:p>
        </p:txBody>
      </p:sp>
      <p:sp>
        <p:nvSpPr>
          <p:cNvPr id="4" name="Text Placeholder 3">
            <a:extLst>
              <a:ext uri="{FF2B5EF4-FFF2-40B4-BE49-F238E27FC236}">
                <a16:creationId xmlns:a16="http://schemas.microsoft.com/office/drawing/2014/main" id="{5E1B1446-D932-B24E-13E7-DF8A5A55782C}"/>
              </a:ext>
            </a:extLst>
          </p:cNvPr>
          <p:cNvSpPr>
            <a:spLocks noGrp="1"/>
          </p:cNvSpPr>
          <p:nvPr>
            <p:ph type="body" sz="quarter" idx="10"/>
          </p:nvPr>
        </p:nvSpPr>
        <p:spPr/>
        <p:txBody>
          <a:bodyPr/>
          <a:lstStyle/>
          <a:p>
            <a:r>
              <a:rPr lang="en-US" sz="2800" dirty="0">
                <a:latin typeface="Aptos Display" panose="020B0004020202020204" pitchFamily="34" charset="0"/>
              </a:rPr>
              <a:t>Annual goals and objectives of the Con Plan </a:t>
            </a:r>
          </a:p>
          <a:p>
            <a:r>
              <a:rPr lang="en-US" sz="2800" dirty="0">
                <a:latin typeface="Aptos Display" panose="020B0004020202020204" pitchFamily="34" charset="0"/>
              </a:rPr>
              <a:t>Acts as the </a:t>
            </a:r>
            <a:r>
              <a:rPr lang="en-US" sz="2800" dirty="0">
                <a:solidFill>
                  <a:prstClr val="black"/>
                </a:solidFill>
                <a:latin typeface="Aptos Display" panose="020B0004020202020204" pitchFamily="34" charset="0"/>
                <a:cs typeface="Calibri"/>
              </a:rPr>
              <a:t>Ci</a:t>
            </a:r>
            <a:r>
              <a:rPr lang="en-US" sz="2800" spc="-8" dirty="0">
                <a:solidFill>
                  <a:prstClr val="black"/>
                </a:solidFill>
                <a:latin typeface="Aptos Display" panose="020B0004020202020204" pitchFamily="34" charset="0"/>
                <a:cs typeface="Calibri"/>
              </a:rPr>
              <a:t>t</a:t>
            </a:r>
            <a:r>
              <a:rPr lang="en-US" sz="2800" spc="45" dirty="0">
                <a:solidFill>
                  <a:prstClr val="black"/>
                </a:solidFill>
                <a:latin typeface="Aptos Display" panose="020B0004020202020204" pitchFamily="34" charset="0"/>
                <a:cs typeface="Calibri"/>
              </a:rPr>
              <a:t>y</a:t>
            </a:r>
            <a:r>
              <a:rPr lang="en-US" sz="2800" spc="-116" dirty="0">
                <a:solidFill>
                  <a:prstClr val="black"/>
                </a:solidFill>
                <a:latin typeface="Aptos Display" panose="020B0004020202020204" pitchFamily="34" charset="0"/>
                <a:cs typeface="Calibri"/>
              </a:rPr>
              <a:t>’</a:t>
            </a:r>
            <a:r>
              <a:rPr lang="en-US" sz="2800" dirty="0">
                <a:solidFill>
                  <a:prstClr val="black"/>
                </a:solidFill>
                <a:latin typeface="Aptos Display" panose="020B0004020202020204" pitchFamily="34" charset="0"/>
                <a:cs typeface="Calibri"/>
              </a:rPr>
              <a:t>s</a:t>
            </a:r>
            <a:r>
              <a:rPr lang="en-US" sz="2800" spc="-23" dirty="0">
                <a:solidFill>
                  <a:prstClr val="black"/>
                </a:solidFill>
                <a:latin typeface="Aptos Display" panose="020B0004020202020204" pitchFamily="34" charset="0"/>
                <a:cs typeface="Calibri"/>
              </a:rPr>
              <a:t> </a:t>
            </a:r>
            <a:r>
              <a:rPr lang="en-US" sz="2800" dirty="0">
                <a:latin typeface="Aptos Display" panose="020B0004020202020204" pitchFamily="34" charset="0"/>
                <a:cs typeface="Calibri"/>
              </a:rPr>
              <a:t>a</a:t>
            </a:r>
            <a:r>
              <a:rPr lang="en-US" sz="2800" spc="-4" dirty="0">
                <a:latin typeface="Aptos Display" panose="020B0004020202020204" pitchFamily="34" charset="0"/>
                <a:cs typeface="Calibri"/>
              </a:rPr>
              <a:t>pp</a:t>
            </a:r>
            <a:r>
              <a:rPr lang="en-US" sz="2800" dirty="0">
                <a:latin typeface="Aptos Display" panose="020B0004020202020204" pitchFamily="34" charset="0"/>
                <a:cs typeface="Calibri"/>
              </a:rPr>
              <a:t>li</a:t>
            </a:r>
            <a:r>
              <a:rPr lang="en-US" sz="2800" spc="-26" dirty="0">
                <a:latin typeface="Aptos Display" panose="020B0004020202020204" pitchFamily="34" charset="0"/>
                <a:cs typeface="Calibri"/>
              </a:rPr>
              <a:t>c</a:t>
            </a:r>
            <a:r>
              <a:rPr lang="en-US" sz="2800" spc="-19" dirty="0">
                <a:latin typeface="Aptos Display" panose="020B0004020202020204" pitchFamily="34" charset="0"/>
                <a:cs typeface="Calibri"/>
              </a:rPr>
              <a:t>a</a:t>
            </a:r>
            <a:r>
              <a:rPr lang="en-US" sz="2800" dirty="0">
                <a:latin typeface="Aptos Display" panose="020B0004020202020204" pitchFamily="34" charset="0"/>
                <a:cs typeface="Calibri"/>
              </a:rPr>
              <a:t>ti</a:t>
            </a:r>
            <a:r>
              <a:rPr lang="en-US" sz="2800" spc="-8" dirty="0">
                <a:latin typeface="Aptos Display" panose="020B0004020202020204" pitchFamily="34" charset="0"/>
                <a:cs typeface="Calibri"/>
              </a:rPr>
              <a:t>o</a:t>
            </a:r>
            <a:r>
              <a:rPr lang="en-US" sz="2800" dirty="0">
                <a:latin typeface="Aptos Display" panose="020B0004020202020204" pitchFamily="34" charset="0"/>
                <a:cs typeface="Calibri"/>
              </a:rPr>
              <a:t>n</a:t>
            </a:r>
            <a:r>
              <a:rPr lang="en-US" sz="2800" spc="-15" dirty="0">
                <a:latin typeface="Aptos Display" panose="020B0004020202020204" pitchFamily="34" charset="0"/>
                <a:cs typeface="Calibri"/>
              </a:rPr>
              <a:t> </a:t>
            </a:r>
            <a:r>
              <a:rPr lang="en-US" sz="2800" spc="-26" dirty="0">
                <a:latin typeface="Aptos Display" panose="020B0004020202020204" pitchFamily="34" charset="0"/>
                <a:cs typeface="Calibri"/>
              </a:rPr>
              <a:t>t</a:t>
            </a:r>
            <a:r>
              <a:rPr lang="en-US" sz="2800" dirty="0">
                <a:latin typeface="Aptos Display" panose="020B0004020202020204" pitchFamily="34" charset="0"/>
                <a:cs typeface="Calibri"/>
              </a:rPr>
              <a:t>o</a:t>
            </a:r>
            <a:r>
              <a:rPr lang="en-US" sz="2800" spc="-8" dirty="0">
                <a:latin typeface="Aptos Display" panose="020B0004020202020204" pitchFamily="34" charset="0"/>
                <a:cs typeface="Calibri"/>
              </a:rPr>
              <a:t> </a:t>
            </a:r>
            <a:r>
              <a:rPr lang="en-US" sz="2800" dirty="0">
                <a:latin typeface="Aptos Display" panose="020B0004020202020204" pitchFamily="34" charset="0"/>
                <a:cs typeface="Calibri"/>
              </a:rPr>
              <a:t>H</a:t>
            </a:r>
            <a:r>
              <a:rPr lang="en-US" sz="2800" spc="-19" dirty="0">
                <a:latin typeface="Aptos Display" panose="020B0004020202020204" pitchFamily="34" charset="0"/>
                <a:cs typeface="Calibri"/>
              </a:rPr>
              <a:t>U</a:t>
            </a:r>
            <a:r>
              <a:rPr lang="en-US" sz="2800" dirty="0">
                <a:latin typeface="Aptos Display" panose="020B0004020202020204" pitchFamily="34" charset="0"/>
                <a:cs typeface="Calibri"/>
              </a:rPr>
              <a:t>D</a:t>
            </a:r>
            <a:r>
              <a:rPr lang="en-US" sz="2800" spc="-4" dirty="0">
                <a:latin typeface="Aptos Display" panose="020B0004020202020204" pitchFamily="34" charset="0"/>
                <a:cs typeface="Calibri"/>
              </a:rPr>
              <a:t> </a:t>
            </a:r>
            <a:r>
              <a:rPr lang="en-US" sz="2800" spc="-26" dirty="0">
                <a:solidFill>
                  <a:prstClr val="black"/>
                </a:solidFill>
                <a:latin typeface="Aptos Display" panose="020B0004020202020204" pitchFamily="34" charset="0"/>
                <a:cs typeface="Calibri"/>
              </a:rPr>
              <a:t>t</a:t>
            </a:r>
            <a:r>
              <a:rPr lang="en-US" sz="2800" dirty="0">
                <a:solidFill>
                  <a:prstClr val="black"/>
                </a:solidFill>
                <a:latin typeface="Aptos Display" panose="020B0004020202020204" pitchFamily="34" charset="0"/>
                <a:cs typeface="Calibri"/>
              </a:rPr>
              <a:t>o</a:t>
            </a:r>
            <a:r>
              <a:rPr lang="en-US" sz="2800" spc="-8" dirty="0">
                <a:solidFill>
                  <a:prstClr val="black"/>
                </a:solidFill>
                <a:latin typeface="Aptos Display" panose="020B0004020202020204" pitchFamily="34" charset="0"/>
                <a:cs typeface="Calibri"/>
              </a:rPr>
              <a:t> </a:t>
            </a:r>
            <a:r>
              <a:rPr lang="en-US" sz="2800" spc="-34" dirty="0">
                <a:solidFill>
                  <a:prstClr val="black"/>
                </a:solidFill>
                <a:latin typeface="Aptos Display" panose="020B0004020202020204" pitchFamily="34" charset="0"/>
                <a:cs typeface="Calibri"/>
              </a:rPr>
              <a:t>r</a:t>
            </a:r>
            <a:r>
              <a:rPr lang="en-US" sz="2800" spc="-8" dirty="0">
                <a:solidFill>
                  <a:prstClr val="black"/>
                </a:solidFill>
                <a:latin typeface="Aptos Display" panose="020B0004020202020204" pitchFamily="34" charset="0"/>
                <a:cs typeface="Calibri"/>
              </a:rPr>
              <a:t>ece</a:t>
            </a:r>
            <a:r>
              <a:rPr lang="en-US" sz="2800" dirty="0">
                <a:solidFill>
                  <a:prstClr val="black"/>
                </a:solidFill>
                <a:latin typeface="Aptos Display" panose="020B0004020202020204" pitchFamily="34" charset="0"/>
                <a:cs typeface="Calibri"/>
              </a:rPr>
              <a:t>i</a:t>
            </a:r>
            <a:r>
              <a:rPr lang="en-US" sz="2800" spc="-34" dirty="0">
                <a:solidFill>
                  <a:prstClr val="black"/>
                </a:solidFill>
                <a:latin typeface="Aptos Display" panose="020B0004020202020204" pitchFamily="34" charset="0"/>
                <a:cs typeface="Calibri"/>
              </a:rPr>
              <a:t>v</a:t>
            </a:r>
            <a:r>
              <a:rPr lang="en-US" sz="2800" spc="-11" dirty="0">
                <a:solidFill>
                  <a:prstClr val="black"/>
                </a:solidFill>
                <a:latin typeface="Aptos Display" panose="020B0004020202020204" pitchFamily="34" charset="0"/>
                <a:cs typeface="Calibri"/>
              </a:rPr>
              <a:t>e</a:t>
            </a:r>
            <a:r>
              <a:rPr lang="en-US" sz="2800" dirty="0">
                <a:solidFill>
                  <a:prstClr val="black"/>
                </a:solidFill>
                <a:latin typeface="Aptos Display" panose="020B0004020202020204" pitchFamily="34" charset="0"/>
                <a:cs typeface="Calibri"/>
              </a:rPr>
              <a:t> our annual allocation of HUD Grant f</a:t>
            </a:r>
            <a:r>
              <a:rPr lang="en-US" sz="2800" spc="-4" dirty="0">
                <a:solidFill>
                  <a:prstClr val="black"/>
                </a:solidFill>
                <a:latin typeface="Aptos Display" panose="020B0004020202020204" pitchFamily="34" charset="0"/>
                <a:cs typeface="Calibri"/>
              </a:rPr>
              <a:t>unds.</a:t>
            </a:r>
          </a:p>
          <a:p>
            <a:pPr marL="0" indent="0">
              <a:buNone/>
            </a:pPr>
            <a:endParaRPr lang="en-US" spc="-4" dirty="0">
              <a:solidFill>
                <a:prstClr val="black"/>
              </a:solidFill>
              <a:latin typeface="+mj-lt"/>
              <a:cs typeface="Calibri"/>
            </a:endParaRPr>
          </a:p>
          <a:p>
            <a:pPr marL="0" indent="0">
              <a:buNone/>
            </a:pPr>
            <a:endParaRPr lang="en-US" dirty="0">
              <a:latin typeface="+mj-lt"/>
            </a:endParaRPr>
          </a:p>
          <a:p>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146847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E2865-FEBF-555D-7963-F515AA0A7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76B6C-09E9-1ECB-1EAA-CDD45E482DA6}"/>
              </a:ext>
            </a:extLst>
          </p:cNvPr>
          <p:cNvSpPr>
            <a:spLocks noGrp="1"/>
          </p:cNvSpPr>
          <p:nvPr>
            <p:ph type="title"/>
          </p:nvPr>
        </p:nvSpPr>
        <p:spPr/>
        <p:txBody>
          <a:bodyPr/>
          <a:lstStyle/>
          <a:p>
            <a:pPr algn="ctr"/>
            <a:r>
              <a:rPr lang="en-US" sz="3600" dirty="0">
                <a:latin typeface="Aptos Display" panose="020B0004020202020204" pitchFamily="34" charset="0"/>
              </a:rPr>
              <a:t>What are HUD Grant Funds?</a:t>
            </a:r>
          </a:p>
        </p:txBody>
      </p:sp>
      <p:sp>
        <p:nvSpPr>
          <p:cNvPr id="3" name="Rectangle 2">
            <a:extLst>
              <a:ext uri="{FF2B5EF4-FFF2-40B4-BE49-F238E27FC236}">
                <a16:creationId xmlns:a16="http://schemas.microsoft.com/office/drawing/2014/main" id="{6F404C05-BB22-7245-936A-A3AF3D2F9E5A}"/>
              </a:ext>
            </a:extLst>
          </p:cNvPr>
          <p:cNvSpPr/>
          <p:nvPr/>
        </p:nvSpPr>
        <p:spPr>
          <a:xfrm>
            <a:off x="1662909" y="1766175"/>
            <a:ext cx="3094074" cy="216380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DB9F5F3-0621-C599-3ECD-78B05929985F}"/>
              </a:ext>
            </a:extLst>
          </p:cNvPr>
          <p:cNvSpPr/>
          <p:nvPr/>
        </p:nvSpPr>
        <p:spPr>
          <a:xfrm>
            <a:off x="4947979" y="1766175"/>
            <a:ext cx="3094075" cy="216380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764D86F-348E-30ED-4951-841A04259117}"/>
              </a:ext>
            </a:extLst>
          </p:cNvPr>
          <p:cNvSpPr/>
          <p:nvPr/>
        </p:nvSpPr>
        <p:spPr>
          <a:xfrm>
            <a:off x="4939562" y="4059162"/>
            <a:ext cx="3094075" cy="226067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ECF7E37-E2DA-4C18-5D7D-0C0D6DE5DB2B}"/>
              </a:ext>
            </a:extLst>
          </p:cNvPr>
          <p:cNvSpPr/>
          <p:nvPr/>
        </p:nvSpPr>
        <p:spPr>
          <a:xfrm>
            <a:off x="1662909" y="4059162"/>
            <a:ext cx="3094074" cy="226067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00F78FE-6960-0974-D500-D912BEDF94C5}"/>
              </a:ext>
            </a:extLst>
          </p:cNvPr>
          <p:cNvSpPr txBox="1"/>
          <p:nvPr/>
        </p:nvSpPr>
        <p:spPr>
          <a:xfrm>
            <a:off x="2141374" y="2064339"/>
            <a:ext cx="2137144" cy="1477328"/>
          </a:xfrm>
          <a:prstGeom prst="rect">
            <a:avLst/>
          </a:prstGeom>
          <a:noFill/>
        </p:spPr>
        <p:txBody>
          <a:bodyPr wrap="square" lIns="0" tIns="0" rIns="0" bIns="0" rtlCol="0">
            <a:spAutoFit/>
          </a:bodyPr>
          <a:lstStyle/>
          <a:p>
            <a:pPr algn="ctr"/>
            <a:r>
              <a:rPr lang="en-US" sz="2400" dirty="0">
                <a:latin typeface="Aptos Display" panose="020B0004020202020204" pitchFamily="34" charset="0"/>
              </a:rPr>
              <a:t>Community Development Block Grant (CDBG)</a:t>
            </a:r>
          </a:p>
        </p:txBody>
      </p:sp>
      <p:sp>
        <p:nvSpPr>
          <p:cNvPr id="9" name="TextBox 8">
            <a:extLst>
              <a:ext uri="{FF2B5EF4-FFF2-40B4-BE49-F238E27FC236}">
                <a16:creationId xmlns:a16="http://schemas.microsoft.com/office/drawing/2014/main" id="{27598CF1-ED4B-8626-F82F-FDBEAF50373E}"/>
              </a:ext>
            </a:extLst>
          </p:cNvPr>
          <p:cNvSpPr txBox="1"/>
          <p:nvPr/>
        </p:nvSpPr>
        <p:spPr>
          <a:xfrm>
            <a:off x="5343947" y="2190134"/>
            <a:ext cx="2407188" cy="738664"/>
          </a:xfrm>
          <a:prstGeom prst="rect">
            <a:avLst/>
          </a:prstGeom>
          <a:noFill/>
        </p:spPr>
        <p:txBody>
          <a:bodyPr wrap="square" lIns="0" tIns="0" rIns="0" bIns="0" rtlCol="0">
            <a:spAutoFit/>
          </a:bodyPr>
          <a:lstStyle/>
          <a:p>
            <a:pPr algn="ctr"/>
            <a:r>
              <a:rPr lang="en-US" sz="2400" dirty="0">
                <a:latin typeface="Aptos Display" panose="020B0004020202020204" pitchFamily="34" charset="0"/>
              </a:rPr>
              <a:t>HOME Investment Partnership(HOME)</a:t>
            </a:r>
          </a:p>
        </p:txBody>
      </p:sp>
      <p:sp>
        <p:nvSpPr>
          <p:cNvPr id="10" name="TextBox 9">
            <a:extLst>
              <a:ext uri="{FF2B5EF4-FFF2-40B4-BE49-F238E27FC236}">
                <a16:creationId xmlns:a16="http://schemas.microsoft.com/office/drawing/2014/main" id="{9D1C1D23-0B86-C3F0-51C1-C224516F7623}"/>
              </a:ext>
            </a:extLst>
          </p:cNvPr>
          <p:cNvSpPr txBox="1"/>
          <p:nvPr/>
        </p:nvSpPr>
        <p:spPr>
          <a:xfrm>
            <a:off x="2158409" y="4501500"/>
            <a:ext cx="2137144" cy="1107996"/>
          </a:xfrm>
          <a:prstGeom prst="rect">
            <a:avLst/>
          </a:prstGeom>
          <a:noFill/>
        </p:spPr>
        <p:txBody>
          <a:bodyPr wrap="square" lIns="0" tIns="0" rIns="0" bIns="0" rtlCol="0">
            <a:spAutoFit/>
          </a:bodyPr>
          <a:lstStyle/>
          <a:p>
            <a:pPr algn="ctr"/>
            <a:r>
              <a:rPr lang="en-US" sz="2400" dirty="0">
                <a:latin typeface="Aptos Display" panose="020B0004020202020204" pitchFamily="34" charset="0"/>
              </a:rPr>
              <a:t>Emergency Solutions Grant (ESG)</a:t>
            </a:r>
          </a:p>
        </p:txBody>
      </p:sp>
      <p:sp>
        <p:nvSpPr>
          <p:cNvPr id="11" name="TextBox 10">
            <a:extLst>
              <a:ext uri="{FF2B5EF4-FFF2-40B4-BE49-F238E27FC236}">
                <a16:creationId xmlns:a16="http://schemas.microsoft.com/office/drawing/2014/main" id="{3F604DB5-5A10-F527-6063-8D859E27F82D}"/>
              </a:ext>
            </a:extLst>
          </p:cNvPr>
          <p:cNvSpPr txBox="1"/>
          <p:nvPr/>
        </p:nvSpPr>
        <p:spPr>
          <a:xfrm>
            <a:off x="5426444" y="4310114"/>
            <a:ext cx="2137144" cy="1477328"/>
          </a:xfrm>
          <a:prstGeom prst="rect">
            <a:avLst/>
          </a:prstGeom>
          <a:noFill/>
        </p:spPr>
        <p:txBody>
          <a:bodyPr wrap="square" lIns="0" tIns="0" rIns="0" bIns="0" rtlCol="0">
            <a:spAutoFit/>
          </a:bodyPr>
          <a:lstStyle/>
          <a:p>
            <a:pPr algn="ctr"/>
            <a:r>
              <a:rPr lang="en-US" sz="2400" dirty="0">
                <a:latin typeface="Aptos Display" panose="020B0004020202020204" pitchFamily="34" charset="0"/>
              </a:rPr>
              <a:t>Housing Opportunities for Persons with AIDS (HOPWA)</a:t>
            </a:r>
          </a:p>
        </p:txBody>
      </p:sp>
      <p:pic>
        <p:nvPicPr>
          <p:cNvPr id="15" name="Graphic 14" descr="City with solid fill">
            <a:extLst>
              <a:ext uri="{FF2B5EF4-FFF2-40B4-BE49-F238E27FC236}">
                <a16:creationId xmlns:a16="http://schemas.microsoft.com/office/drawing/2014/main" id="{6C2932C6-47E7-BCD6-790A-8D4566F947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9399" y="2939596"/>
            <a:ext cx="914400" cy="914400"/>
          </a:xfrm>
          <a:prstGeom prst="rect">
            <a:avLst/>
          </a:prstGeom>
        </p:spPr>
      </p:pic>
      <p:pic>
        <p:nvPicPr>
          <p:cNvPr id="17" name="Graphic 16" descr="Care with solid fill">
            <a:extLst>
              <a:ext uri="{FF2B5EF4-FFF2-40B4-BE49-F238E27FC236}">
                <a16:creationId xmlns:a16="http://schemas.microsoft.com/office/drawing/2014/main" id="{FC486555-2BDC-74A8-035A-15F593F0A1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9237" y="5460508"/>
            <a:ext cx="914400" cy="914400"/>
          </a:xfrm>
          <a:prstGeom prst="rect">
            <a:avLst/>
          </a:prstGeom>
        </p:spPr>
      </p:pic>
      <p:pic>
        <p:nvPicPr>
          <p:cNvPr id="22" name="Graphic 21" descr="Door Open with solid fill">
            <a:extLst>
              <a:ext uri="{FF2B5EF4-FFF2-40B4-BE49-F238E27FC236}">
                <a16:creationId xmlns:a16="http://schemas.microsoft.com/office/drawing/2014/main" id="{DBBD66E5-D577-9EFC-6D41-4E0D13A2EA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3732" y="5343821"/>
            <a:ext cx="914400" cy="914400"/>
          </a:xfrm>
          <a:prstGeom prst="rect">
            <a:avLst/>
          </a:prstGeom>
        </p:spPr>
      </p:pic>
      <p:pic>
        <p:nvPicPr>
          <p:cNvPr id="24" name="Graphic 23" descr="Hammer with solid fill">
            <a:extLst>
              <a:ext uri="{FF2B5EF4-FFF2-40B4-BE49-F238E27FC236}">
                <a16:creationId xmlns:a16="http://schemas.microsoft.com/office/drawing/2014/main" id="{20C4EE7A-D7E1-8F5E-00B0-704E4FFC4C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7600" y="2959633"/>
            <a:ext cx="914400" cy="914400"/>
          </a:xfrm>
          <a:prstGeom prst="rect">
            <a:avLst/>
          </a:prstGeom>
        </p:spPr>
      </p:pic>
    </p:spTree>
    <p:extLst>
      <p:ext uri="{BB962C8B-B14F-4D97-AF65-F5344CB8AC3E}">
        <p14:creationId xmlns:p14="http://schemas.microsoft.com/office/powerpoint/2010/main" val="2449845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7B414-F220-6C03-8953-10A346586A07}"/>
            </a:ext>
          </a:extLst>
        </p:cNvPr>
        <p:cNvGrpSpPr/>
        <p:nvPr/>
      </p:nvGrpSpPr>
      <p:grpSpPr>
        <a:xfrm>
          <a:off x="0" y="0"/>
          <a:ext cx="0" cy="0"/>
          <a:chOff x="0" y="0"/>
          <a:chExt cx="0" cy="0"/>
        </a:xfrm>
      </p:grpSpPr>
      <p:sp>
        <p:nvSpPr>
          <p:cNvPr id="6" name="object 2">
            <a:extLst>
              <a:ext uri="{FF2B5EF4-FFF2-40B4-BE49-F238E27FC236}">
                <a16:creationId xmlns:a16="http://schemas.microsoft.com/office/drawing/2014/main" id="{8913ED57-CDA8-BE0E-2B63-CB188DC6702A}"/>
              </a:ext>
            </a:extLst>
          </p:cNvPr>
          <p:cNvSpPr txBox="1"/>
          <p:nvPr/>
        </p:nvSpPr>
        <p:spPr>
          <a:xfrm>
            <a:off x="1593158" y="893925"/>
            <a:ext cx="7154190" cy="349070"/>
          </a:xfrm>
          <a:prstGeom prst="rect">
            <a:avLst/>
          </a:prstGeom>
        </p:spPr>
        <p:txBody>
          <a:bodyPr vert="horz" wrap="square" lIns="0" tIns="0" rIns="0" bIns="0" rtlCol="0">
            <a:spAutoFit/>
          </a:bodyPr>
          <a:lstStyle/>
          <a:p>
            <a:pPr marL="9525" marR="3810" defTabSz="685800">
              <a:lnSpc>
                <a:spcPts val="2348"/>
              </a:lnSpc>
              <a:defRPr/>
            </a:pPr>
            <a:r>
              <a:rPr sz="3600" b="1" spc="-4" dirty="0">
                <a:solidFill>
                  <a:schemeClr val="bg1"/>
                </a:solidFill>
                <a:latin typeface="Aptos Display" panose="020B0004020202020204" pitchFamily="34" charset="0"/>
                <a:cs typeface="Arial Black"/>
              </a:rPr>
              <a:t>C</a:t>
            </a:r>
            <a:r>
              <a:rPr sz="3600" b="1" spc="-8" dirty="0">
                <a:solidFill>
                  <a:schemeClr val="bg1"/>
                </a:solidFill>
                <a:latin typeface="Aptos Display" panose="020B0004020202020204" pitchFamily="34" charset="0"/>
                <a:cs typeface="Arial Black"/>
              </a:rPr>
              <a:t>on</a:t>
            </a:r>
            <a:r>
              <a:rPr sz="3600" b="1" dirty="0">
                <a:solidFill>
                  <a:schemeClr val="bg1"/>
                </a:solidFill>
                <a:latin typeface="Aptos Display" panose="020B0004020202020204" pitchFamily="34" charset="0"/>
                <a:cs typeface="Arial Black"/>
              </a:rPr>
              <a:t> &amp;</a:t>
            </a:r>
            <a:r>
              <a:rPr sz="3600" b="1" spc="-8" dirty="0">
                <a:solidFill>
                  <a:schemeClr val="bg1"/>
                </a:solidFill>
                <a:latin typeface="Aptos Display" panose="020B0004020202020204" pitchFamily="34" charset="0"/>
                <a:cs typeface="Arial Black"/>
              </a:rPr>
              <a:t> </a:t>
            </a:r>
            <a:r>
              <a:rPr sz="3600" b="1" spc="-4" dirty="0">
                <a:solidFill>
                  <a:schemeClr val="bg1"/>
                </a:solidFill>
                <a:latin typeface="Aptos Display" panose="020B0004020202020204" pitchFamily="34" charset="0"/>
                <a:cs typeface="Arial Black"/>
              </a:rPr>
              <a:t>A</a:t>
            </a:r>
            <a:r>
              <a:rPr sz="3600" b="1" spc="-8" dirty="0">
                <a:solidFill>
                  <a:schemeClr val="bg1"/>
                </a:solidFill>
                <a:latin typeface="Aptos Display" panose="020B0004020202020204" pitchFamily="34" charset="0"/>
                <a:cs typeface="Arial Black"/>
              </a:rPr>
              <a:t>nnual </a:t>
            </a:r>
            <a:r>
              <a:rPr sz="3600" b="1" spc="-4" dirty="0">
                <a:solidFill>
                  <a:schemeClr val="bg1"/>
                </a:solidFill>
                <a:latin typeface="Aptos Display" panose="020B0004020202020204" pitchFamily="34" charset="0"/>
                <a:cs typeface="Arial Black"/>
              </a:rPr>
              <a:t>A</a:t>
            </a:r>
            <a:r>
              <a:rPr sz="3600" b="1" spc="-8" dirty="0">
                <a:solidFill>
                  <a:schemeClr val="bg1"/>
                </a:solidFill>
                <a:latin typeface="Aptos Display" panose="020B0004020202020204" pitchFamily="34" charset="0"/>
                <a:cs typeface="Arial Black"/>
              </a:rPr>
              <a:t>ct</a:t>
            </a:r>
            <a:r>
              <a:rPr sz="3600" b="1" spc="4" dirty="0">
                <a:solidFill>
                  <a:schemeClr val="bg1"/>
                </a:solidFill>
                <a:latin typeface="Aptos Display" panose="020B0004020202020204" pitchFamily="34" charset="0"/>
                <a:cs typeface="Arial Black"/>
              </a:rPr>
              <a:t>i</a:t>
            </a:r>
            <a:r>
              <a:rPr sz="3600" b="1" spc="-8" dirty="0">
                <a:solidFill>
                  <a:schemeClr val="bg1"/>
                </a:solidFill>
                <a:latin typeface="Aptos Display" panose="020B0004020202020204" pitchFamily="34" charset="0"/>
                <a:cs typeface="Arial Black"/>
              </a:rPr>
              <a:t>o</a:t>
            </a:r>
            <a:r>
              <a:rPr sz="3600" b="1" dirty="0">
                <a:solidFill>
                  <a:schemeClr val="bg1"/>
                </a:solidFill>
                <a:latin typeface="Aptos Display" panose="020B0004020202020204" pitchFamily="34" charset="0"/>
                <a:cs typeface="Arial Black"/>
              </a:rPr>
              <a:t>n P</a:t>
            </a:r>
            <a:r>
              <a:rPr sz="3600" b="1" spc="4" dirty="0">
                <a:solidFill>
                  <a:schemeClr val="bg1"/>
                </a:solidFill>
                <a:latin typeface="Aptos Display" panose="020B0004020202020204" pitchFamily="34" charset="0"/>
                <a:cs typeface="Arial Black"/>
              </a:rPr>
              <a:t>l</a:t>
            </a:r>
            <a:r>
              <a:rPr sz="3600" b="1" spc="-8" dirty="0">
                <a:solidFill>
                  <a:schemeClr val="bg1"/>
                </a:solidFill>
                <a:latin typeface="Aptos Display" panose="020B0004020202020204" pitchFamily="34" charset="0"/>
                <a:cs typeface="Arial Black"/>
              </a:rPr>
              <a:t>an</a:t>
            </a:r>
            <a:endParaRPr sz="3600" dirty="0">
              <a:solidFill>
                <a:schemeClr val="bg1"/>
              </a:solidFill>
              <a:latin typeface="Aptos Display" panose="020B0004020202020204" pitchFamily="34" charset="0"/>
              <a:cs typeface="Arial Black"/>
            </a:endParaRPr>
          </a:p>
        </p:txBody>
      </p:sp>
      <p:sp>
        <p:nvSpPr>
          <p:cNvPr id="7" name="Rounded Rectangle 6">
            <a:extLst>
              <a:ext uri="{FF2B5EF4-FFF2-40B4-BE49-F238E27FC236}">
                <a16:creationId xmlns:a16="http://schemas.microsoft.com/office/drawing/2014/main" id="{FD935F23-6DAB-3BE6-CC47-D067F9B94105}"/>
              </a:ext>
            </a:extLst>
          </p:cNvPr>
          <p:cNvSpPr/>
          <p:nvPr/>
        </p:nvSpPr>
        <p:spPr>
          <a:xfrm>
            <a:off x="3712099" y="2198369"/>
            <a:ext cx="1867853" cy="914400"/>
          </a:xfrm>
          <a:prstGeom prst="roundRect">
            <a:avLst/>
          </a:prstGeom>
          <a:solidFill>
            <a:schemeClr val="bg2"/>
          </a:solidFill>
          <a:ln/>
        </p:spPr>
        <p:style>
          <a:lnRef idx="2">
            <a:schemeClr val="dk1"/>
          </a:lnRef>
          <a:fillRef idx="1">
            <a:schemeClr val="lt1"/>
          </a:fillRef>
          <a:effectRef idx="0">
            <a:schemeClr val="dk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685800" fontAlgn="base">
              <a:defRPr/>
            </a:pPr>
            <a:r>
              <a:rPr lang="en-US" sz="2000" b="1"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rPr>
              <a:t>Five Year Plan</a:t>
            </a:r>
            <a:endParaRPr lang="en-US" sz="2000" kern="0" dirty="0">
              <a:solidFill>
                <a:sysClr val="windowText" lastClr="000000"/>
              </a:solidFill>
              <a:latin typeface="Aptos Display" panose="020B0004020202020204" pitchFamily="34" charset="0"/>
              <a:ea typeface="Times New Roman" panose="02020603050405020304" pitchFamily="18" charset="0"/>
            </a:endParaRPr>
          </a:p>
          <a:p>
            <a:pPr algn="ctr" defTabSz="685800" eaLnBrk="0" fontAlgn="base" hangingPunct="0">
              <a:defRPr/>
            </a:pPr>
            <a:r>
              <a:rPr lang="en-US" sz="2000"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rPr>
              <a:t>2025-2029</a:t>
            </a:r>
            <a:endParaRPr lang="en-US" sz="2000" kern="0" dirty="0">
              <a:solidFill>
                <a:sysClr val="windowText" lastClr="000000"/>
              </a:solidFill>
              <a:latin typeface="Aptos Display" panose="020B0004020202020204" pitchFamily="34" charset="0"/>
              <a:ea typeface="Times New Roman" panose="02020603050405020304" pitchFamily="18" charset="0"/>
            </a:endParaRPr>
          </a:p>
          <a:p>
            <a:pPr algn="ctr" defTabSz="685800">
              <a:lnSpc>
                <a:spcPct val="115000"/>
              </a:lnSpc>
              <a:spcAft>
                <a:spcPts val="750"/>
              </a:spcAft>
              <a:defRPr/>
            </a:pPr>
            <a:r>
              <a:rPr lang="en-US" sz="825" kern="0" dirty="0">
                <a:solidFill>
                  <a:sysClr val="windowText" lastClr="000000"/>
                </a:solidFill>
                <a:latin typeface="Arial"/>
                <a:ea typeface="Arial" panose="020B0604020202020204" pitchFamily="34" charset="0"/>
                <a:cs typeface="Times New Roman" panose="02020603050405020304" pitchFamily="18" charset="0"/>
              </a:rPr>
              <a:t> </a:t>
            </a:r>
          </a:p>
        </p:txBody>
      </p:sp>
      <p:cxnSp>
        <p:nvCxnSpPr>
          <p:cNvPr id="9" name="Straight Arrow Connector 8">
            <a:extLst>
              <a:ext uri="{FF2B5EF4-FFF2-40B4-BE49-F238E27FC236}">
                <a16:creationId xmlns:a16="http://schemas.microsoft.com/office/drawing/2014/main" id="{9D3A3C63-D6F7-1F2C-B0EE-FF2CE14142CE}"/>
              </a:ext>
            </a:extLst>
          </p:cNvPr>
          <p:cNvCxnSpPr>
            <a:cxnSpLocks/>
          </p:cNvCxnSpPr>
          <p:nvPr/>
        </p:nvCxnSpPr>
        <p:spPr>
          <a:xfrm flipH="1">
            <a:off x="1475351" y="3063847"/>
            <a:ext cx="2201352" cy="70300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 name="Text Box 9">
            <a:extLst>
              <a:ext uri="{FF2B5EF4-FFF2-40B4-BE49-F238E27FC236}">
                <a16:creationId xmlns:a16="http://schemas.microsoft.com/office/drawing/2014/main" id="{57C6AD21-402C-049E-8912-66F403427EE5}"/>
              </a:ext>
            </a:extLst>
          </p:cNvPr>
          <p:cNvSpPr txBox="1">
            <a:spLocks noChangeArrowheads="1"/>
          </p:cNvSpPr>
          <p:nvPr/>
        </p:nvSpPr>
        <p:spPr bwMode="auto">
          <a:xfrm>
            <a:off x="436855" y="3874770"/>
            <a:ext cx="1608494" cy="1072990"/>
          </a:xfrm>
          <a:prstGeom prst="roundRect">
            <a:avLst/>
          </a:prstGeom>
          <a:solidFill>
            <a:schemeClr val="bg2"/>
          </a:solidFill>
          <a:ln>
            <a:headEnd/>
            <a:tailEnd/>
          </a:ln>
        </p:spPr>
        <p:style>
          <a:lnRef idx="2">
            <a:schemeClr val="dk1"/>
          </a:lnRef>
          <a:fillRef idx="1">
            <a:schemeClr val="lt1"/>
          </a:fillRef>
          <a:effectRef idx="0">
            <a:schemeClr val="dk1"/>
          </a:effectRef>
          <a:fontRef idx="minor">
            <a:schemeClr val="dk1"/>
          </a:fontRef>
        </p:style>
        <p:txBody>
          <a:bodyPr wrap="square">
            <a:noAutofit/>
          </a:bodyPr>
          <a:lstStyle/>
          <a:p>
            <a:pPr algn="ctr" defTabSz="685800" eaLnBrk="0" fontAlgn="base" hangingPunct="0">
              <a:defRPr/>
            </a:pPr>
            <a:endParaRPr lang="en-US" sz="2800" b="1"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endParaRPr>
          </a:p>
          <a:p>
            <a:pPr algn="ctr" defTabSz="685800" eaLnBrk="0" fontAlgn="base" hangingPunct="0">
              <a:defRPr/>
            </a:pPr>
            <a:r>
              <a:rPr lang="en-US" sz="2800" b="1"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rPr>
              <a:t>2025</a:t>
            </a:r>
            <a:endParaRPr lang="en-US" sz="1050" b="1" kern="0" dirty="0">
              <a:solidFill>
                <a:sysClr val="windowText" lastClr="000000"/>
              </a:solidFill>
              <a:latin typeface="Aptos Display" panose="020B0004020202020204" pitchFamily="34" charset="0"/>
              <a:ea typeface="Times New Roman" panose="02020603050405020304" pitchFamily="18" charset="0"/>
            </a:endParaRPr>
          </a:p>
          <a:p>
            <a:pPr algn="ctr" defTabSz="685800" eaLnBrk="0" fontAlgn="base" hangingPunct="0">
              <a:defRPr/>
            </a:pPr>
            <a:r>
              <a:rPr lang="en-US" sz="900" kern="0" dirty="0">
                <a:solidFill>
                  <a:sysClr val="windowText" lastClr="000000"/>
                </a:solidFill>
                <a:latin typeface="Aptos Display" panose="020B0004020202020204" pitchFamily="34" charset="0"/>
                <a:ea typeface="Times New Roman" panose="02020603050405020304" pitchFamily="18" charset="0"/>
              </a:rPr>
              <a:t> </a:t>
            </a:r>
          </a:p>
        </p:txBody>
      </p:sp>
      <p:cxnSp>
        <p:nvCxnSpPr>
          <p:cNvPr id="15" name="Straight Arrow Connector 14">
            <a:extLst>
              <a:ext uri="{FF2B5EF4-FFF2-40B4-BE49-F238E27FC236}">
                <a16:creationId xmlns:a16="http://schemas.microsoft.com/office/drawing/2014/main" id="{A8283B8F-68D2-D8F4-BFB5-FAB65A636E38}"/>
              </a:ext>
            </a:extLst>
          </p:cNvPr>
          <p:cNvCxnSpPr>
            <a:cxnSpLocks/>
          </p:cNvCxnSpPr>
          <p:nvPr/>
        </p:nvCxnSpPr>
        <p:spPr>
          <a:xfrm flipH="1">
            <a:off x="3104309" y="3168669"/>
            <a:ext cx="761213" cy="6172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B880BBD-48EA-051D-B955-8EDD6022A5FC}"/>
              </a:ext>
            </a:extLst>
          </p:cNvPr>
          <p:cNvCxnSpPr>
            <a:cxnSpLocks/>
          </p:cNvCxnSpPr>
          <p:nvPr/>
        </p:nvCxnSpPr>
        <p:spPr>
          <a:xfrm>
            <a:off x="4639708" y="3155695"/>
            <a:ext cx="4212" cy="69999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FEB910B-D742-CD09-B53C-847C9ED18E9E}"/>
              </a:ext>
            </a:extLst>
          </p:cNvPr>
          <p:cNvCxnSpPr>
            <a:cxnSpLocks/>
          </p:cNvCxnSpPr>
          <p:nvPr/>
        </p:nvCxnSpPr>
        <p:spPr>
          <a:xfrm>
            <a:off x="5431961" y="3177049"/>
            <a:ext cx="478509" cy="6222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94AAE7E6-3CD7-3974-8597-14201E6A613B}"/>
              </a:ext>
            </a:extLst>
          </p:cNvPr>
          <p:cNvSpPr txBox="1"/>
          <p:nvPr/>
        </p:nvSpPr>
        <p:spPr>
          <a:xfrm>
            <a:off x="516658" y="3350331"/>
            <a:ext cx="923297" cy="507831"/>
          </a:xfrm>
          <a:prstGeom prst="rect">
            <a:avLst/>
          </a:prstGeom>
          <a:noFill/>
        </p:spPr>
        <p:txBody>
          <a:bodyPr wrap="square" rtlCol="0">
            <a:spAutoFit/>
          </a:bodyPr>
          <a:lstStyle/>
          <a:p>
            <a:pPr defTabSz="685800">
              <a:defRPr/>
            </a:pPr>
            <a:r>
              <a:rPr lang="en-US" sz="900" b="1" dirty="0">
                <a:solidFill>
                  <a:prstClr val="black"/>
                </a:solidFill>
                <a:latin typeface="Trebuchet MS" panose="020B0603020202020204"/>
              </a:rPr>
              <a:t>2025 is submitted with Con Plan</a:t>
            </a:r>
          </a:p>
        </p:txBody>
      </p:sp>
      <p:cxnSp>
        <p:nvCxnSpPr>
          <p:cNvPr id="4" name="Straight Arrow Connector 3">
            <a:extLst>
              <a:ext uri="{FF2B5EF4-FFF2-40B4-BE49-F238E27FC236}">
                <a16:creationId xmlns:a16="http://schemas.microsoft.com/office/drawing/2014/main" id="{E40FA1CA-9EA0-D0C8-67A0-88DC9A97EACA}"/>
              </a:ext>
            </a:extLst>
          </p:cNvPr>
          <p:cNvCxnSpPr>
            <a:cxnSpLocks/>
          </p:cNvCxnSpPr>
          <p:nvPr/>
        </p:nvCxnSpPr>
        <p:spPr>
          <a:xfrm>
            <a:off x="5579952" y="3063847"/>
            <a:ext cx="1814761" cy="7943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 name="Text Box 9">
            <a:extLst>
              <a:ext uri="{FF2B5EF4-FFF2-40B4-BE49-F238E27FC236}">
                <a16:creationId xmlns:a16="http://schemas.microsoft.com/office/drawing/2014/main" id="{9A44370B-0C6A-3B4E-D6C2-ED273C99451B}"/>
              </a:ext>
            </a:extLst>
          </p:cNvPr>
          <p:cNvSpPr txBox="1">
            <a:spLocks noChangeArrowheads="1"/>
          </p:cNvSpPr>
          <p:nvPr/>
        </p:nvSpPr>
        <p:spPr bwMode="auto">
          <a:xfrm>
            <a:off x="2113760" y="3882726"/>
            <a:ext cx="1608494" cy="1072990"/>
          </a:xfrm>
          <a:prstGeom prst="roundRect">
            <a:avLst/>
          </a:prstGeom>
          <a:solidFill>
            <a:schemeClr val="bg2"/>
          </a:solidFill>
          <a:ln>
            <a:headEnd/>
            <a:tailEnd/>
          </a:ln>
        </p:spPr>
        <p:style>
          <a:lnRef idx="2">
            <a:schemeClr val="dk1"/>
          </a:lnRef>
          <a:fillRef idx="1">
            <a:schemeClr val="lt1"/>
          </a:fillRef>
          <a:effectRef idx="0">
            <a:schemeClr val="dk1"/>
          </a:effectRef>
          <a:fontRef idx="minor">
            <a:schemeClr val="dk1"/>
          </a:fontRef>
        </p:style>
        <p:txBody>
          <a:bodyPr wrap="square">
            <a:noAutofit/>
          </a:bodyPr>
          <a:lstStyle/>
          <a:p>
            <a:pPr algn="ctr" defTabSz="685800" eaLnBrk="0" fontAlgn="base" hangingPunct="0">
              <a:defRPr/>
            </a:pPr>
            <a:endParaRPr lang="en-US" sz="2800" b="1"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endParaRPr>
          </a:p>
          <a:p>
            <a:pPr algn="ctr" defTabSz="685800" eaLnBrk="0" fontAlgn="base" hangingPunct="0">
              <a:defRPr/>
            </a:pPr>
            <a:r>
              <a:rPr lang="en-US" sz="2800" b="1"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rPr>
              <a:t>2026</a:t>
            </a:r>
            <a:endParaRPr lang="en-US" sz="1050" b="1" kern="0" dirty="0">
              <a:solidFill>
                <a:sysClr val="windowText" lastClr="000000"/>
              </a:solidFill>
              <a:latin typeface="Aptos Display" panose="020B0004020202020204" pitchFamily="34" charset="0"/>
              <a:ea typeface="Times New Roman" panose="02020603050405020304" pitchFamily="18" charset="0"/>
            </a:endParaRPr>
          </a:p>
          <a:p>
            <a:pPr algn="ctr" defTabSz="685800" eaLnBrk="0" fontAlgn="base" hangingPunct="0">
              <a:defRPr/>
            </a:pPr>
            <a:r>
              <a:rPr lang="en-US" sz="900" kern="0" dirty="0">
                <a:solidFill>
                  <a:sysClr val="windowText" lastClr="000000"/>
                </a:solidFill>
                <a:latin typeface="Aptos Display" panose="020B0004020202020204" pitchFamily="34" charset="0"/>
                <a:ea typeface="Times New Roman" panose="02020603050405020304" pitchFamily="18" charset="0"/>
              </a:rPr>
              <a:t> </a:t>
            </a:r>
          </a:p>
        </p:txBody>
      </p:sp>
      <p:sp>
        <p:nvSpPr>
          <p:cNvPr id="5" name="Text Box 9">
            <a:extLst>
              <a:ext uri="{FF2B5EF4-FFF2-40B4-BE49-F238E27FC236}">
                <a16:creationId xmlns:a16="http://schemas.microsoft.com/office/drawing/2014/main" id="{7909B0B1-18BD-BEC0-7206-79B59D1726BF}"/>
              </a:ext>
            </a:extLst>
          </p:cNvPr>
          <p:cNvSpPr txBox="1">
            <a:spLocks noChangeArrowheads="1"/>
          </p:cNvSpPr>
          <p:nvPr/>
        </p:nvSpPr>
        <p:spPr bwMode="auto">
          <a:xfrm>
            <a:off x="3785044" y="3874770"/>
            <a:ext cx="1608494" cy="1072990"/>
          </a:xfrm>
          <a:prstGeom prst="roundRect">
            <a:avLst/>
          </a:prstGeom>
          <a:solidFill>
            <a:schemeClr val="bg2"/>
          </a:solidFill>
          <a:ln>
            <a:headEnd/>
            <a:tailEnd/>
          </a:ln>
        </p:spPr>
        <p:style>
          <a:lnRef idx="2">
            <a:schemeClr val="dk1"/>
          </a:lnRef>
          <a:fillRef idx="1">
            <a:schemeClr val="lt1"/>
          </a:fillRef>
          <a:effectRef idx="0">
            <a:schemeClr val="dk1"/>
          </a:effectRef>
          <a:fontRef idx="minor">
            <a:schemeClr val="dk1"/>
          </a:fontRef>
        </p:style>
        <p:txBody>
          <a:bodyPr wrap="square">
            <a:noAutofit/>
          </a:bodyPr>
          <a:lstStyle/>
          <a:p>
            <a:pPr algn="ctr" defTabSz="685800" eaLnBrk="0" fontAlgn="base" hangingPunct="0">
              <a:defRPr/>
            </a:pPr>
            <a:endParaRPr lang="en-US" sz="1200" b="1" kern="0"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endParaRPr>
          </a:p>
          <a:p>
            <a:pPr algn="ctr" defTabSz="685800" eaLnBrk="0" fontAlgn="base" hangingPunct="0">
              <a:defRPr/>
            </a:pPr>
            <a:endParaRPr lang="en-US" sz="1200" b="1" kern="0"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endParaRPr>
          </a:p>
          <a:p>
            <a:pPr algn="ctr" defTabSz="685800" eaLnBrk="0" fontAlgn="base" hangingPunct="0">
              <a:defRPr/>
            </a:pPr>
            <a:r>
              <a:rPr lang="en-US" sz="2800" b="1" kern="0"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rPr>
              <a:t>2027</a:t>
            </a:r>
            <a:endParaRPr lang="en-US" sz="1050" b="1" kern="0" dirty="0">
              <a:solidFill>
                <a:sysClr val="windowText" lastClr="000000"/>
              </a:solidFill>
              <a:latin typeface="Aptos Display" panose="020B0004020202020204" pitchFamily="34" charset="0"/>
              <a:ea typeface="Times New Roman" panose="02020603050405020304" pitchFamily="18" charset="0"/>
            </a:endParaRPr>
          </a:p>
          <a:p>
            <a:pPr algn="ctr" defTabSz="685800" eaLnBrk="0" fontAlgn="base" hangingPunct="0">
              <a:defRPr/>
            </a:pPr>
            <a:r>
              <a:rPr lang="en-US" sz="900" kern="0" dirty="0">
                <a:solidFill>
                  <a:sysClr val="windowText" lastClr="000000"/>
                </a:solidFill>
                <a:latin typeface="Aptos Display" panose="020B0004020202020204" pitchFamily="34" charset="0"/>
                <a:ea typeface="Times New Roman" panose="02020603050405020304" pitchFamily="18" charset="0"/>
              </a:rPr>
              <a:t> </a:t>
            </a:r>
          </a:p>
        </p:txBody>
      </p:sp>
      <p:sp>
        <p:nvSpPr>
          <p:cNvPr id="8" name="Text Box 9">
            <a:extLst>
              <a:ext uri="{FF2B5EF4-FFF2-40B4-BE49-F238E27FC236}">
                <a16:creationId xmlns:a16="http://schemas.microsoft.com/office/drawing/2014/main" id="{E2D2D23B-C5FB-0709-256D-E7110BB0A3B9}"/>
              </a:ext>
            </a:extLst>
          </p:cNvPr>
          <p:cNvSpPr txBox="1">
            <a:spLocks noChangeArrowheads="1"/>
          </p:cNvSpPr>
          <p:nvPr/>
        </p:nvSpPr>
        <p:spPr bwMode="auto">
          <a:xfrm>
            <a:off x="5467570" y="3882726"/>
            <a:ext cx="1608494" cy="1072990"/>
          </a:xfrm>
          <a:prstGeom prst="roundRect">
            <a:avLst/>
          </a:prstGeom>
          <a:solidFill>
            <a:schemeClr val="bg2"/>
          </a:solidFill>
          <a:ln>
            <a:headEnd/>
            <a:tailEnd/>
          </a:ln>
        </p:spPr>
        <p:style>
          <a:lnRef idx="2">
            <a:schemeClr val="dk1"/>
          </a:lnRef>
          <a:fillRef idx="1">
            <a:schemeClr val="lt1"/>
          </a:fillRef>
          <a:effectRef idx="0">
            <a:schemeClr val="dk1"/>
          </a:effectRef>
          <a:fontRef idx="minor">
            <a:schemeClr val="dk1"/>
          </a:fontRef>
        </p:style>
        <p:txBody>
          <a:bodyPr wrap="square">
            <a:noAutofit/>
          </a:bodyPr>
          <a:lstStyle/>
          <a:p>
            <a:pPr algn="ctr" defTabSz="685800" eaLnBrk="0" fontAlgn="base" hangingPunct="0">
              <a:defRPr/>
            </a:pPr>
            <a:endParaRPr lang="en-US" sz="1200" b="1"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endParaRPr>
          </a:p>
          <a:p>
            <a:pPr algn="ctr" defTabSz="685800" eaLnBrk="0" fontAlgn="base" hangingPunct="0">
              <a:defRPr/>
            </a:pPr>
            <a:endParaRPr lang="en-US" sz="1200" b="1"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endParaRPr>
          </a:p>
          <a:p>
            <a:pPr algn="ctr" defTabSz="685800" eaLnBrk="0" fontAlgn="base" hangingPunct="0">
              <a:defRPr/>
            </a:pPr>
            <a:r>
              <a:rPr lang="en-US" sz="2800" b="1"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rPr>
              <a:t>2028</a:t>
            </a:r>
            <a:endParaRPr lang="en-US" sz="1050" b="1" kern="0" dirty="0">
              <a:solidFill>
                <a:sysClr val="windowText" lastClr="000000"/>
              </a:solidFill>
              <a:latin typeface="Aptos Display" panose="020B0004020202020204" pitchFamily="34" charset="0"/>
              <a:ea typeface="Times New Roman" panose="02020603050405020304" pitchFamily="18" charset="0"/>
            </a:endParaRPr>
          </a:p>
          <a:p>
            <a:pPr algn="ctr" defTabSz="685800" eaLnBrk="0" fontAlgn="base" hangingPunct="0">
              <a:defRPr/>
            </a:pPr>
            <a:r>
              <a:rPr lang="en-US" sz="900" kern="0" dirty="0">
                <a:solidFill>
                  <a:sysClr val="windowText" lastClr="000000"/>
                </a:solidFill>
                <a:latin typeface="Aptos Display" panose="020B0004020202020204" pitchFamily="34" charset="0"/>
                <a:ea typeface="Times New Roman" panose="02020603050405020304" pitchFamily="18" charset="0"/>
              </a:rPr>
              <a:t> </a:t>
            </a:r>
          </a:p>
        </p:txBody>
      </p:sp>
      <p:sp>
        <p:nvSpPr>
          <p:cNvPr id="11" name="Text Box 9">
            <a:extLst>
              <a:ext uri="{FF2B5EF4-FFF2-40B4-BE49-F238E27FC236}">
                <a16:creationId xmlns:a16="http://schemas.microsoft.com/office/drawing/2014/main" id="{79803485-0F15-CCAB-36E4-A83EFA2E529D}"/>
              </a:ext>
            </a:extLst>
          </p:cNvPr>
          <p:cNvSpPr txBox="1">
            <a:spLocks noChangeArrowheads="1"/>
          </p:cNvSpPr>
          <p:nvPr/>
        </p:nvSpPr>
        <p:spPr bwMode="auto">
          <a:xfrm>
            <a:off x="7138854" y="3882726"/>
            <a:ext cx="1608494" cy="1072990"/>
          </a:xfrm>
          <a:prstGeom prst="roundRect">
            <a:avLst/>
          </a:prstGeom>
          <a:solidFill>
            <a:schemeClr val="bg2"/>
          </a:solidFill>
          <a:ln>
            <a:headEnd/>
            <a:tailEnd/>
          </a:ln>
        </p:spPr>
        <p:style>
          <a:lnRef idx="2">
            <a:schemeClr val="dk1"/>
          </a:lnRef>
          <a:fillRef idx="1">
            <a:schemeClr val="lt1"/>
          </a:fillRef>
          <a:effectRef idx="0">
            <a:schemeClr val="dk1"/>
          </a:effectRef>
          <a:fontRef idx="minor">
            <a:schemeClr val="dk1"/>
          </a:fontRef>
        </p:style>
        <p:txBody>
          <a:bodyPr wrap="square">
            <a:noAutofit/>
          </a:bodyPr>
          <a:lstStyle/>
          <a:p>
            <a:pPr algn="ctr" defTabSz="685800" eaLnBrk="0" fontAlgn="base" hangingPunct="0">
              <a:defRPr/>
            </a:pPr>
            <a:endParaRPr lang="en-US" sz="1200" b="1"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endParaRPr>
          </a:p>
          <a:p>
            <a:pPr algn="ctr" defTabSz="685800" eaLnBrk="0" fontAlgn="base" hangingPunct="0">
              <a:defRPr/>
            </a:pPr>
            <a:endParaRPr lang="en-US" sz="1200" b="1"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endParaRPr>
          </a:p>
          <a:p>
            <a:pPr algn="ctr" defTabSz="685800" eaLnBrk="0" fontAlgn="base" hangingPunct="0">
              <a:defRPr/>
            </a:pPr>
            <a:r>
              <a:rPr lang="en-US" sz="2800" b="1" dirty="0">
                <a:solidFill>
                  <a:srgbClr val="000000"/>
                </a:solidFill>
                <a:latin typeface="Aptos Display" panose="020B0004020202020204" pitchFamily="34" charset="0"/>
                <a:ea typeface="Times New Roman" panose="02020603050405020304" pitchFamily="18" charset="0"/>
                <a:cs typeface="Times New Roman" panose="02020603050405020304" pitchFamily="18" charset="0"/>
              </a:rPr>
              <a:t>2029</a:t>
            </a:r>
            <a:endParaRPr lang="en-US" sz="1050" b="1" kern="0" dirty="0">
              <a:solidFill>
                <a:sysClr val="windowText" lastClr="000000"/>
              </a:solidFill>
              <a:latin typeface="Aptos Display" panose="020B0004020202020204" pitchFamily="34" charset="0"/>
              <a:ea typeface="Times New Roman" panose="02020603050405020304" pitchFamily="18" charset="0"/>
            </a:endParaRPr>
          </a:p>
          <a:p>
            <a:pPr algn="ctr" defTabSz="685800" eaLnBrk="0" fontAlgn="base" hangingPunct="0">
              <a:defRPr/>
            </a:pPr>
            <a:r>
              <a:rPr lang="en-US" sz="900" kern="0" dirty="0">
                <a:solidFill>
                  <a:sysClr val="windowText" lastClr="000000"/>
                </a:solidFill>
                <a:latin typeface="Aptos Display" panose="020B0004020202020204" pitchFamily="34" charset="0"/>
                <a:ea typeface="Times New Roman" panose="02020603050405020304" pitchFamily="18" charset="0"/>
              </a:rPr>
              <a:t> </a:t>
            </a:r>
          </a:p>
        </p:txBody>
      </p:sp>
    </p:spTree>
    <p:extLst>
      <p:ext uri="{BB962C8B-B14F-4D97-AF65-F5344CB8AC3E}">
        <p14:creationId xmlns:p14="http://schemas.microsoft.com/office/powerpoint/2010/main" val="2943241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A14C0-6694-F39E-18EF-B8BB067F8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7834B-F37B-DB00-FF22-CD5F0163BB8F}"/>
              </a:ext>
            </a:extLst>
          </p:cNvPr>
          <p:cNvSpPr>
            <a:spLocks noGrp="1"/>
          </p:cNvSpPr>
          <p:nvPr>
            <p:ph type="title"/>
          </p:nvPr>
        </p:nvSpPr>
        <p:spPr/>
        <p:txBody>
          <a:bodyPr/>
          <a:lstStyle/>
          <a:p>
            <a:pPr algn="ctr"/>
            <a:r>
              <a:rPr lang="en-US" sz="3600" dirty="0">
                <a:latin typeface="Aptos Display" panose="020B0004020202020204" pitchFamily="34" charset="0"/>
              </a:rPr>
              <a:t>FY 24-25 HUD Formula Allocations</a:t>
            </a:r>
          </a:p>
        </p:txBody>
      </p:sp>
      <p:sp>
        <p:nvSpPr>
          <p:cNvPr id="3" name="Rectangle 2">
            <a:extLst>
              <a:ext uri="{FF2B5EF4-FFF2-40B4-BE49-F238E27FC236}">
                <a16:creationId xmlns:a16="http://schemas.microsoft.com/office/drawing/2014/main" id="{74831E54-BE42-9AD7-6AC4-957569E097CD}"/>
              </a:ext>
            </a:extLst>
          </p:cNvPr>
          <p:cNvSpPr/>
          <p:nvPr/>
        </p:nvSpPr>
        <p:spPr>
          <a:xfrm>
            <a:off x="1662909" y="1766175"/>
            <a:ext cx="3094074" cy="216380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tx1"/>
                </a:solidFill>
                <a:latin typeface="Aptos Display" panose="020B0004020202020204" pitchFamily="34" charset="0"/>
              </a:rPr>
              <a:t>$32,759,210</a:t>
            </a:r>
          </a:p>
        </p:txBody>
      </p:sp>
      <p:sp>
        <p:nvSpPr>
          <p:cNvPr id="5" name="Rectangle 4">
            <a:extLst>
              <a:ext uri="{FF2B5EF4-FFF2-40B4-BE49-F238E27FC236}">
                <a16:creationId xmlns:a16="http://schemas.microsoft.com/office/drawing/2014/main" id="{9A31906A-F598-87D1-646D-780E78F6215F}"/>
              </a:ext>
            </a:extLst>
          </p:cNvPr>
          <p:cNvSpPr/>
          <p:nvPr/>
        </p:nvSpPr>
        <p:spPr>
          <a:xfrm>
            <a:off x="4947979" y="1766175"/>
            <a:ext cx="3094075" cy="216380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tx1"/>
                </a:solidFill>
                <a:latin typeface="Aptos Display" panose="020B0004020202020204" pitchFamily="34" charset="0"/>
              </a:rPr>
              <a:t>$5,928,131</a:t>
            </a:r>
          </a:p>
        </p:txBody>
      </p:sp>
      <p:sp>
        <p:nvSpPr>
          <p:cNvPr id="6" name="Rectangle 5">
            <a:extLst>
              <a:ext uri="{FF2B5EF4-FFF2-40B4-BE49-F238E27FC236}">
                <a16:creationId xmlns:a16="http://schemas.microsoft.com/office/drawing/2014/main" id="{B933AB7C-C57D-6FE6-A29C-7A57ACA0C190}"/>
              </a:ext>
            </a:extLst>
          </p:cNvPr>
          <p:cNvSpPr/>
          <p:nvPr/>
        </p:nvSpPr>
        <p:spPr>
          <a:xfrm>
            <a:off x="4939562" y="4059162"/>
            <a:ext cx="3094075" cy="226067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tx1"/>
                </a:solidFill>
                <a:latin typeface="Aptos Display" panose="020B0004020202020204" pitchFamily="34" charset="0"/>
              </a:rPr>
              <a:t>$3,593,290</a:t>
            </a:r>
          </a:p>
        </p:txBody>
      </p:sp>
      <p:sp>
        <p:nvSpPr>
          <p:cNvPr id="7" name="Rectangle 6">
            <a:extLst>
              <a:ext uri="{FF2B5EF4-FFF2-40B4-BE49-F238E27FC236}">
                <a16:creationId xmlns:a16="http://schemas.microsoft.com/office/drawing/2014/main" id="{F9A3A308-0393-B23A-C75B-B406733BA627}"/>
              </a:ext>
            </a:extLst>
          </p:cNvPr>
          <p:cNvSpPr/>
          <p:nvPr/>
        </p:nvSpPr>
        <p:spPr>
          <a:xfrm>
            <a:off x="1662909" y="4059162"/>
            <a:ext cx="3094074" cy="226067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tx1"/>
                </a:solidFill>
                <a:latin typeface="Aptos Display" panose="020B0004020202020204" pitchFamily="34" charset="0"/>
              </a:rPr>
              <a:t>$2,990,945</a:t>
            </a:r>
            <a:endParaRPr lang="en-US" sz="2400" b="1" dirty="0">
              <a:solidFill>
                <a:schemeClr val="tx1"/>
              </a:solidFill>
            </a:endParaRPr>
          </a:p>
        </p:txBody>
      </p:sp>
      <p:sp>
        <p:nvSpPr>
          <p:cNvPr id="8" name="TextBox 7">
            <a:extLst>
              <a:ext uri="{FF2B5EF4-FFF2-40B4-BE49-F238E27FC236}">
                <a16:creationId xmlns:a16="http://schemas.microsoft.com/office/drawing/2014/main" id="{5C9C94A0-9089-5FE0-B466-226F71FA4542}"/>
              </a:ext>
            </a:extLst>
          </p:cNvPr>
          <p:cNvSpPr txBox="1"/>
          <p:nvPr/>
        </p:nvSpPr>
        <p:spPr>
          <a:xfrm>
            <a:off x="2141374" y="2064339"/>
            <a:ext cx="2137144" cy="369332"/>
          </a:xfrm>
          <a:prstGeom prst="rect">
            <a:avLst/>
          </a:prstGeom>
          <a:noFill/>
        </p:spPr>
        <p:txBody>
          <a:bodyPr wrap="square" lIns="0" tIns="0" rIns="0" bIns="0" rtlCol="0">
            <a:spAutoFit/>
          </a:bodyPr>
          <a:lstStyle/>
          <a:p>
            <a:pPr algn="ctr"/>
            <a:r>
              <a:rPr lang="en-US" sz="2400" dirty="0">
                <a:latin typeface="Aptos Display" panose="020B0004020202020204" pitchFamily="34" charset="0"/>
              </a:rPr>
              <a:t>CDBG</a:t>
            </a:r>
          </a:p>
        </p:txBody>
      </p:sp>
      <p:sp>
        <p:nvSpPr>
          <p:cNvPr id="9" name="TextBox 8">
            <a:extLst>
              <a:ext uri="{FF2B5EF4-FFF2-40B4-BE49-F238E27FC236}">
                <a16:creationId xmlns:a16="http://schemas.microsoft.com/office/drawing/2014/main" id="{98750FE4-B4D4-D70D-0F9B-0438FF2D4DBD}"/>
              </a:ext>
            </a:extLst>
          </p:cNvPr>
          <p:cNvSpPr txBox="1"/>
          <p:nvPr/>
        </p:nvSpPr>
        <p:spPr>
          <a:xfrm>
            <a:off x="5335403" y="2064339"/>
            <a:ext cx="2407188" cy="369332"/>
          </a:xfrm>
          <a:prstGeom prst="rect">
            <a:avLst/>
          </a:prstGeom>
          <a:noFill/>
        </p:spPr>
        <p:txBody>
          <a:bodyPr wrap="square" lIns="0" tIns="0" rIns="0" bIns="0" rtlCol="0">
            <a:spAutoFit/>
          </a:bodyPr>
          <a:lstStyle/>
          <a:p>
            <a:pPr algn="ctr"/>
            <a:r>
              <a:rPr lang="en-US" sz="2400" dirty="0">
                <a:latin typeface="Aptos Display" panose="020B0004020202020204" pitchFamily="34" charset="0"/>
              </a:rPr>
              <a:t>HOME</a:t>
            </a:r>
          </a:p>
        </p:txBody>
      </p:sp>
      <p:sp>
        <p:nvSpPr>
          <p:cNvPr id="10" name="TextBox 9">
            <a:extLst>
              <a:ext uri="{FF2B5EF4-FFF2-40B4-BE49-F238E27FC236}">
                <a16:creationId xmlns:a16="http://schemas.microsoft.com/office/drawing/2014/main" id="{F6E936CC-9FC5-AB77-D10B-7E8B1A319CD5}"/>
              </a:ext>
            </a:extLst>
          </p:cNvPr>
          <p:cNvSpPr txBox="1"/>
          <p:nvPr/>
        </p:nvSpPr>
        <p:spPr>
          <a:xfrm>
            <a:off x="2158409" y="4501500"/>
            <a:ext cx="2137144" cy="369332"/>
          </a:xfrm>
          <a:prstGeom prst="rect">
            <a:avLst/>
          </a:prstGeom>
          <a:noFill/>
        </p:spPr>
        <p:txBody>
          <a:bodyPr wrap="square" lIns="0" tIns="0" rIns="0" bIns="0" rtlCol="0">
            <a:spAutoFit/>
          </a:bodyPr>
          <a:lstStyle/>
          <a:p>
            <a:pPr algn="ctr"/>
            <a:r>
              <a:rPr lang="en-US" sz="2400" dirty="0">
                <a:latin typeface="Aptos Display" panose="020B0004020202020204" pitchFamily="34" charset="0"/>
              </a:rPr>
              <a:t>ESG</a:t>
            </a:r>
          </a:p>
        </p:txBody>
      </p:sp>
      <p:sp>
        <p:nvSpPr>
          <p:cNvPr id="11" name="TextBox 10">
            <a:extLst>
              <a:ext uri="{FF2B5EF4-FFF2-40B4-BE49-F238E27FC236}">
                <a16:creationId xmlns:a16="http://schemas.microsoft.com/office/drawing/2014/main" id="{6D299D59-D8AC-EE6E-A2FA-E16BE3D4F4A1}"/>
              </a:ext>
            </a:extLst>
          </p:cNvPr>
          <p:cNvSpPr txBox="1"/>
          <p:nvPr/>
        </p:nvSpPr>
        <p:spPr>
          <a:xfrm>
            <a:off x="5418027" y="4501500"/>
            <a:ext cx="2137144" cy="369332"/>
          </a:xfrm>
          <a:prstGeom prst="rect">
            <a:avLst/>
          </a:prstGeom>
          <a:noFill/>
        </p:spPr>
        <p:txBody>
          <a:bodyPr wrap="square" lIns="0" tIns="0" rIns="0" bIns="0" rtlCol="0">
            <a:spAutoFit/>
          </a:bodyPr>
          <a:lstStyle/>
          <a:p>
            <a:pPr algn="ctr"/>
            <a:r>
              <a:rPr lang="en-US" sz="2400" dirty="0">
                <a:latin typeface="Aptos Display" panose="020B0004020202020204" pitchFamily="34" charset="0"/>
              </a:rPr>
              <a:t>HOPWA</a:t>
            </a:r>
          </a:p>
        </p:txBody>
      </p:sp>
      <p:pic>
        <p:nvPicPr>
          <p:cNvPr id="15" name="Graphic 14" descr="City with solid fill">
            <a:extLst>
              <a:ext uri="{FF2B5EF4-FFF2-40B4-BE49-F238E27FC236}">
                <a16:creationId xmlns:a16="http://schemas.microsoft.com/office/drawing/2014/main" id="{069993F9-A72B-E1D0-8444-6730FE53E0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9399" y="2939596"/>
            <a:ext cx="914400" cy="914400"/>
          </a:xfrm>
          <a:prstGeom prst="rect">
            <a:avLst/>
          </a:prstGeom>
        </p:spPr>
      </p:pic>
      <p:pic>
        <p:nvPicPr>
          <p:cNvPr id="17" name="Graphic 16" descr="Care with solid fill">
            <a:extLst>
              <a:ext uri="{FF2B5EF4-FFF2-40B4-BE49-F238E27FC236}">
                <a16:creationId xmlns:a16="http://schemas.microsoft.com/office/drawing/2014/main" id="{F1FA4499-BA02-B1AE-1C41-226E12A6C9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9399" y="5383474"/>
            <a:ext cx="914400" cy="914400"/>
          </a:xfrm>
          <a:prstGeom prst="rect">
            <a:avLst/>
          </a:prstGeom>
        </p:spPr>
      </p:pic>
      <p:pic>
        <p:nvPicPr>
          <p:cNvPr id="22" name="Graphic 21" descr="Door Open with solid fill">
            <a:extLst>
              <a:ext uri="{FF2B5EF4-FFF2-40B4-BE49-F238E27FC236}">
                <a16:creationId xmlns:a16="http://schemas.microsoft.com/office/drawing/2014/main" id="{778320B1-FC3E-9749-A3F2-5F89817186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69781" y="5383474"/>
            <a:ext cx="914400" cy="914400"/>
          </a:xfrm>
          <a:prstGeom prst="rect">
            <a:avLst/>
          </a:prstGeom>
        </p:spPr>
      </p:pic>
      <p:pic>
        <p:nvPicPr>
          <p:cNvPr id="12" name="Graphic 11" descr="Hammer with solid fill">
            <a:extLst>
              <a:ext uri="{FF2B5EF4-FFF2-40B4-BE49-F238E27FC236}">
                <a16:creationId xmlns:a16="http://schemas.microsoft.com/office/drawing/2014/main" id="{82FB1ADF-DBBC-3079-30E7-6612BFA7C6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52746" y="3015584"/>
            <a:ext cx="838412" cy="838412"/>
          </a:xfrm>
          <a:prstGeom prst="rect">
            <a:avLst/>
          </a:prstGeom>
        </p:spPr>
      </p:pic>
    </p:spTree>
    <p:extLst>
      <p:ext uri="{BB962C8B-B14F-4D97-AF65-F5344CB8AC3E}">
        <p14:creationId xmlns:p14="http://schemas.microsoft.com/office/powerpoint/2010/main" val="643936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E3803-25C2-3E7F-AFEB-F936B5E46549}"/>
              </a:ext>
            </a:extLst>
          </p:cNvPr>
          <p:cNvSpPr>
            <a:spLocks noGrp="1"/>
          </p:cNvSpPr>
          <p:nvPr>
            <p:ph type="title"/>
          </p:nvPr>
        </p:nvSpPr>
        <p:spPr/>
        <p:txBody>
          <a:bodyPr/>
          <a:lstStyle/>
          <a:p>
            <a:r>
              <a:rPr lang="en-US" sz="3600" dirty="0">
                <a:latin typeface="Aptos Display" panose="020B0004020202020204" pitchFamily="34" charset="0"/>
              </a:rPr>
              <a:t>Citizen Participation</a:t>
            </a:r>
          </a:p>
        </p:txBody>
      </p:sp>
      <p:pic>
        <p:nvPicPr>
          <p:cNvPr id="5" name="Picture 4">
            <a:extLst>
              <a:ext uri="{FF2B5EF4-FFF2-40B4-BE49-F238E27FC236}">
                <a16:creationId xmlns:a16="http://schemas.microsoft.com/office/drawing/2014/main" id="{027B02FC-EA3A-4616-FB15-71FAB50526A2}"/>
              </a:ext>
            </a:extLst>
          </p:cNvPr>
          <p:cNvPicPr>
            <a:picLocks noChangeAspect="1"/>
          </p:cNvPicPr>
          <p:nvPr/>
        </p:nvPicPr>
        <p:blipFill>
          <a:blip r:embed="rId3"/>
          <a:stretch>
            <a:fillRect/>
          </a:stretch>
        </p:blipFill>
        <p:spPr>
          <a:xfrm>
            <a:off x="1729409" y="1735502"/>
            <a:ext cx="5258610" cy="4815628"/>
          </a:xfrm>
          <a:prstGeom prst="rect">
            <a:avLst/>
          </a:prstGeom>
        </p:spPr>
      </p:pic>
    </p:spTree>
    <p:extLst>
      <p:ext uri="{BB962C8B-B14F-4D97-AF65-F5344CB8AC3E}">
        <p14:creationId xmlns:p14="http://schemas.microsoft.com/office/powerpoint/2010/main" val="353808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F7ED-CA56-0332-471C-B769AF38A89D}"/>
              </a:ext>
            </a:extLst>
          </p:cNvPr>
          <p:cNvSpPr>
            <a:spLocks noGrp="1"/>
          </p:cNvSpPr>
          <p:nvPr>
            <p:ph type="title"/>
          </p:nvPr>
        </p:nvSpPr>
        <p:spPr/>
        <p:txBody>
          <a:bodyPr/>
          <a:lstStyle/>
          <a:p>
            <a:r>
              <a:rPr lang="en-US" sz="3600" dirty="0">
                <a:latin typeface="Aptos Display" panose="020B0004020202020204" pitchFamily="34" charset="0"/>
              </a:rPr>
              <a:t>Citizen Participation</a:t>
            </a:r>
          </a:p>
        </p:txBody>
      </p:sp>
      <p:sp>
        <p:nvSpPr>
          <p:cNvPr id="3" name="Text Placeholder 2">
            <a:extLst>
              <a:ext uri="{FF2B5EF4-FFF2-40B4-BE49-F238E27FC236}">
                <a16:creationId xmlns:a16="http://schemas.microsoft.com/office/drawing/2014/main" id="{29F060A5-2DC8-66C3-6D07-548ED59C915A}"/>
              </a:ext>
            </a:extLst>
          </p:cNvPr>
          <p:cNvSpPr>
            <a:spLocks noGrp="1"/>
          </p:cNvSpPr>
          <p:nvPr>
            <p:ph type="body" sz="quarter" idx="10"/>
          </p:nvPr>
        </p:nvSpPr>
        <p:spPr>
          <a:xfrm>
            <a:off x="749300" y="1880035"/>
            <a:ext cx="7645400" cy="4303713"/>
          </a:xfrm>
        </p:spPr>
        <p:txBody>
          <a:bodyPr/>
          <a:lstStyle/>
          <a:p>
            <a:pPr>
              <a:spcAft>
                <a:spcPts val="0"/>
              </a:spcAft>
            </a:pPr>
            <a:r>
              <a:rPr lang="en-US" sz="2800" dirty="0">
                <a:effectLst/>
                <a:latin typeface="Aptos Display" panose="020B0004020202020204" pitchFamily="34" charset="0"/>
                <a:ea typeface="Times New Roman" panose="02020603050405020304" pitchFamily="18" charset="0"/>
                <a:cs typeface="Times New Roman" panose="02020603050405020304" pitchFamily="18" charset="0"/>
              </a:rPr>
              <a:t>Citizens will have an opportunity to </a:t>
            </a:r>
            <a:r>
              <a:rPr lang="en-US" sz="2800" dirty="0">
                <a:latin typeface="Aptos Display" panose="020B0004020202020204" pitchFamily="34" charset="0"/>
                <a:ea typeface="Times New Roman" panose="02020603050405020304" pitchFamily="18" charset="0"/>
                <a:cs typeface="Times New Roman" panose="02020603050405020304" pitchFamily="18" charset="0"/>
              </a:rPr>
              <a:t>complete a survey via online, handouts or using QR codes to receive feedback on what is going on in your community.  </a:t>
            </a:r>
          </a:p>
          <a:p>
            <a:pPr>
              <a:spcAft>
                <a:spcPts val="0"/>
              </a:spcAft>
            </a:pPr>
            <a:r>
              <a:rPr lang="en-US" sz="2800" dirty="0">
                <a:latin typeface="Aptos Display" panose="020B0004020202020204" pitchFamily="34" charset="0"/>
                <a:ea typeface="Times New Roman" panose="02020603050405020304" pitchFamily="18" charset="0"/>
                <a:cs typeface="Times New Roman" panose="02020603050405020304" pitchFamily="18" charset="0"/>
              </a:rPr>
              <a:t>Citizens have an opportunity to give comments on the draft of the Con Plan</a:t>
            </a:r>
          </a:p>
          <a:p>
            <a:pPr>
              <a:spcAft>
                <a:spcPts val="0"/>
              </a:spcAft>
            </a:pPr>
            <a:r>
              <a:rPr lang="en-US" sz="2800" dirty="0">
                <a:latin typeface="Aptos Display" panose="020B0004020202020204" pitchFamily="34" charset="0"/>
                <a:ea typeface="Times New Roman" panose="02020603050405020304" pitchFamily="18" charset="0"/>
                <a:cs typeface="Times New Roman" panose="02020603050405020304" pitchFamily="18" charset="0"/>
              </a:rPr>
              <a:t>This will assist the city in establishing our goals and priorities for the use of funds over the next 5-years</a:t>
            </a:r>
            <a:r>
              <a:rPr lang="en-US" dirty="0">
                <a:latin typeface="Aptos Display" panose="020B0004020202020204" pitchFamily="34" charset="0"/>
                <a:ea typeface="Times New Roman" panose="02020603050405020304" pitchFamily="18" charset="0"/>
                <a:cs typeface="Times New Roman" panose="02020603050405020304" pitchFamily="18" charset="0"/>
              </a:rPr>
              <a:t>.</a:t>
            </a:r>
            <a:r>
              <a:rPr lang="en-US" dirty="0">
                <a:effectLst/>
                <a:latin typeface="Aptos Display" panose="020B0004020202020204" pitchFamily="34" charset="0"/>
                <a:ea typeface="Times New Roman" panose="02020603050405020304" pitchFamily="18" charset="0"/>
                <a:cs typeface="Times New Roman" panose="02020603050405020304" pitchFamily="18" charset="0"/>
              </a:rPr>
              <a:t> </a:t>
            </a:r>
          </a:p>
          <a:p>
            <a:pPr marL="0" marR="0" algn="just">
              <a:lnSpc>
                <a:spcPct val="103000"/>
              </a:lnSpc>
              <a:spcBef>
                <a:spcPts val="0"/>
              </a:spcBef>
              <a:spcAft>
                <a:spcPts val="15"/>
              </a:spcAft>
            </a:pPr>
            <a:endParaRPr lang="en-US" dirty="0">
              <a:latin typeface="Aptos Display" panose="020B000402020202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778419716"/>
      </p:ext>
    </p:extLst>
  </p:cSld>
  <p:clrMapOvr>
    <a:masterClrMapping/>
  </p:clrMapOvr>
</p:sld>
</file>

<file path=ppt/theme/theme1.xml><?xml version="1.0" encoding="utf-8"?>
<a:theme xmlns:a="http://schemas.openxmlformats.org/drawingml/2006/main" name="CoD_Content">
  <a:themeElements>
    <a:clrScheme name="City of Detroit_R04">
      <a:dk1>
        <a:sysClr val="windowText" lastClr="000000"/>
      </a:dk1>
      <a:lt1>
        <a:sysClr val="window" lastClr="FFFFFF"/>
      </a:lt1>
      <a:dk2>
        <a:srgbClr val="004445"/>
      </a:dk2>
      <a:lt2>
        <a:srgbClr val="9FD4B3"/>
      </a:lt2>
      <a:accent1>
        <a:srgbClr val="004445"/>
      </a:accent1>
      <a:accent2>
        <a:srgbClr val="009681"/>
      </a:accent2>
      <a:accent3>
        <a:srgbClr val="666666"/>
      </a:accent3>
      <a:accent4>
        <a:srgbClr val="9FD4B3"/>
      </a:accent4>
      <a:accent5>
        <a:srgbClr val="808080"/>
      </a:accent5>
      <a:accent6>
        <a:srgbClr val="154C4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600" dirty="0" smtClean="0"/>
        </a:defPPr>
      </a:lstStyle>
    </a:txDef>
  </a:objectDefaults>
  <a:extraClrSchemeLst/>
</a:theme>
</file>

<file path=ppt/theme/theme2.xml><?xml version="1.0" encoding="utf-8"?>
<a:theme xmlns:a="http://schemas.openxmlformats.org/drawingml/2006/main" name="Communications De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Deck" id="{904AEF62-EA66-45C0-8322-E22F433C52E2}" vid="{BB5D1B4D-00D2-4B6E-AE96-ECA79A223350}"/>
    </a:ext>
  </a:extLst>
</a:theme>
</file>

<file path=ppt/theme/theme3.xml><?xml version="1.0" encoding="utf-8"?>
<a:theme xmlns:a="http://schemas.openxmlformats.org/drawingml/2006/main" name="1_CoD_Content">
  <a:themeElements>
    <a:clrScheme name="City of Detroit_R04">
      <a:dk1>
        <a:sysClr val="windowText" lastClr="000000"/>
      </a:dk1>
      <a:lt1>
        <a:sysClr val="window" lastClr="FFFFFF"/>
      </a:lt1>
      <a:dk2>
        <a:srgbClr val="004445"/>
      </a:dk2>
      <a:lt2>
        <a:srgbClr val="9FD4B3"/>
      </a:lt2>
      <a:accent1>
        <a:srgbClr val="004445"/>
      </a:accent1>
      <a:accent2>
        <a:srgbClr val="009681"/>
      </a:accent2>
      <a:accent3>
        <a:srgbClr val="666666"/>
      </a:accent3>
      <a:accent4>
        <a:srgbClr val="9FD4B3"/>
      </a:accent4>
      <a:accent5>
        <a:srgbClr val="808080"/>
      </a:accent5>
      <a:accent6>
        <a:srgbClr val="154C4D"/>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600"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e29b9cf-e2a6-4c2e-a0c3-541971762eb4"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2E7C0107DA7943ABC8095281EAD54C" ma:contentTypeVersion="18" ma:contentTypeDescription="Create a new document." ma:contentTypeScope="" ma:versionID="7605dcd1b032aa7b2833fcfe8f9bd7f2">
  <xsd:schema xmlns:xsd="http://www.w3.org/2001/XMLSchema" xmlns:xs="http://www.w3.org/2001/XMLSchema" xmlns:p="http://schemas.microsoft.com/office/2006/metadata/properties" xmlns:ns1="http://schemas.microsoft.com/sharepoint/v3" xmlns:ns3="1e29b9cf-e2a6-4c2e-a0c3-541971762eb4" xmlns:ns4="a7cae068-0810-4293-ad00-9860545c31d1" targetNamespace="http://schemas.microsoft.com/office/2006/metadata/properties" ma:root="true" ma:fieldsID="ab118eb4c66da9a1a7d270497cb56956" ns1:_="" ns3:_="" ns4:_="">
    <xsd:import namespace="http://schemas.microsoft.com/sharepoint/v3"/>
    <xsd:import namespace="1e29b9cf-e2a6-4c2e-a0c3-541971762eb4"/>
    <xsd:import namespace="a7cae068-0810-4293-ad00-9860545c31d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29b9cf-e2a6-4c2e-a0c3-541971762e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cae068-0810-4293-ad00-9860545c31d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B1DFB6-6ECF-46E2-83EE-9E01E88FE1C5}">
  <ds:schemaRefs>
    <ds:schemaRef ds:uri="1e29b9cf-e2a6-4c2e-a0c3-541971762eb4"/>
    <ds:schemaRef ds:uri="http://purl.org/dc/dcmitype/"/>
    <ds:schemaRef ds:uri="http://schemas.microsoft.com/sharepoint/v3"/>
    <ds:schemaRef ds:uri="http://www.w3.org/XML/1998/namespace"/>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7cae068-0810-4293-ad00-9860545c31d1"/>
    <ds:schemaRef ds:uri="http://schemas.microsoft.com/office/2006/metadata/properties"/>
  </ds:schemaRefs>
</ds:datastoreItem>
</file>

<file path=customXml/itemProps2.xml><?xml version="1.0" encoding="utf-8"?>
<ds:datastoreItem xmlns:ds="http://schemas.openxmlformats.org/officeDocument/2006/customXml" ds:itemID="{B4CF54C8-738B-4DB8-920A-A8CAB9197D54}">
  <ds:schemaRefs>
    <ds:schemaRef ds:uri="http://schemas.microsoft.com/sharepoint/v3/contenttype/forms"/>
  </ds:schemaRefs>
</ds:datastoreItem>
</file>

<file path=customXml/itemProps3.xml><?xml version="1.0" encoding="utf-8"?>
<ds:datastoreItem xmlns:ds="http://schemas.openxmlformats.org/officeDocument/2006/customXml" ds:itemID="{8AB95A77-1F3A-4F71-9C48-964EE21112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29b9cf-e2a6-4c2e-a0c3-541971762eb4"/>
    <ds:schemaRef ds:uri="a7cae068-0810-4293-ad00-9860545c31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50618</TotalTime>
  <Words>1400</Words>
  <Application>Microsoft Office PowerPoint</Application>
  <PresentationFormat>On-screen Show (4:3)</PresentationFormat>
  <Paragraphs>201</Paragraphs>
  <Slides>28</Slides>
  <Notes>12</Notes>
  <HiddenSlides>3</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28</vt:i4>
      </vt:variant>
    </vt:vector>
  </HeadingPairs>
  <TitlesOfParts>
    <vt:vector size="46" baseType="lpstr">
      <vt:lpstr>Aptos</vt:lpstr>
      <vt:lpstr>Aptos Display</vt:lpstr>
      <vt:lpstr>Arial</vt:lpstr>
      <vt:lpstr>Bahnschrift Light</vt:lpstr>
      <vt:lpstr>Bahnschrift SemiBold</vt:lpstr>
      <vt:lpstr>Calibri</vt:lpstr>
      <vt:lpstr>Montserrat Black</vt:lpstr>
      <vt:lpstr>Montserrat ExtraBold</vt:lpstr>
      <vt:lpstr>Montserrat Medium</vt:lpstr>
      <vt:lpstr>Montserrat SemiBold</vt:lpstr>
      <vt:lpstr>Times New Roman</vt:lpstr>
      <vt:lpstr>Trebuchet MS</vt:lpstr>
      <vt:lpstr>Tw Cen MT</vt:lpstr>
      <vt:lpstr>Wingdings</vt:lpstr>
      <vt:lpstr>CoD_Content</vt:lpstr>
      <vt:lpstr>Communications Deck</vt:lpstr>
      <vt:lpstr>1_CoD_Content</vt:lpstr>
      <vt:lpstr>office theme</vt:lpstr>
      <vt:lpstr>PowerPoint Presentation</vt:lpstr>
      <vt:lpstr>5-YEAR CONSOLIDATED PLAN &amp; ANNUAL ACTION PLAN</vt:lpstr>
      <vt:lpstr>What is the Consolidated Plan?</vt:lpstr>
      <vt:lpstr>What is an Annual Action Plan?</vt:lpstr>
      <vt:lpstr>What are HUD Grant Funds?</vt:lpstr>
      <vt:lpstr>PowerPoint Presentation</vt:lpstr>
      <vt:lpstr>FY 24-25 HUD Formula Allocations</vt:lpstr>
      <vt:lpstr>Citizen Participation</vt:lpstr>
      <vt:lpstr>Citizen Participation</vt:lpstr>
      <vt:lpstr>PowerPoint Presentation</vt:lpstr>
      <vt:lpstr>Intro to Neighborhood Revitalization Strategy Areas (NRSA’s)</vt:lpstr>
      <vt:lpstr>Background</vt:lpstr>
      <vt:lpstr>Background</vt:lpstr>
      <vt:lpstr>What is a Neighborhood Revitalization Strategy Area?</vt:lpstr>
      <vt:lpstr>What kind of tool is a NRSA?</vt:lpstr>
      <vt:lpstr>NRSA Benefits </vt:lpstr>
      <vt:lpstr>PowerPoint Presentation</vt:lpstr>
      <vt:lpstr>Why is this information important?</vt:lpstr>
      <vt:lpstr>How can you help?</vt:lpstr>
      <vt:lpstr>Thank You!</vt:lpstr>
      <vt:lpstr>Additional Resources</vt:lpstr>
      <vt:lpstr>HRD Webpage</vt:lpstr>
      <vt:lpstr>PowerPoint Presentation</vt:lpstr>
      <vt:lpstr>PowerPoint Presentation</vt:lpstr>
      <vt:lpstr>COMMUNITY RESOURCES</vt:lpstr>
      <vt:lpstr>Public Participation</vt:lpstr>
      <vt:lpstr>Citizen Participation Survey</vt:lpstr>
      <vt:lpstr>2025-29  Con/Plan Annual Action Plan – Citizen Participation</vt:lpstr>
    </vt:vector>
  </TitlesOfParts>
  <Company>TDI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Warren T. Duncan</cp:lastModifiedBy>
  <cp:revision>315</cp:revision>
  <cp:lastPrinted>2024-06-25T21:09:18Z</cp:lastPrinted>
  <dcterms:created xsi:type="dcterms:W3CDTF">2015-11-17T14:35:30Z</dcterms:created>
  <dcterms:modified xsi:type="dcterms:W3CDTF">2025-03-18T16:39:27Z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0x010100952E7C0107DA7943ABC8095281EAD54C</vt:lpwstr>
  </property>
</Properties>
</file>