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4"/>
    <p:sldMasterId id="2147483663" r:id="rId5"/>
  </p:sldMasterIdLst>
  <p:notesMasterIdLst>
    <p:notesMasterId r:id="rId55"/>
  </p:notesMasterIdLst>
  <p:sldIdLst>
    <p:sldId id="775" r:id="rId6"/>
    <p:sldId id="829" r:id="rId7"/>
    <p:sldId id="851" r:id="rId8"/>
    <p:sldId id="831" r:id="rId9"/>
    <p:sldId id="834" r:id="rId10"/>
    <p:sldId id="835" r:id="rId11"/>
    <p:sldId id="830" r:id="rId12"/>
    <p:sldId id="850" r:id="rId13"/>
    <p:sldId id="256" r:id="rId14"/>
    <p:sldId id="392" r:id="rId15"/>
    <p:sldId id="401" r:id="rId16"/>
    <p:sldId id="400" r:id="rId17"/>
    <p:sldId id="398" r:id="rId18"/>
    <p:sldId id="396" r:id="rId19"/>
    <p:sldId id="853" r:id="rId20"/>
    <p:sldId id="854" r:id="rId21"/>
    <p:sldId id="855" r:id="rId22"/>
    <p:sldId id="856" r:id="rId23"/>
    <p:sldId id="399" r:id="rId24"/>
    <p:sldId id="857" r:id="rId25"/>
    <p:sldId id="858" r:id="rId26"/>
    <p:sldId id="859" r:id="rId27"/>
    <p:sldId id="860" r:id="rId28"/>
    <p:sldId id="395" r:id="rId29"/>
    <p:sldId id="394" r:id="rId30"/>
    <p:sldId id="397" r:id="rId31"/>
    <p:sldId id="390" r:id="rId32"/>
    <p:sldId id="861" r:id="rId33"/>
    <p:sldId id="404" r:id="rId34"/>
    <p:sldId id="405" r:id="rId35"/>
    <p:sldId id="408" r:id="rId36"/>
    <p:sldId id="409" r:id="rId37"/>
    <p:sldId id="862" r:id="rId38"/>
    <p:sldId id="402" r:id="rId39"/>
    <p:sldId id="863" r:id="rId40"/>
    <p:sldId id="403" r:id="rId41"/>
    <p:sldId id="864" r:id="rId42"/>
    <p:sldId id="865" r:id="rId43"/>
    <p:sldId id="866" r:id="rId44"/>
    <p:sldId id="867" r:id="rId45"/>
    <p:sldId id="868" r:id="rId46"/>
    <p:sldId id="869" r:id="rId47"/>
    <p:sldId id="870" r:id="rId48"/>
    <p:sldId id="871" r:id="rId49"/>
    <p:sldId id="872" r:id="rId50"/>
    <p:sldId id="873" r:id="rId51"/>
    <p:sldId id="874" r:id="rId52"/>
    <p:sldId id="875" r:id="rId53"/>
    <p:sldId id="849" r:id="rId54"/>
  </p:sldIdLst>
  <p:sldSz cx="9144000" cy="5143500" type="screen16x9"/>
  <p:notesSz cx="9236075" cy="6950075"/>
  <p:embeddedFontLst>
    <p:embeddedFont>
      <p:font typeface="Calibri" panose="020F0502020204030204" pitchFamily="34" charset="0"/>
      <p:regular r:id="rId56"/>
      <p:bold r:id="rId57"/>
      <p:italic r:id="rId58"/>
      <p:boldItalic r:id="rId59"/>
    </p:embeddedFont>
    <p:embeddedFont>
      <p:font typeface="Lora" panose="00000500000000000000" pitchFamily="2" charset="0"/>
      <p:regular r:id="rId60"/>
      <p:bold r:id="rId61"/>
      <p:italic r:id="rId62"/>
      <p:boldItalic r:id="rId63"/>
    </p:embeddedFont>
    <p:embeddedFont>
      <p:font typeface="Montserrat" panose="00000300000000000000" pitchFamily="2" charset="0"/>
      <p:regular r:id="rId64"/>
      <p:bold r:id="rId65"/>
      <p:italic r:id="rId66"/>
      <p:boldItalic r:id="rId67"/>
    </p:embeddedFont>
    <p:embeddedFont>
      <p:font typeface="Montserrat Black" panose="00000A00000000000000" pitchFamily="2" charset="0"/>
      <p:bold r:id="rId68"/>
      <p:boldItalic r:id="rId69"/>
    </p:embeddedFont>
    <p:embeddedFont>
      <p:font typeface="Montserrat ExtraBold" panose="00000900000000000000" pitchFamily="2" charset="0"/>
      <p:bold r:id="rId70"/>
      <p:boldItalic r:id="rId71"/>
    </p:embeddedFont>
    <p:embeddedFont>
      <p:font typeface="Roboto" panose="02000000000000000000" pitchFamily="2" charset="0"/>
      <p:regular r:id="rId72"/>
      <p:bold r:id="rId73"/>
      <p:italic r:id="rId74"/>
      <p:boldItalic r:id="rId75"/>
    </p:embeddedFont>
    <p:embeddedFont>
      <p:font typeface="Roboto condensed" panose="02000000000000000000" pitchFamily="2" charset="0"/>
      <p:regular r:id="rId76"/>
      <p:bold r:id="rId77"/>
    </p:embeddedFont>
    <p:embeddedFont>
      <p:font typeface="Roboto condensed" panose="02000000000000000000" pitchFamily="2" charset="0"/>
      <p:regular r:id="rId76"/>
      <p:bold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7C0BD3-2159-62F8-8C16-AEDDF4B2995C}" name="Rachel Schafer" initials="RS" userId="S::Rachel.Schafer@detroitmi.gov::34bf51be-f6a9-4c4a-88d3-e570d20bf9d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isha Tyson" initials="TT" lastIdx="0" clrIdx="0">
    <p:extLst>
      <p:ext uri="{19B8F6BF-5375-455C-9EA6-DF929625EA0E}">
        <p15:presenceInfo xmlns:p15="http://schemas.microsoft.com/office/powerpoint/2012/main" userId="S-1-5-21-3607713958-4196250548-2859345303-346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688"/>
    <a:srgbClr val="CBDDDA"/>
    <a:srgbClr val="154C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8CAB36-1EA8-443E-B07B-FD678E2ACBB7}" v="22" dt="2023-09-22T16:26:39.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885" y="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8.fntdata"/><Relationship Id="rId68" Type="http://schemas.openxmlformats.org/officeDocument/2006/relationships/font" Target="fonts/font13.fntdata"/><Relationship Id="rId84" Type="http://schemas.microsoft.com/office/2018/10/relationships/authors" Targe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6.fntdata"/><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7.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 Target="slides/slide2.xml"/><Relationship Id="rId71"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idetroitmius.sharepoint.com/sites/M365-OCFO-Budget/Shared%20Documents/Engagement/Annual%20Public%20Budget%20Meeting%202023/ABPM%20Graph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rgbClr val="004445"/>
                </a:solidFill>
                <a:latin typeface="Montserrat" panose="00000300000000000000" pitchFamily="2" charset="0"/>
                <a:ea typeface="+mn-ea"/>
                <a:cs typeface="+mn-cs"/>
              </a:defRPr>
            </a:pPr>
            <a:r>
              <a:rPr lang="en-US" sz="1400" b="1">
                <a:solidFill>
                  <a:srgbClr val="004445"/>
                </a:solidFill>
                <a:latin typeface="Montserrat" panose="00000300000000000000" pitchFamily="2" charset="0"/>
              </a:rPr>
              <a:t>Revenues</a:t>
            </a:r>
            <a:r>
              <a:rPr lang="en-US" sz="1400" b="1" baseline="0">
                <a:solidFill>
                  <a:srgbClr val="004445"/>
                </a:solidFill>
                <a:latin typeface="Montserrat" panose="00000300000000000000" pitchFamily="2" charset="0"/>
              </a:rPr>
              <a:t> (total budget, in millions)</a:t>
            </a:r>
            <a:endParaRPr lang="en-US" sz="1400" b="1">
              <a:solidFill>
                <a:srgbClr val="004445"/>
              </a:solidFill>
              <a:latin typeface="Montserrat" panose="00000300000000000000" pitchFamily="2"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004445"/>
              </a:solidFill>
              <a:latin typeface="Montserrat" panose="00000300000000000000" pitchFamily="2" charset="0"/>
              <a:ea typeface="+mn-ea"/>
              <a:cs typeface="+mn-cs"/>
            </a:defRPr>
          </a:pPr>
          <a:endParaRPr lang="en-US"/>
        </a:p>
      </c:txPr>
    </c:title>
    <c:autoTitleDeleted val="0"/>
    <c:plotArea>
      <c:layout/>
      <c:pieChart>
        <c:varyColors val="1"/>
        <c:ser>
          <c:idx val="0"/>
          <c:order val="0"/>
          <c:dPt>
            <c:idx val="0"/>
            <c:bubble3D val="0"/>
            <c:spPr>
              <a:solidFill>
                <a:srgbClr val="279989"/>
              </a:solidFill>
              <a:ln w="19050">
                <a:solidFill>
                  <a:schemeClr val="lt1"/>
                </a:solidFill>
              </a:ln>
              <a:effectLst/>
            </c:spPr>
            <c:extLst>
              <c:ext xmlns:c16="http://schemas.microsoft.com/office/drawing/2014/chart" uri="{C3380CC4-5D6E-409C-BE32-E72D297353CC}">
                <c16:uniqueId val="{00000001-8906-4CD0-A301-2EAAD128EF04}"/>
              </c:ext>
            </c:extLst>
          </c:dPt>
          <c:dPt>
            <c:idx val="1"/>
            <c:bubble3D val="0"/>
            <c:spPr>
              <a:solidFill>
                <a:srgbClr val="FFDB81"/>
              </a:solidFill>
              <a:ln w="19050">
                <a:solidFill>
                  <a:schemeClr val="lt1"/>
                </a:solidFill>
              </a:ln>
              <a:effectLst/>
            </c:spPr>
            <c:extLst>
              <c:ext xmlns:c16="http://schemas.microsoft.com/office/drawing/2014/chart" uri="{C3380CC4-5D6E-409C-BE32-E72D297353CC}">
                <c16:uniqueId val="{00000003-8906-4CD0-A301-2EAAD128EF0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906-4CD0-A301-2EAAD128EF04}"/>
              </c:ext>
            </c:extLst>
          </c:dPt>
          <c:dPt>
            <c:idx val="3"/>
            <c:bubble3D val="0"/>
            <c:spPr>
              <a:solidFill>
                <a:srgbClr val="D99601"/>
              </a:solidFill>
              <a:ln w="19050">
                <a:solidFill>
                  <a:schemeClr val="lt1"/>
                </a:solidFill>
              </a:ln>
              <a:effectLst/>
            </c:spPr>
            <c:extLst>
              <c:ext xmlns:c16="http://schemas.microsoft.com/office/drawing/2014/chart" uri="{C3380CC4-5D6E-409C-BE32-E72D297353CC}">
                <c16:uniqueId val="{00000007-8906-4CD0-A301-2EAAD128EF04}"/>
              </c:ext>
            </c:extLst>
          </c:dPt>
          <c:dPt>
            <c:idx val="4"/>
            <c:bubble3D val="0"/>
            <c:spPr>
              <a:solidFill>
                <a:srgbClr val="007376"/>
              </a:solidFill>
              <a:ln w="19050">
                <a:solidFill>
                  <a:schemeClr val="lt1"/>
                </a:solidFill>
              </a:ln>
              <a:effectLst/>
            </c:spPr>
            <c:extLst>
              <c:ext xmlns:c16="http://schemas.microsoft.com/office/drawing/2014/chart" uri="{C3380CC4-5D6E-409C-BE32-E72D297353CC}">
                <c16:uniqueId val="{00000009-8906-4CD0-A301-2EAAD128EF04}"/>
              </c:ext>
            </c:extLst>
          </c:dPt>
          <c:dPt>
            <c:idx val="5"/>
            <c:bubble3D val="0"/>
            <c:spPr>
              <a:solidFill>
                <a:srgbClr val="CAE8D5"/>
              </a:solidFill>
              <a:ln w="19050">
                <a:solidFill>
                  <a:schemeClr val="lt1"/>
                </a:solidFill>
              </a:ln>
              <a:effectLst/>
            </c:spPr>
            <c:extLst>
              <c:ext xmlns:c16="http://schemas.microsoft.com/office/drawing/2014/chart" uri="{C3380CC4-5D6E-409C-BE32-E72D297353CC}">
                <c16:uniqueId val="{0000000B-8906-4CD0-A301-2EAAD128EF04}"/>
              </c:ext>
            </c:extLst>
          </c:dPt>
          <c:dPt>
            <c:idx val="6"/>
            <c:bubble3D val="0"/>
            <c:spPr>
              <a:solidFill>
                <a:srgbClr val="777777"/>
              </a:solidFill>
              <a:ln w="19050">
                <a:solidFill>
                  <a:schemeClr val="lt1"/>
                </a:solidFill>
              </a:ln>
              <a:effectLst/>
            </c:spPr>
            <c:extLst>
              <c:ext xmlns:c16="http://schemas.microsoft.com/office/drawing/2014/chart" uri="{C3380CC4-5D6E-409C-BE32-E72D297353CC}">
                <c16:uniqueId val="{0000000D-8906-4CD0-A301-2EAAD128EF04}"/>
              </c:ext>
            </c:extLst>
          </c:dPt>
          <c:dPt>
            <c:idx val="7"/>
            <c:bubble3D val="0"/>
            <c:spPr>
              <a:solidFill>
                <a:srgbClr val="FEB40D"/>
              </a:solidFill>
              <a:ln w="19050">
                <a:solidFill>
                  <a:schemeClr val="lt1"/>
                </a:solidFill>
              </a:ln>
              <a:effectLst/>
            </c:spPr>
            <c:extLst>
              <c:ext xmlns:c16="http://schemas.microsoft.com/office/drawing/2014/chart" uri="{C3380CC4-5D6E-409C-BE32-E72D297353CC}">
                <c16:uniqueId val="{0000000F-8906-4CD0-A301-2EAAD128EF04}"/>
              </c:ext>
            </c:extLst>
          </c:dPt>
          <c:dPt>
            <c:idx val="8"/>
            <c:bubble3D val="0"/>
            <c:spPr>
              <a:solidFill>
                <a:srgbClr val="9FD5B3"/>
              </a:solidFill>
              <a:ln w="19050">
                <a:solidFill>
                  <a:schemeClr val="lt1"/>
                </a:solidFill>
              </a:ln>
              <a:effectLst/>
            </c:spPr>
            <c:extLst>
              <c:ext xmlns:c16="http://schemas.microsoft.com/office/drawing/2014/chart" uri="{C3380CC4-5D6E-409C-BE32-E72D297353CC}">
                <c16:uniqueId val="{00000011-8906-4CD0-A301-2EAAD128EF0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8906-4CD0-A301-2EAAD128EF04}"/>
              </c:ext>
            </c:extLst>
          </c:dPt>
          <c:dPt>
            <c:idx val="10"/>
            <c:bubble3D val="0"/>
            <c:spPr>
              <a:solidFill>
                <a:srgbClr val="DDDDDD"/>
              </a:solidFill>
              <a:ln w="19050">
                <a:solidFill>
                  <a:schemeClr val="lt1"/>
                </a:solidFill>
              </a:ln>
              <a:effectLst/>
            </c:spPr>
            <c:extLst>
              <c:ext xmlns:c16="http://schemas.microsoft.com/office/drawing/2014/chart" uri="{C3380CC4-5D6E-409C-BE32-E72D297353CC}">
                <c16:uniqueId val="{00000015-8906-4CD0-A301-2EAAD128EF04}"/>
              </c:ext>
            </c:extLst>
          </c:dPt>
          <c:dPt>
            <c:idx val="11"/>
            <c:bubble3D val="0"/>
            <c:spPr>
              <a:solidFill>
                <a:srgbClr val="004445"/>
              </a:solidFill>
              <a:ln w="19050">
                <a:solidFill>
                  <a:schemeClr val="lt1"/>
                </a:solidFill>
              </a:ln>
              <a:effectLst/>
            </c:spPr>
            <c:extLst>
              <c:ext xmlns:c16="http://schemas.microsoft.com/office/drawing/2014/chart" uri="{C3380CC4-5D6E-409C-BE32-E72D297353CC}">
                <c16:uniqueId val="{00000017-8906-4CD0-A301-2EAAD128EF04}"/>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8906-4CD0-A301-2EAAD128EF04}"/>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8906-4CD0-A301-2EAAD128EF04}"/>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8906-4CD0-A301-2EAAD128EF04}"/>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8906-4CD0-A301-2EAAD128EF04}"/>
              </c:ext>
            </c:extLst>
          </c:dPt>
          <c:dPt>
            <c:idx val="16"/>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21-8906-4CD0-A301-2EAAD128EF04}"/>
              </c:ext>
            </c:extLst>
          </c:dPt>
          <c:dLbls>
            <c:dLbl>
              <c:idx val="0"/>
              <c:layout>
                <c:manualLayout>
                  <c:x val="-0.16427638760322907"/>
                  <c:y val="0.15402226693160803"/>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906-4CD0-A301-2EAAD128EF04}"/>
                </c:ext>
              </c:extLst>
            </c:dLbl>
            <c:dLbl>
              <c:idx val="1"/>
              <c:layout>
                <c:manualLayout>
                  <c:x val="2.0065483200660997E-2"/>
                  <c:y val="-2.258963914011809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8906-4CD0-A301-2EAAD128EF04}"/>
                </c:ext>
              </c:extLst>
            </c:dLbl>
            <c:dLbl>
              <c:idx val="2"/>
              <c:layout>
                <c:manualLayout>
                  <c:x val="1.1746280344557557E-2"/>
                  <c:y val="-2.4320845244662975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1241190289741582"/>
                      <c:h val="8.4925690021231418E-2"/>
                    </c:manualLayout>
                  </c15:layout>
                </c:ext>
                <c:ext xmlns:c16="http://schemas.microsoft.com/office/drawing/2014/chart" uri="{C3380CC4-5D6E-409C-BE32-E72D297353CC}">
                  <c16:uniqueId val="{00000005-8906-4CD0-A301-2EAAD128EF04}"/>
                </c:ext>
              </c:extLst>
            </c:dLbl>
            <c:dLbl>
              <c:idx val="4"/>
              <c:layout>
                <c:manualLayout>
                  <c:x val="-2.9099174369061346E-2"/>
                  <c:y val="2.491636528448805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8906-4CD0-A301-2EAAD128EF04}"/>
                </c:ext>
              </c:extLst>
            </c:dLbl>
            <c:dLbl>
              <c:idx val="6"/>
              <c:layout>
                <c:manualLayout>
                  <c:x val="-2.4327440667410702E-2"/>
                  <c:y val="-1.01453878774707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906-4CD0-A301-2EAAD128EF04}"/>
                </c:ext>
              </c:extLst>
            </c:dLbl>
            <c:dLbl>
              <c:idx val="8"/>
              <c:layout>
                <c:manualLayout>
                  <c:x val="1.4241979541124314E-2"/>
                  <c:y val="1.7721457853861686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1-8906-4CD0-A301-2EAAD128EF04}"/>
                </c:ext>
              </c:extLst>
            </c:dLbl>
            <c:dLbl>
              <c:idx val="9"/>
              <c:layout>
                <c:manualLayout>
                  <c:x val="-2.1938876180023308E-2"/>
                  <c:y val="-9.1880234715883448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3-8906-4CD0-A301-2EAAD128EF04}"/>
                </c:ext>
              </c:extLst>
            </c:dLbl>
            <c:dLbl>
              <c:idx val="10"/>
              <c:layout>
                <c:manualLayout>
                  <c:x val="1.5419998890115243E-2"/>
                  <c:y val="-9.181930814911405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5-8906-4CD0-A301-2EAAD128EF04}"/>
                </c:ext>
              </c:extLst>
            </c:dLbl>
            <c:dLbl>
              <c:idx val="11"/>
              <c:layout>
                <c:manualLayout>
                  <c:x val="0.10479161913687962"/>
                  <c:y val="0.1589496111287575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7-8906-4CD0-A301-2EAAD128EF04}"/>
                </c:ext>
              </c:extLst>
            </c:dLbl>
            <c:dLbl>
              <c:idx val="16"/>
              <c:layout>
                <c:manualLayout>
                  <c:x val="0.15986506832760122"/>
                  <c:y val="-6.077435104985245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21-8906-4CD0-A301-2EAAD128EF04}"/>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'[Budget in Brief Data.xlsx]Revenue graph v4'!$G$5:$G$16</c:f>
              <c:strCache>
                <c:ptCount val="12"/>
                <c:pt idx="0">
                  <c:v>Water &amp; Sewerage</c:v>
                </c:pt>
                <c:pt idx="1">
                  <c:v>Major Street</c:v>
                </c:pt>
                <c:pt idx="2">
                  <c:v>Transportation</c:v>
                </c:pt>
                <c:pt idx="3">
                  <c:v>Debt Service</c:v>
                </c:pt>
                <c:pt idx="4">
                  <c:v>Solid Waste Management</c:v>
                </c:pt>
                <c:pt idx="5">
                  <c:v>Income Tax</c:v>
                </c:pt>
                <c:pt idx="6">
                  <c:v>State Revenue Sharing</c:v>
                </c:pt>
                <c:pt idx="7">
                  <c:v>Wagering Tax</c:v>
                </c:pt>
                <c:pt idx="8">
                  <c:v>Property Tax</c:v>
                </c:pt>
                <c:pt idx="9">
                  <c:v>Prior Year Surplus</c:v>
                </c:pt>
                <c:pt idx="10">
                  <c:v>Utility Users Tax</c:v>
                </c:pt>
                <c:pt idx="11">
                  <c:v>Other</c:v>
                </c:pt>
              </c:strCache>
            </c:strRef>
          </c:cat>
          <c:val>
            <c:numRef>
              <c:f>'[Budget in Brief Data.xlsx]Revenue graph v4'!$H$5:$H$16</c:f>
              <c:numCache>
                <c:formatCode>"$"#,##0.0_);[Red]\("$"#,##0.0\)</c:formatCode>
                <c:ptCount val="12"/>
                <c:pt idx="0">
                  <c:v>677.1</c:v>
                </c:pt>
                <c:pt idx="1">
                  <c:v>112.5</c:v>
                </c:pt>
                <c:pt idx="2">
                  <c:v>167.3</c:v>
                </c:pt>
                <c:pt idx="3">
                  <c:v>55</c:v>
                </c:pt>
                <c:pt idx="4">
                  <c:v>59.2</c:v>
                </c:pt>
                <c:pt idx="5">
                  <c:v>392.7</c:v>
                </c:pt>
                <c:pt idx="6">
                  <c:v>224.4</c:v>
                </c:pt>
                <c:pt idx="7">
                  <c:v>258.10000000000002</c:v>
                </c:pt>
                <c:pt idx="8">
                  <c:v>137.4</c:v>
                </c:pt>
                <c:pt idx="9">
                  <c:v>122.9</c:v>
                </c:pt>
                <c:pt idx="10">
                  <c:v>46.3</c:v>
                </c:pt>
                <c:pt idx="11">
                  <c:v>375.6</c:v>
                </c:pt>
              </c:numCache>
            </c:numRef>
          </c:val>
          <c:extLst>
            <c:ext xmlns:c16="http://schemas.microsoft.com/office/drawing/2014/chart" uri="{C3380CC4-5D6E-409C-BE32-E72D297353CC}">
              <c16:uniqueId val="{00000022-8906-4CD0-A301-2EAAD128EF0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1" i="0" u="none" strike="noStrike" kern="1200" spc="0" baseline="0">
                <a:solidFill>
                  <a:srgbClr val="004445"/>
                </a:solidFill>
                <a:latin typeface="Montserrat" panose="00000300000000000000" pitchFamily="2" charset="0"/>
                <a:ea typeface="+mn-ea"/>
                <a:cs typeface="+mn-cs"/>
              </a:defRPr>
            </a:pPr>
            <a:r>
              <a:rPr lang="en-US" sz="1200" b="1">
                <a:solidFill>
                  <a:srgbClr val="004445"/>
                </a:solidFill>
                <a:latin typeface="Montserrat" panose="00000300000000000000" pitchFamily="2" charset="0"/>
              </a:rPr>
              <a:t>Expenditures</a:t>
            </a:r>
            <a:r>
              <a:rPr lang="en-US" sz="1200" b="1" baseline="0">
                <a:solidFill>
                  <a:srgbClr val="004445"/>
                </a:solidFill>
                <a:latin typeface="Montserrat" panose="00000300000000000000" pitchFamily="2" charset="0"/>
              </a:rPr>
              <a:t> by Dept Category </a:t>
            </a:r>
          </a:p>
          <a:p>
            <a:pPr>
              <a:defRPr sz="1050" b="1">
                <a:solidFill>
                  <a:srgbClr val="004445"/>
                </a:solidFill>
                <a:latin typeface="Montserrat" panose="00000300000000000000" pitchFamily="2" charset="0"/>
              </a:defRPr>
            </a:pPr>
            <a:r>
              <a:rPr lang="en-US" sz="1200" b="1" baseline="0">
                <a:solidFill>
                  <a:srgbClr val="004445"/>
                </a:solidFill>
                <a:latin typeface="Montserrat" panose="00000300000000000000" pitchFamily="2" charset="0"/>
              </a:rPr>
              <a:t>(total budget, in millions)</a:t>
            </a:r>
            <a:endParaRPr lang="en-US" sz="1200" b="1">
              <a:solidFill>
                <a:srgbClr val="004445"/>
              </a:solidFill>
              <a:latin typeface="Montserrat" panose="00000300000000000000" pitchFamily="2" charset="0"/>
            </a:endParaRPr>
          </a:p>
        </c:rich>
      </c:tx>
      <c:overlay val="0"/>
      <c:spPr>
        <a:noFill/>
        <a:ln>
          <a:noFill/>
        </a:ln>
        <a:effectLst/>
      </c:spPr>
      <c:txPr>
        <a:bodyPr rot="0" spcFirstLastPara="1" vertOverflow="ellipsis" vert="horz" wrap="square" anchor="ctr" anchorCtr="1"/>
        <a:lstStyle/>
        <a:p>
          <a:pPr>
            <a:defRPr sz="1050" b="1" i="0" u="none" strike="noStrike" kern="1200" spc="0" baseline="0">
              <a:solidFill>
                <a:srgbClr val="004445"/>
              </a:solidFill>
              <a:latin typeface="Montserrat" panose="00000300000000000000" pitchFamily="2" charset="0"/>
              <a:ea typeface="+mn-ea"/>
              <a:cs typeface="+mn-cs"/>
            </a:defRPr>
          </a:pPr>
          <a:endParaRPr lang="en-US"/>
        </a:p>
      </c:txPr>
    </c:title>
    <c:autoTitleDeleted val="0"/>
    <c:plotArea>
      <c:layout/>
      <c:pieChart>
        <c:varyColors val="1"/>
        <c:ser>
          <c:idx val="0"/>
          <c:order val="0"/>
          <c:tx>
            <c:strRef>
              <c:f>'[Budget in Brief Data.xlsx]Dept Groupings v3'!$G$1</c:f>
              <c:strCache>
                <c:ptCount val="1"/>
                <c:pt idx="0">
                  <c:v>FY24 Budget (rounded)</c:v>
                </c:pt>
              </c:strCache>
            </c:strRef>
          </c:tx>
          <c:dPt>
            <c:idx val="0"/>
            <c:bubble3D val="0"/>
            <c:spPr>
              <a:solidFill>
                <a:srgbClr val="004445"/>
              </a:solidFill>
              <a:ln w="19050">
                <a:solidFill>
                  <a:schemeClr val="lt1"/>
                </a:solidFill>
              </a:ln>
              <a:effectLst/>
            </c:spPr>
            <c:extLst>
              <c:ext xmlns:c16="http://schemas.microsoft.com/office/drawing/2014/chart" uri="{C3380CC4-5D6E-409C-BE32-E72D297353CC}">
                <c16:uniqueId val="{00000001-148A-49DA-95FD-A8EA842F85C0}"/>
              </c:ext>
            </c:extLst>
          </c:dPt>
          <c:dPt>
            <c:idx val="1"/>
            <c:bubble3D val="0"/>
            <c:spPr>
              <a:solidFill>
                <a:srgbClr val="FEB40D"/>
              </a:solidFill>
              <a:ln w="19050">
                <a:solidFill>
                  <a:schemeClr val="lt1"/>
                </a:solidFill>
              </a:ln>
              <a:effectLst/>
            </c:spPr>
            <c:extLst>
              <c:ext xmlns:c16="http://schemas.microsoft.com/office/drawing/2014/chart" uri="{C3380CC4-5D6E-409C-BE32-E72D297353CC}">
                <c16:uniqueId val="{00000003-148A-49DA-95FD-A8EA842F85C0}"/>
              </c:ext>
            </c:extLst>
          </c:dPt>
          <c:dPt>
            <c:idx val="2"/>
            <c:bubble3D val="0"/>
            <c:spPr>
              <a:solidFill>
                <a:srgbClr val="9FD5B3"/>
              </a:solidFill>
              <a:ln w="19050">
                <a:solidFill>
                  <a:schemeClr val="lt1"/>
                </a:solidFill>
              </a:ln>
              <a:effectLst/>
            </c:spPr>
            <c:extLst>
              <c:ext xmlns:c16="http://schemas.microsoft.com/office/drawing/2014/chart" uri="{C3380CC4-5D6E-409C-BE32-E72D297353CC}">
                <c16:uniqueId val="{00000005-148A-49DA-95FD-A8EA842F85C0}"/>
              </c:ext>
            </c:extLst>
          </c:dPt>
          <c:dPt>
            <c:idx val="3"/>
            <c:bubble3D val="0"/>
            <c:spPr>
              <a:solidFill>
                <a:srgbClr val="EAEAEA"/>
              </a:solidFill>
              <a:ln w="19050">
                <a:solidFill>
                  <a:schemeClr val="lt1"/>
                </a:solidFill>
              </a:ln>
              <a:effectLst/>
            </c:spPr>
            <c:extLst>
              <c:ext xmlns:c16="http://schemas.microsoft.com/office/drawing/2014/chart" uri="{C3380CC4-5D6E-409C-BE32-E72D297353CC}">
                <c16:uniqueId val="{00000007-148A-49DA-95FD-A8EA842F85C0}"/>
              </c:ext>
            </c:extLst>
          </c:dPt>
          <c:dPt>
            <c:idx val="4"/>
            <c:bubble3D val="0"/>
            <c:spPr>
              <a:solidFill>
                <a:srgbClr val="FFDB81"/>
              </a:solidFill>
              <a:ln w="19050">
                <a:solidFill>
                  <a:schemeClr val="lt1"/>
                </a:solidFill>
              </a:ln>
              <a:effectLst/>
            </c:spPr>
            <c:extLst>
              <c:ext xmlns:c16="http://schemas.microsoft.com/office/drawing/2014/chart" uri="{C3380CC4-5D6E-409C-BE32-E72D297353CC}">
                <c16:uniqueId val="{00000009-148A-49DA-95FD-A8EA842F85C0}"/>
              </c:ext>
            </c:extLst>
          </c:dPt>
          <c:dPt>
            <c:idx val="5"/>
            <c:bubble3D val="0"/>
            <c:spPr>
              <a:solidFill>
                <a:srgbClr val="CAE8D5"/>
              </a:solidFill>
              <a:ln w="19050">
                <a:solidFill>
                  <a:schemeClr val="lt1"/>
                </a:solidFill>
              </a:ln>
              <a:effectLst/>
            </c:spPr>
            <c:extLst>
              <c:ext xmlns:c16="http://schemas.microsoft.com/office/drawing/2014/chart" uri="{C3380CC4-5D6E-409C-BE32-E72D297353CC}">
                <c16:uniqueId val="{0000000B-148A-49DA-95FD-A8EA842F85C0}"/>
              </c:ext>
            </c:extLst>
          </c:dPt>
          <c:dPt>
            <c:idx val="6"/>
            <c:bubble3D val="0"/>
            <c:spPr>
              <a:solidFill>
                <a:srgbClr val="808080"/>
              </a:solidFill>
              <a:ln w="19050">
                <a:solidFill>
                  <a:schemeClr val="lt1"/>
                </a:solidFill>
              </a:ln>
              <a:effectLst/>
            </c:spPr>
            <c:extLst>
              <c:ext xmlns:c16="http://schemas.microsoft.com/office/drawing/2014/chart" uri="{C3380CC4-5D6E-409C-BE32-E72D297353CC}">
                <c16:uniqueId val="{0000000D-148A-49DA-95FD-A8EA842F85C0}"/>
              </c:ext>
            </c:extLst>
          </c:dPt>
          <c:dPt>
            <c:idx val="7"/>
            <c:bubble3D val="0"/>
            <c:spPr>
              <a:solidFill>
                <a:srgbClr val="279989"/>
              </a:solidFill>
              <a:ln w="19050">
                <a:solidFill>
                  <a:schemeClr val="lt1"/>
                </a:solidFill>
              </a:ln>
              <a:effectLst/>
            </c:spPr>
            <c:extLst>
              <c:ext xmlns:c16="http://schemas.microsoft.com/office/drawing/2014/chart" uri="{C3380CC4-5D6E-409C-BE32-E72D297353CC}">
                <c16:uniqueId val="{0000000F-148A-49DA-95FD-A8EA842F85C0}"/>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48A-49DA-95FD-A8EA842F85C0}"/>
              </c:ext>
            </c:extLst>
          </c:dPt>
          <c:dLbls>
            <c:dLbl>
              <c:idx val="0"/>
              <c:layout>
                <c:manualLayout>
                  <c:x val="-0.20619001491708933"/>
                  <c:y val="0.11029521437077074"/>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rgbClr val="FFFFFF"/>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7606177109354587"/>
                      <c:h val="0.19490788423769184"/>
                    </c:manualLayout>
                  </c15:layout>
                </c:ext>
                <c:ext xmlns:c16="http://schemas.microsoft.com/office/drawing/2014/chart" uri="{C3380CC4-5D6E-409C-BE32-E72D297353CC}">
                  <c16:uniqueId val="{00000001-148A-49DA-95FD-A8EA842F85C0}"/>
                </c:ext>
              </c:extLst>
            </c:dLbl>
            <c:dLbl>
              <c:idx val="1"/>
              <c:layout>
                <c:manualLayout>
                  <c:x val="-1.0284037338538839E-2"/>
                  <c:y val="-0.1551367677193368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148A-49DA-95FD-A8EA842F85C0}"/>
                </c:ext>
              </c:extLst>
            </c:dLbl>
            <c:dLbl>
              <c:idx val="2"/>
              <c:layout>
                <c:manualLayout>
                  <c:x val="-1.6381368245104735E-2"/>
                  <c:y val="5.195408544454255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148A-49DA-95FD-A8EA842F85C0}"/>
                </c:ext>
              </c:extLst>
            </c:dLbl>
            <c:dLbl>
              <c:idx val="3"/>
              <c:layout>
                <c:manualLayout>
                  <c:x val="-5.1414831236262911E-3"/>
                  <c:y val="-4.9204140983295699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148A-49DA-95FD-A8EA842F85C0}"/>
                </c:ext>
              </c:extLst>
            </c:dLbl>
            <c:dLbl>
              <c:idx val="4"/>
              <c:layout>
                <c:manualLayout>
                  <c:x val="-6.8154130330701397E-3"/>
                  <c:y val="2.011517042706797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148A-49DA-95FD-A8EA842F85C0}"/>
                </c:ext>
              </c:extLst>
            </c:dLbl>
            <c:dLbl>
              <c:idx val="5"/>
              <c:layout>
                <c:manualLayout>
                  <c:x val="-2.9282657938360726E-2"/>
                  <c:y val="2.135434354411465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148A-49DA-95FD-A8EA842F85C0}"/>
                </c:ext>
              </c:extLst>
            </c:dLbl>
            <c:dLbl>
              <c:idx val="6"/>
              <c:layout>
                <c:manualLayout>
                  <c:x val="-2.3260464517595465E-2"/>
                  <c:y val="-4.4707192827548731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148A-49DA-95FD-A8EA842F85C0}"/>
                </c:ext>
              </c:extLst>
            </c:dLbl>
            <c:dLbl>
              <c:idx val="7"/>
              <c:layout>
                <c:manualLayout>
                  <c:x val="0.3678978484989146"/>
                  <c:y val="1.4888817466227645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148A-49DA-95FD-A8EA842F85C0}"/>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'[Budget in Brief Data.xlsx]Dept Groupings v3'!$F$2:$F$10</c:f>
              <c:strCache>
                <c:ptCount val="9"/>
                <c:pt idx="0">
                  <c:v>Infrastructure, Recreation, &amp; Beautification</c:v>
                </c:pt>
                <c:pt idx="1">
                  <c:v>Public Health &amp; Safety</c:v>
                </c:pt>
                <c:pt idx="2">
                  <c:v>Transportation</c:v>
                </c:pt>
                <c:pt idx="3">
                  <c:v>Housing &amp; Economic Development</c:v>
                </c:pt>
                <c:pt idx="4">
                  <c:v>Administrative Operations</c:v>
                </c:pt>
                <c:pt idx="5">
                  <c:v>Legislative &amp; Independent</c:v>
                </c:pt>
                <c:pt idx="6">
                  <c:v>Transfers to Enterprise Agencies</c:v>
                </c:pt>
                <c:pt idx="7">
                  <c:v>Debt Service &amp; Legacy Pension</c:v>
                </c:pt>
                <c:pt idx="8">
                  <c:v>Total</c:v>
                </c:pt>
              </c:strCache>
            </c:strRef>
          </c:cat>
          <c:val>
            <c:numRef>
              <c:f>'[Budget in Brief Data.xlsx]Dept Groupings v3'!$G$2:$G$10</c:f>
              <c:numCache>
                <c:formatCode>_("$"* #,##0.0_);_("$"* \(#,##0.0\);_("$"* "-"??_);_(@_)</c:formatCode>
                <c:ptCount val="9"/>
                <c:pt idx="0">
                  <c:v>982.5</c:v>
                </c:pt>
                <c:pt idx="1">
                  <c:v>640.5</c:v>
                </c:pt>
                <c:pt idx="2">
                  <c:v>183.1</c:v>
                </c:pt>
                <c:pt idx="3">
                  <c:v>123</c:v>
                </c:pt>
                <c:pt idx="4">
                  <c:v>255.6</c:v>
                </c:pt>
                <c:pt idx="5">
                  <c:v>80.3</c:v>
                </c:pt>
                <c:pt idx="6">
                  <c:v>78.3</c:v>
                </c:pt>
                <c:pt idx="7">
                  <c:v>285.39999999999998</c:v>
                </c:pt>
              </c:numCache>
            </c:numRef>
          </c:val>
          <c:extLst>
            <c:ext xmlns:c16="http://schemas.microsoft.com/office/drawing/2014/chart" uri="{C3380CC4-5D6E-409C-BE32-E72D297353CC}">
              <c16:uniqueId val="{00000012-148A-49DA-95FD-A8EA842F85C0}"/>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General Fund</c:v>
                </c:pt>
              </c:strCache>
            </c:strRef>
          </c:tx>
          <c:spPr>
            <a:ln>
              <a:solidFill>
                <a:srgbClr val="FFFFFF"/>
              </a:solidFill>
            </a:ln>
          </c:spPr>
          <c:dPt>
            <c:idx val="0"/>
            <c:bubble3D val="0"/>
            <c:spPr>
              <a:solidFill>
                <a:srgbClr val="009688"/>
              </a:solidFill>
              <a:ln w="19050">
                <a:solidFill>
                  <a:srgbClr val="FFFFFF"/>
                </a:solidFill>
              </a:ln>
              <a:effectLst/>
            </c:spPr>
            <c:extLst>
              <c:ext xmlns:c16="http://schemas.microsoft.com/office/drawing/2014/chart" uri="{C3380CC4-5D6E-409C-BE32-E72D297353CC}">
                <c16:uniqueId val="{00000001-2986-4ED9-AD08-191E27CA116B}"/>
              </c:ext>
            </c:extLst>
          </c:dPt>
          <c:dPt>
            <c:idx val="1"/>
            <c:bubble3D val="0"/>
            <c:spPr>
              <a:solidFill>
                <a:srgbClr val="154C4D"/>
              </a:solidFill>
              <a:ln w="19050">
                <a:solidFill>
                  <a:srgbClr val="FFFFFF"/>
                </a:solidFill>
              </a:ln>
              <a:effectLst/>
            </c:spPr>
            <c:extLst>
              <c:ext xmlns:c16="http://schemas.microsoft.com/office/drawing/2014/chart" uri="{C3380CC4-5D6E-409C-BE32-E72D297353CC}">
                <c16:uniqueId val="{00000003-2986-4ED9-AD08-191E27CA116B}"/>
              </c:ext>
            </c:extLst>
          </c:dPt>
          <c:dPt>
            <c:idx val="2"/>
            <c:bubble3D val="0"/>
            <c:spPr>
              <a:solidFill>
                <a:srgbClr val="FEB40D"/>
              </a:solidFill>
              <a:ln w="19050">
                <a:solidFill>
                  <a:srgbClr val="FFFFFF"/>
                </a:solidFill>
              </a:ln>
              <a:effectLst/>
            </c:spPr>
            <c:extLst>
              <c:ext xmlns:c16="http://schemas.microsoft.com/office/drawing/2014/chart" uri="{C3380CC4-5D6E-409C-BE32-E72D297353CC}">
                <c16:uniqueId val="{00000005-2986-4ED9-AD08-191E27CA116B}"/>
              </c:ext>
            </c:extLst>
          </c:dPt>
          <c:dPt>
            <c:idx val="3"/>
            <c:bubble3D val="0"/>
            <c:spPr>
              <a:solidFill>
                <a:schemeClr val="accent4"/>
              </a:solidFill>
              <a:ln w="19050">
                <a:solidFill>
                  <a:srgbClr val="FFFFFF"/>
                </a:solidFill>
              </a:ln>
              <a:effectLst/>
            </c:spPr>
            <c:extLst>
              <c:ext xmlns:c16="http://schemas.microsoft.com/office/drawing/2014/chart" uri="{C3380CC4-5D6E-409C-BE32-E72D297353CC}">
                <c16:uniqueId val="{00000007-2986-4ED9-AD08-191E27CA116B}"/>
              </c:ext>
            </c:extLst>
          </c:dPt>
          <c:dPt>
            <c:idx val="4"/>
            <c:bubble3D val="0"/>
            <c:spPr>
              <a:solidFill>
                <a:schemeClr val="bg1">
                  <a:lumMod val="50000"/>
                  <a:lumOff val="50000"/>
                </a:schemeClr>
              </a:solidFill>
              <a:ln w="19050">
                <a:solidFill>
                  <a:srgbClr val="FFFFFF"/>
                </a:solidFill>
              </a:ln>
              <a:effectLst/>
            </c:spPr>
            <c:extLst>
              <c:ext xmlns:c16="http://schemas.microsoft.com/office/drawing/2014/chart" uri="{C3380CC4-5D6E-409C-BE32-E72D297353CC}">
                <c16:uniqueId val="{00000009-2986-4ED9-AD08-191E27CA116B}"/>
              </c:ext>
            </c:extLst>
          </c:dPt>
          <c:dPt>
            <c:idx val="5"/>
            <c:bubble3D val="0"/>
            <c:spPr>
              <a:solidFill>
                <a:srgbClr val="00B0F0"/>
              </a:solidFill>
              <a:ln w="19050">
                <a:solidFill>
                  <a:srgbClr val="FFFFFF"/>
                </a:solidFill>
              </a:ln>
              <a:effectLst/>
            </c:spPr>
            <c:extLst>
              <c:ext xmlns:c16="http://schemas.microsoft.com/office/drawing/2014/chart" uri="{C3380CC4-5D6E-409C-BE32-E72D297353CC}">
                <c16:uniqueId val="{0000000B-2986-4ED9-AD08-191E27CA116B}"/>
              </c:ext>
            </c:extLst>
          </c:dPt>
          <c:dPt>
            <c:idx val="6"/>
            <c:bubble3D val="0"/>
            <c:spPr>
              <a:solidFill>
                <a:schemeClr val="accent1">
                  <a:lumMod val="60000"/>
                </a:schemeClr>
              </a:solidFill>
              <a:ln w="19050">
                <a:solidFill>
                  <a:srgbClr val="FFFFFF"/>
                </a:solidFill>
              </a:ln>
              <a:effectLst/>
            </c:spPr>
            <c:extLst>
              <c:ext xmlns:c16="http://schemas.microsoft.com/office/drawing/2014/chart" uri="{C3380CC4-5D6E-409C-BE32-E72D297353CC}">
                <c16:uniqueId val="{0000000D-1AE0-4283-B349-2193080730BD}"/>
              </c:ext>
            </c:extLst>
          </c:dPt>
          <c:dPt>
            <c:idx val="7"/>
            <c:bubble3D val="0"/>
            <c:spPr>
              <a:solidFill>
                <a:schemeClr val="accent2">
                  <a:lumMod val="60000"/>
                </a:schemeClr>
              </a:solidFill>
              <a:ln w="19050">
                <a:solidFill>
                  <a:srgbClr val="FFFFFF"/>
                </a:solidFill>
              </a:ln>
              <a:effectLst/>
            </c:spPr>
            <c:extLst>
              <c:ext xmlns:c16="http://schemas.microsoft.com/office/drawing/2014/chart" uri="{C3380CC4-5D6E-409C-BE32-E72D297353CC}">
                <c16:uniqueId val="{0000000F-1AE0-4283-B349-2193080730BD}"/>
              </c:ext>
            </c:extLst>
          </c:dPt>
          <c:dLbls>
            <c:dLbl>
              <c:idx val="0"/>
              <c:layout>
                <c:manualLayout>
                  <c:x val="-0.13711304757301002"/>
                  <c:y val="0.15429511286120223"/>
                </c:manualLayout>
              </c:layout>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Montserrat" panose="00000300000000000000" pitchFamily="2"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561341397362146"/>
                      <c:h val="0.2492558648036233"/>
                    </c:manualLayout>
                  </c15:layout>
                </c:ext>
                <c:ext xmlns:c16="http://schemas.microsoft.com/office/drawing/2014/chart" uri="{C3380CC4-5D6E-409C-BE32-E72D297353CC}">
                  <c16:uniqueId val="{00000001-2986-4ED9-AD08-191E27CA116B}"/>
                </c:ext>
              </c:extLst>
            </c:dLbl>
            <c:dLbl>
              <c:idx val="1"/>
              <c:layout>
                <c:manualLayout>
                  <c:x val="-0.17697192050623059"/>
                  <c:y val="-0.2378749896666899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2986-4ED9-AD08-191E27CA116B}"/>
                </c:ext>
              </c:extLst>
            </c:dLbl>
            <c:dLbl>
              <c:idx val="2"/>
              <c:layout>
                <c:manualLayout>
                  <c:x val="0.16762561756824415"/>
                  <c:y val="0.1909502348288743"/>
                </c:manualLayout>
              </c:layout>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Montserrat" panose="00000300000000000000" pitchFamily="2"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2986-4ED9-AD08-191E27CA116B}"/>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ontserrat" panose="00000300000000000000" pitchFamily="2"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bg1"/>
                  </a:solidFill>
                  <a:round/>
                </a:ln>
                <a:effectLst/>
              </c:spPr>
            </c:leaderLines>
            <c:extLst>
              <c:ext xmlns:c15="http://schemas.microsoft.com/office/drawing/2012/chart" uri="{CE6537A1-D6FC-4f65-9D91-7224C49458BB}"/>
            </c:extLst>
          </c:dLbls>
          <c:cat>
            <c:strRef>
              <c:f>Sheet1!$A$2:$A$4</c:f>
              <c:strCache>
                <c:ptCount val="3"/>
                <c:pt idx="0">
                  <c:v>Debt Payments &amp; Pre-Bankruptcy Pension Costs</c:v>
                </c:pt>
                <c:pt idx="1">
                  <c:v>City Employee Wages &amp; Benefits</c:v>
                </c:pt>
                <c:pt idx="2">
                  <c:v>Everything Else</c:v>
                </c:pt>
              </c:strCache>
            </c:strRef>
          </c:cat>
          <c:val>
            <c:numRef>
              <c:f>Sheet1!$B$2:$B$4</c:f>
              <c:numCache>
                <c:formatCode>0%</c:formatCode>
                <c:ptCount val="3"/>
                <c:pt idx="0">
                  <c:v>0.17</c:v>
                </c:pt>
                <c:pt idx="1">
                  <c:v>0.55000000000000004</c:v>
                </c:pt>
                <c:pt idx="2">
                  <c:v>0.27999999999999992</c:v>
                </c:pt>
              </c:numCache>
            </c:numRef>
          </c:val>
          <c:extLst>
            <c:ext xmlns:c16="http://schemas.microsoft.com/office/drawing/2014/chart" uri="{C3380CC4-5D6E-409C-BE32-E72D297353CC}">
              <c16:uniqueId val="{0000000C-2986-4ED9-AD08-191E27CA116B}"/>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900">
          <a:solidFill>
            <a:schemeClr val="bg1"/>
          </a:solidFill>
          <a:latin typeface="Montserrat Black" panose="00000A00000000000000"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12700">
              <a:solidFill>
                <a:schemeClr val="tx1"/>
              </a:solidFill>
            </a:ln>
          </c:spPr>
          <c:dPt>
            <c:idx val="0"/>
            <c:bubble3D val="0"/>
            <c:spPr>
              <a:solidFill>
                <a:srgbClr val="279989"/>
              </a:solidFill>
              <a:ln w="12700">
                <a:solidFill>
                  <a:schemeClr val="tx1"/>
                </a:solidFill>
              </a:ln>
              <a:effectLst/>
            </c:spPr>
            <c:extLst>
              <c:ext xmlns:c16="http://schemas.microsoft.com/office/drawing/2014/chart" uri="{C3380CC4-5D6E-409C-BE32-E72D297353CC}">
                <c16:uniqueId val="{00000001-35D7-4DE5-A7BD-06A5692FAB7B}"/>
              </c:ext>
            </c:extLst>
          </c:dPt>
          <c:dPt>
            <c:idx val="1"/>
            <c:bubble3D val="0"/>
            <c:spPr>
              <a:solidFill>
                <a:srgbClr val="004445"/>
              </a:solidFill>
              <a:ln w="12700">
                <a:solidFill>
                  <a:schemeClr val="tx1"/>
                </a:solidFill>
              </a:ln>
              <a:effectLst/>
            </c:spPr>
            <c:extLst>
              <c:ext xmlns:c16="http://schemas.microsoft.com/office/drawing/2014/chart" uri="{C3380CC4-5D6E-409C-BE32-E72D297353CC}">
                <c16:uniqueId val="{00000003-35D7-4DE5-A7BD-06A5692FAB7B}"/>
              </c:ext>
            </c:extLst>
          </c:dPt>
          <c:dPt>
            <c:idx val="2"/>
            <c:bubble3D val="0"/>
            <c:spPr>
              <a:solidFill>
                <a:schemeClr val="accent3"/>
              </a:solidFill>
              <a:ln w="12700">
                <a:solidFill>
                  <a:schemeClr val="tx1"/>
                </a:solidFill>
              </a:ln>
              <a:effectLst/>
            </c:spPr>
            <c:extLst>
              <c:ext xmlns:c16="http://schemas.microsoft.com/office/drawing/2014/chart" uri="{C3380CC4-5D6E-409C-BE32-E72D297353CC}">
                <c16:uniqueId val="{00000005-35D7-4DE5-A7BD-06A5692FAB7B}"/>
              </c:ext>
            </c:extLst>
          </c:dPt>
          <c:dPt>
            <c:idx val="3"/>
            <c:bubble3D val="0"/>
            <c:spPr>
              <a:solidFill>
                <a:srgbClr val="777777"/>
              </a:solidFill>
              <a:ln w="12700">
                <a:solidFill>
                  <a:schemeClr val="tx1"/>
                </a:solidFill>
              </a:ln>
              <a:effectLst/>
            </c:spPr>
            <c:extLst>
              <c:ext xmlns:c16="http://schemas.microsoft.com/office/drawing/2014/chart" uri="{C3380CC4-5D6E-409C-BE32-E72D297353CC}">
                <c16:uniqueId val="{00000007-35D7-4DE5-A7BD-06A5692FAB7B}"/>
              </c:ext>
            </c:extLst>
          </c:dPt>
          <c:dPt>
            <c:idx val="4"/>
            <c:bubble3D val="0"/>
            <c:spPr>
              <a:solidFill>
                <a:srgbClr val="FEB40D"/>
              </a:solidFill>
              <a:ln w="12700">
                <a:solidFill>
                  <a:schemeClr val="tx1"/>
                </a:solidFill>
              </a:ln>
              <a:effectLst/>
            </c:spPr>
            <c:extLst>
              <c:ext xmlns:c16="http://schemas.microsoft.com/office/drawing/2014/chart" uri="{C3380CC4-5D6E-409C-BE32-E72D297353CC}">
                <c16:uniqueId val="{00000009-35D7-4DE5-A7BD-06A5692FAB7B}"/>
              </c:ext>
            </c:extLst>
          </c:dPt>
          <c:dPt>
            <c:idx val="5"/>
            <c:bubble3D val="0"/>
            <c:spPr>
              <a:solidFill>
                <a:srgbClr val="FFDB81"/>
              </a:solidFill>
              <a:ln w="12700">
                <a:solidFill>
                  <a:schemeClr val="tx1"/>
                </a:solidFill>
              </a:ln>
              <a:effectLst/>
            </c:spPr>
            <c:extLst>
              <c:ext xmlns:c16="http://schemas.microsoft.com/office/drawing/2014/chart" uri="{C3380CC4-5D6E-409C-BE32-E72D297353CC}">
                <c16:uniqueId val="{0000000B-35D7-4DE5-A7BD-06A5692FAB7B}"/>
              </c:ext>
            </c:extLst>
          </c:dPt>
          <c:dPt>
            <c:idx val="6"/>
            <c:bubble3D val="0"/>
            <c:spPr>
              <a:solidFill>
                <a:srgbClr val="9FD5B3"/>
              </a:solidFill>
              <a:ln w="12700">
                <a:solidFill>
                  <a:schemeClr val="tx1"/>
                </a:solidFill>
              </a:ln>
              <a:effectLst/>
            </c:spPr>
            <c:extLst>
              <c:ext xmlns:c16="http://schemas.microsoft.com/office/drawing/2014/chart" uri="{C3380CC4-5D6E-409C-BE32-E72D297353CC}">
                <c16:uniqueId val="{0000000D-35D7-4DE5-A7BD-06A5692FAB7B}"/>
              </c:ext>
            </c:extLst>
          </c:dPt>
          <c:dPt>
            <c:idx val="7"/>
            <c:bubble3D val="0"/>
            <c:spPr>
              <a:solidFill>
                <a:srgbClr val="CAE8D5"/>
              </a:solidFill>
              <a:ln w="12700">
                <a:solidFill>
                  <a:schemeClr val="tx1"/>
                </a:solidFill>
              </a:ln>
              <a:effectLst/>
            </c:spPr>
            <c:extLst>
              <c:ext xmlns:c16="http://schemas.microsoft.com/office/drawing/2014/chart" uri="{C3380CC4-5D6E-409C-BE32-E72D297353CC}">
                <c16:uniqueId val="{0000000F-35D7-4DE5-A7BD-06A5692FAB7B}"/>
              </c:ext>
            </c:extLst>
          </c:dPt>
          <c:dLbls>
            <c:dLbl>
              <c:idx val="0"/>
              <c:layout>
                <c:manualLayout>
                  <c:x val="-0.19544252630347478"/>
                  <c:y val="-1.653715873626091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5D7-4DE5-A7BD-06A5692FAB7B}"/>
                </c:ext>
              </c:extLst>
            </c:dLbl>
            <c:dLbl>
              <c:idx val="1"/>
              <c:layout>
                <c:manualLayout>
                  <c:x val="0.17178629649464747"/>
                  <c:y val="-0.2011227384040708"/>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5D7-4DE5-A7BD-06A5692FAB7B}"/>
                </c:ext>
              </c:extLst>
            </c:dLbl>
            <c:dLbl>
              <c:idx val="2"/>
              <c:layout>
                <c:manualLayout>
                  <c:x val="-9.6667956048314537E-4"/>
                  <c:y val="2.0947289717362943E-4"/>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35D7-4DE5-A7BD-06A5692FAB7B}"/>
                </c:ext>
              </c:extLst>
            </c:dLbl>
            <c:dLbl>
              <c:idx val="3"/>
              <c:layout>
                <c:manualLayout>
                  <c:x val="-2.0764483830922296E-2"/>
                  <c:y val="-2.2854340659839273E-3"/>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5D7-4DE5-A7BD-06A5692FAB7B}"/>
                </c:ext>
              </c:extLst>
            </c:dLbl>
            <c:dLbl>
              <c:idx val="4"/>
              <c:layout>
                <c:manualLayout>
                  <c:x val="-1.5088083670347001E-2"/>
                  <c:y val="4.499732104748539E-3"/>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35D7-4DE5-A7BD-06A5692FAB7B}"/>
                </c:ext>
              </c:extLst>
            </c:dLbl>
            <c:dLbl>
              <c:idx val="5"/>
              <c:layout>
                <c:manualLayout>
                  <c:x val="-9.9177167636912977E-3"/>
                  <c:y val="-3.7552254709356359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5D7-4DE5-A7BD-06A5692FAB7B}"/>
                </c:ext>
              </c:extLst>
            </c:dLbl>
            <c:dLbl>
              <c:idx val="6"/>
              <c:layout>
                <c:manualLayout>
                  <c:x val="9.9137933340573844E-2"/>
                  <c:y val="-3.1617996506767006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35D7-4DE5-A7BD-06A5692FAB7B}"/>
                </c:ext>
              </c:extLst>
            </c:dLbl>
            <c:dLbl>
              <c:idx val="7"/>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5D7-4DE5-A7BD-06A5692FAB7B}"/>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tx2"/>
                  </a:solidFill>
                  <a:round/>
                </a:ln>
                <a:effectLst/>
              </c:spPr>
            </c:leaderLines>
            <c:extLst>
              <c:ext xmlns:c15="http://schemas.microsoft.com/office/drawing/2012/chart" uri="{CE6537A1-D6FC-4f65-9D91-7224C49458BB}"/>
            </c:extLst>
          </c:dLbls>
          <c:cat>
            <c:strRef>
              <c:f>'All Funds graph'!$G$2:$G$9</c:f>
              <c:strCache>
                <c:ptCount val="8"/>
                <c:pt idx="0">
                  <c:v>General Fund</c:v>
                </c:pt>
                <c:pt idx="1">
                  <c:v>Water &amp; Sewerage</c:v>
                </c:pt>
                <c:pt idx="2">
                  <c:v>Debt Service Fund</c:v>
                </c:pt>
                <c:pt idx="3">
                  <c:v>Transportation</c:v>
                </c:pt>
                <c:pt idx="4">
                  <c:v>Street Fund</c:v>
                </c:pt>
                <c:pt idx="5">
                  <c:v>Solid Waste</c:v>
                </c:pt>
                <c:pt idx="6">
                  <c:v>Other Grants</c:v>
                </c:pt>
                <c:pt idx="7">
                  <c:v>Other</c:v>
                </c:pt>
              </c:strCache>
            </c:strRef>
          </c:cat>
          <c:val>
            <c:numRef>
              <c:f>'All Funds graph'!$H$2:$H$9</c:f>
              <c:numCache>
                <c:formatCode>_("$"* #,##0.0_);_("$"* \(#,##0.0\);_("$"* "-"??_);_(@_)</c:formatCode>
                <c:ptCount val="8"/>
                <c:pt idx="0">
                  <c:v>1319.5</c:v>
                </c:pt>
                <c:pt idx="1">
                  <c:v>677.1</c:v>
                </c:pt>
                <c:pt idx="2">
                  <c:v>55</c:v>
                </c:pt>
                <c:pt idx="3">
                  <c:v>167.3</c:v>
                </c:pt>
                <c:pt idx="4">
                  <c:v>112.5</c:v>
                </c:pt>
                <c:pt idx="5">
                  <c:v>59.2</c:v>
                </c:pt>
                <c:pt idx="6">
                  <c:v>78.5</c:v>
                </c:pt>
                <c:pt idx="7">
                  <c:v>159.4</c:v>
                </c:pt>
              </c:numCache>
            </c:numRef>
          </c:val>
          <c:extLst>
            <c:ext xmlns:c16="http://schemas.microsoft.com/office/drawing/2014/chart" uri="{C3380CC4-5D6E-409C-BE32-E72D297353CC}">
              <c16:uniqueId val="{00000010-35D7-4DE5-A7BD-06A5692FAB7B}"/>
            </c:ext>
          </c:extLst>
        </c:ser>
        <c:dLbls>
          <c:dLblPos val="bestFit"/>
          <c:showLegendKey val="0"/>
          <c:showVal val="1"/>
          <c:showCatName val="0"/>
          <c:showSerName val="0"/>
          <c:showPercent val="0"/>
          <c:showBubbleSize val="0"/>
          <c:showLeaderLines val="1"/>
        </c:dLbls>
        <c:firstSliceAng val="0"/>
      </c:pieChart>
      <c:spPr>
        <a:noFill/>
        <a:ln w="190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0.46118</cdr:x>
      <cdr:y>0.16306</cdr:y>
    </cdr:from>
    <cdr:to>
      <cdr:x>0.62329</cdr:x>
      <cdr:y>0.23124</cdr:y>
    </cdr:to>
    <cdr:cxnSp macro="">
      <cdr:nvCxnSpPr>
        <cdr:cNvPr id="17" name="Straight Connector 16">
          <a:extLst xmlns:a="http://schemas.openxmlformats.org/drawingml/2006/main">
            <a:ext uri="{FF2B5EF4-FFF2-40B4-BE49-F238E27FC236}">
              <a16:creationId xmlns:a16="http://schemas.microsoft.com/office/drawing/2014/main" id="{EA8E2453-3F93-F34D-3B4D-9D9CBB6F6160}"/>
            </a:ext>
          </a:extLst>
        </cdr:cNvPr>
        <cdr:cNvCxnSpPr/>
      </cdr:nvCxnSpPr>
      <cdr:spPr>
        <a:xfrm xmlns:a="http://schemas.openxmlformats.org/drawingml/2006/main" flipV="1">
          <a:off x="2623930" y="608574"/>
          <a:ext cx="922352" cy="254442"/>
        </a:xfrm>
        <a:prstGeom xmlns:a="http://schemas.openxmlformats.org/drawingml/2006/main" prst="line">
          <a:avLst/>
        </a:prstGeom>
        <a:ln xmlns:a="http://schemas.openxmlformats.org/drawingml/2006/main">
          <a:solidFill>
            <a:schemeClr val="tx2">
              <a:lumMod val="60000"/>
              <a:lumOff val="4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300288" y="520700"/>
            <a:ext cx="4635500" cy="2606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23608" y="3301286"/>
            <a:ext cx="7388860" cy="3127534"/>
          </a:xfrm>
          <a:prstGeom prst="rect">
            <a:avLst/>
          </a:prstGeom>
          <a:noFill/>
          <a:ln>
            <a:noFill/>
          </a:ln>
        </p:spPr>
        <p:txBody>
          <a:bodyPr spcFirstLastPara="1" wrap="square" lIns="92476" tIns="92476" rIns="92476" bIns="92476"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71982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2300288" y="520700"/>
            <a:ext cx="4635500"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
              <a:t>All font should be Montserrat</a:t>
            </a:r>
            <a:endParaRPr/>
          </a:p>
          <a:p>
            <a:pPr marL="0" indent="0">
              <a:buNone/>
            </a:pPr>
            <a:r>
              <a:rPr lang="en"/>
              <a:t>Text within content blocks should be 12pt font</a:t>
            </a:r>
            <a:endParaRPr/>
          </a:p>
          <a:p>
            <a:pPr marL="0" indent="0">
              <a:buNone/>
            </a:pPr>
            <a:r>
              <a:rPr lang="en"/>
              <a:t>To edit Department in the lower right corner, click Slide, Edit Master. In top “Master” slide edit Department name in footer</a:t>
            </a:r>
            <a:endParaRPr/>
          </a:p>
        </p:txBody>
      </p:sp>
    </p:spTree>
    <p:extLst>
      <p:ext uri="{BB962C8B-B14F-4D97-AF65-F5344CB8AC3E}">
        <p14:creationId xmlns:p14="http://schemas.microsoft.com/office/powerpoint/2010/main" val="3962616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649222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589278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2300288" y="520700"/>
            <a:ext cx="4635500"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endParaRPr/>
          </a:p>
        </p:txBody>
      </p:sp>
    </p:spTree>
    <p:extLst>
      <p:ext uri="{BB962C8B-B14F-4D97-AF65-F5344CB8AC3E}">
        <p14:creationId xmlns:p14="http://schemas.microsoft.com/office/powerpoint/2010/main" val="4219322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607597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510194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954777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655862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649222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589278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2300288" y="520700"/>
            <a:ext cx="4635500"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endParaRPr/>
          </a:p>
        </p:txBody>
      </p:sp>
    </p:spTree>
    <p:extLst>
      <p:ext uri="{BB962C8B-B14F-4D97-AF65-F5344CB8AC3E}">
        <p14:creationId xmlns:p14="http://schemas.microsoft.com/office/powerpoint/2010/main" val="4219322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498e511d1_1_0:notes"/>
          <p:cNvSpPr>
            <a:spLocks noGrp="1" noRot="1" noChangeAspect="1"/>
          </p:cNvSpPr>
          <p:nvPr>
            <p:ph type="sldImg" idx="2"/>
          </p:nvPr>
        </p:nvSpPr>
        <p:spPr>
          <a:xfrm>
            <a:off x="2263775" y="515938"/>
            <a:ext cx="4586288" cy="2579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498e511d1_1_0:notes"/>
          <p:cNvSpPr txBox="1">
            <a:spLocks noGrp="1"/>
          </p:cNvSpPr>
          <p:nvPr>
            <p:ph type="body" idx="1"/>
          </p:nvPr>
        </p:nvSpPr>
        <p:spPr>
          <a:xfrm>
            <a:off x="911371" y="3268375"/>
            <a:ext cx="7290972" cy="30963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1593250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607597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510194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655862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547015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649222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589278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introduction</a:t>
            </a:r>
          </a:p>
          <a:p>
            <a:pPr lvl="1"/>
            <a:r>
              <a:rPr lang="en-US"/>
              <a:t>The Detroit Health Department is pleased to present its Annual FY 24 Budget for your review </a:t>
            </a:r>
          </a:p>
          <a:p>
            <a:pPr lvl="1"/>
            <a:r>
              <a:rPr lang="en-US"/>
              <a:t>This overview will highlight the various services offered by the Department, its current budget, and what we were able to accomplish with our funding during FY23.</a:t>
            </a:r>
          </a:p>
        </p:txBody>
      </p:sp>
    </p:spTree>
    <p:extLst>
      <p:ext uri="{BB962C8B-B14F-4D97-AF65-F5344CB8AC3E}">
        <p14:creationId xmlns:p14="http://schemas.microsoft.com/office/powerpoint/2010/main" val="1022911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Health Department envisions healthy communities where everyone has an opportunity to thrive by addressing public and population health priorities  of Detroiters. We provide these services with respect and transparency, while holding ourselves accountable to meet the needs of Detroiters.</a:t>
            </a:r>
          </a:p>
        </p:txBody>
      </p:sp>
    </p:spTree>
    <p:extLst>
      <p:ext uri="{BB962C8B-B14F-4D97-AF65-F5344CB8AC3E}">
        <p14:creationId xmlns:p14="http://schemas.microsoft.com/office/powerpoint/2010/main" val="3247337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I'd like to highlight what the Department had accomplished over the past year, as we seek to expound upon the collective impact of our services</a:t>
            </a:r>
          </a:p>
        </p:txBody>
      </p:sp>
    </p:spTree>
    <p:extLst>
      <p:ext uri="{BB962C8B-B14F-4D97-AF65-F5344CB8AC3E}">
        <p14:creationId xmlns:p14="http://schemas.microsoft.com/office/powerpoint/2010/main" val="2128347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pPr>
            <a:r>
              <a:rPr lang="en-US"/>
              <a:t>The Health Department's funding allows for a broad range of service provision in order to the meet the needs of Detroiters. </a:t>
            </a:r>
            <a:endParaRPr lang="en-US">
              <a:solidFill>
                <a:srgbClr val="FFFFFF"/>
              </a:solidFill>
              <a:latin typeface="Calibri" panose="020F0502020204030204" pitchFamily="34" charset="0"/>
              <a:cs typeface="Calibri"/>
            </a:endParaRPr>
          </a:p>
          <a:p>
            <a:pPr lvl="1">
              <a:lnSpc>
                <a:spcPct val="107000"/>
              </a:lnSpc>
            </a:pPr>
            <a:r>
              <a:rPr lang="en-US">
                <a:ea typeface="Calibri" panose="020F0502020204030204" pitchFamily="34" charset="0"/>
              </a:rPr>
              <a:t>Notable services for FY 24 are:</a:t>
            </a:r>
          </a:p>
          <a:p>
            <a:pPr lvl="2">
              <a:lnSpc>
                <a:spcPct val="107000"/>
              </a:lnSpc>
            </a:pPr>
            <a:r>
              <a:rPr lang="en-US">
                <a:ea typeface="Calibri" panose="020F0502020204030204" pitchFamily="34" charset="0"/>
              </a:rPr>
              <a:t>Behavioral Health which includes opioid response </a:t>
            </a:r>
            <a:r>
              <a:rPr lang="en-US" err="1">
                <a:ea typeface="Calibri" panose="020F0502020204030204" pitchFamily="34" charset="0"/>
              </a:rPr>
              <a:t>activitites</a:t>
            </a:r>
          </a:p>
          <a:p>
            <a:pPr lvl="2">
              <a:lnSpc>
                <a:spcPct val="107000"/>
              </a:lnSpc>
            </a:pPr>
            <a:r>
              <a:rPr lang="en-US">
                <a:ea typeface="Calibri" panose="020F0502020204030204" pitchFamily="34" charset="0"/>
              </a:rPr>
              <a:t>Crime Violence Intervention</a:t>
            </a:r>
          </a:p>
          <a:p>
            <a:pPr lvl="2">
              <a:lnSpc>
                <a:spcPct val="107000"/>
              </a:lnSpc>
            </a:pPr>
            <a:r>
              <a:rPr lang="en-US">
                <a:ea typeface="Calibri" panose="020F0502020204030204" pitchFamily="34" charset="0"/>
              </a:rPr>
              <a:t>Essential Local Public Health Services</a:t>
            </a:r>
          </a:p>
        </p:txBody>
      </p:sp>
    </p:spTree>
    <p:extLst>
      <p:ext uri="{BB962C8B-B14F-4D97-AF65-F5344CB8AC3E}">
        <p14:creationId xmlns:p14="http://schemas.microsoft.com/office/powerpoint/2010/main" val="1510194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498e511d1_1_0:notes"/>
          <p:cNvSpPr>
            <a:spLocks noGrp="1" noRot="1" noChangeAspect="1"/>
          </p:cNvSpPr>
          <p:nvPr>
            <p:ph type="sldImg" idx="2"/>
          </p:nvPr>
        </p:nvSpPr>
        <p:spPr>
          <a:xfrm>
            <a:off x="2263775" y="515938"/>
            <a:ext cx="4586288" cy="2579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498e511d1_1_0:notes"/>
          <p:cNvSpPr txBox="1">
            <a:spLocks noGrp="1"/>
          </p:cNvSpPr>
          <p:nvPr>
            <p:ph type="body" idx="1"/>
          </p:nvPr>
        </p:nvSpPr>
        <p:spPr>
          <a:xfrm>
            <a:off x="911371" y="3268375"/>
            <a:ext cx="7290972" cy="30963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3008371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pPr>
            <a:r>
              <a:rPr lang="en-US">
                <a:ea typeface="Calibri" panose="020F0502020204030204" pitchFamily="34" charset="0"/>
              </a:rPr>
              <a:t>Along with its existing services, the Health Department seeks to implement new initiatives such as:</a:t>
            </a:r>
            <a:endParaRPr lang="en-US" sz="1100">
              <a:effectLst/>
              <a:ea typeface="Calibri" panose="020F0502020204030204" pitchFamily="34" charset="0"/>
            </a:endParaRPr>
          </a:p>
          <a:p>
            <a:pPr lvl="1">
              <a:lnSpc>
                <a:spcPct val="107000"/>
              </a:lnSpc>
            </a:pPr>
            <a:r>
              <a:rPr lang="en-US"/>
              <a:t>Enhance food safety regulations through increased community outreach</a:t>
            </a:r>
          </a:p>
          <a:p>
            <a:pPr lvl="1">
              <a:lnSpc>
                <a:spcPct val="107000"/>
              </a:lnSpc>
            </a:pPr>
            <a:r>
              <a:rPr lang="en-US"/>
              <a:t>Increase lead prevention activities in partnership with BSEED, HRD, and the Mayor's office</a:t>
            </a:r>
          </a:p>
          <a:p>
            <a:pPr lvl="1">
              <a:lnSpc>
                <a:spcPct val="107000"/>
              </a:lnSpc>
            </a:pPr>
            <a:r>
              <a:rPr lang="en-US"/>
              <a:t>Launch a new pilot program focused on ensuring pregnant people in Detroit have access to care</a:t>
            </a:r>
          </a:p>
          <a:p>
            <a:endParaRPr lang="en-US"/>
          </a:p>
        </p:txBody>
      </p:sp>
    </p:spTree>
    <p:extLst>
      <p:ext uri="{BB962C8B-B14F-4D97-AF65-F5344CB8AC3E}">
        <p14:creationId xmlns:p14="http://schemas.microsoft.com/office/powerpoint/2010/main" val="1810793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pPr>
            <a:r>
              <a:rPr lang="en-US"/>
              <a:t>The Health Department made extensive revisions to its staffing structure which included:</a:t>
            </a:r>
            <a:endParaRPr lang="en-US" sz="1100">
              <a:effectLst/>
              <a:ea typeface="Calibri" panose="020F0502020204030204" pitchFamily="34" charset="0"/>
            </a:endParaRPr>
          </a:p>
          <a:p>
            <a:pPr marL="457200" lvl="1">
              <a:lnSpc>
                <a:spcPct val="107000"/>
              </a:lnSpc>
            </a:pPr>
            <a:r>
              <a:rPr lang="en-US"/>
              <a:t>The transition of contractual staff from SEMHA to the City of Detroit</a:t>
            </a:r>
          </a:p>
          <a:p>
            <a:pPr marL="457200" lvl="1">
              <a:lnSpc>
                <a:spcPct val="107000"/>
              </a:lnSpc>
            </a:pPr>
            <a:r>
              <a:rPr lang="en-US"/>
              <a:t>Addition of 5 FTE's to Behavioral Health in support of the ongoing opioid response </a:t>
            </a:r>
          </a:p>
          <a:p>
            <a:pPr marL="457200" lvl="1">
              <a:lnSpc>
                <a:spcPct val="107000"/>
              </a:lnSpc>
            </a:pPr>
            <a:r>
              <a:rPr lang="en-US"/>
              <a:t>The transition of </a:t>
            </a:r>
            <a:r>
              <a:rPr lang="en-US" err="1"/>
              <a:t>CeaseFire</a:t>
            </a:r>
            <a:r>
              <a:rPr lang="en-US"/>
              <a:t> from the Police Department to the Health Department</a:t>
            </a:r>
          </a:p>
          <a:p>
            <a:endParaRPr lang="en-US"/>
          </a:p>
        </p:txBody>
      </p:sp>
    </p:spTree>
    <p:extLst>
      <p:ext uri="{BB962C8B-B14F-4D97-AF65-F5344CB8AC3E}">
        <p14:creationId xmlns:p14="http://schemas.microsoft.com/office/powerpoint/2010/main" val="954777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pPr>
            <a:r>
              <a:rPr lang="en-US"/>
              <a:t>Therefore, in total, the Health Department's budget for FY 24 is slightly over $43 mil dollars and now entails 222.5 FTE's overall.</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382191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pPr>
            <a:r>
              <a:rPr lang="en-US"/>
              <a:t>There are three new initiatives within the FY 24 budget:</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pPr>
            <a:r>
              <a:rPr lang="en-US"/>
              <a:t>Behavioral Health and the opioid response</a:t>
            </a:r>
          </a:p>
          <a:p>
            <a:pPr lvl="1">
              <a:lnSpc>
                <a:spcPct val="107000"/>
              </a:lnSpc>
            </a:pPr>
            <a:r>
              <a:rPr lang="en-US" err="1"/>
              <a:t>CeaseFire</a:t>
            </a:r>
            <a:r>
              <a:rPr lang="en-US"/>
              <a:t>, a community based violence intervention program</a:t>
            </a:r>
          </a:p>
          <a:p>
            <a:pPr lvl="1">
              <a:lnSpc>
                <a:spcPct val="107000"/>
              </a:lnSpc>
            </a:pPr>
            <a:r>
              <a:rPr lang="en-US"/>
              <a:t>Rides to Care, a maternal child health pilot program to ensure equitable access for pregnant people of Detroit</a:t>
            </a:r>
          </a:p>
          <a:p>
            <a:endParaRPr lang="en-US"/>
          </a:p>
        </p:txBody>
      </p:sp>
    </p:spTree>
    <p:extLst>
      <p:ext uri="{BB962C8B-B14F-4D97-AF65-F5344CB8AC3E}">
        <p14:creationId xmlns:p14="http://schemas.microsoft.com/office/powerpoint/2010/main" val="3655862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buNone/>
            </a:pPr>
            <a:r>
              <a:rPr lang="en-US"/>
              <a:t>We thank you for your time and look forward to our continued partnerships within the community and the City of Detroit.</a:t>
            </a:r>
          </a:p>
          <a:p>
            <a:endParaRPr lang="en-US"/>
          </a:p>
        </p:txBody>
      </p:sp>
    </p:spTree>
    <p:extLst>
      <p:ext uri="{BB962C8B-B14F-4D97-AF65-F5344CB8AC3E}">
        <p14:creationId xmlns:p14="http://schemas.microsoft.com/office/powerpoint/2010/main" val="2589278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2300288" y="520700"/>
            <a:ext cx="4635500"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endParaRPr/>
          </a:p>
        </p:txBody>
      </p:sp>
    </p:spTree>
    <p:extLst>
      <p:ext uri="{BB962C8B-B14F-4D97-AF65-F5344CB8AC3E}">
        <p14:creationId xmlns:p14="http://schemas.microsoft.com/office/powerpoint/2010/main" val="4219322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607597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510194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0352118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810531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498e511d1_1_0:notes"/>
          <p:cNvSpPr>
            <a:spLocks noGrp="1" noRot="1" noChangeAspect="1"/>
          </p:cNvSpPr>
          <p:nvPr>
            <p:ph type="sldImg" idx="2"/>
          </p:nvPr>
        </p:nvSpPr>
        <p:spPr>
          <a:xfrm>
            <a:off x="2263775" y="515938"/>
            <a:ext cx="4586288" cy="2579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498e511d1_1_0:notes"/>
          <p:cNvSpPr txBox="1">
            <a:spLocks noGrp="1"/>
          </p:cNvSpPr>
          <p:nvPr>
            <p:ph type="body" idx="1"/>
          </p:nvPr>
        </p:nvSpPr>
        <p:spPr>
          <a:xfrm>
            <a:off x="911371" y="3268375"/>
            <a:ext cx="7290972" cy="3096355"/>
          </a:xfrm>
          <a:prstGeom prst="rect">
            <a:avLst/>
          </a:prstGeom>
        </p:spPr>
        <p:txBody>
          <a:bodyPr spcFirstLastPara="1" wrap="square" lIns="91425" tIns="91425" rIns="91425" bIns="91425" anchor="t" anchorCtr="0">
            <a:noAutofit/>
          </a:bodyPr>
          <a:lstStyle/>
          <a:p>
            <a:pPr marL="457200" indent="-298450" algn="l" rtl="0" fontAlgn="base"/>
            <a:r>
              <a:rPr lang="en-US" sz="1800" b="0" i="0" u="none" strike="noStrike">
                <a:solidFill>
                  <a:srgbClr val="000000"/>
                </a:solidFill>
                <a:effectLst/>
                <a:latin typeface="Arial" panose="020B0604020202020204" pitchFamily="34" charset="0"/>
              </a:rPr>
              <a:t>Largest category:</a:t>
            </a:r>
            <a:r>
              <a:rPr lang="en-US" sz="1800" b="0" i="0">
                <a:solidFill>
                  <a:srgbClr val="000000"/>
                </a:solidFill>
                <a:effectLst/>
                <a:latin typeface="Arial" panose="020B0604020202020204" pitchFamily="34" charset="0"/>
              </a:rPr>
              <a:t>​</a:t>
            </a:r>
            <a:endParaRPr lang="en-US" sz="1800" b="0" i="0" u="none" strike="noStrike">
              <a:solidFill>
                <a:srgbClr val="444444"/>
              </a:solidFill>
              <a:effectLst/>
              <a:latin typeface="Arial" panose="020B0604020202020204" pitchFamily="34" charset="0"/>
            </a:endParaRPr>
          </a:p>
          <a:p>
            <a:pPr marL="914400" lvl="1" indent="-298450" algn="l" rtl="0" fontAlgn="base"/>
            <a:r>
              <a:rPr lang="en-US" sz="1800" b="0" i="0" u="none" strike="noStrike">
                <a:solidFill>
                  <a:srgbClr val="000000"/>
                </a:solidFill>
                <a:effectLst/>
                <a:latin typeface="Arial" panose="020B0604020202020204" pitchFamily="34" charset="0"/>
              </a:rPr>
              <a:t>Water &amp; sewer, DPW, GSD, Construction &amp; Demo</a:t>
            </a:r>
            <a:r>
              <a:rPr lang="en-US" sz="1800" b="0" i="0">
                <a:solidFill>
                  <a:srgbClr val="000000"/>
                </a:solidFill>
                <a:effectLst/>
                <a:latin typeface="Arial" panose="020B0604020202020204" pitchFamily="34" charset="0"/>
              </a:rPr>
              <a:t>​</a:t>
            </a:r>
            <a:endParaRPr lang="en-US" sz="1800" b="0" i="0" u="none" strike="noStrike">
              <a:solidFill>
                <a:srgbClr val="444444"/>
              </a:solidFill>
              <a:effectLst/>
              <a:latin typeface="Arial" panose="020B0604020202020204" pitchFamily="34" charset="0"/>
            </a:endParaRPr>
          </a:p>
          <a:p>
            <a:pPr marL="457200" lvl="0" indent="-298450" algn="l" rtl="0" fontAlgn="base"/>
            <a:r>
              <a:rPr lang="en-US" sz="1800" b="0" i="0" u="none" strike="noStrike">
                <a:solidFill>
                  <a:srgbClr val="000000"/>
                </a:solidFill>
                <a:effectLst/>
                <a:latin typeface="Arial" panose="020B0604020202020204" pitchFamily="34" charset="0"/>
              </a:rPr>
              <a:t>Department breakouts can be found in our Budget in Brief handout</a:t>
            </a:r>
            <a:r>
              <a:rPr lang="en-US" sz="1800" b="0" i="0">
                <a:solidFill>
                  <a:srgbClr val="000000"/>
                </a:solidFill>
                <a:effectLst/>
                <a:latin typeface="Arial" panose="020B0604020202020204" pitchFamily="34" charset="0"/>
              </a:rPr>
              <a:t>​</a:t>
            </a:r>
            <a:endParaRPr lang="en-US" sz="1800" b="0" i="0" u="none" strike="noStrike">
              <a:solidFill>
                <a:srgbClr val="444444"/>
              </a:solidFill>
              <a:effectLst/>
              <a:latin typeface="Arial" panose="020B0604020202020204" pitchFamily="34" charset="0"/>
            </a:endParaRPr>
          </a:p>
          <a:p>
            <a:pPr marL="457200" lvl="0" indent="-298450" algn="l" rtl="0" fontAlgn="base"/>
            <a:r>
              <a:rPr lang="en-US" sz="1800" b="0" i="0" u="none" strike="noStrike">
                <a:solidFill>
                  <a:srgbClr val="000000"/>
                </a:solidFill>
                <a:effectLst/>
                <a:latin typeface="Arial" panose="020B0604020202020204" pitchFamily="34" charset="0"/>
              </a:rPr>
              <a:t>Enterprise agencies include:</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marL="914400" lvl="1" indent="-298450" algn="l" rtl="0" fontAlgn="base"/>
            <a:r>
              <a:rPr lang="en-US" sz="1800" b="0" i="0" u="none" strike="noStrike">
                <a:solidFill>
                  <a:srgbClr val="000000"/>
                </a:solidFill>
                <a:effectLst/>
                <a:latin typeface="Arial" panose="020B0604020202020204" pitchFamily="34" charset="0"/>
              </a:rPr>
              <a:t>DDOT</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marL="914400" lvl="1" indent="-298450" algn="l" rtl="0" fontAlgn="base"/>
            <a:r>
              <a:rPr lang="en-US" sz="1800" b="0" i="0" u="none" strike="noStrike">
                <a:solidFill>
                  <a:srgbClr val="000000"/>
                </a:solidFill>
                <a:effectLst/>
                <a:latin typeface="Arial" panose="020B0604020202020204" pitchFamily="34" charset="0"/>
              </a:rPr>
              <a:t>Airport</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marL="0" lvl="0" indent="0" algn="l" rtl="0">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1498884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952218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8119188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5470157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649222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589278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498e511d1_1_0:notes"/>
          <p:cNvSpPr>
            <a:spLocks noGrp="1" noRot="1" noChangeAspect="1"/>
          </p:cNvSpPr>
          <p:nvPr>
            <p:ph type="sldImg" idx="2"/>
          </p:nvPr>
        </p:nvSpPr>
        <p:spPr>
          <a:xfrm>
            <a:off x="2263775" y="515938"/>
            <a:ext cx="4586288" cy="2579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498e511d1_1_0:notes"/>
          <p:cNvSpPr txBox="1">
            <a:spLocks noGrp="1"/>
          </p:cNvSpPr>
          <p:nvPr>
            <p:ph type="body" idx="1"/>
          </p:nvPr>
        </p:nvSpPr>
        <p:spPr>
          <a:xfrm>
            <a:off x="911371" y="3268375"/>
            <a:ext cx="7290972" cy="30963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564041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498e511d1_1_0:notes"/>
          <p:cNvSpPr>
            <a:spLocks noGrp="1" noRot="1" noChangeAspect="1"/>
          </p:cNvSpPr>
          <p:nvPr>
            <p:ph type="sldImg" idx="2"/>
          </p:nvPr>
        </p:nvSpPr>
        <p:spPr>
          <a:xfrm>
            <a:off x="2263775" y="515938"/>
            <a:ext cx="4586288" cy="2579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498e511d1_1_0:notes"/>
          <p:cNvSpPr txBox="1">
            <a:spLocks noGrp="1"/>
          </p:cNvSpPr>
          <p:nvPr>
            <p:ph type="body" idx="1"/>
          </p:nvPr>
        </p:nvSpPr>
        <p:spPr>
          <a:xfrm>
            <a:off x="911371" y="3268375"/>
            <a:ext cx="7290972" cy="3096355"/>
          </a:xfrm>
          <a:prstGeom prst="rect">
            <a:avLst/>
          </a:prstGeom>
        </p:spPr>
        <p:txBody>
          <a:bodyPr spcFirstLastPara="1" wrap="square" lIns="91425" tIns="91425" rIns="91425" bIns="91425" anchor="t" anchorCtr="0">
            <a:noAutofit/>
          </a:bodyPr>
          <a:lstStyle/>
          <a:p>
            <a:pPr marL="171450" indent="-171450">
              <a:lnSpc>
                <a:spcPct val="150000"/>
              </a:lnSpc>
            </a:pPr>
            <a:endParaRPr lang="en-US"/>
          </a:p>
        </p:txBody>
      </p:sp>
    </p:spTree>
    <p:extLst>
      <p:ext uri="{BB962C8B-B14F-4D97-AF65-F5344CB8AC3E}">
        <p14:creationId xmlns:p14="http://schemas.microsoft.com/office/powerpoint/2010/main" val="801506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2300288" y="520700"/>
            <a:ext cx="4635500"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endParaRPr/>
          </a:p>
        </p:txBody>
      </p:sp>
    </p:spTree>
    <p:extLst>
      <p:ext uri="{BB962C8B-B14F-4D97-AF65-F5344CB8AC3E}">
        <p14:creationId xmlns:p14="http://schemas.microsoft.com/office/powerpoint/2010/main" val="4219322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607597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510194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954777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9FD5B3"/>
        </a:solid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311700" y="2411009"/>
            <a:ext cx="8520600" cy="913500"/>
          </a:xfrm>
          <a:prstGeom prst="rect">
            <a:avLst/>
          </a:prstGeom>
        </p:spPr>
        <p:txBody>
          <a:bodyPr spcFirstLastPara="1" wrap="square" lIns="91425" tIns="91425" rIns="91425" bIns="91425" anchor="b" anchorCtr="0"/>
          <a:lstStyle>
            <a:lvl1pPr lvl="0" algn="ctr">
              <a:spcBef>
                <a:spcPts val="0"/>
              </a:spcBef>
              <a:spcAft>
                <a:spcPts val="0"/>
              </a:spcAft>
              <a:buSzPts val="3600"/>
              <a:buNone/>
              <a:defRPr sz="3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311700" y="3361334"/>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 name="Google Shape;15;p2"/>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6" name="Google Shape;16;p2"/>
          <p:cNvSpPr/>
          <p:nvPr/>
        </p:nvSpPr>
        <p:spPr>
          <a:xfrm>
            <a:off x="0" y="4144275"/>
            <a:ext cx="9144000" cy="999300"/>
          </a:xfrm>
          <a:prstGeom prst="rect">
            <a:avLst/>
          </a:prstGeom>
          <a:solidFill>
            <a:srgbClr val="9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pic>
        <p:nvPicPr>
          <p:cNvPr id="17" name="Google Shape;17;p2"/>
          <p:cNvPicPr preferRelativeResize="0"/>
          <p:nvPr/>
        </p:nvPicPr>
        <p:blipFill>
          <a:blip r:embed="rId2">
            <a:alphaModFix/>
          </a:blip>
          <a:stretch>
            <a:fillRect/>
          </a:stretch>
        </p:blipFill>
        <p:spPr>
          <a:xfrm>
            <a:off x="3973190" y="784753"/>
            <a:ext cx="1197625" cy="13705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1607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lvl1pPr>
              <a:defRPr/>
            </a:lvl1pPr>
          </a:lstStyle>
          <a:p>
            <a:pPr>
              <a:buClrTx/>
              <a:buFontTx/>
              <a:buNone/>
              <a:defRPr/>
            </a:pPr>
            <a:fld id="{0F7A93E0-0A9E-49D1-9096-E0D175A31D3E}" type="datetime1">
              <a:rPr lang="en-US" sz="1350" kern="1200">
                <a:solidFill>
                  <a:prstClr val="black"/>
                </a:solidFill>
                <a:ea typeface="+mn-ea"/>
                <a:cs typeface="+mn-cs"/>
              </a:rPr>
              <a:pPr>
                <a:buClrTx/>
                <a:buFontTx/>
                <a:buNone/>
                <a:defRPr/>
              </a:pPr>
              <a:t>9/29/2023</a:t>
            </a:fld>
            <a:endParaRPr lang="en-US" sz="1350" kern="1200">
              <a:solidFill>
                <a:prstClr val="black"/>
              </a:solidFill>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lvl1pPr>
              <a:defRPr/>
            </a:lvl1pPr>
          </a:lstStyle>
          <a:p>
            <a:pPr>
              <a:buClrTx/>
              <a:buFontTx/>
              <a:buNone/>
              <a:defRPr/>
            </a:pPr>
            <a:endParaRPr lang="en-US" sz="1350" kern="1200">
              <a:solidFill>
                <a:prstClr val="black"/>
              </a:solidFill>
              <a:ea typeface="+mn-ea"/>
              <a:cs typeface="+mn-cs"/>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lvl1pPr>
              <a:defRPr/>
            </a:lvl1pPr>
          </a:lstStyle>
          <a:p>
            <a:pPr>
              <a:buClrTx/>
              <a:buFontTx/>
              <a:buNone/>
              <a:defRPr/>
            </a:pPr>
            <a:fld id="{93AE4A8B-EE79-4C49-AC6E-AC8E008AB7D7}" type="slidenum">
              <a:rPr lang="en-US" sz="1350" kern="1200">
                <a:solidFill>
                  <a:prstClr val="black"/>
                </a:solidFill>
                <a:ea typeface="+mn-ea"/>
                <a:cs typeface="+mn-cs"/>
              </a:rPr>
              <a:pPr>
                <a:buClrTx/>
                <a:buFontTx/>
                <a:buNone/>
                <a:defRPr/>
              </a:pPr>
              <a:t>‹#›</a:t>
            </a:fld>
            <a:r>
              <a:rPr lang="en-US" sz="1350" kern="1200">
                <a:solidFill>
                  <a:prstClr val="black"/>
                </a:solidFill>
                <a:ea typeface="+mn-ea"/>
                <a:cs typeface="+mn-cs"/>
              </a:rPr>
              <a:t>Anderson presentation, Sept 2011</a:t>
            </a:r>
          </a:p>
        </p:txBody>
      </p:sp>
    </p:spTree>
    <p:extLst>
      <p:ext uri="{BB962C8B-B14F-4D97-AF65-F5344CB8AC3E}">
        <p14:creationId xmlns:p14="http://schemas.microsoft.com/office/powerpoint/2010/main" val="1370532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189" lvl="0" indent="-304792" rtl="0">
              <a:lnSpc>
                <a:spcPct val="150000"/>
              </a:lnSpc>
              <a:spcBef>
                <a:spcPts val="0"/>
              </a:spcBef>
              <a:spcAft>
                <a:spcPts val="0"/>
              </a:spcAft>
              <a:buSzPts val="1200"/>
              <a:buChar char="●"/>
              <a:defRPr/>
            </a:lvl1pPr>
            <a:lvl2pPr marL="914377" lvl="1" indent="-304792" rtl="0">
              <a:lnSpc>
                <a:spcPct val="150000"/>
              </a:lnSpc>
              <a:spcBef>
                <a:spcPts val="1600"/>
              </a:spcBef>
              <a:spcAft>
                <a:spcPts val="0"/>
              </a:spcAft>
              <a:buSzPts val="1200"/>
              <a:buChar char="○"/>
              <a:defRPr/>
            </a:lvl2pPr>
            <a:lvl3pPr marL="1371566" lvl="2" indent="-304792" rtl="0">
              <a:lnSpc>
                <a:spcPct val="150000"/>
              </a:lnSpc>
              <a:spcBef>
                <a:spcPts val="1600"/>
              </a:spcBef>
              <a:spcAft>
                <a:spcPts val="0"/>
              </a:spcAft>
              <a:buSzPts val="1200"/>
              <a:buChar char="■"/>
              <a:defRPr/>
            </a:lvl3pPr>
            <a:lvl4pPr marL="1828754" lvl="3" indent="-304792" rtl="0">
              <a:lnSpc>
                <a:spcPct val="150000"/>
              </a:lnSpc>
              <a:spcBef>
                <a:spcPts val="1600"/>
              </a:spcBef>
              <a:spcAft>
                <a:spcPts val="0"/>
              </a:spcAft>
              <a:buSzPts val="1200"/>
              <a:buChar char="●"/>
              <a:defRPr/>
            </a:lvl4pPr>
            <a:lvl5pPr marL="2285943" lvl="4" indent="-304792" rtl="0">
              <a:lnSpc>
                <a:spcPct val="150000"/>
              </a:lnSpc>
              <a:spcBef>
                <a:spcPts val="1600"/>
              </a:spcBef>
              <a:spcAft>
                <a:spcPts val="0"/>
              </a:spcAft>
              <a:buSzPts val="1200"/>
              <a:buChar char="○"/>
              <a:defRPr/>
            </a:lvl5pPr>
            <a:lvl6pPr marL="2743131" lvl="5" indent="-304792" rtl="0">
              <a:lnSpc>
                <a:spcPct val="150000"/>
              </a:lnSpc>
              <a:spcBef>
                <a:spcPts val="1600"/>
              </a:spcBef>
              <a:spcAft>
                <a:spcPts val="0"/>
              </a:spcAft>
              <a:buSzPts val="1200"/>
              <a:buChar char="■"/>
              <a:defRPr/>
            </a:lvl6pPr>
            <a:lvl7pPr marL="3200320" lvl="6" indent="-304792" rtl="0">
              <a:lnSpc>
                <a:spcPct val="150000"/>
              </a:lnSpc>
              <a:spcBef>
                <a:spcPts val="1600"/>
              </a:spcBef>
              <a:spcAft>
                <a:spcPts val="0"/>
              </a:spcAft>
              <a:buSzPts val="1200"/>
              <a:buChar char="●"/>
              <a:defRPr/>
            </a:lvl7pPr>
            <a:lvl8pPr marL="3657509" lvl="7" indent="-304792" rtl="0">
              <a:lnSpc>
                <a:spcPct val="150000"/>
              </a:lnSpc>
              <a:spcBef>
                <a:spcPts val="1600"/>
              </a:spcBef>
              <a:spcAft>
                <a:spcPts val="0"/>
              </a:spcAft>
              <a:buSzPts val="1200"/>
              <a:buChar char="○"/>
              <a:defRPr/>
            </a:lvl8pPr>
            <a:lvl9pPr marL="4114697" lvl="8" indent="-304792" rtl="0">
              <a:lnSpc>
                <a:spcPct val="150000"/>
              </a:lnSpc>
              <a:spcBef>
                <a:spcPts val="1600"/>
              </a:spcBef>
              <a:spcAft>
                <a:spcPts val="1600"/>
              </a:spcAft>
              <a:buSzPts val="1200"/>
              <a:buChar char="■"/>
              <a:defRPr/>
            </a:lvl9pPr>
          </a:lstStyle>
          <a:p>
            <a:endParaRPr/>
          </a:p>
        </p:txBody>
      </p:sp>
      <p:cxnSp>
        <p:nvCxnSpPr>
          <p:cNvPr id="34" name="Google Shape;34;p5"/>
          <p:cNvCxnSpPr/>
          <p:nvPr/>
        </p:nvCxnSpPr>
        <p:spPr>
          <a:xfrm>
            <a:off x="320275" y="1015050"/>
            <a:ext cx="8519100" cy="0"/>
          </a:xfrm>
          <a:prstGeom prst="straightConnector1">
            <a:avLst/>
          </a:prstGeom>
          <a:noFill/>
          <a:ln w="38100" cap="flat" cmpd="sng">
            <a:solidFill>
              <a:srgbClr val="FEB70D"/>
            </a:solidFill>
            <a:prstDash val="solid"/>
            <a:round/>
            <a:headEnd type="none" w="med" len="med"/>
            <a:tailEnd type="none" w="med" len="med"/>
          </a:ln>
        </p:spPr>
      </p:cxnSp>
      <p:sp>
        <p:nvSpPr>
          <p:cNvPr id="8" name="Google Shape;33;p5"/>
          <p:cNvSpPr txBox="1">
            <a:spLocks noGrp="1"/>
          </p:cNvSpPr>
          <p:nvPr>
            <p:ph type="sldNum" idx="4"/>
          </p:nvPr>
        </p:nvSpPr>
        <p:spPr>
          <a:xfrm>
            <a:off x="8441567" y="4779325"/>
            <a:ext cx="548700" cy="393600"/>
          </a:xfrm>
          <a:prstGeom prst="rect">
            <a:avLst/>
          </a:prstGeom>
        </p:spPr>
        <p:txBody>
          <a:bodyPr spcFirstLastPara="1" wrap="square" lIns="91425" tIns="91425" rIns="91425" bIns="91425" anchor="ctr" anchorCtr="0">
            <a:noAutofit/>
          </a:bodyPr>
          <a:lstStyle>
            <a:lvl1pPr lvl="0">
              <a:buNone/>
              <a:defRPr sz="1000">
                <a:latin typeface="Montserrat" panose="02000505000000020004"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6" name="Google Shape;78;p14"/>
          <p:cNvPicPr preferRelativeResize="0"/>
          <p:nvPr userDrawn="1"/>
        </p:nvPicPr>
        <p:blipFill>
          <a:blip r:embed="rId2">
            <a:alphaModFix/>
          </a:blip>
          <a:stretch>
            <a:fillRect/>
          </a:stretch>
        </p:blipFill>
        <p:spPr>
          <a:xfrm>
            <a:off x="8328657" y="418669"/>
            <a:ext cx="519293" cy="59638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sp>
        <p:nvSpPr>
          <p:cNvPr id="56" name="Google Shape;56;p10"/>
          <p:cNvSpPr/>
          <p:nvPr/>
        </p:nvSpPr>
        <p:spPr>
          <a:xfrm>
            <a:off x="4572000" y="25"/>
            <a:ext cx="4572000" cy="5143500"/>
          </a:xfrm>
          <a:prstGeom prst="rect">
            <a:avLst/>
          </a:prstGeom>
          <a:solidFill>
            <a:srgbClr val="004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 name="Google Shape;57;p1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8" name="Google Shape;58;p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9" name="Google Shape;59;p1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189" lvl="0" indent="-304792">
              <a:spcBef>
                <a:spcPts val="0"/>
              </a:spcBef>
              <a:spcAft>
                <a:spcPts val="0"/>
              </a:spcAft>
              <a:buClr>
                <a:schemeClr val="dk1"/>
              </a:buClr>
              <a:buSzPts val="1200"/>
              <a:buChar char="●"/>
              <a:defRPr>
                <a:solidFill>
                  <a:schemeClr val="dk1"/>
                </a:solidFill>
              </a:defRPr>
            </a:lvl1pPr>
            <a:lvl2pPr marL="914377" lvl="1" indent="-304792">
              <a:spcBef>
                <a:spcPts val="1600"/>
              </a:spcBef>
              <a:spcAft>
                <a:spcPts val="0"/>
              </a:spcAft>
              <a:buClr>
                <a:schemeClr val="dk1"/>
              </a:buClr>
              <a:buSzPts val="1200"/>
              <a:buChar char="○"/>
              <a:defRPr>
                <a:solidFill>
                  <a:schemeClr val="dk1"/>
                </a:solidFill>
              </a:defRPr>
            </a:lvl2pPr>
            <a:lvl3pPr marL="1371566" lvl="2" indent="-304792">
              <a:spcBef>
                <a:spcPts val="1600"/>
              </a:spcBef>
              <a:spcAft>
                <a:spcPts val="0"/>
              </a:spcAft>
              <a:buClr>
                <a:schemeClr val="dk1"/>
              </a:buClr>
              <a:buSzPts val="1200"/>
              <a:buChar char="■"/>
              <a:defRPr>
                <a:solidFill>
                  <a:schemeClr val="dk1"/>
                </a:solidFill>
              </a:defRPr>
            </a:lvl3pPr>
            <a:lvl4pPr marL="1828754" lvl="3" indent="-304792">
              <a:spcBef>
                <a:spcPts val="1600"/>
              </a:spcBef>
              <a:spcAft>
                <a:spcPts val="0"/>
              </a:spcAft>
              <a:buClr>
                <a:schemeClr val="dk1"/>
              </a:buClr>
              <a:buSzPts val="1200"/>
              <a:buChar char="●"/>
              <a:defRPr>
                <a:solidFill>
                  <a:schemeClr val="dk1"/>
                </a:solidFill>
              </a:defRPr>
            </a:lvl4pPr>
            <a:lvl5pPr marL="2285943" lvl="4" indent="-304792">
              <a:spcBef>
                <a:spcPts val="1600"/>
              </a:spcBef>
              <a:spcAft>
                <a:spcPts val="0"/>
              </a:spcAft>
              <a:buClr>
                <a:schemeClr val="dk1"/>
              </a:buClr>
              <a:buSzPts val="1200"/>
              <a:buChar char="○"/>
              <a:defRPr>
                <a:solidFill>
                  <a:schemeClr val="dk1"/>
                </a:solidFill>
              </a:defRPr>
            </a:lvl5pPr>
            <a:lvl6pPr marL="2743131" lvl="5" indent="-304792">
              <a:spcBef>
                <a:spcPts val="1600"/>
              </a:spcBef>
              <a:spcAft>
                <a:spcPts val="0"/>
              </a:spcAft>
              <a:buClr>
                <a:schemeClr val="dk1"/>
              </a:buClr>
              <a:buSzPts val="1200"/>
              <a:buChar char="■"/>
              <a:defRPr>
                <a:solidFill>
                  <a:schemeClr val="dk1"/>
                </a:solidFill>
              </a:defRPr>
            </a:lvl6pPr>
            <a:lvl7pPr marL="3200320" lvl="6" indent="-304792">
              <a:spcBef>
                <a:spcPts val="1600"/>
              </a:spcBef>
              <a:spcAft>
                <a:spcPts val="0"/>
              </a:spcAft>
              <a:buClr>
                <a:schemeClr val="dk1"/>
              </a:buClr>
              <a:buSzPts val="1200"/>
              <a:buChar char="●"/>
              <a:defRPr>
                <a:solidFill>
                  <a:schemeClr val="dk1"/>
                </a:solidFill>
              </a:defRPr>
            </a:lvl7pPr>
            <a:lvl8pPr marL="3657509" lvl="7" indent="-304792">
              <a:spcBef>
                <a:spcPts val="1600"/>
              </a:spcBef>
              <a:spcAft>
                <a:spcPts val="0"/>
              </a:spcAft>
              <a:buClr>
                <a:schemeClr val="dk1"/>
              </a:buClr>
              <a:buSzPts val="1200"/>
              <a:buChar char="○"/>
              <a:defRPr>
                <a:solidFill>
                  <a:schemeClr val="dk1"/>
                </a:solidFill>
              </a:defRPr>
            </a:lvl8pPr>
            <a:lvl9pPr marL="4114697" lvl="8" indent="-304792">
              <a:spcBef>
                <a:spcPts val="1600"/>
              </a:spcBef>
              <a:spcAft>
                <a:spcPts val="1600"/>
              </a:spcAft>
              <a:buClr>
                <a:schemeClr val="dk1"/>
              </a:buClr>
              <a:buSzPts val="1200"/>
              <a:buChar char="■"/>
              <a:defRPr>
                <a:solidFill>
                  <a:schemeClr val="dk1"/>
                </a:solidFill>
              </a:defRPr>
            </a:lvl9pPr>
          </a:lstStyle>
          <a:p>
            <a:endParaRPr/>
          </a:p>
        </p:txBody>
      </p:sp>
      <p:sp>
        <p:nvSpPr>
          <p:cNvPr id="61" name="Google Shape;61;p10"/>
          <p:cNvSpPr/>
          <p:nvPr/>
        </p:nvSpPr>
        <p:spPr>
          <a:xfrm>
            <a:off x="7900" y="4776800"/>
            <a:ext cx="9144000" cy="366600"/>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pic>
        <p:nvPicPr>
          <p:cNvPr id="62" name="Google Shape;62;p10"/>
          <p:cNvPicPr preferRelativeResize="0"/>
          <p:nvPr/>
        </p:nvPicPr>
        <p:blipFill>
          <a:blip r:embed="rId2">
            <a:alphaModFix/>
          </a:blip>
          <a:stretch>
            <a:fillRect/>
          </a:stretch>
        </p:blipFill>
        <p:spPr>
          <a:xfrm>
            <a:off x="4400026" y="4502655"/>
            <a:ext cx="343941" cy="393600"/>
          </a:xfrm>
          <a:prstGeom prst="rect">
            <a:avLst/>
          </a:prstGeom>
          <a:noFill/>
          <a:ln>
            <a:noFill/>
          </a:ln>
        </p:spPr>
      </p:pic>
      <p:sp>
        <p:nvSpPr>
          <p:cNvPr id="9" name="Google Shape;33;p5"/>
          <p:cNvSpPr txBox="1">
            <a:spLocks noGrp="1"/>
          </p:cNvSpPr>
          <p:nvPr>
            <p:ph type="sldNum" idx="4"/>
          </p:nvPr>
        </p:nvSpPr>
        <p:spPr>
          <a:xfrm>
            <a:off x="8441567" y="4779325"/>
            <a:ext cx="548700" cy="393600"/>
          </a:xfrm>
          <a:prstGeom prst="rect">
            <a:avLst/>
          </a:prstGeom>
        </p:spPr>
        <p:txBody>
          <a:bodyPr spcFirstLastPara="1" wrap="square" lIns="91425" tIns="91425" rIns="91425" bIns="91425" anchor="ctr" anchorCtr="0">
            <a:noAutofit/>
          </a:bodyPr>
          <a:lstStyle>
            <a:lvl1pPr lvl="0">
              <a:buNone/>
              <a:defRPr sz="1000">
                <a:latin typeface="Montserrat" panose="02000505000000020004"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
        <p:cNvGrpSpPr/>
        <p:nvPr/>
      </p:nvGrpSpPr>
      <p:grpSpPr>
        <a:xfrm>
          <a:off x="0" y="0"/>
          <a:ext cx="0" cy="0"/>
          <a:chOff x="0" y="0"/>
          <a:chExt cx="0" cy="0"/>
        </a:xfrm>
      </p:grpSpPr>
      <p:sp>
        <p:nvSpPr>
          <p:cNvPr id="64" name="Google Shape;64;p1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189" lvl="0" indent="-228594">
              <a:lnSpc>
                <a:spcPct val="100000"/>
              </a:lnSpc>
              <a:spcBef>
                <a:spcPts val="0"/>
              </a:spcBef>
              <a:spcAft>
                <a:spcPts val="0"/>
              </a:spcAft>
              <a:buSzPts val="1200"/>
              <a:buNone/>
              <a:defRPr/>
            </a:lvl1pPr>
          </a:lstStyle>
          <a:p>
            <a:endParaRPr/>
          </a:p>
        </p:txBody>
      </p:sp>
      <p:sp>
        <p:nvSpPr>
          <p:cNvPr id="4" name="Google Shape;33;p5"/>
          <p:cNvSpPr txBox="1">
            <a:spLocks noGrp="1"/>
          </p:cNvSpPr>
          <p:nvPr>
            <p:ph type="sldNum" idx="4"/>
          </p:nvPr>
        </p:nvSpPr>
        <p:spPr>
          <a:xfrm>
            <a:off x="8441567" y="4779325"/>
            <a:ext cx="548700" cy="393600"/>
          </a:xfrm>
          <a:prstGeom prst="rect">
            <a:avLst/>
          </a:prstGeom>
        </p:spPr>
        <p:txBody>
          <a:bodyPr spcFirstLastPara="1" wrap="square" lIns="91425" tIns="91425" rIns="91425" bIns="91425" anchor="ctr" anchorCtr="0">
            <a:noAutofit/>
          </a:bodyPr>
          <a:lstStyle>
            <a:lvl1pPr lvl="0">
              <a:buNone/>
              <a:defRPr sz="1000">
                <a:latin typeface="Montserrat" panose="02000505000000020004"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6"/>
        <p:cNvGrpSpPr/>
        <p:nvPr/>
      </p:nvGrpSpPr>
      <p:grpSpPr>
        <a:xfrm>
          <a:off x="0" y="0"/>
          <a:ext cx="0" cy="0"/>
          <a:chOff x="0" y="0"/>
          <a:chExt cx="0" cy="0"/>
        </a:xfrm>
      </p:grpSpPr>
      <p:sp>
        <p:nvSpPr>
          <p:cNvPr id="67" name="Google Shape;67;p1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8" name="Google Shape;68;p1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189" lvl="0" indent="-304792" algn="ctr">
              <a:spcBef>
                <a:spcPts val="0"/>
              </a:spcBef>
              <a:spcAft>
                <a:spcPts val="0"/>
              </a:spcAft>
              <a:buSzPts val="1200"/>
              <a:buChar char="●"/>
              <a:defRPr/>
            </a:lvl1pPr>
            <a:lvl2pPr marL="914377" lvl="1" indent="-304792" algn="ctr">
              <a:spcBef>
                <a:spcPts val="1600"/>
              </a:spcBef>
              <a:spcAft>
                <a:spcPts val="0"/>
              </a:spcAft>
              <a:buSzPts val="1200"/>
              <a:buChar char="○"/>
              <a:defRPr/>
            </a:lvl2pPr>
            <a:lvl3pPr marL="1371566" lvl="2" indent="-304792" algn="ctr">
              <a:spcBef>
                <a:spcPts val="1600"/>
              </a:spcBef>
              <a:spcAft>
                <a:spcPts val="0"/>
              </a:spcAft>
              <a:buSzPts val="1200"/>
              <a:buChar char="■"/>
              <a:defRPr/>
            </a:lvl3pPr>
            <a:lvl4pPr marL="1828754" lvl="3" indent="-304792" algn="ctr">
              <a:spcBef>
                <a:spcPts val="1600"/>
              </a:spcBef>
              <a:spcAft>
                <a:spcPts val="0"/>
              </a:spcAft>
              <a:buSzPts val="1200"/>
              <a:buChar char="●"/>
              <a:defRPr/>
            </a:lvl4pPr>
            <a:lvl5pPr marL="2285943" lvl="4" indent="-304792" algn="ctr">
              <a:spcBef>
                <a:spcPts val="1600"/>
              </a:spcBef>
              <a:spcAft>
                <a:spcPts val="0"/>
              </a:spcAft>
              <a:buSzPts val="1200"/>
              <a:buChar char="○"/>
              <a:defRPr/>
            </a:lvl5pPr>
            <a:lvl6pPr marL="2743131" lvl="5" indent="-304792" algn="ctr">
              <a:spcBef>
                <a:spcPts val="1600"/>
              </a:spcBef>
              <a:spcAft>
                <a:spcPts val="0"/>
              </a:spcAft>
              <a:buSzPts val="1200"/>
              <a:buChar char="■"/>
              <a:defRPr/>
            </a:lvl6pPr>
            <a:lvl7pPr marL="3200320" lvl="6" indent="-304792" algn="ctr">
              <a:spcBef>
                <a:spcPts val="1600"/>
              </a:spcBef>
              <a:spcAft>
                <a:spcPts val="0"/>
              </a:spcAft>
              <a:buSzPts val="1200"/>
              <a:buChar char="●"/>
              <a:defRPr/>
            </a:lvl7pPr>
            <a:lvl8pPr marL="3657509" lvl="7" indent="-304792" algn="ctr">
              <a:spcBef>
                <a:spcPts val="1600"/>
              </a:spcBef>
              <a:spcAft>
                <a:spcPts val="0"/>
              </a:spcAft>
              <a:buSzPts val="1200"/>
              <a:buChar char="○"/>
              <a:defRPr/>
            </a:lvl8pPr>
            <a:lvl9pPr marL="4114697" lvl="8" indent="-304792" algn="ctr">
              <a:spcBef>
                <a:spcPts val="1600"/>
              </a:spcBef>
              <a:spcAft>
                <a:spcPts val="1600"/>
              </a:spcAft>
              <a:buSzPts val="1200"/>
              <a:buChar char="■"/>
              <a:defRPr/>
            </a:lvl9pPr>
          </a:lstStyle>
          <a:p>
            <a:endParaRPr/>
          </a:p>
        </p:txBody>
      </p:sp>
      <p:sp>
        <p:nvSpPr>
          <p:cNvPr id="5" name="Google Shape;33;p5"/>
          <p:cNvSpPr txBox="1">
            <a:spLocks noGrp="1"/>
          </p:cNvSpPr>
          <p:nvPr>
            <p:ph type="sldNum" idx="4"/>
          </p:nvPr>
        </p:nvSpPr>
        <p:spPr>
          <a:xfrm>
            <a:off x="8441567" y="4779325"/>
            <a:ext cx="548700" cy="393600"/>
          </a:xfrm>
          <a:prstGeom prst="rect">
            <a:avLst/>
          </a:prstGeom>
        </p:spPr>
        <p:txBody>
          <a:bodyPr spcFirstLastPara="1" wrap="square" lIns="91425" tIns="91425" rIns="91425" bIns="91425" anchor="ctr" anchorCtr="0">
            <a:noAutofit/>
          </a:bodyPr>
          <a:lstStyle>
            <a:lvl1pPr lvl="0">
              <a:buNone/>
              <a:defRPr sz="1000">
                <a:latin typeface="Montserrat" panose="02000505000000020004"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One column text" userDrawn="1">
  <p:cSld name="One column text">
    <p:bg>
      <p:bgPr>
        <a:solidFill>
          <a:srgbClr val="279989"/>
        </a:solidFill>
        <a:effectLst/>
      </p:bgPr>
    </p:bg>
    <p:spTree>
      <p:nvGrpSpPr>
        <p:cNvPr id="1" name="Shape 34"/>
        <p:cNvGrpSpPr/>
        <p:nvPr/>
      </p:nvGrpSpPr>
      <p:grpSpPr>
        <a:xfrm>
          <a:off x="0" y="0"/>
          <a:ext cx="0" cy="0"/>
          <a:chOff x="0" y="0"/>
          <a:chExt cx="0" cy="0"/>
        </a:xfrm>
      </p:grpSpPr>
      <p:sp>
        <p:nvSpPr>
          <p:cNvPr id="10" name="Rectangle 9">
            <a:extLst>
              <a:ext uri="{FF2B5EF4-FFF2-40B4-BE49-F238E27FC236}">
                <a16:creationId xmlns:a16="http://schemas.microsoft.com/office/drawing/2014/main" id="{A11C17D4-A974-488D-B319-5BB44CF98F2E}"/>
              </a:ext>
            </a:extLst>
          </p:cNvPr>
          <p:cNvSpPr/>
          <p:nvPr userDrawn="1"/>
        </p:nvSpPr>
        <p:spPr>
          <a:xfrm>
            <a:off x="438790" y="857250"/>
            <a:ext cx="3258567" cy="3429000"/>
          </a:xfrm>
          <a:prstGeom prst="rect">
            <a:avLst/>
          </a:prstGeom>
          <a:solidFill>
            <a:schemeClr val="bg1">
              <a:lumMod val="95000"/>
            </a:schemeClr>
          </a:solidFill>
          <a:ln>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E3E835D7-B8BA-46F3-8A9C-D76F5DD7F0CE}"/>
              </a:ext>
            </a:extLst>
          </p:cNvPr>
          <p:cNvSpPr>
            <a:spLocks noGrp="1"/>
          </p:cNvSpPr>
          <p:nvPr>
            <p:ph type="pic" sz="quarter" idx="13"/>
          </p:nvPr>
        </p:nvSpPr>
        <p:spPr>
          <a:xfrm>
            <a:off x="4114800" y="0"/>
            <a:ext cx="5029200" cy="5143500"/>
          </a:xfrm>
          <a:solidFill>
            <a:schemeClr val="bg1">
              <a:lumMod val="85000"/>
            </a:schemeClr>
          </a:solidFill>
        </p:spPr>
        <p:txBody>
          <a:bodyPr anchor="ctr" anchorCtr="0"/>
          <a:lstStyle>
            <a:lvl1pPr marL="114300" indent="0" algn="ctr">
              <a:buNone/>
              <a:defRPr i="1"/>
            </a:lvl1pPr>
          </a:lstStyle>
          <a:p>
            <a:endParaRPr lang="en-US"/>
          </a:p>
        </p:txBody>
      </p:sp>
      <p:sp>
        <p:nvSpPr>
          <p:cNvPr id="6" name="Text Placeholder 5">
            <a:extLst>
              <a:ext uri="{FF2B5EF4-FFF2-40B4-BE49-F238E27FC236}">
                <a16:creationId xmlns:a16="http://schemas.microsoft.com/office/drawing/2014/main" id="{15B4C803-0118-4931-8F6C-0B2B82402B02}"/>
              </a:ext>
            </a:extLst>
          </p:cNvPr>
          <p:cNvSpPr>
            <a:spLocks noGrp="1"/>
          </p:cNvSpPr>
          <p:nvPr>
            <p:ph type="body" sz="quarter" idx="14"/>
          </p:nvPr>
        </p:nvSpPr>
        <p:spPr>
          <a:xfrm>
            <a:off x="698500" y="1912289"/>
            <a:ext cx="2652975" cy="2273948"/>
          </a:xfrm>
        </p:spPr>
        <p:txBody>
          <a:bodyPr lIns="0" tIns="0" rIns="0"/>
          <a:lstStyle>
            <a:lvl1pPr marL="114300" indent="0">
              <a:buNone/>
              <a:defRPr>
                <a:solidFill>
                  <a:srgbClr val="000000"/>
                </a:solidFill>
              </a:defRPr>
            </a:lvl1pPr>
            <a:lvl2pPr marL="596900" indent="0">
              <a:buNone/>
              <a:defRPr>
                <a:solidFill>
                  <a:srgbClr val="000000"/>
                </a:solidFill>
              </a:defRPr>
            </a:lvl2pPr>
            <a:lvl3pPr marL="1054100" indent="0">
              <a:buNone/>
              <a:defRPr>
                <a:solidFill>
                  <a:srgbClr val="000000"/>
                </a:solidFill>
              </a:defRPr>
            </a:lvl3pPr>
            <a:lvl4pPr marL="1511300" indent="0">
              <a:buNone/>
              <a:defRPr>
                <a:solidFill>
                  <a:srgbClr val="000000"/>
                </a:solidFill>
              </a:defRPr>
            </a:lvl4pPr>
            <a:lvl5pPr marL="1968500" indent="0">
              <a:buNone/>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A8612A47-2869-4359-9D45-03BA478302F9}"/>
              </a:ext>
            </a:extLst>
          </p:cNvPr>
          <p:cNvSpPr>
            <a:spLocks noGrp="1"/>
          </p:cNvSpPr>
          <p:nvPr>
            <p:ph type="body" sz="quarter" idx="15"/>
          </p:nvPr>
        </p:nvSpPr>
        <p:spPr>
          <a:xfrm>
            <a:off x="438790" y="857250"/>
            <a:ext cx="3258567" cy="685800"/>
          </a:xfrm>
          <a:solidFill>
            <a:schemeClr val="accent3"/>
          </a:solidFill>
        </p:spPr>
        <p:txBody>
          <a:bodyPr lIns="228600" tIns="0" rIns="228600" bIns="0" anchor="ctr" anchorCtr="0">
            <a:normAutofit/>
          </a:bodyPr>
          <a:lstStyle>
            <a:lvl1pPr marL="0" indent="0">
              <a:buNone/>
              <a:defRPr sz="1600">
                <a:solidFill>
                  <a:srgbClr val="004445"/>
                </a:solidFill>
                <a:latin typeface="+mj-lt"/>
              </a:defRPr>
            </a:lvl1pPr>
            <a:lvl5pPr marL="1968500" indent="0">
              <a:buNone/>
              <a:defRPr/>
            </a:lvl5pPr>
          </a:lstStyle>
          <a:p>
            <a:pPr lvl="0"/>
            <a:r>
              <a:rPr lang="en-US"/>
              <a:t>Click to edit Master text style</a:t>
            </a:r>
          </a:p>
        </p:txBody>
      </p:sp>
    </p:spTree>
    <p:extLst>
      <p:ext uri="{BB962C8B-B14F-4D97-AF65-F5344CB8AC3E}">
        <p14:creationId xmlns:p14="http://schemas.microsoft.com/office/powerpoint/2010/main" val="510095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1" name="Title 10"/>
          <p:cNvSpPr>
            <a:spLocks noGrp="1"/>
          </p:cNvSpPr>
          <p:nvPr>
            <p:ph type="title" hasCustomPrompt="1"/>
          </p:nvPr>
        </p:nvSpPr>
        <p:spPr/>
        <p:txBody>
          <a:bodyPr/>
          <a:lstStyle/>
          <a:p>
            <a:r>
              <a:rPr lang="en-US"/>
              <a:t>CLICK TO EDIT MASTER TITLE STYLE</a:t>
            </a:r>
          </a:p>
        </p:txBody>
      </p:sp>
      <p:sp>
        <p:nvSpPr>
          <p:cNvPr id="3" name="Text Placeholder 2"/>
          <p:cNvSpPr>
            <a:spLocks noGrp="1"/>
          </p:cNvSpPr>
          <p:nvPr>
            <p:ph type="body" sz="quarter" idx="10"/>
          </p:nvPr>
        </p:nvSpPr>
        <p:spPr>
          <a:xfrm>
            <a:off x="960121" y="1584199"/>
            <a:ext cx="7645400" cy="3227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1380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_2Column">
    <p:spTree>
      <p:nvGrpSpPr>
        <p:cNvPr id="1" name=""/>
        <p:cNvGrpSpPr/>
        <p:nvPr/>
      </p:nvGrpSpPr>
      <p:grpSpPr>
        <a:xfrm>
          <a:off x="0" y="0"/>
          <a:ext cx="0" cy="0"/>
          <a:chOff x="0" y="0"/>
          <a:chExt cx="0" cy="0"/>
        </a:xfrm>
      </p:grpSpPr>
      <p:sp>
        <p:nvSpPr>
          <p:cNvPr id="11" name="Title 10"/>
          <p:cNvSpPr>
            <a:spLocks noGrp="1"/>
          </p:cNvSpPr>
          <p:nvPr>
            <p:ph type="title" hasCustomPrompt="1"/>
          </p:nvPr>
        </p:nvSpPr>
        <p:spPr/>
        <p:txBody>
          <a:bodyPr/>
          <a:lstStyle/>
          <a:p>
            <a:r>
              <a:rPr lang="en-US"/>
              <a:t>CLICK TO EDIT MASTER TITLE STYLE</a:t>
            </a:r>
          </a:p>
        </p:txBody>
      </p:sp>
      <p:sp>
        <p:nvSpPr>
          <p:cNvPr id="3" name="Text Placeholder 2"/>
          <p:cNvSpPr>
            <a:spLocks noGrp="1"/>
          </p:cNvSpPr>
          <p:nvPr>
            <p:ph type="body" sz="quarter" idx="10"/>
          </p:nvPr>
        </p:nvSpPr>
        <p:spPr>
          <a:xfrm>
            <a:off x="960121" y="1584199"/>
            <a:ext cx="3575701" cy="3227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p:cNvSpPr>
            <a:spLocks noGrp="1"/>
          </p:cNvSpPr>
          <p:nvPr>
            <p:ph type="body" sz="quarter" idx="11"/>
          </p:nvPr>
        </p:nvSpPr>
        <p:spPr>
          <a:xfrm>
            <a:off x="5029201" y="1584199"/>
            <a:ext cx="3575701" cy="3227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595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3685152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04800">
              <a:lnSpc>
                <a:spcPct val="15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1pPr>
            <a:lvl2pPr marL="914400" lvl="1" indent="-304800">
              <a:lnSpc>
                <a:spcPct val="150000"/>
              </a:lnSpc>
              <a:spcBef>
                <a:spcPts val="160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2pPr>
            <a:lvl3pPr marL="1371600" lvl="2" indent="-304800">
              <a:lnSpc>
                <a:spcPct val="150000"/>
              </a:lnSpc>
              <a:spcBef>
                <a:spcPts val="160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3pPr>
            <a:lvl4pPr marL="1828800" lvl="3" indent="-304800">
              <a:lnSpc>
                <a:spcPct val="150000"/>
              </a:lnSpc>
              <a:spcBef>
                <a:spcPts val="160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4pPr>
            <a:lvl5pPr marL="2286000" lvl="4" indent="-304800">
              <a:lnSpc>
                <a:spcPct val="150000"/>
              </a:lnSpc>
              <a:spcBef>
                <a:spcPts val="160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5pPr>
            <a:lvl6pPr marL="2743200" lvl="5" indent="-304800">
              <a:lnSpc>
                <a:spcPct val="150000"/>
              </a:lnSpc>
              <a:spcBef>
                <a:spcPts val="160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6pPr>
            <a:lvl7pPr marL="3200400" lvl="6" indent="-304800">
              <a:lnSpc>
                <a:spcPct val="150000"/>
              </a:lnSpc>
              <a:spcBef>
                <a:spcPts val="160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7pPr>
            <a:lvl8pPr marL="3657600" lvl="7" indent="-304800">
              <a:lnSpc>
                <a:spcPct val="150000"/>
              </a:lnSpc>
              <a:spcBef>
                <a:spcPts val="160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8pPr>
            <a:lvl9pPr marL="4114800" lvl="8" indent="-304800">
              <a:lnSpc>
                <a:spcPct val="150000"/>
              </a:lnSpc>
              <a:spcBef>
                <a:spcPts val="1600"/>
              </a:spcBef>
              <a:spcAft>
                <a:spcPts val="1600"/>
              </a:spcAft>
              <a:buClr>
                <a:schemeClr val="lt1"/>
              </a:buClr>
              <a:buSzPts val="1200"/>
              <a:buFont typeface="Montserrat"/>
              <a:buChar char="■"/>
              <a:defRPr sz="1200">
                <a:solidFill>
                  <a:schemeClr val="lt1"/>
                </a:solidFill>
                <a:latin typeface="Montserrat"/>
                <a:ea typeface="Montserrat"/>
                <a:cs typeface="Montserrat"/>
                <a:sym typeface="Montserrat"/>
              </a:defRPr>
            </a:lvl9pPr>
          </a:lstStyle>
          <a:p>
            <a:endParaRPr/>
          </a:p>
        </p:txBody>
      </p:sp>
      <p:sp>
        <p:nvSpPr>
          <p:cNvPr id="9" name="Google Shape;9;p1"/>
          <p:cNvSpPr/>
          <p:nvPr/>
        </p:nvSpPr>
        <p:spPr>
          <a:xfrm>
            <a:off x="-4" y="4776900"/>
            <a:ext cx="9144000" cy="366600"/>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pic>
        <p:nvPicPr>
          <p:cNvPr id="10" name="Google Shape;10;p1"/>
          <p:cNvPicPr preferRelativeResize="0"/>
          <p:nvPr/>
        </p:nvPicPr>
        <p:blipFill>
          <a:blip r:embed="rId8">
            <a:alphaModFix/>
          </a:blip>
          <a:stretch>
            <a:fillRect/>
          </a:stretch>
        </p:blipFill>
        <p:spPr>
          <a:xfrm>
            <a:off x="4400025" y="4747475"/>
            <a:ext cx="343941" cy="393600"/>
          </a:xfrm>
          <a:prstGeom prst="rect">
            <a:avLst/>
          </a:prstGeom>
          <a:noFill/>
          <a:ln>
            <a:noFill/>
          </a:ln>
        </p:spPr>
      </p:pic>
      <p:sp>
        <p:nvSpPr>
          <p:cNvPr id="11" name="Google Shape;11;p1"/>
          <p:cNvSpPr txBox="1"/>
          <p:nvPr/>
        </p:nvSpPr>
        <p:spPr>
          <a:xfrm>
            <a:off x="6309462" y="4768241"/>
            <a:ext cx="1883068" cy="2709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Montserrat Black"/>
                <a:ea typeface="Montserrat Black"/>
                <a:cs typeface="Montserrat Black"/>
                <a:sym typeface="Montserrat Black"/>
              </a:rPr>
              <a:t>OCFO – Office of Budget</a:t>
            </a:r>
            <a:endParaRPr sz="1000">
              <a:latin typeface="Montserrat Black"/>
              <a:ea typeface="Montserrat Black"/>
              <a:cs typeface="Montserrat Black"/>
              <a:sym typeface="Montserrat Black"/>
            </a:endParaRPr>
          </a:p>
        </p:txBody>
      </p:sp>
      <p:sp>
        <p:nvSpPr>
          <p:cNvPr id="12" name="Google Shape;11;p1"/>
          <p:cNvSpPr txBox="1"/>
          <p:nvPr userDrawn="1"/>
        </p:nvSpPr>
        <p:spPr>
          <a:xfrm>
            <a:off x="311693" y="4782078"/>
            <a:ext cx="3594214" cy="24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aseline="0">
                <a:latin typeface="Montserrat Black"/>
                <a:ea typeface="Montserrat Black"/>
                <a:cs typeface="Montserrat Black"/>
                <a:sym typeface="Montserrat Black"/>
              </a:rPr>
              <a:t>Mayor’s Proposed Budget FY 2021-2024 </a:t>
            </a:r>
            <a:r>
              <a:rPr lang="en" sz="1000" baseline="0">
                <a:solidFill>
                  <a:srgbClr val="FF0000"/>
                </a:solidFill>
                <a:latin typeface="Montserrat Black"/>
                <a:ea typeface="Montserrat Black"/>
                <a:cs typeface="Montserrat Black"/>
                <a:sym typeface="Montserrat Black"/>
              </a:rPr>
              <a:t>DRAFT</a:t>
            </a:r>
            <a:endParaRPr sz="1000">
              <a:solidFill>
                <a:srgbClr val="FF0000"/>
              </a:solidFill>
              <a:latin typeface="Montserrat Black"/>
              <a:ea typeface="Montserrat Black"/>
              <a:cs typeface="Montserrat Black"/>
              <a:sym typeface="Montserrat Black"/>
            </a:endParaRPr>
          </a:p>
        </p:txBody>
      </p:sp>
      <p:sp>
        <p:nvSpPr>
          <p:cNvPr id="8" name="Google Shape;33;p5"/>
          <p:cNvSpPr txBox="1">
            <a:spLocks noGrp="1"/>
          </p:cNvSpPr>
          <p:nvPr>
            <p:ph type="sldNum" idx="4"/>
          </p:nvPr>
        </p:nvSpPr>
        <p:spPr>
          <a:xfrm>
            <a:off x="8441567" y="4779325"/>
            <a:ext cx="548700" cy="393600"/>
          </a:xfrm>
          <a:prstGeom prst="rect">
            <a:avLst/>
          </a:prstGeom>
        </p:spPr>
        <p:txBody>
          <a:bodyPr spcFirstLastPara="1" wrap="square" lIns="91425" tIns="91425" rIns="91425" bIns="91425" anchor="ctr" anchorCtr="0">
            <a:noAutofit/>
          </a:bodyPr>
          <a:lstStyle>
            <a:lvl1pPr lvl="0">
              <a:buNone/>
              <a:defRPr sz="1000">
                <a:latin typeface="Montserrat" panose="02000505000000020004"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6" r:id="rId3"/>
    <p:sldLayoutId id="2147483657" r:id="rId4"/>
    <p:sldLayoutId id="2147483658" r:id="rId5"/>
    <p:sldLayoutId id="214748366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398457" y="579861"/>
            <a:ext cx="7745543" cy="45967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rtlCol="0" anchor="ctr"/>
          <a:lstStyle/>
          <a:p>
            <a:pPr algn="ctr" defTabSz="342900">
              <a:buClrTx/>
              <a:buFontTx/>
              <a:buNone/>
            </a:pPr>
            <a:endParaRPr lang="en-US" sz="1350" kern="1200">
              <a:solidFill>
                <a:prstClr val="white"/>
              </a:solidFill>
            </a:endParaRPr>
          </a:p>
        </p:txBody>
      </p:sp>
      <p:pic>
        <p:nvPicPr>
          <p:cNvPr id="8" name="Picture 7" descr="City-of-Detroit-Logo.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83252" y="137457"/>
            <a:ext cx="1488685" cy="1116514"/>
          </a:xfrm>
          <a:prstGeom prst="rect">
            <a:avLst/>
          </a:prstGeom>
        </p:spPr>
      </p:pic>
      <p:sp>
        <p:nvSpPr>
          <p:cNvPr id="10" name="Rectangle 9"/>
          <p:cNvSpPr/>
          <p:nvPr userDrawn="1"/>
        </p:nvSpPr>
        <p:spPr>
          <a:xfrm>
            <a:off x="0" y="4950931"/>
            <a:ext cx="9144000" cy="1925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buFontTx/>
              <a:buNone/>
            </a:pPr>
            <a:endParaRPr lang="en-US" sz="1350" kern="1200">
              <a:solidFill>
                <a:prstClr val="white"/>
              </a:solidFill>
            </a:endParaRPr>
          </a:p>
        </p:txBody>
      </p:sp>
      <p:sp>
        <p:nvSpPr>
          <p:cNvPr id="13" name="Title Placeholder 12"/>
          <p:cNvSpPr>
            <a:spLocks noGrp="1"/>
          </p:cNvSpPr>
          <p:nvPr>
            <p:ph type="title"/>
          </p:nvPr>
        </p:nvSpPr>
        <p:spPr>
          <a:xfrm>
            <a:off x="1625401" y="579860"/>
            <a:ext cx="6988375" cy="459674"/>
          </a:xfrm>
          <a:prstGeom prst="rect">
            <a:avLst/>
          </a:prstGeom>
        </p:spPr>
        <p:txBody>
          <a:bodyPr vert="horz" lIns="0" tIns="0" rIns="0" bIns="0" rtlCol="0" anchor="ctr">
            <a:noAutofit/>
          </a:bodyPr>
          <a:lstStyle/>
          <a:p>
            <a:r>
              <a:rPr lang="en-US"/>
              <a:t>CLICK TO EDIT MASTER TITLE STYLE</a:t>
            </a:r>
          </a:p>
        </p:txBody>
      </p:sp>
      <p:sp>
        <p:nvSpPr>
          <p:cNvPr id="2" name="Text Placeholder 1"/>
          <p:cNvSpPr>
            <a:spLocks noGrp="1"/>
          </p:cNvSpPr>
          <p:nvPr>
            <p:ph type="body" idx="1"/>
          </p:nvPr>
        </p:nvSpPr>
        <p:spPr>
          <a:xfrm>
            <a:off x="959003" y="1582617"/>
            <a:ext cx="7654774" cy="3012007"/>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78966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hf hdr="0" dt="0"/>
  <p:txStyles>
    <p:titleStyle>
      <a:lvl1pPr algn="l" defTabSz="342900" rtl="0" eaLnBrk="1" latinLnBrk="0" hangingPunct="1">
        <a:spcBef>
          <a:spcPct val="0"/>
        </a:spcBef>
        <a:buNone/>
        <a:defRPr sz="1650" b="1" kern="1200">
          <a:solidFill>
            <a:srgbClr val="FFFFFF"/>
          </a:solidFill>
          <a:latin typeface="+mj-lt"/>
          <a:ea typeface="+mj-ea"/>
          <a:cs typeface="Arial Black"/>
        </a:defRPr>
      </a:lvl1pPr>
    </p:titleStyle>
    <p:bodyStyle>
      <a:lvl1pPr marL="167879" indent="-167879" algn="l" defTabSz="342900" rtl="0" eaLnBrk="1" latinLnBrk="0" hangingPunct="1">
        <a:spcBef>
          <a:spcPts val="0"/>
        </a:spcBef>
        <a:spcAft>
          <a:spcPts val="450"/>
        </a:spcAft>
        <a:buFont typeface="Arial"/>
        <a:buChar char="•"/>
        <a:defRPr sz="1200" kern="1200">
          <a:solidFill>
            <a:schemeClr val="tx1"/>
          </a:solidFill>
          <a:latin typeface="+mn-lt"/>
          <a:ea typeface="+mn-ea"/>
          <a:cs typeface="+mn-cs"/>
        </a:defRPr>
      </a:lvl1pPr>
      <a:lvl2pPr marL="427435" indent="-213122" algn="l" defTabSz="342900" rtl="0" eaLnBrk="1" latinLnBrk="0" hangingPunct="1">
        <a:spcBef>
          <a:spcPts val="0"/>
        </a:spcBef>
        <a:spcAft>
          <a:spcPts val="450"/>
        </a:spcAft>
        <a:buFont typeface="Arial"/>
        <a:buChar char="–"/>
        <a:defRPr sz="1200" kern="1200">
          <a:solidFill>
            <a:schemeClr val="tx1"/>
          </a:solidFill>
          <a:latin typeface="+mn-lt"/>
          <a:ea typeface="+mn-ea"/>
          <a:cs typeface="+mn-cs"/>
        </a:defRPr>
      </a:lvl2pPr>
      <a:lvl3pPr marL="686991" indent="-214313" algn="l" defTabSz="342900" rtl="0" eaLnBrk="1" latinLnBrk="0" hangingPunct="1">
        <a:spcBef>
          <a:spcPts val="0"/>
        </a:spcBef>
        <a:spcAft>
          <a:spcPts val="450"/>
        </a:spcAft>
        <a:buFont typeface="Arial"/>
        <a:buChar char="•"/>
        <a:defRPr sz="1200" kern="1200">
          <a:solidFill>
            <a:schemeClr val="tx1"/>
          </a:solidFill>
          <a:latin typeface="+mn-lt"/>
          <a:ea typeface="+mn-ea"/>
          <a:cs typeface="+mn-cs"/>
        </a:defRPr>
      </a:lvl3pPr>
      <a:lvl4pPr marL="946547" indent="-220266" algn="l" defTabSz="342900" rtl="0" eaLnBrk="1" latinLnBrk="0" hangingPunct="1">
        <a:spcBef>
          <a:spcPts val="0"/>
        </a:spcBef>
        <a:spcAft>
          <a:spcPts val="450"/>
        </a:spcAft>
        <a:buFont typeface="Arial"/>
        <a:buChar char="–"/>
        <a:defRPr sz="1200" kern="1200">
          <a:solidFill>
            <a:schemeClr val="tx1"/>
          </a:solidFill>
          <a:latin typeface="+mn-lt"/>
          <a:ea typeface="+mn-ea"/>
          <a:cs typeface="+mn-cs"/>
        </a:defRPr>
      </a:lvl4pPr>
      <a:lvl5pPr marL="1198960" indent="-214313" algn="l" defTabSz="342900" rtl="0" eaLnBrk="1" latinLnBrk="0" hangingPunct="1">
        <a:spcBef>
          <a:spcPts val="0"/>
        </a:spcBef>
        <a:spcAft>
          <a:spcPts val="450"/>
        </a:spcAft>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detroitmi.gov/departments/police-department"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facebook.com/detroitpolic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ityofdetroit.zoom.us/j/93947894155" TargetMode="External"/><Relationship Id="rId7" Type="http://schemas.openxmlformats.org/officeDocument/2006/relationships/hyperlink" Target="https://cityofdetroit.zoom.us/j/89283928278" TargetMode="External"/><Relationship Id="rId2" Type="http://schemas.openxmlformats.org/officeDocument/2006/relationships/hyperlink" Target="https://cityofdetroit.zoom.us/j/92945572636" TargetMode="External"/><Relationship Id="rId1" Type="http://schemas.openxmlformats.org/officeDocument/2006/relationships/slideLayout" Target="../slideLayouts/slideLayout2.xml"/><Relationship Id="rId6" Type="http://schemas.openxmlformats.org/officeDocument/2006/relationships/hyperlink" Target="https://cityofdetroit.zoom.us/j/3631409738" TargetMode="External"/><Relationship Id="rId5" Type="http://schemas.openxmlformats.org/officeDocument/2006/relationships/hyperlink" Target="https://cityofdetroit.zoom.us/j/88093600136" TargetMode="External"/><Relationship Id="rId4" Type="http://schemas.openxmlformats.org/officeDocument/2006/relationships/hyperlink" Target="https://cityofdetroit.zoom.us/j/8953201111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ctrTitle"/>
          </p:nvPr>
        </p:nvSpPr>
        <p:spPr>
          <a:xfrm>
            <a:off x="311708" y="1146177"/>
            <a:ext cx="8520600" cy="2052600"/>
          </a:xfrm>
          <a:prstGeom prst="rect">
            <a:avLst/>
          </a:prstGeom>
        </p:spPr>
        <p:txBody>
          <a:bodyPr spcFirstLastPara="1" wrap="square" lIns="91425" tIns="91425" rIns="91425" bIns="91425" anchor="b" anchorCtr="0">
            <a:noAutofit/>
          </a:bodyPr>
          <a:lstStyle/>
          <a:p>
            <a:r>
              <a:rPr lang="en-US" sz="2800"/>
              <a:t>Annual Public Budget Meeting</a:t>
            </a:r>
            <a:endParaRPr sz="2800"/>
          </a:p>
        </p:txBody>
      </p:sp>
      <p:sp>
        <p:nvSpPr>
          <p:cNvPr id="77" name="Google Shape;77;p14"/>
          <p:cNvSpPr txBox="1">
            <a:spLocks noGrp="1"/>
          </p:cNvSpPr>
          <p:nvPr>
            <p:ph type="subTitle" idx="1"/>
          </p:nvPr>
        </p:nvSpPr>
        <p:spPr>
          <a:xfrm>
            <a:off x="311700" y="3235726"/>
            <a:ext cx="8520600" cy="1310148"/>
          </a:xfrm>
          <a:prstGeom prst="rect">
            <a:avLst/>
          </a:prstGeom>
        </p:spPr>
        <p:txBody>
          <a:bodyPr spcFirstLastPara="1" wrap="square" lIns="91425" tIns="91425" rIns="91425" bIns="91425" anchor="t" anchorCtr="0">
            <a:noAutofit/>
          </a:bodyPr>
          <a:lstStyle/>
          <a:p>
            <a:pPr marL="0" indent="0"/>
            <a:r>
              <a:rPr lang="en" b="1"/>
              <a:t>September 25, 2023</a:t>
            </a:r>
          </a:p>
          <a:p>
            <a:pPr marL="0" indent="0"/>
            <a:endParaRPr lang="en" sz="2000" b="1">
              <a:latin typeface="Montserrat" panose="00000300000000000000" pitchFamily="2" charset="0"/>
            </a:endParaRPr>
          </a:p>
          <a:p>
            <a:pPr marL="0" indent="0"/>
            <a:r>
              <a:rPr lang="en-US" sz="1800" b="1">
                <a:solidFill>
                  <a:schemeClr val="bg1"/>
                </a:solidFill>
              </a:rPr>
              <a:t>Office of the Chief Financial Officer</a:t>
            </a:r>
          </a:p>
          <a:p>
            <a:pPr marL="0" indent="0"/>
            <a:r>
              <a:rPr lang="en-US" sz="1800" b="1">
                <a:solidFill>
                  <a:schemeClr val="bg1"/>
                </a:solidFill>
              </a:rPr>
              <a:t>Office of Budget</a:t>
            </a:r>
          </a:p>
        </p:txBody>
      </p:sp>
      <p:pic>
        <p:nvPicPr>
          <p:cNvPr id="78" name="Google Shape;78;p14"/>
          <p:cNvPicPr preferRelativeResize="0"/>
          <p:nvPr/>
        </p:nvPicPr>
        <p:blipFill>
          <a:blip r:embed="rId3">
            <a:alphaModFix/>
          </a:blip>
          <a:stretch>
            <a:fillRect/>
          </a:stretch>
        </p:blipFill>
        <p:spPr>
          <a:xfrm>
            <a:off x="3973190" y="784752"/>
            <a:ext cx="1197625" cy="1370575"/>
          </a:xfrm>
          <a:prstGeom prst="rect">
            <a:avLst/>
          </a:prstGeom>
          <a:noFill/>
          <a:ln>
            <a:noFill/>
          </a:ln>
        </p:spPr>
      </p:pic>
    </p:spTree>
    <p:extLst>
      <p:ext uri="{BB962C8B-B14F-4D97-AF65-F5344CB8AC3E}">
        <p14:creationId xmlns:p14="http://schemas.microsoft.com/office/powerpoint/2010/main" val="2987674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
            <a:ext cx="8520600" cy="461665"/>
          </a:xfrm>
        </p:spPr>
        <p:txBody>
          <a:bodyPr/>
          <a:lstStyle/>
          <a:p>
            <a:r>
              <a:rPr lang="en-US"/>
              <a:t>Public Lighting Department</a:t>
            </a:r>
          </a:p>
        </p:txBody>
      </p:sp>
      <p:sp>
        <p:nvSpPr>
          <p:cNvPr id="4" name="Slide Number Placeholder 3"/>
          <p:cNvSpPr>
            <a:spLocks noGrp="1"/>
          </p:cNvSpPr>
          <p:nvPr>
            <p:ph type="sldNum" idx="4"/>
          </p:nvPr>
        </p:nvSpPr>
        <p:spPr/>
        <p:txBody>
          <a:bodyPr/>
          <a:lstStyle/>
          <a:p>
            <a:fld id="{00000000-1234-1234-1234-123412341234}" type="slidenum">
              <a:rPr lang="en" smtClean="0"/>
              <a:pPr/>
              <a:t>10</a:t>
            </a:fld>
            <a:endParaRPr lang="en"/>
          </a:p>
        </p:txBody>
      </p:sp>
      <p:sp>
        <p:nvSpPr>
          <p:cNvPr id="5" name="Rectangle 4"/>
          <p:cNvSpPr/>
          <p:nvPr/>
        </p:nvSpPr>
        <p:spPr>
          <a:xfrm>
            <a:off x="817957" y="2136467"/>
            <a:ext cx="7623610" cy="2308324"/>
          </a:xfrm>
          <a:prstGeom prst="rect">
            <a:avLst/>
          </a:prstGeom>
        </p:spPr>
        <p:txBody>
          <a:bodyPr wrap="square" lIns="91440" tIns="45720" rIns="91440" bIns="45720" anchor="ctr">
            <a:spAutoFit/>
          </a:bodyPr>
          <a:lstStyle/>
          <a:p>
            <a:r>
              <a:rPr lang="en-US" sz="1600" b="1">
                <a:latin typeface="Montserrat" panose="02000505000000020004" pitchFamily="2" charset="0"/>
              </a:rPr>
              <a:t>The mission of the Public Lighting Department (PLD) is to support the Public Lighting Authority (PLA) as it maintains the upgraded street light system. PLD leases conduit space and pole attachments to various fiber optic companies and makes conduit available for Public Safety communication equipment. PLD is actively salvaging unused cable and wire throughout the City to sell as scrap to help defray the cost of decommissioning unusable electric utility assets as well as increasing public safety and abating blight by removing unsightly unused overhead lines and poles.</a:t>
            </a:r>
          </a:p>
        </p:txBody>
      </p:sp>
      <p:sp>
        <p:nvSpPr>
          <p:cNvPr id="6" name="TextBox 5">
            <a:extLst>
              <a:ext uri="{FF2B5EF4-FFF2-40B4-BE49-F238E27FC236}">
                <a16:creationId xmlns:a16="http://schemas.microsoft.com/office/drawing/2014/main" id="{742D4951-F5FA-0A87-837A-BF62ACC9194B}"/>
              </a:ext>
            </a:extLst>
          </p:cNvPr>
          <p:cNvSpPr txBox="1"/>
          <p:nvPr/>
        </p:nvSpPr>
        <p:spPr>
          <a:xfrm>
            <a:off x="765156" y="1736357"/>
            <a:ext cx="7442947" cy="400110"/>
          </a:xfrm>
          <a:prstGeom prst="rect">
            <a:avLst/>
          </a:prstGeom>
          <a:noFill/>
        </p:spPr>
        <p:txBody>
          <a:bodyPr wrap="square" lIns="91440" tIns="45720" rIns="91440" bIns="45720" rtlCol="0" anchor="t">
            <a:spAutoFit/>
          </a:bodyPr>
          <a:lstStyle/>
          <a:p>
            <a:pPr algn="ctr"/>
            <a:r>
              <a:rPr lang="en-US" sz="2000" b="1">
                <a:solidFill>
                  <a:srgbClr val="009688"/>
                </a:solidFill>
                <a:latin typeface="Montserrat"/>
              </a:rPr>
              <a:t>Mission of the Public Lighting Department</a:t>
            </a:r>
            <a:endParaRPr lang="en-US"/>
          </a:p>
        </p:txBody>
      </p:sp>
      <p:sp>
        <p:nvSpPr>
          <p:cNvPr id="10" name="Title 1">
            <a:extLst>
              <a:ext uri="{FF2B5EF4-FFF2-40B4-BE49-F238E27FC236}">
                <a16:creationId xmlns:a16="http://schemas.microsoft.com/office/drawing/2014/main" id="{AC5E1F5D-F029-67C7-CAD0-0F9253BD40DA}"/>
              </a:ext>
            </a:extLst>
          </p:cNvPr>
          <p:cNvSpPr txBox="1">
            <a:spLocks/>
          </p:cNvSpPr>
          <p:nvPr/>
        </p:nvSpPr>
        <p:spPr>
          <a:xfrm>
            <a:off x="311700" y="460563"/>
            <a:ext cx="8520600" cy="46166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t>Mission</a:t>
            </a:r>
          </a:p>
        </p:txBody>
      </p:sp>
    </p:spTree>
    <p:extLst>
      <p:ext uri="{BB962C8B-B14F-4D97-AF65-F5344CB8AC3E}">
        <p14:creationId xmlns:p14="http://schemas.microsoft.com/office/powerpoint/2010/main" val="1141362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Public Lighting Department</a:t>
            </a:r>
            <a:br>
              <a:rPr lang="en-US"/>
            </a:br>
            <a:r>
              <a:rPr lang="en-US"/>
              <a:t>Services &amp; Activities</a:t>
            </a:r>
          </a:p>
        </p:txBody>
      </p:sp>
      <p:sp>
        <p:nvSpPr>
          <p:cNvPr id="4" name="Slide Number Placeholder 3"/>
          <p:cNvSpPr>
            <a:spLocks noGrp="1"/>
          </p:cNvSpPr>
          <p:nvPr>
            <p:ph type="sldNum" idx="4"/>
          </p:nvPr>
        </p:nvSpPr>
        <p:spPr/>
        <p:txBody>
          <a:bodyPr/>
          <a:lstStyle/>
          <a:p>
            <a:fld id="{00000000-1234-1234-1234-123412341234}" type="slidenum">
              <a:rPr lang="en" smtClean="0"/>
              <a:pPr/>
              <a:t>11</a:t>
            </a:fld>
            <a:endParaRPr lang="en"/>
          </a:p>
        </p:txBody>
      </p:sp>
      <p:graphicFrame>
        <p:nvGraphicFramePr>
          <p:cNvPr id="5" name="Table 4">
            <a:extLst>
              <a:ext uri="{FF2B5EF4-FFF2-40B4-BE49-F238E27FC236}">
                <a16:creationId xmlns:a16="http://schemas.microsoft.com/office/drawing/2014/main" id="{B4B115EC-028D-BB87-431A-DC0EF49465E5}"/>
              </a:ext>
            </a:extLst>
          </p:cNvPr>
          <p:cNvGraphicFramePr>
            <a:graphicFrameLocks noGrp="1"/>
          </p:cNvGraphicFramePr>
          <p:nvPr>
            <p:extLst>
              <p:ext uri="{D42A27DB-BD31-4B8C-83A1-F6EECF244321}">
                <p14:modId xmlns:p14="http://schemas.microsoft.com/office/powerpoint/2010/main" val="4068867042"/>
              </p:ext>
            </p:extLst>
          </p:nvPr>
        </p:nvGraphicFramePr>
        <p:xfrm>
          <a:off x="908232" y="1238463"/>
          <a:ext cx="7327536" cy="3320123"/>
        </p:xfrm>
        <a:graphic>
          <a:graphicData uri="http://schemas.openxmlformats.org/drawingml/2006/table">
            <a:tbl>
              <a:tblPr firstRow="1" firstCol="1">
                <a:tableStyleId>{5C22544A-7EE6-4342-B048-85BDC9FD1C3A}</a:tableStyleId>
              </a:tblPr>
              <a:tblGrid>
                <a:gridCol w="2707783">
                  <a:extLst>
                    <a:ext uri="{9D8B030D-6E8A-4147-A177-3AD203B41FA5}">
                      <a16:colId xmlns:a16="http://schemas.microsoft.com/office/drawing/2014/main" val="2606099206"/>
                    </a:ext>
                  </a:extLst>
                </a:gridCol>
                <a:gridCol w="4619753">
                  <a:extLst>
                    <a:ext uri="{9D8B030D-6E8A-4147-A177-3AD203B41FA5}">
                      <a16:colId xmlns:a16="http://schemas.microsoft.com/office/drawing/2014/main" val="4137834487"/>
                    </a:ext>
                  </a:extLst>
                </a:gridCol>
              </a:tblGrid>
              <a:tr h="446240">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Activities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71392">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rPr>
                        <a:t>Administration/Overhead</a:t>
                      </a:r>
                      <a:endParaRPr lang="en-US" sz="1200" b="1" i="0" u="none" strike="noStrike" cap="none">
                        <a:solidFill>
                          <a:schemeClr val="tx1"/>
                        </a:solidFill>
                        <a:effectLst/>
                        <a:latin typeface="Roboto"/>
                        <a:ea typeface="Roboto"/>
                        <a:cs typeface="Roboto"/>
                        <a:sym typeface="Arial"/>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nSpc>
                          <a:spcPct val="80000"/>
                        </a:lnSpc>
                        <a:spcBef>
                          <a:spcPts val="0"/>
                        </a:spcBef>
                        <a:spcAft>
                          <a:spcPts val="600"/>
                        </a:spcAft>
                        <a:buFont typeface="Arial" panose="020B0604020202020204" pitchFamily="34" charset="0"/>
                        <a:buNone/>
                        <a:defRPr/>
                      </a:pPr>
                      <a:endParaRPr lang="en-US" sz="400" b="0">
                        <a:solidFill>
                          <a:schemeClr val="bg1"/>
                        </a:solidFill>
                        <a:latin typeface="Roboto" panose="02000000000000000000" pitchFamily="2" charset="0"/>
                        <a:ea typeface="Roboto" panose="02000000000000000000" pitchFamily="2" charset="0"/>
                        <a:cs typeface="Roboto" panose="02000000000000000000" pitchFamily="2" charset="0"/>
                      </a:endParaRPr>
                    </a:p>
                    <a:p>
                      <a:pPr marL="0" indent="0">
                        <a:lnSpc>
                          <a:spcPct val="80000"/>
                        </a:lnSpc>
                        <a:spcBef>
                          <a:spcPts val="0"/>
                        </a:spcBef>
                        <a:spcAft>
                          <a:spcPts val="600"/>
                        </a:spcAft>
                        <a:buFont typeface="Arial" panose="020B0604020202020204" pitchFamily="34" charset="0"/>
                        <a:buNone/>
                        <a:defRPr/>
                      </a:pPr>
                      <a:r>
                        <a:rPr lang="en-US" sz="1200" b="0">
                          <a:solidFill>
                            <a:schemeClr val="bg1"/>
                          </a:solidFill>
                          <a:latin typeface="Roboto" panose="02000000000000000000" pitchFamily="2" charset="0"/>
                          <a:ea typeface="Roboto" panose="02000000000000000000" pitchFamily="2" charset="0"/>
                          <a:cs typeface="Roboto" panose="02000000000000000000" pitchFamily="2" charset="0"/>
                        </a:rPr>
                        <a:t>Project Coordination with the following:</a:t>
                      </a:r>
                    </a:p>
                    <a:p>
                      <a:pPr marL="171450" indent="-171450">
                        <a:lnSpc>
                          <a:spcPct val="80000"/>
                        </a:lnSpc>
                        <a:spcBef>
                          <a:spcPts val="0"/>
                        </a:spcBef>
                        <a:spcAft>
                          <a:spcPts val="600"/>
                        </a:spcAft>
                        <a:buFont typeface="Arial" panose="020B0604020202020204" pitchFamily="34" charset="0"/>
                        <a:buChar char="•"/>
                        <a:defRPr/>
                      </a:pPr>
                      <a:r>
                        <a:rPr lang="en-US" sz="1200" b="0">
                          <a:solidFill>
                            <a:schemeClr val="bg1"/>
                          </a:solidFill>
                          <a:latin typeface="Roboto" panose="02000000000000000000" pitchFamily="2" charset="0"/>
                          <a:ea typeface="Roboto" panose="02000000000000000000" pitchFamily="2" charset="0"/>
                          <a:cs typeface="Roboto" panose="02000000000000000000" pitchFamily="2" charset="0"/>
                        </a:rPr>
                        <a:t>MDOT / (67 Individual Bridge Projects)</a:t>
                      </a:r>
                    </a:p>
                    <a:p>
                      <a:pPr marL="171450" indent="-171450">
                        <a:lnSpc>
                          <a:spcPct val="80000"/>
                        </a:lnSpc>
                        <a:spcBef>
                          <a:spcPts val="0"/>
                        </a:spcBef>
                        <a:spcAft>
                          <a:spcPts val="600"/>
                        </a:spcAft>
                        <a:buFont typeface="Arial" panose="020B0604020202020204" pitchFamily="34" charset="0"/>
                        <a:buChar char="•"/>
                        <a:defRPr/>
                      </a:pPr>
                      <a:r>
                        <a:rPr lang="en-US" sz="1200" b="0">
                          <a:solidFill>
                            <a:schemeClr val="bg1"/>
                          </a:solidFill>
                          <a:latin typeface="Roboto" panose="02000000000000000000" pitchFamily="2" charset="0"/>
                          <a:ea typeface="Roboto" panose="02000000000000000000" pitchFamily="2" charset="0"/>
                          <a:cs typeface="Roboto" panose="02000000000000000000" pitchFamily="2" charset="0"/>
                        </a:rPr>
                        <a:t>The Gordie Howe International Bridge/Gateway Project</a:t>
                      </a:r>
                    </a:p>
                    <a:p>
                      <a:pPr marL="171450" indent="-171450">
                        <a:lnSpc>
                          <a:spcPct val="80000"/>
                        </a:lnSpc>
                        <a:spcBef>
                          <a:spcPts val="0"/>
                        </a:spcBef>
                        <a:spcAft>
                          <a:spcPts val="600"/>
                        </a:spcAft>
                        <a:buFont typeface="Arial" panose="020B0604020202020204" pitchFamily="34" charset="0"/>
                        <a:buChar char="•"/>
                        <a:defRPr/>
                      </a:pPr>
                      <a:r>
                        <a:rPr lang="en-US" sz="1200" b="0">
                          <a:solidFill>
                            <a:schemeClr val="bg1"/>
                          </a:solidFill>
                          <a:latin typeface="Roboto" panose="02000000000000000000" pitchFamily="2" charset="0"/>
                          <a:ea typeface="Roboto" panose="02000000000000000000" pitchFamily="2" charset="0"/>
                          <a:cs typeface="Roboto" panose="02000000000000000000" pitchFamily="2" charset="0"/>
                        </a:rPr>
                        <a:t>Downtown construction projects</a:t>
                      </a:r>
                      <a:endParaRPr lang="en-US" sz="1200" b="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71392">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rPr>
                        <a:t>PLD Reserve</a:t>
                      </a:r>
                      <a:endParaRPr lang="en-US" sz="1200" b="1" i="0" u="none" strike="noStrike" cap="none">
                        <a:solidFill>
                          <a:schemeClr val="tx1"/>
                        </a:solidFill>
                        <a:effectLst/>
                        <a:latin typeface="Roboto"/>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spcBef>
                          <a:spcPts val="0"/>
                        </a:spcBef>
                        <a:spcAft>
                          <a:spcPts val="0"/>
                        </a:spcAft>
                        <a:buFont typeface="Arial" panose="020B0604020202020204" pitchFamily="34" charset="0"/>
                        <a:buChar char="•"/>
                      </a:pPr>
                      <a:endParaRPr lang="en-US" sz="300" b="0">
                        <a:solidFill>
                          <a:schemeClr val="bg1"/>
                        </a:solidFill>
                        <a:latin typeface="Roboto" panose="02000000000000000000" pitchFamily="2" charset="0"/>
                        <a:ea typeface="Roboto" panose="02000000000000000000" pitchFamily="2" charset="0"/>
                        <a:cs typeface="Roboto" panose="02000000000000000000" pitchFamily="2" charset="0"/>
                      </a:endParaRPr>
                    </a:p>
                    <a:p>
                      <a:pPr marL="171450" indent="-171450">
                        <a:spcBef>
                          <a:spcPts val="0"/>
                        </a:spcBef>
                        <a:spcAft>
                          <a:spcPts val="600"/>
                        </a:spcAft>
                        <a:buFont typeface="Arial" panose="020B0604020202020204" pitchFamily="34" charset="0"/>
                        <a:buChar char="•"/>
                      </a:pPr>
                      <a:r>
                        <a:rPr lang="en-US" sz="1200" b="0">
                          <a:solidFill>
                            <a:schemeClr val="bg1"/>
                          </a:solidFill>
                          <a:latin typeface="Roboto" panose="02000000000000000000" pitchFamily="2" charset="0"/>
                          <a:ea typeface="Roboto" panose="02000000000000000000" pitchFamily="2" charset="0"/>
                          <a:cs typeface="Roboto" panose="02000000000000000000" pitchFamily="2" charset="0"/>
                        </a:rPr>
                        <a:t>Maintain integrity of legacy conduit grids and make available to City of Detroit Department of Information Technology for fiber optic communication cables and also lease excess capacity to private fiber optic companies.</a:t>
                      </a:r>
                    </a:p>
                    <a:p>
                      <a:pPr marL="171450" indent="-171450">
                        <a:spcAft>
                          <a:spcPts val="600"/>
                        </a:spcAft>
                        <a:buFont typeface="Arial" panose="020B0604020202020204" pitchFamily="34" charset="0"/>
                        <a:buChar char="•"/>
                      </a:pPr>
                      <a:r>
                        <a:rPr lang="en-US" sz="1200" b="0">
                          <a:solidFill>
                            <a:schemeClr val="bg1"/>
                          </a:solidFill>
                          <a:latin typeface="Roboto" panose="02000000000000000000" pitchFamily="2" charset="0"/>
                          <a:ea typeface="Roboto" panose="02000000000000000000" pitchFamily="2" charset="0"/>
                          <a:cs typeface="Roboto" panose="02000000000000000000" pitchFamily="2" charset="0"/>
                        </a:rPr>
                        <a:t>Salvage saleable materials from unneeded infrastructure.</a:t>
                      </a:r>
                    </a:p>
                    <a:p>
                      <a:pPr marL="171450" indent="-171450">
                        <a:spcAft>
                          <a:spcPts val="600"/>
                        </a:spcAft>
                        <a:buFont typeface="Arial" panose="020B0604020202020204" pitchFamily="34" charset="0"/>
                        <a:buChar char="•"/>
                      </a:pPr>
                      <a:r>
                        <a:rPr lang="en-US" sz="1200" b="0">
                          <a:solidFill>
                            <a:schemeClr val="bg1"/>
                          </a:solidFill>
                          <a:latin typeface="Roboto" panose="02000000000000000000" pitchFamily="2" charset="0"/>
                          <a:ea typeface="Roboto" panose="02000000000000000000" pitchFamily="2" charset="0"/>
                          <a:cs typeface="Roboto" panose="02000000000000000000" pitchFamily="2" charset="0"/>
                        </a:rPr>
                        <a:t>Increase public safety and reduce blight by removing unused unsightly overhead lines and old, unused poles.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71392">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rPr>
                        <a:t>Streetlights</a:t>
                      </a:r>
                      <a:endParaRPr lang="en-US" sz="1200" b="1" i="0" u="none" strike="noStrike" cap="none">
                        <a:solidFill>
                          <a:schemeClr val="tx1"/>
                        </a:solidFill>
                        <a:effectLst/>
                        <a:latin typeface="Roboto"/>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400" b="0">
                        <a:solidFill>
                          <a:schemeClr val="bg1"/>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bg1"/>
                          </a:solidFill>
                          <a:latin typeface="Roboto" panose="02000000000000000000" pitchFamily="2" charset="0"/>
                          <a:ea typeface="Roboto" panose="02000000000000000000" pitchFamily="2" charset="0"/>
                          <a:cs typeface="Roboto" panose="02000000000000000000" pitchFamily="2" charset="0"/>
                        </a:rPr>
                        <a:t>Assists PLA in maintaining street lights throughout the City of Detroit.</a:t>
                      </a:r>
                      <a:endParaRPr lang="en-US" sz="1200" b="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bl>
          </a:graphicData>
        </a:graphic>
      </p:graphicFrame>
    </p:spTree>
    <p:extLst>
      <p:ext uri="{BB962C8B-B14F-4D97-AF65-F5344CB8AC3E}">
        <p14:creationId xmlns:p14="http://schemas.microsoft.com/office/powerpoint/2010/main" val="883327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Public Lighting Department</a:t>
            </a:r>
            <a:br>
              <a:rPr lang="en-US"/>
            </a:br>
            <a:r>
              <a:rPr lang="en-US"/>
              <a:t>Budget by Service</a:t>
            </a:r>
          </a:p>
        </p:txBody>
      </p:sp>
      <p:sp>
        <p:nvSpPr>
          <p:cNvPr id="4" name="Slide Number Placeholder 3"/>
          <p:cNvSpPr>
            <a:spLocks noGrp="1"/>
          </p:cNvSpPr>
          <p:nvPr>
            <p:ph type="sldNum" idx="4"/>
          </p:nvPr>
        </p:nvSpPr>
        <p:spPr/>
        <p:txBody>
          <a:bodyPr/>
          <a:lstStyle/>
          <a:p>
            <a:fld id="{00000000-1234-1234-1234-123412341234}" type="slidenum">
              <a:rPr lang="en" smtClean="0"/>
              <a:pPr/>
              <a:t>12</a:t>
            </a:fld>
            <a:endParaRPr lang="en"/>
          </a:p>
        </p:txBody>
      </p:sp>
      <p:graphicFrame>
        <p:nvGraphicFramePr>
          <p:cNvPr id="3" name="Table 2">
            <a:extLst>
              <a:ext uri="{FF2B5EF4-FFF2-40B4-BE49-F238E27FC236}">
                <a16:creationId xmlns:a16="http://schemas.microsoft.com/office/drawing/2014/main" id="{8B2F15D9-A15F-D9FE-32DB-47D27A26A1A8}"/>
              </a:ext>
            </a:extLst>
          </p:cNvPr>
          <p:cNvGraphicFramePr>
            <a:graphicFrameLocks noGrp="1"/>
          </p:cNvGraphicFramePr>
          <p:nvPr>
            <p:extLst>
              <p:ext uri="{D42A27DB-BD31-4B8C-83A1-F6EECF244321}">
                <p14:modId xmlns:p14="http://schemas.microsoft.com/office/powerpoint/2010/main" val="1218948943"/>
              </p:ext>
            </p:extLst>
          </p:nvPr>
        </p:nvGraphicFramePr>
        <p:xfrm>
          <a:off x="752647" y="1416921"/>
          <a:ext cx="7963270" cy="1923009"/>
        </p:xfrm>
        <a:graphic>
          <a:graphicData uri="http://schemas.openxmlformats.org/drawingml/2006/table">
            <a:tbl>
              <a:tblPr firstRow="1" firstCol="1">
                <a:tableStyleId>{5C22544A-7EE6-4342-B048-85BDC9FD1C3A}</a:tableStyleId>
              </a:tblPr>
              <a:tblGrid>
                <a:gridCol w="3420057">
                  <a:extLst>
                    <a:ext uri="{9D8B030D-6E8A-4147-A177-3AD203B41FA5}">
                      <a16:colId xmlns:a16="http://schemas.microsoft.com/office/drawing/2014/main" val="2606099206"/>
                    </a:ext>
                  </a:extLst>
                </a:gridCol>
                <a:gridCol w="2323481">
                  <a:extLst>
                    <a:ext uri="{9D8B030D-6E8A-4147-A177-3AD203B41FA5}">
                      <a16:colId xmlns:a16="http://schemas.microsoft.com/office/drawing/2014/main" val="4137834487"/>
                    </a:ext>
                  </a:extLst>
                </a:gridCol>
                <a:gridCol w="2219732">
                  <a:extLst>
                    <a:ext uri="{9D8B030D-6E8A-4147-A177-3AD203B41FA5}">
                      <a16:colId xmlns:a16="http://schemas.microsoft.com/office/drawing/2014/main" val="81411886"/>
                    </a:ext>
                  </a:extLst>
                </a:gridCol>
              </a:tblGrid>
              <a:tr h="609571">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FY 2024 Adopted</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FY 2024 Adopted FTE</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19940">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rPr>
                        <a:t>Administration/Overhead</a:t>
                      </a:r>
                      <a:endParaRPr lang="en-US" sz="1200" b="1" i="0" u="none" strike="noStrike" cap="none">
                        <a:solidFill>
                          <a:schemeClr val="tx1"/>
                        </a:solidFill>
                        <a:effectLst/>
                        <a:latin typeface="Roboto"/>
                        <a:ea typeface="Roboto"/>
                        <a:cs typeface="Roboto"/>
                        <a:sym typeface="Arial"/>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$83,355</a:t>
                      </a:r>
                    </a:p>
                  </a:txBody>
                  <a:tcPr marL="9525" marR="9525" marT="9525" marB="0" anchor="ctr">
                    <a:lnL w="12700" cmpd="sng">
                      <a:noFill/>
                    </a:lnL>
                    <a:lnR w="19050" cap="flat" cmpd="sng" algn="ctr">
                      <a:solidFill>
                        <a:schemeClr val="tx1"/>
                      </a:solid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lnSpc>
                          <a:spcPct val="107000"/>
                        </a:lnSpc>
                        <a:spcBef>
                          <a:spcPts val="0"/>
                        </a:spcBef>
                        <a:spcAft>
                          <a:spcPts val="0"/>
                        </a:spcAft>
                      </a:pPr>
                      <a:r>
                        <a:rPr lang="en-US" sz="1100">
                          <a:solidFill>
                            <a:schemeClr val="bg1"/>
                          </a:solidFill>
                          <a:effectLst/>
                          <a:latin typeface="Roboto"/>
                          <a:ea typeface="Roboto"/>
                          <a:cs typeface="Roboto"/>
                        </a:rPr>
                        <a:t>1.0</a:t>
                      </a:r>
                    </a:p>
                  </a:txBody>
                  <a:tcPr marL="9525" marR="9525" marT="9525" marB="0" anchor="ctr">
                    <a:lnL w="19050" cap="flat" cmpd="sng" algn="ctr">
                      <a:solidFill>
                        <a:schemeClr val="tx1"/>
                      </a:solidFill>
                      <a:prstDash val="solid"/>
                      <a:round/>
                      <a:headEnd type="none" w="med" len="med"/>
                      <a:tailEnd type="none" w="med" len="med"/>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19940">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rPr>
                        <a:t>PLD Reserve</a:t>
                      </a:r>
                      <a:endParaRPr lang="en-US" sz="1200" b="1" i="0" u="none" strike="noStrike" cap="none">
                        <a:solidFill>
                          <a:schemeClr val="tx1"/>
                        </a:solidFill>
                        <a:effectLst/>
                        <a:latin typeface="Roboto"/>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$245,000</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19940">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rPr>
                        <a:t>Streetlights</a:t>
                      </a:r>
                      <a:endParaRPr lang="en-US" sz="1200" b="1" i="0" u="none" strike="noStrike" cap="none">
                        <a:solidFill>
                          <a:schemeClr val="tx1"/>
                        </a:solidFill>
                        <a:effectLst/>
                        <a:latin typeface="Roboto"/>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$18,512,554</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Roboto"/>
                          <a:ea typeface="Roboto"/>
                          <a:cs typeface="Roboto"/>
                        </a:rPr>
                        <a:t>-</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353618">
                <a:tc>
                  <a:txBody>
                    <a:bodyPr/>
                    <a:lstStyle/>
                    <a:p>
                      <a:pPr marL="0" marR="0" algn="r">
                        <a:spcBef>
                          <a:spcPts val="0"/>
                        </a:spcBef>
                        <a:spcAft>
                          <a:spcPts val="0"/>
                        </a:spcAft>
                      </a:pPr>
                      <a:r>
                        <a:rPr lang="en-US" sz="1200" b="1">
                          <a:solidFill>
                            <a:schemeClr val="tx1"/>
                          </a:solidFill>
                          <a:effectLst/>
                          <a:latin typeface="Roboto"/>
                          <a:ea typeface="Roboto"/>
                          <a:cs typeface="Roboto"/>
                        </a:rPr>
                        <a:t>Total:</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b="1">
                          <a:solidFill>
                            <a:schemeClr val="bg1"/>
                          </a:solidFill>
                          <a:effectLst/>
                          <a:latin typeface="Roboto"/>
                          <a:ea typeface="Roboto"/>
                          <a:cs typeface="Roboto"/>
                        </a:rPr>
                        <a:t>$18,840,909</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100" b="1">
                          <a:solidFill>
                            <a:schemeClr val="bg1"/>
                          </a:solidFill>
                          <a:effectLst/>
                          <a:latin typeface="Roboto"/>
                          <a:ea typeface="Roboto"/>
                          <a:cs typeface="Roboto"/>
                        </a:rPr>
                        <a:t>1.0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51274612"/>
                  </a:ext>
                </a:extLst>
              </a:tr>
            </a:tbl>
          </a:graphicData>
        </a:graphic>
      </p:graphicFrame>
    </p:spTree>
    <p:extLst>
      <p:ext uri="{BB962C8B-B14F-4D97-AF65-F5344CB8AC3E}">
        <p14:creationId xmlns:p14="http://schemas.microsoft.com/office/powerpoint/2010/main" val="3555760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Public Lighting Department</a:t>
            </a:r>
            <a:br>
              <a:rPr lang="en-US"/>
            </a:br>
            <a:r>
              <a:rPr lang="en-US"/>
              <a:t>How We Measure Success</a:t>
            </a:r>
          </a:p>
        </p:txBody>
      </p:sp>
      <p:sp>
        <p:nvSpPr>
          <p:cNvPr id="4" name="Slide Number Placeholder 3"/>
          <p:cNvSpPr>
            <a:spLocks noGrp="1"/>
          </p:cNvSpPr>
          <p:nvPr>
            <p:ph type="sldNum" idx="4"/>
          </p:nvPr>
        </p:nvSpPr>
        <p:spPr/>
        <p:txBody>
          <a:bodyPr/>
          <a:lstStyle/>
          <a:p>
            <a:fld id="{00000000-1234-1234-1234-123412341234}" type="slidenum">
              <a:rPr lang="en" smtClean="0"/>
              <a:pPr/>
              <a:t>13</a:t>
            </a:fld>
            <a:endParaRPr lang="en"/>
          </a:p>
        </p:txBody>
      </p:sp>
      <p:graphicFrame>
        <p:nvGraphicFramePr>
          <p:cNvPr id="3" name="Table 2">
            <a:extLst>
              <a:ext uri="{FF2B5EF4-FFF2-40B4-BE49-F238E27FC236}">
                <a16:creationId xmlns:a16="http://schemas.microsoft.com/office/drawing/2014/main" id="{C7DF2E6E-325C-AE3A-C46E-D4991F67615B}"/>
              </a:ext>
            </a:extLst>
          </p:cNvPr>
          <p:cNvGraphicFramePr>
            <a:graphicFrameLocks noGrp="1"/>
          </p:cNvGraphicFramePr>
          <p:nvPr>
            <p:extLst>
              <p:ext uri="{D42A27DB-BD31-4B8C-83A1-F6EECF244321}">
                <p14:modId xmlns:p14="http://schemas.microsoft.com/office/powerpoint/2010/main" val="2938351620"/>
              </p:ext>
            </p:extLst>
          </p:nvPr>
        </p:nvGraphicFramePr>
        <p:xfrm>
          <a:off x="311700" y="1940990"/>
          <a:ext cx="8520600" cy="1280161"/>
        </p:xfrm>
        <a:graphic>
          <a:graphicData uri="http://schemas.openxmlformats.org/drawingml/2006/table">
            <a:tbl>
              <a:tblPr firstRow="1" firstCol="1" bandRow="1">
                <a:tableStyleId>{69CF1AB2-1976-4502-BF36-3FF5EA218861}</a:tableStyleId>
              </a:tblPr>
              <a:tblGrid>
                <a:gridCol w="3930847">
                  <a:extLst>
                    <a:ext uri="{9D8B030D-6E8A-4147-A177-3AD203B41FA5}">
                      <a16:colId xmlns:a16="http://schemas.microsoft.com/office/drawing/2014/main" val="1430117476"/>
                    </a:ext>
                  </a:extLst>
                </a:gridCol>
                <a:gridCol w="4589753">
                  <a:extLst>
                    <a:ext uri="{9D8B030D-6E8A-4147-A177-3AD203B41FA5}">
                      <a16:colId xmlns:a16="http://schemas.microsoft.com/office/drawing/2014/main" val="2286772236"/>
                    </a:ext>
                  </a:extLst>
                </a:gridCol>
              </a:tblGrid>
              <a:tr h="390555">
                <a:tc>
                  <a:txBody>
                    <a:bodyPr/>
                    <a:lstStyle/>
                    <a:p>
                      <a:pPr marL="0" marR="0" algn="ctr">
                        <a:spcBef>
                          <a:spcPts val="0"/>
                        </a:spcBef>
                        <a:spcAft>
                          <a:spcPts val="0"/>
                        </a:spcAft>
                      </a:pPr>
                      <a:r>
                        <a:rPr lang="en-US" sz="1600">
                          <a:solidFill>
                            <a:srgbClr val="154C4D"/>
                          </a:solidFill>
                          <a:effectLst/>
                          <a:latin typeface="Montserrat Black"/>
                        </a:rPr>
                        <a:t>Metrics</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rgbClr val="154C4D"/>
                          </a:solidFill>
                          <a:effectLst/>
                          <a:latin typeface="Montserrat Black"/>
                        </a:rPr>
                        <a:t>Data</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37754"/>
                  </a:ext>
                </a:extLst>
              </a:tr>
              <a:tr h="444803">
                <a:tc>
                  <a:txBody>
                    <a:bodyPr/>
                    <a:lstStyle/>
                    <a:p>
                      <a:pPr marL="0" marR="0" algn="ctr">
                        <a:spcBef>
                          <a:spcPts val="0"/>
                        </a:spcBef>
                        <a:spcAft>
                          <a:spcPts val="0"/>
                        </a:spcAft>
                      </a:pPr>
                      <a:r>
                        <a:rPr lang="en-US" sz="1200">
                          <a:solidFill>
                            <a:schemeClr val="tx1"/>
                          </a:solidFill>
                          <a:effectLst/>
                        </a:rPr>
                        <a:t>Removal and salvage of unused underground cable (in feet)</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5,000 feet per 40-hour week</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7370830"/>
                  </a:ext>
                </a:extLst>
              </a:tr>
              <a:tr h="444803">
                <a:tc>
                  <a:txBody>
                    <a:bodyPr/>
                    <a:lstStyle/>
                    <a:p>
                      <a:pPr marL="0" marR="0" algn="ctr">
                        <a:spcBef>
                          <a:spcPts val="0"/>
                        </a:spcBef>
                        <a:spcAft>
                          <a:spcPts val="0"/>
                        </a:spcAft>
                      </a:pPr>
                      <a:r>
                        <a:rPr lang="en-US" sz="1200">
                          <a:solidFill>
                            <a:schemeClr val="tx1"/>
                          </a:solidFill>
                          <a:effectLst/>
                        </a:rPr>
                        <a:t>Removal and salvage of unused overhead wire </a:t>
                      </a:r>
                    </a:p>
                    <a:p>
                      <a:pPr marL="0" marR="0" algn="ctr">
                        <a:spcBef>
                          <a:spcPts val="0"/>
                        </a:spcBef>
                        <a:spcAft>
                          <a:spcPts val="0"/>
                        </a:spcAft>
                      </a:pPr>
                      <a:r>
                        <a:rPr lang="en-US" sz="1200">
                          <a:solidFill>
                            <a:schemeClr val="tx1"/>
                          </a:solidFill>
                          <a:effectLst/>
                        </a:rPr>
                        <a:t>(in feet)</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25,000 feet per 40-hour week</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0740742"/>
                  </a:ext>
                </a:extLst>
              </a:tr>
            </a:tbl>
          </a:graphicData>
        </a:graphic>
      </p:graphicFrame>
    </p:spTree>
    <p:extLst>
      <p:ext uri="{BB962C8B-B14F-4D97-AF65-F5344CB8AC3E}">
        <p14:creationId xmlns:p14="http://schemas.microsoft.com/office/powerpoint/2010/main" val="1618775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4"/>
          </p:nvPr>
        </p:nvSpPr>
        <p:spPr/>
        <p:txBody>
          <a:bodyPr/>
          <a:lstStyle/>
          <a:p>
            <a:fld id="{00000000-1234-1234-1234-123412341234}" type="slidenum">
              <a:rPr lang="en" smtClean="0"/>
              <a:pPr/>
              <a:t>14</a:t>
            </a:fld>
            <a:endParaRPr lang="en"/>
          </a:p>
        </p:txBody>
      </p:sp>
      <p:sp>
        <p:nvSpPr>
          <p:cNvPr id="7" name="Title 1">
            <a:extLst>
              <a:ext uri="{FF2B5EF4-FFF2-40B4-BE49-F238E27FC236}">
                <a16:creationId xmlns:a16="http://schemas.microsoft.com/office/drawing/2014/main" id="{BF8CA4F0-6133-19DF-F105-0D7CBE424835}"/>
              </a:ext>
            </a:extLst>
          </p:cNvPr>
          <p:cNvSpPr txBox="1">
            <a:spLocks/>
          </p:cNvSpPr>
          <p:nvPr/>
        </p:nvSpPr>
        <p:spPr>
          <a:xfrm>
            <a:off x="311700" y="1"/>
            <a:ext cx="8520600" cy="46166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t>Public Lighting Department</a:t>
            </a:r>
          </a:p>
        </p:txBody>
      </p:sp>
      <p:sp>
        <p:nvSpPr>
          <p:cNvPr id="8" name="Title 1">
            <a:extLst>
              <a:ext uri="{FF2B5EF4-FFF2-40B4-BE49-F238E27FC236}">
                <a16:creationId xmlns:a16="http://schemas.microsoft.com/office/drawing/2014/main" id="{B101D691-99DF-A062-E11E-CA41E3B9BDE3}"/>
              </a:ext>
            </a:extLst>
          </p:cNvPr>
          <p:cNvSpPr txBox="1">
            <a:spLocks/>
          </p:cNvSpPr>
          <p:nvPr/>
        </p:nvSpPr>
        <p:spPr>
          <a:xfrm>
            <a:off x="311700" y="460563"/>
            <a:ext cx="8520600" cy="46166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t>Contact Information</a:t>
            </a:r>
          </a:p>
        </p:txBody>
      </p:sp>
      <p:sp>
        <p:nvSpPr>
          <p:cNvPr id="2" name="Rectangle 1">
            <a:extLst>
              <a:ext uri="{FF2B5EF4-FFF2-40B4-BE49-F238E27FC236}">
                <a16:creationId xmlns:a16="http://schemas.microsoft.com/office/drawing/2014/main" id="{5B36BA1E-054D-20B9-1FC3-98FB3E904F58}"/>
              </a:ext>
            </a:extLst>
          </p:cNvPr>
          <p:cNvSpPr/>
          <p:nvPr/>
        </p:nvSpPr>
        <p:spPr>
          <a:xfrm>
            <a:off x="1235456" y="1927446"/>
            <a:ext cx="6673088" cy="923330"/>
          </a:xfrm>
          <a:prstGeom prst="rect">
            <a:avLst/>
          </a:prstGeom>
        </p:spPr>
        <p:txBody>
          <a:bodyPr wrap="square">
            <a:spAutoFit/>
          </a:bodyPr>
          <a:lstStyle/>
          <a:p>
            <a:pPr algn="ctr"/>
            <a:r>
              <a:rPr lang="en-US" sz="1800" b="1">
                <a:solidFill>
                  <a:srgbClr val="009688"/>
                </a:solidFill>
                <a:latin typeface="Montserrat" panose="02000505000000020004" pitchFamily="2" charset="0"/>
              </a:rPr>
              <a:t>Public Lighting Department Contact Information</a:t>
            </a:r>
          </a:p>
          <a:p>
            <a:pPr algn="ctr"/>
            <a:endParaRPr lang="en-US" sz="1800" b="1">
              <a:latin typeface="Montserrat" panose="02000505000000020004" pitchFamily="2" charset="0"/>
            </a:endParaRPr>
          </a:p>
          <a:p>
            <a:pPr algn="ctr"/>
            <a:r>
              <a:rPr lang="en-US" sz="1800" b="1">
                <a:latin typeface="Montserrat" panose="02000505000000020004" pitchFamily="2" charset="0"/>
              </a:rPr>
              <a:t>Phone Number: (313) 267-5130</a:t>
            </a:r>
          </a:p>
        </p:txBody>
      </p:sp>
    </p:spTree>
    <p:extLst>
      <p:ext uri="{BB962C8B-B14F-4D97-AF65-F5344CB8AC3E}">
        <p14:creationId xmlns:p14="http://schemas.microsoft.com/office/powerpoint/2010/main" val="1975404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ctrTitle"/>
          </p:nvPr>
        </p:nvSpPr>
        <p:spPr>
          <a:xfrm>
            <a:off x="311700" y="1545450"/>
            <a:ext cx="8520600" cy="2052600"/>
          </a:xfrm>
          <a:prstGeom prst="rect">
            <a:avLst/>
          </a:prstGeom>
        </p:spPr>
        <p:txBody>
          <a:bodyPr spcFirstLastPara="1" wrap="square" lIns="91425" tIns="91425" rIns="91425" bIns="91425" anchor="b" anchorCtr="0">
            <a:noAutofit/>
          </a:bodyPr>
          <a:lstStyle/>
          <a:p>
            <a:r>
              <a:rPr lang="en"/>
              <a:t>Public Lighting Authority of Detroit (PLA)</a:t>
            </a:r>
            <a:endParaRPr/>
          </a:p>
        </p:txBody>
      </p:sp>
      <p:pic>
        <p:nvPicPr>
          <p:cNvPr id="78" name="Google Shape;78;p14"/>
          <p:cNvPicPr preferRelativeResize="0"/>
          <p:nvPr/>
        </p:nvPicPr>
        <p:blipFill>
          <a:blip r:embed="rId3">
            <a:alphaModFix/>
          </a:blip>
          <a:stretch>
            <a:fillRect/>
          </a:stretch>
        </p:blipFill>
        <p:spPr>
          <a:xfrm>
            <a:off x="3973190" y="784752"/>
            <a:ext cx="1197625" cy="1370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
            <a:ext cx="8520600" cy="461665"/>
          </a:xfrm>
        </p:spPr>
        <p:txBody>
          <a:bodyPr/>
          <a:lstStyle/>
          <a:p>
            <a:r>
              <a:rPr lang="en-US"/>
              <a:t>Public Lighting Authority</a:t>
            </a:r>
          </a:p>
        </p:txBody>
      </p:sp>
      <p:sp>
        <p:nvSpPr>
          <p:cNvPr id="4" name="Slide Number Placeholder 3"/>
          <p:cNvSpPr>
            <a:spLocks noGrp="1"/>
          </p:cNvSpPr>
          <p:nvPr>
            <p:ph type="sldNum" idx="4"/>
          </p:nvPr>
        </p:nvSpPr>
        <p:spPr/>
        <p:txBody>
          <a:bodyPr/>
          <a:lstStyle/>
          <a:p>
            <a:fld id="{00000000-1234-1234-1234-123412341234}" type="slidenum">
              <a:rPr lang="en" smtClean="0"/>
              <a:pPr/>
              <a:t>16</a:t>
            </a:fld>
            <a:endParaRPr lang="en"/>
          </a:p>
        </p:txBody>
      </p:sp>
      <p:sp>
        <p:nvSpPr>
          <p:cNvPr id="5" name="Rectangle 4"/>
          <p:cNvSpPr/>
          <p:nvPr/>
        </p:nvSpPr>
        <p:spPr>
          <a:xfrm>
            <a:off x="626165" y="2205595"/>
            <a:ext cx="7815402" cy="1815882"/>
          </a:xfrm>
          <a:prstGeom prst="rect">
            <a:avLst/>
          </a:prstGeom>
        </p:spPr>
        <p:txBody>
          <a:bodyPr wrap="square" lIns="91440" tIns="45720" rIns="91440" bIns="45720" anchor="ctr">
            <a:spAutoFit/>
          </a:bodyPr>
          <a:lstStyle/>
          <a:p>
            <a:pPr algn="ctr"/>
            <a:r>
              <a:rPr lang="en-US" sz="1600" b="1">
                <a:latin typeface="Montserrat"/>
              </a:rPr>
              <a:t>To operate and maintain city of Detroit streetlights, responding to residents’ needs and ensuring that the system continues to shine for years to come. </a:t>
            </a:r>
          </a:p>
          <a:p>
            <a:pPr algn="ctr"/>
            <a:endParaRPr lang="en-US" sz="1600" b="1">
              <a:latin typeface="Montserrat"/>
            </a:endParaRPr>
          </a:p>
          <a:p>
            <a:pPr algn="ctr"/>
            <a:r>
              <a:rPr lang="en-US" sz="1600">
                <a:latin typeface="Roboto" panose="02000000000000000000" pitchFamily="2" charset="0"/>
                <a:ea typeface="Roboto" panose="02000000000000000000" pitchFamily="2" charset="0"/>
                <a:cs typeface="Roboto" panose="02000000000000000000" pitchFamily="2" charset="0"/>
              </a:rPr>
              <a:t>PLA is an independent special purpose Authority</a:t>
            </a:r>
          </a:p>
          <a:p>
            <a:pPr algn="ctr"/>
            <a:r>
              <a:rPr lang="en-US" sz="1600">
                <a:latin typeface="Roboto" panose="02000000000000000000" pitchFamily="2" charset="0"/>
                <a:ea typeface="Roboto" panose="02000000000000000000" pitchFamily="2" charset="0"/>
                <a:cs typeface="Roboto" panose="02000000000000000000" pitchFamily="2" charset="0"/>
              </a:rPr>
              <a:t>governed by a 5-member Board of Directors appointed by the Mayor and City Council</a:t>
            </a:r>
          </a:p>
          <a:p>
            <a:pPr algn="ctr"/>
            <a:r>
              <a:rPr lang="en-US" sz="1600">
                <a:latin typeface="Roboto" panose="02000000000000000000" pitchFamily="2" charset="0"/>
                <a:ea typeface="Roboto" panose="02000000000000000000" pitchFamily="2" charset="0"/>
                <a:cs typeface="Roboto" panose="02000000000000000000" pitchFamily="2" charset="0"/>
              </a:rPr>
              <a:t>and funded by the City of Detroit Utility Users Tax.</a:t>
            </a:r>
          </a:p>
        </p:txBody>
      </p:sp>
      <p:sp>
        <p:nvSpPr>
          <p:cNvPr id="6" name="TextBox 5">
            <a:extLst>
              <a:ext uri="{FF2B5EF4-FFF2-40B4-BE49-F238E27FC236}">
                <a16:creationId xmlns:a16="http://schemas.microsoft.com/office/drawing/2014/main" id="{742D4951-F5FA-0A87-837A-BF62ACC9194B}"/>
              </a:ext>
            </a:extLst>
          </p:cNvPr>
          <p:cNvSpPr txBox="1"/>
          <p:nvPr/>
        </p:nvSpPr>
        <p:spPr>
          <a:xfrm>
            <a:off x="765156" y="1736357"/>
            <a:ext cx="7442947" cy="400110"/>
          </a:xfrm>
          <a:prstGeom prst="rect">
            <a:avLst/>
          </a:prstGeom>
          <a:noFill/>
        </p:spPr>
        <p:txBody>
          <a:bodyPr wrap="square" lIns="91440" tIns="45720" rIns="91440" bIns="45720" rtlCol="0" anchor="t">
            <a:spAutoFit/>
          </a:bodyPr>
          <a:lstStyle/>
          <a:p>
            <a:pPr algn="ctr"/>
            <a:r>
              <a:rPr lang="en-US" sz="2000" b="1">
                <a:solidFill>
                  <a:srgbClr val="009688"/>
                </a:solidFill>
                <a:latin typeface="Montserrat"/>
              </a:rPr>
              <a:t>Mission of the Public Lighting Authority</a:t>
            </a:r>
            <a:endParaRPr lang="en-US"/>
          </a:p>
        </p:txBody>
      </p:sp>
      <p:sp>
        <p:nvSpPr>
          <p:cNvPr id="10" name="Title 1">
            <a:extLst>
              <a:ext uri="{FF2B5EF4-FFF2-40B4-BE49-F238E27FC236}">
                <a16:creationId xmlns:a16="http://schemas.microsoft.com/office/drawing/2014/main" id="{AC5E1F5D-F029-67C7-CAD0-0F9253BD40DA}"/>
              </a:ext>
            </a:extLst>
          </p:cNvPr>
          <p:cNvSpPr txBox="1">
            <a:spLocks/>
          </p:cNvSpPr>
          <p:nvPr/>
        </p:nvSpPr>
        <p:spPr>
          <a:xfrm>
            <a:off x="311700" y="460563"/>
            <a:ext cx="8520600" cy="46166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t>Mission</a:t>
            </a:r>
          </a:p>
        </p:txBody>
      </p:sp>
    </p:spTree>
    <p:extLst>
      <p:ext uri="{BB962C8B-B14F-4D97-AF65-F5344CB8AC3E}">
        <p14:creationId xmlns:p14="http://schemas.microsoft.com/office/powerpoint/2010/main" val="2653528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Public Lighting Authority</a:t>
            </a:r>
            <a:br>
              <a:rPr lang="en-US"/>
            </a:br>
            <a:r>
              <a:rPr lang="en-US"/>
              <a:t>Services &amp; Activities</a:t>
            </a:r>
          </a:p>
        </p:txBody>
      </p:sp>
      <p:sp>
        <p:nvSpPr>
          <p:cNvPr id="4" name="Slide Number Placeholder 3"/>
          <p:cNvSpPr>
            <a:spLocks noGrp="1"/>
          </p:cNvSpPr>
          <p:nvPr>
            <p:ph type="sldNum" idx="4"/>
          </p:nvPr>
        </p:nvSpPr>
        <p:spPr/>
        <p:txBody>
          <a:bodyPr/>
          <a:lstStyle/>
          <a:p>
            <a:fld id="{00000000-1234-1234-1234-123412341234}" type="slidenum">
              <a:rPr lang="en" smtClean="0"/>
              <a:pPr/>
              <a:t>17</a:t>
            </a:fld>
            <a:endParaRPr lang="en"/>
          </a:p>
        </p:txBody>
      </p:sp>
      <p:graphicFrame>
        <p:nvGraphicFramePr>
          <p:cNvPr id="5" name="Table 4">
            <a:extLst>
              <a:ext uri="{FF2B5EF4-FFF2-40B4-BE49-F238E27FC236}">
                <a16:creationId xmlns:a16="http://schemas.microsoft.com/office/drawing/2014/main" id="{B4B115EC-028D-BB87-431A-DC0EF49465E5}"/>
              </a:ext>
            </a:extLst>
          </p:cNvPr>
          <p:cNvGraphicFramePr>
            <a:graphicFrameLocks noGrp="1"/>
          </p:cNvGraphicFramePr>
          <p:nvPr/>
        </p:nvGraphicFramePr>
        <p:xfrm>
          <a:off x="906213" y="1301878"/>
          <a:ext cx="7327536" cy="2574635"/>
        </p:xfrm>
        <a:graphic>
          <a:graphicData uri="http://schemas.openxmlformats.org/drawingml/2006/table">
            <a:tbl>
              <a:tblPr firstRow="1" firstCol="1">
                <a:tableStyleId>{5C22544A-7EE6-4342-B048-85BDC9FD1C3A}</a:tableStyleId>
              </a:tblPr>
              <a:tblGrid>
                <a:gridCol w="2979987">
                  <a:extLst>
                    <a:ext uri="{9D8B030D-6E8A-4147-A177-3AD203B41FA5}">
                      <a16:colId xmlns:a16="http://schemas.microsoft.com/office/drawing/2014/main" val="2606099206"/>
                    </a:ext>
                  </a:extLst>
                </a:gridCol>
                <a:gridCol w="4347549">
                  <a:extLst>
                    <a:ext uri="{9D8B030D-6E8A-4147-A177-3AD203B41FA5}">
                      <a16:colId xmlns:a16="http://schemas.microsoft.com/office/drawing/2014/main" val="4137834487"/>
                    </a:ext>
                  </a:extLst>
                </a:gridCol>
              </a:tblGrid>
              <a:tr h="676009">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Activities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629296">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sym typeface="Arial"/>
                        </a:rPr>
                        <a:t>Operations &amp; Maintenance of Streetlights</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Respond to light outages and pole knockdowns; </a:t>
                      </a:r>
                    </a:p>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diagnose, repair and replace assets; </a:t>
                      </a:r>
                    </a:p>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construct and deploy electric connections</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423110">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sym typeface="Arial"/>
                        </a:rPr>
                        <a:t>Engineering &amp; Design of Public Lighting</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Consult on City park and streetscape designs; </a:t>
                      </a:r>
                    </a:p>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provide photometric analysis of lighting output</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3260313"/>
                  </a:ext>
                </a:extLst>
              </a:tr>
              <a:tr h="42311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i="0" u="none" strike="noStrike" cap="none">
                          <a:solidFill>
                            <a:schemeClr val="tx1"/>
                          </a:solidFill>
                          <a:effectLst/>
                          <a:latin typeface="Roboto"/>
                          <a:ea typeface="Roboto"/>
                          <a:cs typeface="Roboto"/>
                          <a:sym typeface="Arial"/>
                        </a:rPr>
                        <a:t>Telecommunications Infrastructure Coordination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Approve permits for 5G providers on light poles; </a:t>
                      </a:r>
                    </a:p>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coordinate attachments on streetlights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423110">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a:ea typeface="Roboto"/>
                          <a:cs typeface="Roboto"/>
                          <a:sym typeface="Arial"/>
                        </a:rPr>
                        <a:t>Administration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Coordinate with City of Detroit initiatives; </a:t>
                      </a:r>
                    </a:p>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debt service on 2014 Construction bonds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bl>
          </a:graphicData>
        </a:graphic>
      </p:graphicFrame>
    </p:spTree>
    <p:extLst>
      <p:ext uri="{BB962C8B-B14F-4D97-AF65-F5344CB8AC3E}">
        <p14:creationId xmlns:p14="http://schemas.microsoft.com/office/powerpoint/2010/main" val="1905485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Public Lighting Authority</a:t>
            </a:r>
            <a:br>
              <a:rPr lang="en-US"/>
            </a:br>
            <a:r>
              <a:rPr lang="en-US"/>
              <a:t>Budget by Service</a:t>
            </a:r>
          </a:p>
        </p:txBody>
      </p:sp>
      <p:sp>
        <p:nvSpPr>
          <p:cNvPr id="4" name="Slide Number Placeholder 3"/>
          <p:cNvSpPr>
            <a:spLocks noGrp="1"/>
          </p:cNvSpPr>
          <p:nvPr>
            <p:ph type="sldNum" idx="4"/>
          </p:nvPr>
        </p:nvSpPr>
        <p:spPr/>
        <p:txBody>
          <a:bodyPr/>
          <a:lstStyle/>
          <a:p>
            <a:fld id="{00000000-1234-1234-1234-123412341234}" type="slidenum">
              <a:rPr lang="en" smtClean="0"/>
              <a:pPr/>
              <a:t>18</a:t>
            </a:fld>
            <a:endParaRPr lang="en"/>
          </a:p>
        </p:txBody>
      </p:sp>
      <p:graphicFrame>
        <p:nvGraphicFramePr>
          <p:cNvPr id="3" name="Table 2">
            <a:extLst>
              <a:ext uri="{FF2B5EF4-FFF2-40B4-BE49-F238E27FC236}">
                <a16:creationId xmlns:a16="http://schemas.microsoft.com/office/drawing/2014/main" id="{8B2F15D9-A15F-D9FE-32DB-47D27A26A1A8}"/>
              </a:ext>
            </a:extLst>
          </p:cNvPr>
          <p:cNvGraphicFramePr>
            <a:graphicFrameLocks noGrp="1"/>
          </p:cNvGraphicFramePr>
          <p:nvPr/>
        </p:nvGraphicFramePr>
        <p:xfrm>
          <a:off x="591661" y="1416921"/>
          <a:ext cx="7963270" cy="2588548"/>
        </p:xfrm>
        <a:graphic>
          <a:graphicData uri="http://schemas.openxmlformats.org/drawingml/2006/table">
            <a:tbl>
              <a:tblPr firstRow="1" firstCol="1">
                <a:tableStyleId>{5C22544A-7EE6-4342-B048-85BDC9FD1C3A}</a:tableStyleId>
              </a:tblPr>
              <a:tblGrid>
                <a:gridCol w="3420057">
                  <a:extLst>
                    <a:ext uri="{9D8B030D-6E8A-4147-A177-3AD203B41FA5}">
                      <a16:colId xmlns:a16="http://schemas.microsoft.com/office/drawing/2014/main" val="2606099206"/>
                    </a:ext>
                  </a:extLst>
                </a:gridCol>
                <a:gridCol w="2323481">
                  <a:extLst>
                    <a:ext uri="{9D8B030D-6E8A-4147-A177-3AD203B41FA5}">
                      <a16:colId xmlns:a16="http://schemas.microsoft.com/office/drawing/2014/main" val="4137834487"/>
                    </a:ext>
                  </a:extLst>
                </a:gridCol>
                <a:gridCol w="2219732">
                  <a:extLst>
                    <a:ext uri="{9D8B030D-6E8A-4147-A177-3AD203B41FA5}">
                      <a16:colId xmlns:a16="http://schemas.microsoft.com/office/drawing/2014/main" val="81411886"/>
                    </a:ext>
                  </a:extLst>
                </a:gridCol>
              </a:tblGrid>
              <a:tr h="641341">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FY 2024 Adopted</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FY 2024 Adopted FTE</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62776">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sym typeface="Arial"/>
                        </a:rPr>
                        <a:t>Operations &amp; Maintenance of Streetlights</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$8.4M</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a:solidFill>
                            <a:schemeClr val="bg1"/>
                          </a:solidFill>
                          <a:effectLst/>
                          <a:latin typeface="Roboto"/>
                          <a:ea typeface="Roboto"/>
                          <a:cs typeface="Roboto"/>
                        </a:rPr>
                        <a:t>$5.3M (capital budget)</a:t>
                      </a:r>
                    </a:p>
                  </a:txBody>
                  <a:tcPr marL="9525" marR="9525" marT="9525" marB="0" anchor="ctr">
                    <a:lnL w="12700" cmpd="sng">
                      <a:noFill/>
                    </a:lnL>
                    <a:lnR w="19050" cap="flat" cmpd="sng" algn="ctr">
                      <a:solidFill>
                        <a:schemeClr val="tx1"/>
                      </a:solid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12.5 FTE, 14 crews (contractual)</a:t>
                      </a:r>
                    </a:p>
                  </a:txBody>
                  <a:tcPr marL="9525" marR="9525" marT="9525" marB="0" anchor="ctr">
                    <a:lnL w="19050" cap="flat" cmpd="sng" algn="ctr">
                      <a:solidFill>
                        <a:schemeClr val="tx1"/>
                      </a:solidFill>
                      <a:prstDash val="solid"/>
                      <a:round/>
                      <a:headEnd type="none" w="med" len="med"/>
                      <a:tailEnd type="none" w="med" len="med"/>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36615">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sym typeface="Arial"/>
                        </a:rPr>
                        <a:t>Engineering &amp; Design of Public Lighting</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$250k</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lnSpc>
                          <a:spcPct val="107000"/>
                        </a:lnSpc>
                        <a:spcBef>
                          <a:spcPts val="0"/>
                        </a:spcBef>
                        <a:spcAft>
                          <a:spcPts val="0"/>
                        </a:spcAft>
                      </a:pPr>
                      <a:r>
                        <a:rPr lang="en-US" sz="1100">
                          <a:solidFill>
                            <a:schemeClr val="bg1"/>
                          </a:solidFill>
                          <a:effectLst/>
                          <a:latin typeface="Roboto"/>
                          <a:ea typeface="Roboto"/>
                          <a:cs typeface="Roboto"/>
                        </a:rPr>
                        <a:t>1 FTE, 2 </a:t>
                      </a:r>
                      <a:r>
                        <a:rPr lang="en-US" sz="1100" err="1">
                          <a:solidFill>
                            <a:schemeClr val="bg1"/>
                          </a:solidFill>
                          <a:effectLst/>
                          <a:latin typeface="Roboto"/>
                          <a:ea typeface="Roboto"/>
                          <a:cs typeface="Roboto"/>
                        </a:rPr>
                        <a:t>p.t.</a:t>
                      </a:r>
                      <a:r>
                        <a:rPr lang="en-US" sz="1100">
                          <a:solidFill>
                            <a:schemeClr val="bg1"/>
                          </a:solidFill>
                          <a:effectLst/>
                          <a:latin typeface="Roboto"/>
                          <a:ea typeface="Roboto"/>
                          <a:cs typeface="Roboto"/>
                        </a:rPr>
                        <a:t> contracts</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119874160"/>
                  </a:ext>
                </a:extLst>
              </a:tr>
              <a:tr h="33661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i="0" u="none" strike="noStrike" cap="none">
                          <a:solidFill>
                            <a:schemeClr val="tx1"/>
                          </a:solidFill>
                          <a:effectLst/>
                          <a:latin typeface="Roboto"/>
                          <a:ea typeface="Roboto"/>
                          <a:cs typeface="Roboto"/>
                          <a:sym typeface="Arial"/>
                        </a:rPr>
                        <a:t>Telecommunications Infrastructure Coordination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$80k</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Roboto"/>
                          <a:ea typeface="Roboto"/>
                          <a:cs typeface="Roboto"/>
                        </a:rPr>
                        <a:t>1 FTE</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3292732237"/>
                  </a:ext>
                </a:extLst>
              </a:tr>
              <a:tr h="539153">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sym typeface="Arial"/>
                        </a:rPr>
                        <a:t>Administration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$1.6M</a:t>
                      </a:r>
                    </a:p>
                    <a:p>
                      <a:pPr marL="0" marR="0" algn="ctr">
                        <a:spcBef>
                          <a:spcPts val="0"/>
                        </a:spcBef>
                        <a:spcAft>
                          <a:spcPts val="0"/>
                        </a:spcAft>
                      </a:pPr>
                      <a:r>
                        <a:rPr lang="en-US" sz="1100">
                          <a:solidFill>
                            <a:schemeClr val="bg1"/>
                          </a:solidFill>
                          <a:effectLst/>
                          <a:latin typeface="Roboto"/>
                          <a:ea typeface="Roboto"/>
                          <a:cs typeface="Roboto"/>
                        </a:rPr>
                        <a:t>$12M (debt service budget)</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Roboto"/>
                          <a:ea typeface="Roboto"/>
                          <a:cs typeface="Roboto"/>
                        </a:rPr>
                        <a:t>3.5 FTE, 2 </a:t>
                      </a:r>
                      <a:r>
                        <a:rPr lang="en-US" sz="1100" err="1">
                          <a:solidFill>
                            <a:schemeClr val="bg1"/>
                          </a:solidFill>
                          <a:effectLst/>
                          <a:latin typeface="Roboto"/>
                          <a:ea typeface="Roboto"/>
                          <a:cs typeface="Roboto"/>
                        </a:rPr>
                        <a:t>p.t.</a:t>
                      </a:r>
                      <a:r>
                        <a:rPr lang="en-US" sz="1100">
                          <a:solidFill>
                            <a:schemeClr val="bg1"/>
                          </a:solidFill>
                          <a:effectLst/>
                          <a:latin typeface="Roboto"/>
                          <a:ea typeface="Roboto"/>
                          <a:cs typeface="Roboto"/>
                        </a:rPr>
                        <a:t> contract</a:t>
                      </a:r>
                    </a:p>
                    <a:p>
                      <a:pPr marL="0" marR="0" algn="ctr">
                        <a:spcBef>
                          <a:spcPts val="0"/>
                        </a:spcBef>
                        <a:spcAft>
                          <a:spcPts val="0"/>
                        </a:spcAft>
                      </a:pPr>
                      <a:endParaRPr lang="en-US" sz="1100">
                        <a:solidFill>
                          <a:schemeClr val="bg1"/>
                        </a:solidFill>
                        <a:effectLst/>
                        <a:latin typeface="Roboto"/>
                        <a:ea typeface="Roboto"/>
                        <a:cs typeface="Roboto"/>
                      </a:endParaRPr>
                    </a:p>
                    <a:p>
                      <a:pPr marL="0" marR="0" algn="ctr">
                        <a:spcBef>
                          <a:spcPts val="0"/>
                        </a:spcBef>
                        <a:spcAft>
                          <a:spcPts val="0"/>
                        </a:spcAft>
                      </a:pPr>
                      <a:endParaRPr lang="en-US" sz="1100">
                        <a:solidFill>
                          <a:schemeClr val="bg1"/>
                        </a:solidFill>
                        <a:effectLst/>
                        <a:latin typeface="Roboto"/>
                        <a:ea typeface="Roboto"/>
                        <a:cs typeface="Roboto"/>
                      </a:endParaRP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372048">
                <a:tc>
                  <a:txBody>
                    <a:bodyPr/>
                    <a:lstStyle/>
                    <a:p>
                      <a:pPr marL="0" marR="0" algn="r">
                        <a:spcBef>
                          <a:spcPts val="0"/>
                        </a:spcBef>
                        <a:spcAft>
                          <a:spcPts val="0"/>
                        </a:spcAft>
                      </a:pPr>
                      <a:r>
                        <a:rPr lang="en-US" sz="1200" b="1">
                          <a:solidFill>
                            <a:schemeClr val="tx1"/>
                          </a:solidFill>
                          <a:effectLst/>
                          <a:latin typeface="Roboto"/>
                          <a:ea typeface="Roboto"/>
                          <a:cs typeface="Roboto"/>
                        </a:rPr>
                        <a:t>Total:</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b="1">
                          <a:solidFill>
                            <a:schemeClr val="bg1"/>
                          </a:solidFill>
                          <a:effectLst/>
                          <a:latin typeface="Roboto"/>
                          <a:ea typeface="Roboto"/>
                          <a:cs typeface="Roboto"/>
                        </a:rPr>
                        <a:t>$27.7M</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100" b="1">
                          <a:solidFill>
                            <a:schemeClr val="bg1"/>
                          </a:solidFill>
                          <a:effectLst/>
                          <a:latin typeface="Roboto"/>
                          <a:ea typeface="Roboto"/>
                          <a:cs typeface="Roboto"/>
                        </a:rPr>
                        <a:t>18 FTE</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51274612"/>
                  </a:ext>
                </a:extLst>
              </a:tr>
            </a:tbl>
          </a:graphicData>
        </a:graphic>
      </p:graphicFrame>
    </p:spTree>
    <p:extLst>
      <p:ext uri="{BB962C8B-B14F-4D97-AF65-F5344CB8AC3E}">
        <p14:creationId xmlns:p14="http://schemas.microsoft.com/office/powerpoint/2010/main" val="1222522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17" y="53450"/>
            <a:ext cx="8520600" cy="572700"/>
          </a:xfrm>
        </p:spPr>
        <p:txBody>
          <a:bodyPr/>
          <a:lstStyle/>
          <a:p>
            <a:r>
              <a:rPr lang="en-US"/>
              <a:t>Public Lighting Authority</a:t>
            </a:r>
            <a:br>
              <a:rPr lang="en-US"/>
            </a:br>
            <a:r>
              <a:rPr lang="en-US"/>
              <a:t>Capital Projects &amp; New Initiatives</a:t>
            </a:r>
          </a:p>
        </p:txBody>
      </p:sp>
      <p:sp>
        <p:nvSpPr>
          <p:cNvPr id="10" name="Text Placeholder 9">
            <a:extLst>
              <a:ext uri="{FF2B5EF4-FFF2-40B4-BE49-F238E27FC236}">
                <a16:creationId xmlns:a16="http://schemas.microsoft.com/office/drawing/2014/main" id="{9AB4C7FC-4FA3-7BEC-07C3-CD13F3A7B90C}"/>
              </a:ext>
            </a:extLst>
          </p:cNvPr>
          <p:cNvSpPr>
            <a:spLocks noGrp="1"/>
          </p:cNvSpPr>
          <p:nvPr>
            <p:ph type="body" idx="1"/>
          </p:nvPr>
        </p:nvSpPr>
        <p:spPr>
          <a:xfrm>
            <a:off x="195317" y="1195910"/>
            <a:ext cx="5559440" cy="3416400"/>
          </a:xfrm>
        </p:spPr>
        <p:txBody>
          <a:bodyPr/>
          <a:lstStyle/>
          <a:p>
            <a:pPr marL="456565" indent="-304165">
              <a:lnSpc>
                <a:spcPct val="100000"/>
              </a:lnSpc>
            </a:pPr>
            <a:r>
              <a:rPr lang="en-US">
                <a:latin typeface="Montserrat Black"/>
              </a:rPr>
              <a:t>PLANT program</a:t>
            </a:r>
          </a:p>
          <a:p>
            <a:pPr marL="913765" lvl="1" indent="-304165">
              <a:lnSpc>
                <a:spcPct val="100000"/>
              </a:lnSpc>
              <a:spcBef>
                <a:spcPts val="0"/>
              </a:spcBef>
            </a:pPr>
            <a:r>
              <a:rPr lang="en-US">
                <a:latin typeface="Roboto Condensed"/>
                <a:ea typeface="Roboto Condensed"/>
              </a:rPr>
              <a:t>A training program to get Detroiters into high paying skilled trades</a:t>
            </a:r>
          </a:p>
          <a:p>
            <a:pPr marL="913765" lvl="1" indent="-304165">
              <a:lnSpc>
                <a:spcPct val="100000"/>
              </a:lnSpc>
              <a:spcBef>
                <a:spcPts val="0"/>
              </a:spcBef>
            </a:pPr>
            <a:endParaRPr lang="en-US">
              <a:latin typeface="Roboto Condensed"/>
              <a:ea typeface="Roboto Condensed"/>
            </a:endParaRPr>
          </a:p>
          <a:p>
            <a:pPr marL="456565" indent="-304165">
              <a:lnSpc>
                <a:spcPct val="100000"/>
              </a:lnSpc>
            </a:pPr>
            <a:r>
              <a:rPr lang="en-US">
                <a:latin typeface="Montserrat Black"/>
              </a:rPr>
              <a:t>Residential Wood Pole Replacement</a:t>
            </a:r>
          </a:p>
          <a:p>
            <a:pPr marL="913765" lvl="1" indent="-304165">
              <a:lnSpc>
                <a:spcPct val="100000"/>
              </a:lnSpc>
              <a:spcBef>
                <a:spcPts val="0"/>
              </a:spcBef>
            </a:pPr>
            <a:r>
              <a:rPr lang="en-US">
                <a:latin typeface="Roboto Condensed"/>
                <a:ea typeface="Roboto Condensed"/>
              </a:rPr>
              <a:t>Installing new poles and fixtures in neighborhoods; 10% of City complete</a:t>
            </a:r>
          </a:p>
          <a:p>
            <a:pPr marL="913765" lvl="1" indent="-304165">
              <a:lnSpc>
                <a:spcPct val="100000"/>
              </a:lnSpc>
              <a:spcBef>
                <a:spcPts val="0"/>
              </a:spcBef>
            </a:pPr>
            <a:endParaRPr lang="en-US">
              <a:latin typeface="Roboto Condensed"/>
              <a:ea typeface="Roboto Condensed"/>
            </a:endParaRPr>
          </a:p>
          <a:p>
            <a:pPr marL="456565" indent="-304165">
              <a:lnSpc>
                <a:spcPct val="100000"/>
              </a:lnSpc>
            </a:pPr>
            <a:r>
              <a:rPr lang="en-US" err="1">
                <a:latin typeface="Montserrat Black"/>
              </a:rPr>
              <a:t>Lumenaire</a:t>
            </a:r>
            <a:r>
              <a:rPr lang="en-US">
                <a:latin typeface="Montserrat Black"/>
              </a:rPr>
              <a:t> </a:t>
            </a:r>
            <a:r>
              <a:rPr lang="en-US" err="1">
                <a:latin typeface="Montserrat Black"/>
              </a:rPr>
              <a:t>swapouts</a:t>
            </a:r>
            <a:endParaRPr lang="en-US">
              <a:latin typeface="Montserrat Black"/>
            </a:endParaRPr>
          </a:p>
          <a:p>
            <a:pPr marL="913753" lvl="1" indent="-304165">
              <a:lnSpc>
                <a:spcPct val="100000"/>
              </a:lnSpc>
              <a:spcBef>
                <a:spcPts val="0"/>
              </a:spcBef>
            </a:pPr>
            <a:r>
              <a:rPr lang="en-US">
                <a:latin typeface="Roboto Condensed"/>
                <a:ea typeface="Roboto Condensed"/>
              </a:rPr>
              <a:t>Replacing 8000 fixtures reaching the end of their useful lives</a:t>
            </a:r>
          </a:p>
          <a:p>
            <a:pPr marL="913753" lvl="1" indent="-304165">
              <a:lnSpc>
                <a:spcPct val="100000"/>
              </a:lnSpc>
              <a:spcBef>
                <a:spcPts val="0"/>
              </a:spcBef>
            </a:pPr>
            <a:endParaRPr lang="en-US">
              <a:latin typeface="Roboto Condensed"/>
              <a:ea typeface="Roboto Condensed"/>
            </a:endParaRPr>
          </a:p>
          <a:p>
            <a:pPr marL="456565" indent="-304165">
              <a:lnSpc>
                <a:spcPct val="100000"/>
              </a:lnSpc>
            </a:pPr>
            <a:r>
              <a:rPr lang="en-US">
                <a:latin typeface="Montserrat Black"/>
              </a:rPr>
              <a:t>Collector Corridor Standardization</a:t>
            </a:r>
          </a:p>
          <a:p>
            <a:pPr marL="913765" lvl="1" indent="-304165">
              <a:lnSpc>
                <a:spcPct val="100000"/>
              </a:lnSpc>
              <a:spcBef>
                <a:spcPts val="0"/>
              </a:spcBef>
            </a:pPr>
            <a:r>
              <a:rPr lang="en-US">
                <a:latin typeface="Roboto Condensed"/>
                <a:ea typeface="Roboto Condensed"/>
              </a:rPr>
              <a:t>Improving light output and old, obsolete infrastructure on traffic corridors;  5 miles of 40 are completed</a:t>
            </a:r>
          </a:p>
          <a:p>
            <a:pPr marL="913765" lvl="1" indent="-304165">
              <a:lnSpc>
                <a:spcPct val="100000"/>
              </a:lnSpc>
              <a:spcBef>
                <a:spcPts val="0"/>
              </a:spcBef>
            </a:pPr>
            <a:r>
              <a:rPr lang="en-US">
                <a:latin typeface="Roboto Condensed"/>
                <a:ea typeface="Roboto Condensed"/>
              </a:rPr>
              <a:t>Supporting city of Detroit streetscape and site improvements</a:t>
            </a:r>
          </a:p>
          <a:p>
            <a:pPr marL="913765" lvl="1" indent="-304165">
              <a:lnSpc>
                <a:spcPct val="100000"/>
              </a:lnSpc>
              <a:spcBef>
                <a:spcPts val="0"/>
              </a:spcBef>
            </a:pPr>
            <a:endParaRPr lang="en-US">
              <a:latin typeface="Roboto Condensed"/>
              <a:ea typeface="Roboto Condensed"/>
            </a:endParaRPr>
          </a:p>
          <a:p>
            <a:pPr marL="456577" indent="-304165">
              <a:lnSpc>
                <a:spcPct val="100000"/>
              </a:lnSpc>
            </a:pPr>
            <a:r>
              <a:rPr lang="en-US">
                <a:latin typeface="Montserrat Black"/>
              </a:rPr>
              <a:t>Downtown Pole Refresh</a:t>
            </a:r>
          </a:p>
          <a:p>
            <a:pPr marL="913765" lvl="1" indent="-304165">
              <a:lnSpc>
                <a:spcPct val="100000"/>
              </a:lnSpc>
              <a:spcBef>
                <a:spcPts val="0"/>
              </a:spcBef>
            </a:pPr>
            <a:r>
              <a:rPr lang="en-US">
                <a:latin typeface="Roboto Condensed"/>
                <a:ea typeface="Roboto Condensed"/>
              </a:rPr>
              <a:t>Repairing aged streetlights </a:t>
            </a:r>
          </a:p>
          <a:p>
            <a:pPr marL="913765" lvl="1" indent="-304165">
              <a:lnSpc>
                <a:spcPct val="100000"/>
              </a:lnSpc>
              <a:spcBef>
                <a:spcPts val="0"/>
              </a:spcBef>
            </a:pPr>
            <a:r>
              <a:rPr lang="en-US">
                <a:latin typeface="Roboto Condensed"/>
                <a:ea typeface="Roboto Condensed"/>
              </a:rPr>
              <a:t>Painting and/or refurbishing historic poles on Woodward and Washington</a:t>
            </a:r>
          </a:p>
          <a:p>
            <a:pPr marL="456577" indent="-304165">
              <a:lnSpc>
                <a:spcPct val="100000"/>
              </a:lnSpc>
            </a:pPr>
            <a:endParaRPr lang="en-US">
              <a:latin typeface="Roboto Condensed"/>
              <a:ea typeface="Roboto Condensed"/>
            </a:endParaRPr>
          </a:p>
        </p:txBody>
      </p:sp>
      <p:sp>
        <p:nvSpPr>
          <p:cNvPr id="4" name="Slide Number Placeholder 3"/>
          <p:cNvSpPr>
            <a:spLocks noGrp="1"/>
          </p:cNvSpPr>
          <p:nvPr>
            <p:ph type="sldNum" idx="4"/>
          </p:nvPr>
        </p:nvSpPr>
        <p:spPr/>
        <p:txBody>
          <a:bodyPr/>
          <a:lstStyle/>
          <a:p>
            <a:fld id="{00000000-1234-1234-1234-123412341234}" type="slidenum">
              <a:rPr lang="en" smtClean="0"/>
              <a:pPr/>
              <a:t>19</a:t>
            </a:fld>
            <a:endParaRPr lang="en"/>
          </a:p>
        </p:txBody>
      </p:sp>
      <p:sp>
        <p:nvSpPr>
          <p:cNvPr id="11" name="TextBox 10">
            <a:extLst>
              <a:ext uri="{FF2B5EF4-FFF2-40B4-BE49-F238E27FC236}">
                <a16:creationId xmlns:a16="http://schemas.microsoft.com/office/drawing/2014/main" id="{13CD00FD-0602-4106-6AF6-CB664F164E9B}"/>
              </a:ext>
            </a:extLst>
          </p:cNvPr>
          <p:cNvSpPr txBox="1"/>
          <p:nvPr/>
        </p:nvSpPr>
        <p:spPr>
          <a:xfrm>
            <a:off x="6172200" y="4107210"/>
            <a:ext cx="2818067" cy="646331"/>
          </a:xfrm>
          <a:prstGeom prst="rect">
            <a:avLst/>
          </a:prstGeom>
          <a:noFill/>
        </p:spPr>
        <p:txBody>
          <a:bodyPr wrap="square" rtlCol="0">
            <a:spAutoFit/>
          </a:bodyPr>
          <a:lstStyle/>
          <a:p>
            <a:r>
              <a:rPr lang="en-US" sz="1200"/>
              <a:t>Left: Streetscape pole on Kercheval;</a:t>
            </a:r>
          </a:p>
          <a:p>
            <a:r>
              <a:rPr lang="en-US" sz="1200"/>
              <a:t>Right: Disparity of poles on collector street</a:t>
            </a:r>
          </a:p>
        </p:txBody>
      </p:sp>
      <p:pic>
        <p:nvPicPr>
          <p:cNvPr id="5" name="Picture 4" descr="A street with cars and buildings on the side&#10;&#10;Description automatically generated with medium confidence">
            <a:extLst>
              <a:ext uri="{FF2B5EF4-FFF2-40B4-BE49-F238E27FC236}">
                <a16:creationId xmlns:a16="http://schemas.microsoft.com/office/drawing/2014/main" id="{5BB48122-E3A6-87C9-94E7-EE19AF4A9D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408" r="49644"/>
          <a:stretch/>
        </p:blipFill>
        <p:spPr>
          <a:xfrm>
            <a:off x="5845665" y="1195910"/>
            <a:ext cx="1024968" cy="2496631"/>
          </a:xfrm>
          <a:prstGeom prst="rect">
            <a:avLst/>
          </a:prstGeom>
        </p:spPr>
      </p:pic>
      <p:pic>
        <p:nvPicPr>
          <p:cNvPr id="6" name="Picture 5" descr="A picture containing text, sky, outdoor, road&#10;&#10;Description automatically generated">
            <a:extLst>
              <a:ext uri="{FF2B5EF4-FFF2-40B4-BE49-F238E27FC236}">
                <a16:creationId xmlns:a16="http://schemas.microsoft.com/office/drawing/2014/main" id="{CE561443-C18E-EC0C-A18D-3E6DB424F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0836" y="1600200"/>
            <a:ext cx="2439816" cy="2401785"/>
          </a:xfrm>
          <a:prstGeom prst="rect">
            <a:avLst/>
          </a:prstGeom>
        </p:spPr>
      </p:pic>
    </p:spTree>
    <p:extLst>
      <p:ext uri="{BB962C8B-B14F-4D97-AF65-F5344CB8AC3E}">
        <p14:creationId xmlns:p14="http://schemas.microsoft.com/office/powerpoint/2010/main" val="1221514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70B9-8EE8-47B8-A538-96F8DAC81C1F}"/>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B15A3D3A-C08B-4BB6-BE46-92836F7056FE}"/>
              </a:ext>
            </a:extLst>
          </p:cNvPr>
          <p:cNvSpPr>
            <a:spLocks noGrp="1"/>
          </p:cNvSpPr>
          <p:nvPr>
            <p:ph type="body" idx="1"/>
          </p:nvPr>
        </p:nvSpPr>
        <p:spPr/>
        <p:txBody>
          <a:bodyPr/>
          <a:lstStyle/>
          <a:p>
            <a:pPr>
              <a:buFont typeface="+mj-lt"/>
              <a:buAutoNum type="arabicPeriod"/>
            </a:pPr>
            <a:r>
              <a:rPr lang="en-US" sz="1400" b="1">
                <a:latin typeface="Montserrat" panose="00000300000000000000" pitchFamily="2" charset="0"/>
              </a:rPr>
              <a:t>Welcome and Introductions</a:t>
            </a:r>
          </a:p>
          <a:p>
            <a:pPr>
              <a:buFont typeface="+mj-lt"/>
              <a:buAutoNum type="arabicPeriod"/>
            </a:pPr>
            <a:r>
              <a:rPr lang="en-US" sz="1400" b="1">
                <a:latin typeface="Montserrat" panose="00000300000000000000" pitchFamily="2" charset="0"/>
              </a:rPr>
              <a:t>City of Detroit Office of Budget</a:t>
            </a:r>
          </a:p>
          <a:p>
            <a:pPr>
              <a:buFont typeface="+mj-lt"/>
              <a:buAutoNum type="arabicPeriod"/>
            </a:pPr>
            <a:r>
              <a:rPr lang="en-US" sz="1400" b="1">
                <a:latin typeface="Montserrat" panose="00000300000000000000" pitchFamily="2" charset="0"/>
              </a:rPr>
              <a:t>Department Presentations</a:t>
            </a:r>
          </a:p>
          <a:p>
            <a:pPr lvl="1">
              <a:spcBef>
                <a:spcPts val="0"/>
              </a:spcBef>
            </a:pPr>
            <a:r>
              <a:rPr lang="en-US" sz="1400" b="1">
                <a:latin typeface="Montserrat" panose="00000300000000000000" pitchFamily="2" charset="0"/>
              </a:rPr>
              <a:t>Public Lighting Department (PLD)</a:t>
            </a:r>
          </a:p>
          <a:p>
            <a:pPr lvl="1">
              <a:spcBef>
                <a:spcPts val="0"/>
              </a:spcBef>
            </a:pPr>
            <a:r>
              <a:rPr lang="en-US" sz="1400" b="1">
                <a:latin typeface="Montserrat" panose="00000300000000000000" pitchFamily="2" charset="0"/>
              </a:rPr>
              <a:t>Public Lighting Authority (PLA)</a:t>
            </a:r>
          </a:p>
          <a:p>
            <a:pPr lvl="1">
              <a:spcBef>
                <a:spcPts val="0"/>
              </a:spcBef>
            </a:pPr>
            <a:r>
              <a:rPr lang="en-US" sz="1400" b="1">
                <a:latin typeface="Montserrat" panose="00000300000000000000" pitchFamily="2" charset="0"/>
              </a:rPr>
              <a:t>Detroit Fire Department</a:t>
            </a:r>
          </a:p>
          <a:p>
            <a:pPr lvl="1">
              <a:spcBef>
                <a:spcPts val="0"/>
              </a:spcBef>
            </a:pPr>
            <a:r>
              <a:rPr lang="en-US" sz="1400" b="1">
                <a:latin typeface="Montserrat" panose="00000300000000000000" pitchFamily="2" charset="0"/>
              </a:rPr>
              <a:t>Detroit Health Department</a:t>
            </a:r>
          </a:p>
          <a:p>
            <a:pPr lvl="1">
              <a:spcBef>
                <a:spcPts val="0"/>
              </a:spcBef>
            </a:pPr>
            <a:r>
              <a:rPr lang="en-US" sz="1400" b="1">
                <a:latin typeface="Montserrat" panose="00000300000000000000" pitchFamily="2" charset="0"/>
              </a:rPr>
              <a:t>Detroit Police Department</a:t>
            </a:r>
          </a:p>
          <a:p>
            <a:pPr>
              <a:buFont typeface="+mj-lt"/>
              <a:buAutoNum type="arabicPeriod"/>
            </a:pPr>
            <a:r>
              <a:rPr lang="en-US" sz="1400" b="1">
                <a:latin typeface="Montserrat" panose="00000300000000000000" pitchFamily="2" charset="0"/>
              </a:rPr>
              <a:t>Public Comment</a:t>
            </a:r>
          </a:p>
        </p:txBody>
      </p:sp>
      <p:sp>
        <p:nvSpPr>
          <p:cNvPr id="4" name="Slide Number Placeholder 3">
            <a:extLst>
              <a:ext uri="{FF2B5EF4-FFF2-40B4-BE49-F238E27FC236}">
                <a16:creationId xmlns:a16="http://schemas.microsoft.com/office/drawing/2014/main" id="{9E14E03F-CC0B-476C-A462-C5203181D0DA}"/>
              </a:ext>
            </a:extLst>
          </p:cNvPr>
          <p:cNvSpPr>
            <a:spLocks noGrp="1"/>
          </p:cNvSpPr>
          <p:nvPr>
            <p:ph type="sldNum" idx="4"/>
          </p:nvPr>
        </p:nvSpPr>
        <p:spPr/>
        <p:txBody>
          <a:bodyPr/>
          <a:lstStyle/>
          <a:p>
            <a:fld id="{00000000-1234-1234-1234-123412341234}" type="slidenum">
              <a:rPr lang="en" smtClean="0"/>
              <a:pPr/>
              <a:t>2</a:t>
            </a:fld>
            <a:endParaRPr lang="en"/>
          </a:p>
        </p:txBody>
      </p:sp>
    </p:spTree>
    <p:extLst>
      <p:ext uri="{BB962C8B-B14F-4D97-AF65-F5344CB8AC3E}">
        <p14:creationId xmlns:p14="http://schemas.microsoft.com/office/powerpoint/2010/main" val="4228552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Public Lighting Authority</a:t>
            </a:r>
            <a:br>
              <a:rPr lang="en-US"/>
            </a:br>
            <a:r>
              <a:rPr lang="en-US"/>
              <a:t>How We Measure Success</a:t>
            </a:r>
          </a:p>
        </p:txBody>
      </p:sp>
      <p:sp>
        <p:nvSpPr>
          <p:cNvPr id="4" name="Slide Number Placeholder 3"/>
          <p:cNvSpPr>
            <a:spLocks noGrp="1"/>
          </p:cNvSpPr>
          <p:nvPr>
            <p:ph type="sldNum" idx="4"/>
          </p:nvPr>
        </p:nvSpPr>
        <p:spPr/>
        <p:txBody>
          <a:bodyPr/>
          <a:lstStyle/>
          <a:p>
            <a:fld id="{00000000-1234-1234-1234-123412341234}" type="slidenum">
              <a:rPr lang="en" smtClean="0"/>
              <a:pPr/>
              <a:t>20</a:t>
            </a:fld>
            <a:endParaRPr lang="en"/>
          </a:p>
        </p:txBody>
      </p:sp>
      <p:graphicFrame>
        <p:nvGraphicFramePr>
          <p:cNvPr id="3" name="Table 2">
            <a:extLst>
              <a:ext uri="{FF2B5EF4-FFF2-40B4-BE49-F238E27FC236}">
                <a16:creationId xmlns:a16="http://schemas.microsoft.com/office/drawing/2014/main" id="{C7DF2E6E-325C-AE3A-C46E-D4991F67615B}"/>
              </a:ext>
            </a:extLst>
          </p:cNvPr>
          <p:cNvGraphicFramePr>
            <a:graphicFrameLocks noGrp="1"/>
          </p:cNvGraphicFramePr>
          <p:nvPr/>
        </p:nvGraphicFramePr>
        <p:xfrm>
          <a:off x="311700" y="1940990"/>
          <a:ext cx="8520600" cy="1434262"/>
        </p:xfrm>
        <a:graphic>
          <a:graphicData uri="http://schemas.openxmlformats.org/drawingml/2006/table">
            <a:tbl>
              <a:tblPr firstRow="1" firstCol="1" bandRow="1">
                <a:tableStyleId>{69CF1AB2-1976-4502-BF36-3FF5EA218861}</a:tableStyleId>
              </a:tblPr>
              <a:tblGrid>
                <a:gridCol w="3905193">
                  <a:extLst>
                    <a:ext uri="{9D8B030D-6E8A-4147-A177-3AD203B41FA5}">
                      <a16:colId xmlns:a16="http://schemas.microsoft.com/office/drawing/2014/main" val="1430117476"/>
                    </a:ext>
                  </a:extLst>
                </a:gridCol>
                <a:gridCol w="4615407">
                  <a:extLst>
                    <a:ext uri="{9D8B030D-6E8A-4147-A177-3AD203B41FA5}">
                      <a16:colId xmlns:a16="http://schemas.microsoft.com/office/drawing/2014/main" val="2286772236"/>
                    </a:ext>
                  </a:extLst>
                </a:gridCol>
              </a:tblGrid>
              <a:tr h="337879">
                <a:tc>
                  <a:txBody>
                    <a:bodyPr/>
                    <a:lstStyle/>
                    <a:p>
                      <a:pPr marL="0" marR="0" algn="ctr">
                        <a:spcBef>
                          <a:spcPts val="0"/>
                        </a:spcBef>
                        <a:spcAft>
                          <a:spcPts val="0"/>
                        </a:spcAft>
                      </a:pPr>
                      <a:r>
                        <a:rPr lang="en-US" sz="1600">
                          <a:solidFill>
                            <a:srgbClr val="154C4D"/>
                          </a:solidFill>
                          <a:effectLst/>
                          <a:latin typeface="Montserrat Black"/>
                        </a:rPr>
                        <a:t>Metrics</a:t>
                      </a:r>
                    </a:p>
                  </a:txBody>
                  <a:tcPr marL="68580" marR="68580"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rgbClr val="154C4D"/>
                          </a:solidFill>
                          <a:effectLst/>
                          <a:latin typeface="Montserrat Black"/>
                        </a:rPr>
                        <a:t>Data</a:t>
                      </a:r>
                    </a:p>
                  </a:txBody>
                  <a:tcPr marL="68580" marR="68580"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37754"/>
                  </a:ext>
                </a:extLst>
              </a:tr>
              <a:tr h="365461">
                <a:tc>
                  <a:txBody>
                    <a:bodyPr/>
                    <a:lstStyle/>
                    <a:p>
                      <a:pPr marL="0" marR="0">
                        <a:spcBef>
                          <a:spcPts val="0"/>
                        </a:spcBef>
                        <a:spcAft>
                          <a:spcPts val="0"/>
                        </a:spcAft>
                      </a:pPr>
                      <a:r>
                        <a:rPr lang="en-US" sz="1200">
                          <a:solidFill>
                            <a:schemeClr val="tx1"/>
                          </a:solidFill>
                          <a:effectLst/>
                        </a:rPr>
                        <a:t>Maintenance Work orders</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378 per month (calendar 2023)</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7370830"/>
                  </a:ext>
                </a:extLst>
              </a:tr>
              <a:tr h="365461">
                <a:tc>
                  <a:txBody>
                    <a:bodyPr/>
                    <a:lstStyle/>
                    <a:p>
                      <a:pPr marL="0" marR="0">
                        <a:spcBef>
                          <a:spcPts val="0"/>
                        </a:spcBef>
                        <a:spcAft>
                          <a:spcPts val="0"/>
                        </a:spcAft>
                      </a:pPr>
                      <a:r>
                        <a:rPr lang="en-US" sz="1200">
                          <a:solidFill>
                            <a:schemeClr val="tx1"/>
                          </a:solidFill>
                          <a:effectLst/>
                        </a:rPr>
                        <a:t>Telecommunications attachment jobs</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541 site improvements (calendar 2023)</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0740742"/>
                  </a:ext>
                </a:extLst>
              </a:tr>
              <a:tr h="365461">
                <a:tc>
                  <a:txBody>
                    <a:bodyPr/>
                    <a:lstStyle/>
                    <a:p>
                      <a:pPr marL="0" marR="0">
                        <a:spcBef>
                          <a:spcPts val="0"/>
                        </a:spcBef>
                        <a:spcAft>
                          <a:spcPts val="0"/>
                        </a:spcAft>
                      </a:pPr>
                      <a:r>
                        <a:rPr lang="en-US" sz="1200">
                          <a:solidFill>
                            <a:schemeClr val="tx1"/>
                          </a:solidFill>
                          <a:effectLst/>
                        </a:rPr>
                        <a:t>PLANT participation</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10 placements (calendar 2023)</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9663070"/>
                  </a:ext>
                </a:extLst>
              </a:tr>
            </a:tbl>
          </a:graphicData>
        </a:graphic>
      </p:graphicFrame>
    </p:spTree>
    <p:extLst>
      <p:ext uri="{BB962C8B-B14F-4D97-AF65-F5344CB8AC3E}">
        <p14:creationId xmlns:p14="http://schemas.microsoft.com/office/powerpoint/2010/main" val="2427776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4"/>
          </p:nvPr>
        </p:nvSpPr>
        <p:spPr/>
        <p:txBody>
          <a:bodyPr/>
          <a:lstStyle/>
          <a:p>
            <a:fld id="{00000000-1234-1234-1234-123412341234}" type="slidenum">
              <a:rPr lang="en" smtClean="0"/>
              <a:pPr/>
              <a:t>21</a:t>
            </a:fld>
            <a:endParaRPr lang="en"/>
          </a:p>
        </p:txBody>
      </p:sp>
      <p:sp>
        <p:nvSpPr>
          <p:cNvPr id="5" name="Rectangle 4"/>
          <p:cNvSpPr/>
          <p:nvPr/>
        </p:nvSpPr>
        <p:spPr>
          <a:xfrm>
            <a:off x="311699" y="1182548"/>
            <a:ext cx="7172466" cy="2585323"/>
          </a:xfrm>
          <a:prstGeom prst="rect">
            <a:avLst/>
          </a:prstGeom>
        </p:spPr>
        <p:txBody>
          <a:bodyPr wrap="square">
            <a:spAutoFit/>
          </a:bodyPr>
          <a:lstStyle/>
          <a:p>
            <a:endParaRPr lang="en-US" sz="18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Name and phone number of contact person</a:t>
            </a:r>
          </a:p>
          <a:p>
            <a:pPr lvl="1"/>
            <a:r>
              <a:rPr lang="en-US" sz="1800" b="1">
                <a:latin typeface="Montserrat" panose="02000505000000020004" pitchFamily="2" charset="0"/>
              </a:rPr>
              <a:t>	Dre Brooks </a:t>
            </a:r>
          </a:p>
          <a:p>
            <a:pPr lvl="1"/>
            <a:r>
              <a:rPr lang="en-US" sz="1800" b="1">
                <a:latin typeface="Montserrat" panose="02000505000000020004" pitchFamily="2" charset="0"/>
              </a:rPr>
              <a:t>	Director of Government and Community Relations</a:t>
            </a:r>
          </a:p>
          <a:p>
            <a:pPr lvl="1"/>
            <a:r>
              <a:rPr lang="en-US" sz="1800" b="1">
                <a:latin typeface="Montserrat" panose="02000505000000020004" pitchFamily="2" charset="0"/>
              </a:rPr>
              <a:t>	313-324-8289</a:t>
            </a:r>
          </a:p>
          <a:p>
            <a:pPr marL="285750" lvl="1" indent="-285750">
              <a:buFont typeface="Arial" panose="020B0604020202020204" pitchFamily="34" charset="0"/>
              <a:buChar char="•"/>
            </a:pPr>
            <a:endParaRPr lang="en-US" sz="18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Department website</a:t>
            </a:r>
          </a:p>
          <a:p>
            <a:endParaRPr lang="en-US" sz="1800" b="1">
              <a:latin typeface="Montserrat" panose="02000505000000020004" pitchFamily="2" charset="0"/>
            </a:endParaRPr>
          </a:p>
          <a:p>
            <a:r>
              <a:rPr lang="en-US" sz="1800" b="1">
                <a:latin typeface="Montserrat" panose="02000505000000020004" pitchFamily="2" charset="0"/>
              </a:rPr>
              <a:t>	www.Pladetroit.org</a:t>
            </a:r>
          </a:p>
        </p:txBody>
      </p:sp>
      <p:sp>
        <p:nvSpPr>
          <p:cNvPr id="7" name="Title 1">
            <a:extLst>
              <a:ext uri="{FF2B5EF4-FFF2-40B4-BE49-F238E27FC236}">
                <a16:creationId xmlns:a16="http://schemas.microsoft.com/office/drawing/2014/main" id="{BF8CA4F0-6133-19DF-F105-0D7CBE424835}"/>
              </a:ext>
            </a:extLst>
          </p:cNvPr>
          <p:cNvSpPr txBox="1">
            <a:spLocks/>
          </p:cNvSpPr>
          <p:nvPr/>
        </p:nvSpPr>
        <p:spPr>
          <a:xfrm>
            <a:off x="311700" y="1"/>
            <a:ext cx="8520600" cy="46166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t>Public Lighting Authority</a:t>
            </a:r>
          </a:p>
        </p:txBody>
      </p:sp>
      <p:sp>
        <p:nvSpPr>
          <p:cNvPr id="8" name="Title 1">
            <a:extLst>
              <a:ext uri="{FF2B5EF4-FFF2-40B4-BE49-F238E27FC236}">
                <a16:creationId xmlns:a16="http://schemas.microsoft.com/office/drawing/2014/main" id="{B101D691-99DF-A062-E11E-CA41E3B9BDE3}"/>
              </a:ext>
            </a:extLst>
          </p:cNvPr>
          <p:cNvSpPr txBox="1">
            <a:spLocks/>
          </p:cNvSpPr>
          <p:nvPr/>
        </p:nvSpPr>
        <p:spPr>
          <a:xfrm>
            <a:off x="311700" y="460563"/>
            <a:ext cx="8520600" cy="46166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t>Contact Information</a:t>
            </a:r>
          </a:p>
        </p:txBody>
      </p:sp>
    </p:spTree>
    <p:extLst>
      <p:ext uri="{BB962C8B-B14F-4D97-AF65-F5344CB8AC3E}">
        <p14:creationId xmlns:p14="http://schemas.microsoft.com/office/powerpoint/2010/main" val="1226353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ctrTitle"/>
          </p:nvPr>
        </p:nvSpPr>
        <p:spPr>
          <a:xfrm>
            <a:off x="311700" y="1237302"/>
            <a:ext cx="8520600" cy="2052600"/>
          </a:xfrm>
          <a:prstGeom prst="rect">
            <a:avLst/>
          </a:prstGeom>
        </p:spPr>
        <p:txBody>
          <a:bodyPr spcFirstLastPara="1" wrap="square" lIns="91425" tIns="91425" rIns="91425" bIns="91425" anchor="b" anchorCtr="0">
            <a:noAutofit/>
          </a:bodyPr>
          <a:lstStyle/>
          <a:p>
            <a:r>
              <a:rPr lang="en"/>
              <a:t>Detroit Fire Department</a:t>
            </a:r>
            <a:endParaRPr/>
          </a:p>
        </p:txBody>
      </p:sp>
      <p:pic>
        <p:nvPicPr>
          <p:cNvPr id="78" name="Google Shape;78;p14"/>
          <p:cNvPicPr preferRelativeResize="0"/>
          <p:nvPr/>
        </p:nvPicPr>
        <p:blipFill>
          <a:blip r:embed="rId3">
            <a:alphaModFix/>
          </a:blip>
          <a:stretch>
            <a:fillRect/>
          </a:stretch>
        </p:blipFill>
        <p:spPr>
          <a:xfrm>
            <a:off x="3973190" y="784752"/>
            <a:ext cx="1197625" cy="1370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Fire Department</a:t>
            </a:r>
            <a:br>
              <a:rPr lang="en-US"/>
            </a:br>
            <a:r>
              <a:rPr lang="en-US"/>
              <a:t>Mission</a:t>
            </a:r>
          </a:p>
        </p:txBody>
      </p:sp>
      <p:sp>
        <p:nvSpPr>
          <p:cNvPr id="4" name="Slide Number Placeholder 3"/>
          <p:cNvSpPr>
            <a:spLocks noGrp="1"/>
          </p:cNvSpPr>
          <p:nvPr>
            <p:ph type="sldNum" idx="4"/>
          </p:nvPr>
        </p:nvSpPr>
        <p:spPr/>
        <p:txBody>
          <a:bodyPr/>
          <a:lstStyle/>
          <a:p>
            <a:fld id="{00000000-1234-1234-1234-123412341234}" type="slidenum">
              <a:rPr lang="en" smtClean="0"/>
              <a:pPr/>
              <a:t>23</a:t>
            </a:fld>
            <a:endParaRPr lang="en"/>
          </a:p>
        </p:txBody>
      </p:sp>
      <p:sp>
        <p:nvSpPr>
          <p:cNvPr id="5" name="Rectangle 4"/>
          <p:cNvSpPr/>
          <p:nvPr/>
        </p:nvSpPr>
        <p:spPr>
          <a:xfrm>
            <a:off x="507064" y="1659847"/>
            <a:ext cx="8129867" cy="923330"/>
          </a:xfrm>
          <a:prstGeom prst="rect">
            <a:avLst/>
          </a:prstGeom>
        </p:spPr>
        <p:txBody>
          <a:bodyPr wrap="square" anchor="ctr">
            <a:spAutoFit/>
          </a:bodyPr>
          <a:lstStyle/>
          <a:p>
            <a:pPr algn="ctr"/>
            <a:r>
              <a:rPr lang="en-US" sz="1800" b="1">
                <a:latin typeface="Montserrat" panose="02000505000000020004" pitchFamily="2" charset="0"/>
              </a:rPr>
              <a:t>Provide a safe environment for our citizens and visitors through public education, enforcement of fire codes, and deployment of efficient emergency response resources.</a:t>
            </a:r>
          </a:p>
        </p:txBody>
      </p:sp>
      <p:sp>
        <p:nvSpPr>
          <p:cNvPr id="6" name="TextBox 5">
            <a:extLst>
              <a:ext uri="{FF2B5EF4-FFF2-40B4-BE49-F238E27FC236}">
                <a16:creationId xmlns:a16="http://schemas.microsoft.com/office/drawing/2014/main" id="{9391B760-058D-A386-7430-F623A03A65A6}"/>
              </a:ext>
            </a:extLst>
          </p:cNvPr>
          <p:cNvSpPr txBox="1"/>
          <p:nvPr/>
        </p:nvSpPr>
        <p:spPr>
          <a:xfrm>
            <a:off x="1999280" y="1198182"/>
            <a:ext cx="5145437" cy="461665"/>
          </a:xfrm>
          <a:prstGeom prst="rect">
            <a:avLst/>
          </a:prstGeom>
          <a:noFill/>
        </p:spPr>
        <p:txBody>
          <a:bodyPr wrap="square" rtlCol="0">
            <a:spAutoFit/>
          </a:bodyPr>
          <a:lstStyle/>
          <a:p>
            <a:pPr algn="ctr"/>
            <a:r>
              <a:rPr lang="en-US" sz="2400" b="1">
                <a:solidFill>
                  <a:srgbClr val="009688"/>
                </a:solidFill>
                <a:latin typeface="Montserrat" panose="00000300000000000000" pitchFamily="2" charset="0"/>
              </a:rPr>
              <a:t>Mission of DFD</a:t>
            </a:r>
          </a:p>
        </p:txBody>
      </p:sp>
      <p:sp>
        <p:nvSpPr>
          <p:cNvPr id="7" name="Rectangle 6"/>
          <p:cNvSpPr/>
          <p:nvPr/>
        </p:nvSpPr>
        <p:spPr>
          <a:xfrm>
            <a:off x="507064" y="3075375"/>
            <a:ext cx="8129867" cy="1200329"/>
          </a:xfrm>
          <a:prstGeom prst="rect">
            <a:avLst/>
          </a:prstGeom>
        </p:spPr>
        <p:txBody>
          <a:bodyPr wrap="square" anchor="ctr">
            <a:spAutoFit/>
          </a:bodyPr>
          <a:lstStyle/>
          <a:p>
            <a:pPr algn="ctr"/>
            <a:r>
              <a:rPr lang="en-US" sz="1800" b="1">
                <a:latin typeface="Montserrat" panose="02000505000000020004" pitchFamily="2" charset="0"/>
              </a:rPr>
              <a:t>The DFD will continuously strive to provide exemplary emergency services to our citizens in a professional and courteous manner.  Establish a strong community engagement and training program and be the model of a world class fire department.  </a:t>
            </a:r>
          </a:p>
        </p:txBody>
      </p:sp>
      <p:sp>
        <p:nvSpPr>
          <p:cNvPr id="8" name="TextBox 7">
            <a:extLst>
              <a:ext uri="{FF2B5EF4-FFF2-40B4-BE49-F238E27FC236}">
                <a16:creationId xmlns:a16="http://schemas.microsoft.com/office/drawing/2014/main" id="{9391B760-058D-A386-7430-F623A03A65A6}"/>
              </a:ext>
            </a:extLst>
          </p:cNvPr>
          <p:cNvSpPr txBox="1"/>
          <p:nvPr/>
        </p:nvSpPr>
        <p:spPr>
          <a:xfrm>
            <a:off x="1999280" y="2752208"/>
            <a:ext cx="5145437" cy="461665"/>
          </a:xfrm>
          <a:prstGeom prst="rect">
            <a:avLst/>
          </a:prstGeom>
          <a:noFill/>
        </p:spPr>
        <p:txBody>
          <a:bodyPr wrap="square" rtlCol="0">
            <a:spAutoFit/>
          </a:bodyPr>
          <a:lstStyle/>
          <a:p>
            <a:pPr algn="ctr"/>
            <a:r>
              <a:rPr lang="en-US" sz="2400" b="1">
                <a:solidFill>
                  <a:srgbClr val="009688"/>
                </a:solidFill>
                <a:latin typeface="Montserrat" panose="00000300000000000000" pitchFamily="2" charset="0"/>
              </a:rPr>
              <a:t>Vision of DFD</a:t>
            </a:r>
          </a:p>
        </p:txBody>
      </p:sp>
    </p:spTree>
    <p:extLst>
      <p:ext uri="{BB962C8B-B14F-4D97-AF65-F5344CB8AC3E}">
        <p14:creationId xmlns:p14="http://schemas.microsoft.com/office/powerpoint/2010/main" val="1977080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866274"/>
          </a:xfrm>
        </p:spPr>
        <p:txBody>
          <a:bodyPr/>
          <a:lstStyle/>
          <a:p>
            <a:r>
              <a:rPr lang="en-US"/>
              <a:t>Fire Department</a:t>
            </a:r>
            <a:br>
              <a:rPr lang="en-US"/>
            </a:br>
            <a:r>
              <a:rPr lang="en-US"/>
              <a:t>Services &amp; Activities</a:t>
            </a:r>
          </a:p>
        </p:txBody>
      </p:sp>
      <p:sp>
        <p:nvSpPr>
          <p:cNvPr id="4" name="Slide Number Placeholder 3"/>
          <p:cNvSpPr>
            <a:spLocks noGrp="1"/>
          </p:cNvSpPr>
          <p:nvPr>
            <p:ph type="sldNum" idx="4"/>
          </p:nvPr>
        </p:nvSpPr>
        <p:spPr/>
        <p:txBody>
          <a:bodyPr/>
          <a:lstStyle/>
          <a:p>
            <a:fld id="{00000000-1234-1234-1234-123412341234}" type="slidenum">
              <a:rPr lang="en" smtClean="0"/>
              <a:pPr/>
              <a:t>24</a:t>
            </a:fld>
            <a:endParaRPr lang="en"/>
          </a:p>
        </p:txBody>
      </p:sp>
      <p:graphicFrame>
        <p:nvGraphicFramePr>
          <p:cNvPr id="3" name="Table 2">
            <a:extLst>
              <a:ext uri="{FF2B5EF4-FFF2-40B4-BE49-F238E27FC236}">
                <a16:creationId xmlns:a16="http://schemas.microsoft.com/office/drawing/2014/main" id="{2BF50EAD-E7D0-DF11-5BC8-308F0D1C169A}"/>
              </a:ext>
            </a:extLst>
          </p:cNvPr>
          <p:cNvGraphicFramePr>
            <a:graphicFrameLocks noGrp="1"/>
          </p:cNvGraphicFramePr>
          <p:nvPr/>
        </p:nvGraphicFramePr>
        <p:xfrm>
          <a:off x="832605" y="1109921"/>
          <a:ext cx="7327536" cy="3815719"/>
        </p:xfrm>
        <a:graphic>
          <a:graphicData uri="http://schemas.openxmlformats.org/drawingml/2006/table">
            <a:tbl>
              <a:tblPr firstRow="1" firstCol="1">
                <a:tableStyleId>{5C22544A-7EE6-4342-B048-85BDC9FD1C3A}</a:tableStyleId>
              </a:tblPr>
              <a:tblGrid>
                <a:gridCol w="2707783">
                  <a:extLst>
                    <a:ext uri="{9D8B030D-6E8A-4147-A177-3AD203B41FA5}">
                      <a16:colId xmlns:a16="http://schemas.microsoft.com/office/drawing/2014/main" val="2606099206"/>
                    </a:ext>
                  </a:extLst>
                </a:gridCol>
                <a:gridCol w="4619753">
                  <a:extLst>
                    <a:ext uri="{9D8B030D-6E8A-4147-A177-3AD203B41FA5}">
                      <a16:colId xmlns:a16="http://schemas.microsoft.com/office/drawing/2014/main" val="4137834487"/>
                    </a:ext>
                  </a:extLst>
                </a:gridCol>
              </a:tblGrid>
              <a:tr h="485123">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Activities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54257">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Administration</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Fire Administration, Legal &amp; Labor, Apparatus and Facilities Management. </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54257">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Fire and EMS Dispatch</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Dispatches </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over 170,000 fire and medical emergencies annually. </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54257">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Fire</a:t>
                      </a:r>
                      <a:r>
                        <a:rPr lang="en-US" sz="1200" b="1" i="0" u="none" strike="noStrike" cap="none" baseline="0">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 </a:t>
                      </a: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Investigation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Investigates the</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cause and origin of fires and work with the Detroit Police Department to prosecute criminal cases.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526890">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Fire Marshal </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Inspects</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and enforce all laws governing fire prevention and fire  alarm systems. </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1171944063"/>
                  </a:ext>
                </a:extLst>
              </a:tr>
              <a:tr h="354257">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Emergency Medical Services (EMS)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EMS</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Administration and Staffing of Advance and Basic Life support transport ambulances. </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368284">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Fire Suppression and Hazardous Response</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Fire Fighting Administration and all response personnel for fire, medical and any type of hazardous response. </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354257">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Training</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Trains new</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hires and current employees. Offers CPR classes to the general public.</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526890">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Community Education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i="0" u="none" strike="noStrike" cap="none">
                          <a:solidFill>
                            <a:schemeClr val="bg1"/>
                          </a:solidFill>
                          <a:effectLst/>
                          <a:latin typeface="Roboto" panose="02000000000000000000" pitchFamily="2" charset="0"/>
                          <a:ea typeface="Roboto" panose="02000000000000000000" pitchFamily="2" charset="0"/>
                          <a:cs typeface="Roboto" panose="02000000000000000000" pitchFamily="2" charset="0"/>
                          <a:sym typeface="Arial"/>
                        </a:rPr>
                        <a:t>Educates</a:t>
                      </a:r>
                      <a:r>
                        <a:rPr lang="en-US" sz="1200" b="0" i="0" u="none" strike="noStrike" cap="none" baseline="0">
                          <a:solidFill>
                            <a:schemeClr val="bg1"/>
                          </a:solidFill>
                          <a:effectLst/>
                          <a:latin typeface="Roboto" panose="02000000000000000000" pitchFamily="2" charset="0"/>
                          <a:ea typeface="Roboto" panose="02000000000000000000" pitchFamily="2" charset="0"/>
                          <a:cs typeface="Roboto" panose="02000000000000000000" pitchFamily="2" charset="0"/>
                          <a:sym typeface="Arial"/>
                        </a:rPr>
                        <a:t> and engages with the community i.e.</a:t>
                      </a:r>
                    </a:p>
                    <a:p>
                      <a:pPr marL="0" marR="0" algn="ctr">
                        <a:spcBef>
                          <a:spcPts val="0"/>
                        </a:spcBef>
                        <a:spcAft>
                          <a:spcPts val="0"/>
                        </a:spcAft>
                      </a:pPr>
                      <a:r>
                        <a:rPr lang="en-US" sz="1200" b="0" i="0" u="none" strike="noStrike" cap="none" baseline="0">
                          <a:solidFill>
                            <a:schemeClr val="bg1"/>
                          </a:solidFill>
                          <a:effectLst/>
                          <a:latin typeface="Roboto" panose="02000000000000000000" pitchFamily="2" charset="0"/>
                          <a:ea typeface="Roboto" panose="02000000000000000000" pitchFamily="2" charset="0"/>
                          <a:cs typeface="Roboto" panose="02000000000000000000" pitchFamily="2" charset="0"/>
                          <a:sym typeface="Arial"/>
                        </a:rPr>
                        <a:t>Smoke/CO detectors installations, 8</a:t>
                      </a:r>
                      <a:r>
                        <a:rPr lang="en-US" sz="1200" b="0" i="0" u="none" strike="noStrike" cap="none" baseline="30000">
                          <a:solidFill>
                            <a:schemeClr val="bg1"/>
                          </a:solidFill>
                          <a:effectLst/>
                          <a:latin typeface="Roboto" panose="02000000000000000000" pitchFamily="2" charset="0"/>
                          <a:ea typeface="Roboto" panose="02000000000000000000" pitchFamily="2" charset="0"/>
                          <a:cs typeface="Roboto" panose="02000000000000000000" pitchFamily="2" charset="0"/>
                          <a:sym typeface="Arial"/>
                        </a:rPr>
                        <a:t>th</a:t>
                      </a:r>
                      <a:r>
                        <a:rPr lang="en-US" sz="1200" b="0" i="0" u="none" strike="noStrike" cap="none" baseline="0">
                          <a:solidFill>
                            <a:schemeClr val="bg1"/>
                          </a:solidFill>
                          <a:effectLst/>
                          <a:latin typeface="Roboto" panose="02000000000000000000" pitchFamily="2" charset="0"/>
                          <a:ea typeface="Roboto" panose="02000000000000000000" pitchFamily="2" charset="0"/>
                          <a:cs typeface="Roboto" panose="02000000000000000000" pitchFamily="2" charset="0"/>
                          <a:sym typeface="Arial"/>
                        </a:rPr>
                        <a:t> Grade hands only CPR training, and fire safety education.</a:t>
                      </a:r>
                      <a:endParaRPr lang="en-US" sz="1200" b="0" i="0" u="none" strike="noStrike" cap="none">
                        <a:solidFill>
                          <a:schemeClr val="bg1"/>
                        </a:solidFill>
                        <a:effectLst/>
                        <a:latin typeface="Roboto" panose="02000000000000000000" pitchFamily="2" charset="0"/>
                        <a:ea typeface="Roboto" panose="02000000000000000000" pitchFamily="2" charset="0"/>
                        <a:cs typeface="Roboto" panose="02000000000000000000" pitchFamily="2" charset="0"/>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73594521"/>
                  </a:ext>
                </a:extLst>
              </a:tr>
            </a:tbl>
          </a:graphicData>
        </a:graphic>
      </p:graphicFrame>
    </p:spTree>
    <p:extLst>
      <p:ext uri="{BB962C8B-B14F-4D97-AF65-F5344CB8AC3E}">
        <p14:creationId xmlns:p14="http://schemas.microsoft.com/office/powerpoint/2010/main" val="1603940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Fire Department</a:t>
            </a:r>
            <a:br>
              <a:rPr lang="en-US"/>
            </a:br>
            <a:r>
              <a:rPr lang="en-US"/>
              <a:t>Budget by Service</a:t>
            </a:r>
          </a:p>
        </p:txBody>
      </p:sp>
      <p:sp>
        <p:nvSpPr>
          <p:cNvPr id="4" name="Slide Number Placeholder 3"/>
          <p:cNvSpPr>
            <a:spLocks noGrp="1"/>
          </p:cNvSpPr>
          <p:nvPr>
            <p:ph type="sldNum" idx="4"/>
          </p:nvPr>
        </p:nvSpPr>
        <p:spPr/>
        <p:txBody>
          <a:bodyPr/>
          <a:lstStyle/>
          <a:p>
            <a:fld id="{00000000-1234-1234-1234-123412341234}" type="slidenum">
              <a:rPr lang="en" smtClean="0"/>
              <a:pPr/>
              <a:t>25</a:t>
            </a:fld>
            <a:endParaRPr lang="en"/>
          </a:p>
        </p:txBody>
      </p:sp>
      <p:graphicFrame>
        <p:nvGraphicFramePr>
          <p:cNvPr id="5" name="Table 4">
            <a:extLst>
              <a:ext uri="{FF2B5EF4-FFF2-40B4-BE49-F238E27FC236}">
                <a16:creationId xmlns:a16="http://schemas.microsoft.com/office/drawing/2014/main" id="{FEACEF51-299B-628D-A9FB-4211326C03F3}"/>
              </a:ext>
            </a:extLst>
          </p:cNvPr>
          <p:cNvGraphicFramePr>
            <a:graphicFrameLocks noGrp="1"/>
          </p:cNvGraphicFramePr>
          <p:nvPr/>
        </p:nvGraphicFramePr>
        <p:xfrm>
          <a:off x="651795" y="1316067"/>
          <a:ext cx="8099351" cy="3807409"/>
        </p:xfrm>
        <a:graphic>
          <a:graphicData uri="http://schemas.openxmlformats.org/drawingml/2006/table">
            <a:tbl>
              <a:tblPr firstRow="1" firstCol="1">
                <a:tableStyleId>{5C22544A-7EE6-4342-B048-85BDC9FD1C3A}</a:tableStyleId>
              </a:tblPr>
              <a:tblGrid>
                <a:gridCol w="3478501">
                  <a:extLst>
                    <a:ext uri="{9D8B030D-6E8A-4147-A177-3AD203B41FA5}">
                      <a16:colId xmlns:a16="http://schemas.microsoft.com/office/drawing/2014/main" val="2606099206"/>
                    </a:ext>
                  </a:extLst>
                </a:gridCol>
                <a:gridCol w="2363186">
                  <a:extLst>
                    <a:ext uri="{9D8B030D-6E8A-4147-A177-3AD203B41FA5}">
                      <a16:colId xmlns:a16="http://schemas.microsoft.com/office/drawing/2014/main" val="4137834487"/>
                    </a:ext>
                  </a:extLst>
                </a:gridCol>
                <a:gridCol w="2257664">
                  <a:extLst>
                    <a:ext uri="{9D8B030D-6E8A-4147-A177-3AD203B41FA5}">
                      <a16:colId xmlns:a16="http://schemas.microsoft.com/office/drawing/2014/main" val="81411886"/>
                    </a:ext>
                  </a:extLst>
                </a:gridCol>
              </a:tblGrid>
              <a:tr h="655701">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FY 2024 Adopted</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FY 2024 Adopted FTE</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44152">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Fire and EMS Dispatch</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$4,251,750</a:t>
                      </a:r>
                    </a:p>
                  </a:txBody>
                  <a:tcPr marL="9525" marR="9525" marT="9525" marB="0" anchor="ctr">
                    <a:lnL w="12700" cmpd="sng">
                      <a:noFill/>
                    </a:lnL>
                    <a:lnR w="19050" cap="flat" cmpd="sng" algn="ctr">
                      <a:solidFill>
                        <a:schemeClr val="tx1"/>
                      </a:solid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lnSpc>
                          <a:spcPct val="107000"/>
                        </a:lnSpc>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31.0</a:t>
                      </a:r>
                    </a:p>
                  </a:txBody>
                  <a:tcPr marL="9525" marR="9525" marT="9525" marB="0" anchor="ctr">
                    <a:lnL w="19050" cap="flat" cmpd="sng" algn="ctr">
                      <a:solidFill>
                        <a:schemeClr val="tx1"/>
                      </a:solidFill>
                      <a:prstDash val="solid"/>
                      <a:round/>
                      <a:headEnd type="none" w="med" len="med"/>
                      <a:tailEnd type="none" w="med" len="med"/>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44152">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Administration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$12,775,066</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41.0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44152">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Fire Investigation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$2,345,666</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14.0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344152">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Emergency Medical Services (EMS)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$24,884,233</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209.0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344152">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Fire Marshal</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$4,688,153</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32.0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362265">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Community Education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$577,125</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4.0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344152">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Fire Suppression and Hazardous Response</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$99,038,549</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884.0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344152">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Training</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$1,973,296</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17.0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899603747"/>
                  </a:ext>
                </a:extLst>
              </a:tr>
              <a:tr h="380379">
                <a:tc>
                  <a:txBody>
                    <a:bodyPr/>
                    <a:lstStyle/>
                    <a:p>
                      <a:pPr marL="0" marR="0" algn="r">
                        <a:spcBef>
                          <a:spcPts val="0"/>
                        </a:spcBef>
                        <a:spcAft>
                          <a:spcPts val="0"/>
                        </a:spcAft>
                      </a:pPr>
                      <a:r>
                        <a:rPr lang="en-US" sz="1200" b="1">
                          <a:solidFill>
                            <a:schemeClr val="tx1"/>
                          </a:solidFill>
                          <a:effectLst/>
                          <a:latin typeface="Roboto" panose="02000000000000000000" pitchFamily="2" charset="0"/>
                          <a:ea typeface="Roboto" panose="02000000000000000000" pitchFamily="2" charset="0"/>
                          <a:cs typeface="Roboto" panose="02000000000000000000" pitchFamily="2" charset="0"/>
                        </a:rPr>
                        <a:t>Total:</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1">
                          <a:solidFill>
                            <a:schemeClr val="bg1"/>
                          </a:solidFill>
                          <a:effectLst/>
                          <a:latin typeface="Roboto" panose="02000000000000000000" pitchFamily="2" charset="0"/>
                          <a:ea typeface="Roboto" panose="02000000000000000000" pitchFamily="2" charset="0"/>
                          <a:cs typeface="Roboto" panose="02000000000000000000" pitchFamily="2" charset="0"/>
                        </a:rPr>
                        <a:t>$150,533,838</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BDDDA"/>
                    </a:solidFill>
                  </a:tcPr>
                </a:tc>
                <a:tc>
                  <a:txBody>
                    <a:bodyPr/>
                    <a:lstStyle/>
                    <a:p>
                      <a:pPr marL="0" marR="0" algn="ctr">
                        <a:lnSpc>
                          <a:spcPct val="107000"/>
                        </a:lnSpc>
                        <a:spcBef>
                          <a:spcPts val="0"/>
                        </a:spcBef>
                        <a:spcAft>
                          <a:spcPts val="0"/>
                        </a:spcAft>
                      </a:pPr>
                      <a:r>
                        <a:rPr lang="en-US" sz="1200" b="1">
                          <a:solidFill>
                            <a:schemeClr val="bg1"/>
                          </a:solidFill>
                          <a:effectLst/>
                          <a:latin typeface="Roboto" panose="02000000000000000000" pitchFamily="2" charset="0"/>
                          <a:ea typeface="Roboto" panose="02000000000000000000" pitchFamily="2" charset="0"/>
                          <a:cs typeface="Roboto" panose="02000000000000000000" pitchFamily="2" charset="0"/>
                        </a:rPr>
                        <a:t>1,232.0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551274612"/>
                  </a:ext>
                </a:extLst>
              </a:tr>
            </a:tbl>
          </a:graphicData>
        </a:graphic>
      </p:graphicFrame>
    </p:spTree>
    <p:extLst>
      <p:ext uri="{BB962C8B-B14F-4D97-AF65-F5344CB8AC3E}">
        <p14:creationId xmlns:p14="http://schemas.microsoft.com/office/powerpoint/2010/main" val="1132720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Fire Department</a:t>
            </a:r>
            <a:br>
              <a:rPr lang="en-US"/>
            </a:br>
            <a:r>
              <a:rPr lang="en-US"/>
              <a:t>Capital Project &amp; New Initiatives</a:t>
            </a:r>
          </a:p>
        </p:txBody>
      </p:sp>
      <p:sp>
        <p:nvSpPr>
          <p:cNvPr id="4" name="Slide Number Placeholder 3"/>
          <p:cNvSpPr>
            <a:spLocks noGrp="1"/>
          </p:cNvSpPr>
          <p:nvPr>
            <p:ph type="sldNum" idx="4"/>
          </p:nvPr>
        </p:nvSpPr>
        <p:spPr/>
        <p:txBody>
          <a:bodyPr/>
          <a:lstStyle/>
          <a:p>
            <a:fld id="{00000000-1234-1234-1234-123412341234}" type="slidenum">
              <a:rPr lang="en" smtClean="0"/>
              <a:pPr/>
              <a:t>26</a:t>
            </a:fld>
            <a:endParaRPr lang="en"/>
          </a:p>
        </p:txBody>
      </p:sp>
      <p:sp>
        <p:nvSpPr>
          <p:cNvPr id="3" name="Text Placeholder 9">
            <a:extLst>
              <a:ext uri="{FF2B5EF4-FFF2-40B4-BE49-F238E27FC236}">
                <a16:creationId xmlns:a16="http://schemas.microsoft.com/office/drawing/2014/main" id="{0B337388-4487-80D3-32CF-75FD117B11C7}"/>
              </a:ext>
            </a:extLst>
          </p:cNvPr>
          <p:cNvSpPr>
            <a:spLocks noGrp="1"/>
          </p:cNvSpPr>
          <p:nvPr>
            <p:ph type="body" idx="1"/>
          </p:nvPr>
        </p:nvSpPr>
        <p:spPr>
          <a:xfrm>
            <a:off x="311700" y="1152475"/>
            <a:ext cx="4708874" cy="3416400"/>
          </a:xfrm>
        </p:spPr>
        <p:txBody>
          <a:bodyPr/>
          <a:lstStyle/>
          <a:p>
            <a:pPr marL="456565" indent="-304165"/>
            <a:r>
              <a:rPr lang="en-US">
                <a:latin typeface="Montserrat Black"/>
              </a:rPr>
              <a:t>Save-A-Life Initiative</a:t>
            </a:r>
          </a:p>
          <a:p>
            <a:pPr marL="913765" lvl="1" indent="-304165">
              <a:lnSpc>
                <a:spcPct val="100000"/>
              </a:lnSpc>
              <a:spcBef>
                <a:spcPts val="0"/>
              </a:spcBef>
            </a:pPr>
            <a:r>
              <a:rPr lang="en-US">
                <a:latin typeface="Roboto Condensed"/>
                <a:ea typeface="Roboto Condensed"/>
              </a:rPr>
              <a:t>Smoke and CO detectors</a:t>
            </a:r>
          </a:p>
          <a:p>
            <a:pPr marL="913765" lvl="1" indent="-304165">
              <a:lnSpc>
                <a:spcPct val="100000"/>
              </a:lnSpc>
              <a:spcBef>
                <a:spcPts val="0"/>
              </a:spcBef>
            </a:pPr>
            <a:r>
              <a:rPr lang="en-US">
                <a:latin typeface="Roboto Condensed"/>
                <a:ea typeface="Roboto Condensed"/>
              </a:rPr>
              <a:t>8</a:t>
            </a:r>
            <a:r>
              <a:rPr lang="en-US" baseline="30000">
                <a:latin typeface="Roboto Condensed"/>
                <a:ea typeface="Roboto Condensed"/>
              </a:rPr>
              <a:t>th</a:t>
            </a:r>
            <a:r>
              <a:rPr lang="en-US">
                <a:latin typeface="Roboto Condensed"/>
                <a:ea typeface="Roboto Condensed"/>
              </a:rPr>
              <a:t> CPR (Hands Only)</a:t>
            </a:r>
          </a:p>
          <a:p>
            <a:pPr marL="913765" lvl="1" indent="-304165">
              <a:lnSpc>
                <a:spcPct val="100000"/>
              </a:lnSpc>
              <a:spcBef>
                <a:spcPts val="0"/>
              </a:spcBef>
            </a:pPr>
            <a:r>
              <a:rPr lang="en-US">
                <a:latin typeface="Roboto Condensed"/>
                <a:ea typeface="Roboto Condensed"/>
              </a:rPr>
              <a:t>Fire Safety Classes</a:t>
            </a:r>
          </a:p>
          <a:p>
            <a:pPr marL="456565" indent="-304165"/>
            <a:r>
              <a:rPr lang="en-US">
                <a:latin typeface="Montserrat Black"/>
              </a:rPr>
              <a:t>HeartSafe Community</a:t>
            </a:r>
          </a:p>
          <a:p>
            <a:pPr marL="913753" lvl="1" indent="-304165">
              <a:lnSpc>
                <a:spcPct val="100000"/>
              </a:lnSpc>
              <a:spcBef>
                <a:spcPts val="0"/>
              </a:spcBef>
            </a:pPr>
            <a:r>
              <a:rPr lang="en-US">
                <a:latin typeface="Roboto Condensed" panose="020B0604020202020204" charset="0"/>
                <a:ea typeface="Roboto Condensed" panose="020B0604020202020204" charset="0"/>
                <a:cs typeface="Roboto Condensed" panose="020B0604020202020204" charset="0"/>
              </a:rPr>
              <a:t>Community AEDs (General &amp; Grant Funding)</a:t>
            </a:r>
          </a:p>
          <a:p>
            <a:pPr marL="456565" indent="-304165">
              <a:lnSpc>
                <a:spcPct val="100000"/>
              </a:lnSpc>
            </a:pPr>
            <a:r>
              <a:rPr lang="en-US">
                <a:latin typeface="Montserrat Black"/>
              </a:rPr>
              <a:t>Ladder 30 and Ambulance Station Annex </a:t>
            </a:r>
            <a:endParaRPr lang="en-US">
              <a:latin typeface="Roboto Condensed" panose="020B0604020202020204" charset="0"/>
              <a:ea typeface="Roboto Condensed" panose="020B0604020202020204" charset="0"/>
              <a:cs typeface="Roboto Condensed" panose="020B0604020202020204" charset="0"/>
            </a:endParaRPr>
          </a:p>
          <a:p>
            <a:pPr marL="913753" lvl="1" indent="-304165">
              <a:lnSpc>
                <a:spcPct val="100000"/>
              </a:lnSpc>
              <a:spcBef>
                <a:spcPts val="0"/>
              </a:spcBef>
            </a:pPr>
            <a:r>
              <a:rPr lang="en-US">
                <a:latin typeface="Roboto Condensed" panose="020B0604020202020204" charset="0"/>
                <a:ea typeface="Roboto Condensed" panose="020B0604020202020204" charset="0"/>
                <a:cs typeface="Roboto Condensed" panose="020B0604020202020204" charset="0"/>
              </a:rPr>
              <a:t>L30 - 17475 Mount Elliott St (ARPA Funding)</a:t>
            </a:r>
          </a:p>
          <a:p>
            <a:pPr marL="913753" lvl="1" indent="-304165">
              <a:lnSpc>
                <a:spcPct val="100000"/>
              </a:lnSpc>
              <a:spcBef>
                <a:spcPts val="0"/>
              </a:spcBef>
            </a:pPr>
            <a:r>
              <a:rPr lang="en-US">
                <a:latin typeface="Roboto Condensed" panose="020B0604020202020204" charset="0"/>
                <a:ea typeface="Roboto Condensed" panose="020B0604020202020204" charset="0"/>
                <a:cs typeface="Roboto Condensed" panose="020B0604020202020204" charset="0"/>
              </a:rPr>
              <a:t>E60 - 19701 Hoover St</a:t>
            </a:r>
          </a:p>
          <a:p>
            <a:pPr marL="913753" lvl="1" indent="-304165">
              <a:lnSpc>
                <a:spcPct val="100000"/>
              </a:lnSpc>
              <a:spcBef>
                <a:spcPts val="0"/>
              </a:spcBef>
            </a:pPr>
            <a:r>
              <a:rPr lang="en-US">
                <a:latin typeface="Roboto Condensed" panose="020B0604020202020204" charset="0"/>
                <a:ea typeface="Roboto Condensed" panose="020B0604020202020204" charset="0"/>
                <a:cs typeface="Roboto Condensed" panose="020B0604020202020204" charset="0"/>
              </a:rPr>
              <a:t>E55 - 18140 Joy Rd</a:t>
            </a:r>
          </a:p>
          <a:p>
            <a:pPr marL="913753" lvl="1" indent="-304165">
              <a:lnSpc>
                <a:spcPct val="100000"/>
              </a:lnSpc>
              <a:spcBef>
                <a:spcPts val="0"/>
              </a:spcBef>
            </a:pPr>
            <a:r>
              <a:rPr lang="en-US">
                <a:latin typeface="Roboto Condensed" panose="020B0604020202020204" charset="0"/>
                <a:ea typeface="Roboto Condensed" panose="020B0604020202020204" charset="0"/>
                <a:cs typeface="Roboto Condensed" panose="020B0604020202020204" charset="0"/>
              </a:rPr>
              <a:t>E57 - 13960 Burt Rd</a:t>
            </a:r>
            <a:endParaRPr lang="en-US">
              <a:latin typeface="Roboto Condensed"/>
              <a:ea typeface="Roboto Condensed"/>
            </a:endParaRPr>
          </a:p>
          <a:p>
            <a:pPr marL="456565" indent="-304165"/>
            <a:r>
              <a:rPr lang="en-US">
                <a:latin typeface="Montserrat Black"/>
              </a:rPr>
              <a:t>Portable Radios/ Accountability System</a:t>
            </a:r>
          </a:p>
          <a:p>
            <a:pPr marL="913765" lvl="1" indent="-304165">
              <a:lnSpc>
                <a:spcPct val="100000"/>
              </a:lnSpc>
              <a:spcBef>
                <a:spcPts val="0"/>
              </a:spcBef>
            </a:pPr>
            <a:r>
              <a:rPr lang="en-US">
                <a:latin typeface="Roboto Condensed"/>
                <a:ea typeface="Roboto Condensed"/>
              </a:rPr>
              <a:t>Handheld radios for all Fire and EMS Personnel</a:t>
            </a:r>
          </a:p>
          <a:p>
            <a:pPr marL="913765" lvl="1" indent="-304165">
              <a:lnSpc>
                <a:spcPct val="100000"/>
              </a:lnSpc>
              <a:spcBef>
                <a:spcPts val="0"/>
              </a:spcBef>
            </a:pPr>
            <a:r>
              <a:rPr lang="en-US">
                <a:latin typeface="Roboto Condensed"/>
                <a:ea typeface="Roboto Condensed"/>
              </a:rPr>
              <a:t>First in the country to have a State Radio integrated accountability system</a:t>
            </a:r>
          </a:p>
          <a:p>
            <a:pPr marL="913765" lvl="1" indent="-304165">
              <a:lnSpc>
                <a:spcPct val="100000"/>
              </a:lnSpc>
              <a:spcBef>
                <a:spcPts val="0"/>
              </a:spcBef>
            </a:pPr>
            <a:r>
              <a:rPr lang="en-US">
                <a:latin typeface="Roboto Condensed"/>
                <a:ea typeface="Roboto Condensed"/>
              </a:rPr>
              <a:t>Provides next level of accountability and safety for personnel</a:t>
            </a:r>
          </a:p>
        </p:txBody>
      </p:sp>
      <p:pic>
        <p:nvPicPr>
          <p:cNvPr id="6" name="Picture 5"/>
          <p:cNvPicPr>
            <a:picLocks noChangeAspect="1"/>
          </p:cNvPicPr>
          <p:nvPr/>
        </p:nvPicPr>
        <p:blipFill>
          <a:blip r:embed="rId3"/>
          <a:stretch>
            <a:fillRect/>
          </a:stretch>
        </p:blipFill>
        <p:spPr>
          <a:xfrm>
            <a:off x="4025712" y="1418794"/>
            <a:ext cx="2011854" cy="780356"/>
          </a:xfrm>
          <a:prstGeom prst="rect">
            <a:avLst/>
          </a:prstGeom>
        </p:spPr>
      </p:pic>
      <p:pic>
        <p:nvPicPr>
          <p:cNvPr id="8" name="Picture 7"/>
          <p:cNvPicPr>
            <a:picLocks noChangeAspect="1"/>
          </p:cNvPicPr>
          <p:nvPr/>
        </p:nvPicPr>
        <p:blipFill>
          <a:blip r:embed="rId4"/>
          <a:stretch>
            <a:fillRect/>
          </a:stretch>
        </p:blipFill>
        <p:spPr>
          <a:xfrm>
            <a:off x="4808384" y="2509758"/>
            <a:ext cx="1225402" cy="1219306"/>
          </a:xfrm>
          <a:prstGeom prst="rect">
            <a:avLst/>
          </a:prstGeom>
        </p:spPr>
      </p:pic>
      <p:pic>
        <p:nvPicPr>
          <p:cNvPr id="9" name="Picture 8"/>
          <p:cNvPicPr>
            <a:picLocks noChangeAspect="1"/>
          </p:cNvPicPr>
          <p:nvPr/>
        </p:nvPicPr>
        <p:blipFill>
          <a:blip r:embed="rId5"/>
          <a:stretch>
            <a:fillRect/>
          </a:stretch>
        </p:blipFill>
        <p:spPr>
          <a:xfrm>
            <a:off x="6269829" y="2448793"/>
            <a:ext cx="1871634" cy="1341236"/>
          </a:xfrm>
          <a:prstGeom prst="rect">
            <a:avLst/>
          </a:prstGeom>
        </p:spPr>
      </p:pic>
      <p:pic>
        <p:nvPicPr>
          <p:cNvPr id="10" name="Picture 9"/>
          <p:cNvPicPr>
            <a:picLocks noChangeAspect="1"/>
          </p:cNvPicPr>
          <p:nvPr/>
        </p:nvPicPr>
        <p:blipFill>
          <a:blip r:embed="rId6"/>
          <a:stretch>
            <a:fillRect/>
          </a:stretch>
        </p:blipFill>
        <p:spPr>
          <a:xfrm>
            <a:off x="7054559" y="1180716"/>
            <a:ext cx="1322947" cy="1329043"/>
          </a:xfrm>
          <a:prstGeom prst="rect">
            <a:avLst/>
          </a:prstGeom>
        </p:spPr>
      </p:pic>
      <p:sp>
        <p:nvSpPr>
          <p:cNvPr id="11" name="Rectangle 10"/>
          <p:cNvSpPr/>
          <p:nvPr/>
        </p:nvSpPr>
        <p:spPr>
          <a:xfrm>
            <a:off x="5031639" y="3729064"/>
            <a:ext cx="3424335" cy="769441"/>
          </a:xfrm>
          <a:prstGeom prst="rect">
            <a:avLst/>
          </a:prstGeom>
        </p:spPr>
        <p:txBody>
          <a:bodyPr wrap="none">
            <a:spAutoFit/>
          </a:bodyPr>
          <a:lstStyle/>
          <a:p>
            <a:pPr algn="ctr"/>
            <a:r>
              <a:rPr lang="en-US"/>
              <a:t>CPR Training </a:t>
            </a:r>
          </a:p>
          <a:p>
            <a:pPr algn="ctr"/>
            <a:endParaRPr lang="en-US"/>
          </a:p>
          <a:p>
            <a:r>
              <a:rPr lang="en-US" sz="1600" b="1"/>
              <a:t>https://calendly.com/dfdacademy</a:t>
            </a:r>
          </a:p>
        </p:txBody>
      </p:sp>
    </p:spTree>
    <p:extLst>
      <p:ext uri="{BB962C8B-B14F-4D97-AF65-F5344CB8AC3E}">
        <p14:creationId xmlns:p14="http://schemas.microsoft.com/office/powerpoint/2010/main" val="3491929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Fire Department</a:t>
            </a:r>
            <a:br>
              <a:rPr lang="en-US"/>
            </a:br>
            <a:r>
              <a:rPr lang="en-US"/>
              <a:t>How We Measure Success</a:t>
            </a:r>
          </a:p>
        </p:txBody>
      </p:sp>
      <p:sp>
        <p:nvSpPr>
          <p:cNvPr id="4" name="Slide Number Placeholder 3"/>
          <p:cNvSpPr>
            <a:spLocks noGrp="1"/>
          </p:cNvSpPr>
          <p:nvPr>
            <p:ph type="sldNum" idx="4"/>
          </p:nvPr>
        </p:nvSpPr>
        <p:spPr/>
        <p:txBody>
          <a:bodyPr/>
          <a:lstStyle/>
          <a:p>
            <a:fld id="{00000000-1234-1234-1234-123412341234}" type="slidenum">
              <a:rPr lang="en" smtClean="0"/>
              <a:pPr/>
              <a:t>27</a:t>
            </a:fld>
            <a:endParaRPr lang="en"/>
          </a:p>
        </p:txBody>
      </p:sp>
      <p:graphicFrame>
        <p:nvGraphicFramePr>
          <p:cNvPr id="3" name="Table 2">
            <a:extLst>
              <a:ext uri="{FF2B5EF4-FFF2-40B4-BE49-F238E27FC236}">
                <a16:creationId xmlns:a16="http://schemas.microsoft.com/office/drawing/2014/main" id="{018AF5D5-373F-41D1-1B8D-12DEF5851DB3}"/>
              </a:ext>
            </a:extLst>
          </p:cNvPr>
          <p:cNvGraphicFramePr>
            <a:graphicFrameLocks noGrp="1"/>
          </p:cNvGraphicFramePr>
          <p:nvPr/>
        </p:nvGraphicFramePr>
        <p:xfrm>
          <a:off x="311700" y="1940990"/>
          <a:ext cx="8520600" cy="1838421"/>
        </p:xfrm>
        <a:graphic>
          <a:graphicData uri="http://schemas.openxmlformats.org/drawingml/2006/table">
            <a:tbl>
              <a:tblPr firstRow="1" firstCol="1" bandRow="1">
                <a:tableStyleId>{69CF1AB2-1976-4502-BF36-3FF5EA218861}</a:tableStyleId>
              </a:tblPr>
              <a:tblGrid>
                <a:gridCol w="3905193">
                  <a:extLst>
                    <a:ext uri="{9D8B030D-6E8A-4147-A177-3AD203B41FA5}">
                      <a16:colId xmlns:a16="http://schemas.microsoft.com/office/drawing/2014/main" val="1430117476"/>
                    </a:ext>
                  </a:extLst>
                </a:gridCol>
                <a:gridCol w="4615407">
                  <a:extLst>
                    <a:ext uri="{9D8B030D-6E8A-4147-A177-3AD203B41FA5}">
                      <a16:colId xmlns:a16="http://schemas.microsoft.com/office/drawing/2014/main" val="2286772236"/>
                    </a:ext>
                  </a:extLst>
                </a:gridCol>
              </a:tblGrid>
              <a:tr h="337879">
                <a:tc>
                  <a:txBody>
                    <a:bodyPr/>
                    <a:lstStyle/>
                    <a:p>
                      <a:pPr marL="0" marR="0" algn="ctr">
                        <a:spcBef>
                          <a:spcPts val="0"/>
                        </a:spcBef>
                        <a:spcAft>
                          <a:spcPts val="0"/>
                        </a:spcAft>
                      </a:pPr>
                      <a:r>
                        <a:rPr lang="en-US" sz="1600">
                          <a:solidFill>
                            <a:srgbClr val="154C4D"/>
                          </a:solidFill>
                          <a:effectLst/>
                          <a:latin typeface="Montserrat Black"/>
                        </a:rPr>
                        <a:t>Metrics</a:t>
                      </a:r>
                    </a:p>
                  </a:txBody>
                  <a:tcPr marL="68580" marR="68580"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rgbClr val="154C4D"/>
                          </a:solidFill>
                          <a:effectLst/>
                          <a:latin typeface="Montserrat Black"/>
                        </a:rPr>
                        <a:t>Data</a:t>
                      </a:r>
                    </a:p>
                  </a:txBody>
                  <a:tcPr marL="68580" marR="68580"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37754"/>
                  </a:ext>
                </a:extLst>
              </a:tr>
              <a:tr h="365461">
                <a:tc>
                  <a:txBody>
                    <a:bodyPr/>
                    <a:lstStyle/>
                    <a:p>
                      <a:pPr marL="0" marR="0">
                        <a:spcBef>
                          <a:spcPts val="0"/>
                        </a:spcBef>
                        <a:spcAft>
                          <a:spcPts val="0"/>
                        </a:spcAft>
                      </a:pPr>
                      <a:r>
                        <a:rPr lang="en-US" sz="1200">
                          <a:solidFill>
                            <a:schemeClr val="tx1"/>
                          </a:solidFill>
                          <a:effectLst/>
                        </a:rPr>
                        <a:t>EMS Response Time</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8</a:t>
                      </a:r>
                      <a:r>
                        <a:rPr lang="en-US" sz="1200" baseline="0">
                          <a:solidFill>
                            <a:sysClr val="windowText" lastClr="000000"/>
                          </a:solidFill>
                          <a:effectLst/>
                        </a:rPr>
                        <a:t> minutes, 5 seconds - Code 1 average response</a:t>
                      </a:r>
                      <a:endParaRPr lang="en-US" sz="1200">
                        <a:solidFill>
                          <a:sysClr val="windowText" lastClr="000000"/>
                        </a:solidFill>
                        <a:effectLst/>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7370830"/>
                  </a:ext>
                </a:extLst>
              </a:tr>
              <a:tr h="365461">
                <a:tc>
                  <a:txBody>
                    <a:bodyPr/>
                    <a:lstStyle/>
                    <a:p>
                      <a:pPr marL="0" marR="0">
                        <a:spcBef>
                          <a:spcPts val="0"/>
                        </a:spcBef>
                        <a:spcAft>
                          <a:spcPts val="0"/>
                        </a:spcAft>
                      </a:pPr>
                      <a:r>
                        <a:rPr lang="en-US" sz="1200">
                          <a:solidFill>
                            <a:schemeClr val="tx1"/>
                          </a:solidFill>
                          <a:effectLst/>
                        </a:rPr>
                        <a:t>Fire Response Time</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5 minutes, 45 seconds - Structure Fire average response</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0740742"/>
                  </a:ext>
                </a:extLst>
              </a:tr>
              <a:tr h="365461">
                <a:tc>
                  <a:txBody>
                    <a:bodyPr/>
                    <a:lstStyle/>
                    <a:p>
                      <a:pPr marL="0" marR="0">
                        <a:spcBef>
                          <a:spcPts val="0"/>
                        </a:spcBef>
                        <a:spcAft>
                          <a:spcPts val="0"/>
                        </a:spcAft>
                      </a:pPr>
                      <a:r>
                        <a:rPr lang="en-US" sz="1200">
                          <a:solidFill>
                            <a:schemeClr val="tx1"/>
                          </a:solidFill>
                          <a:effectLst/>
                        </a:rPr>
                        <a:t>Community</a:t>
                      </a:r>
                      <a:r>
                        <a:rPr lang="en-US" sz="1200" baseline="0">
                          <a:solidFill>
                            <a:schemeClr val="tx1"/>
                          </a:solidFill>
                          <a:effectLst/>
                        </a:rPr>
                        <a:t> Engagement and Training </a:t>
                      </a:r>
                      <a:endParaRPr lang="en-US" sz="1200">
                        <a:solidFill>
                          <a:schemeClr val="tx1"/>
                        </a:solidFill>
                        <a:effectLst/>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31,000</a:t>
                      </a:r>
                      <a:r>
                        <a:rPr lang="en-US" sz="1200" baseline="0">
                          <a:solidFill>
                            <a:sysClr val="windowText" lastClr="000000"/>
                          </a:solidFill>
                          <a:effectLst/>
                        </a:rPr>
                        <a:t>+ Detroit residents trained in fire safety, 1500+ smoke detectors installed</a:t>
                      </a:r>
                      <a:endParaRPr lang="en-US" sz="1200">
                        <a:solidFill>
                          <a:sysClr val="windowText" lastClr="000000"/>
                        </a:solidFill>
                        <a:effectLst/>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459553"/>
                  </a:ext>
                </a:extLst>
              </a:tr>
              <a:tr h="365461">
                <a:tc>
                  <a:txBody>
                    <a:bodyPr/>
                    <a:lstStyle/>
                    <a:p>
                      <a:pPr marL="0" marR="0">
                        <a:spcBef>
                          <a:spcPts val="0"/>
                        </a:spcBef>
                        <a:spcAft>
                          <a:spcPts val="0"/>
                        </a:spcAft>
                      </a:pPr>
                      <a:r>
                        <a:rPr lang="en-US" sz="1200">
                          <a:solidFill>
                            <a:schemeClr val="tx1"/>
                          </a:solidFill>
                          <a:effectLst/>
                        </a:rPr>
                        <a:t>Fire Inspections</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100% annual</a:t>
                      </a:r>
                      <a:r>
                        <a:rPr lang="en-US" sz="1200" baseline="0">
                          <a:solidFill>
                            <a:sysClr val="windowText" lastClr="000000"/>
                          </a:solidFill>
                          <a:effectLst/>
                        </a:rPr>
                        <a:t> inspections for schools, high rises, gas stations, 302 sites and senior multi family units.  </a:t>
                      </a:r>
                      <a:endParaRPr lang="en-US" sz="1200">
                        <a:solidFill>
                          <a:sysClr val="windowText" lastClr="000000"/>
                        </a:solidFill>
                        <a:effectLst/>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0035474"/>
                  </a:ext>
                </a:extLst>
              </a:tr>
            </a:tbl>
          </a:graphicData>
        </a:graphic>
      </p:graphicFrame>
    </p:spTree>
    <p:extLst>
      <p:ext uri="{BB962C8B-B14F-4D97-AF65-F5344CB8AC3E}">
        <p14:creationId xmlns:p14="http://schemas.microsoft.com/office/powerpoint/2010/main" val="3228133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Fire Department</a:t>
            </a:r>
            <a:br>
              <a:rPr lang="en-US"/>
            </a:br>
            <a:r>
              <a:rPr lang="en-US"/>
              <a:t>Contact Information</a:t>
            </a:r>
          </a:p>
        </p:txBody>
      </p:sp>
      <p:sp>
        <p:nvSpPr>
          <p:cNvPr id="4" name="Slide Number Placeholder 3"/>
          <p:cNvSpPr>
            <a:spLocks noGrp="1"/>
          </p:cNvSpPr>
          <p:nvPr>
            <p:ph type="sldNum" idx="4"/>
          </p:nvPr>
        </p:nvSpPr>
        <p:spPr/>
        <p:txBody>
          <a:bodyPr/>
          <a:lstStyle/>
          <a:p>
            <a:fld id="{00000000-1234-1234-1234-123412341234}" type="slidenum">
              <a:rPr lang="en" smtClean="0"/>
              <a:pPr/>
              <a:t>28</a:t>
            </a:fld>
            <a:endParaRPr lang="en"/>
          </a:p>
        </p:txBody>
      </p:sp>
      <p:sp>
        <p:nvSpPr>
          <p:cNvPr id="5" name="Rectangle 4"/>
          <p:cNvSpPr/>
          <p:nvPr/>
        </p:nvSpPr>
        <p:spPr>
          <a:xfrm>
            <a:off x="311698" y="1182548"/>
            <a:ext cx="7836622" cy="3170099"/>
          </a:xfrm>
          <a:prstGeom prst="rect">
            <a:avLst/>
          </a:prstGeom>
        </p:spPr>
        <p:txBody>
          <a:bodyPr wrap="square">
            <a:spAutoFit/>
          </a:bodyPr>
          <a:lstStyle/>
          <a:p>
            <a:r>
              <a:rPr lang="en-US" sz="1800" b="1">
                <a:latin typeface="Montserrat" panose="02000505000000020004" pitchFamily="2" charset="0"/>
              </a:rPr>
              <a:t>Residents contact the Fire Department</a:t>
            </a:r>
          </a:p>
          <a:p>
            <a:endParaRPr lang="en-US" sz="18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Community Relations Division</a:t>
            </a:r>
          </a:p>
          <a:p>
            <a:endParaRPr lang="en-US" sz="18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 https://detroitmi.gov/departments/detroit-fire-department</a:t>
            </a:r>
          </a:p>
          <a:p>
            <a:pPr marL="285750" indent="-285750">
              <a:buFont typeface="Arial" panose="020B0604020202020204" pitchFamily="34" charset="0"/>
              <a:buChar char="•"/>
            </a:pPr>
            <a:endParaRPr lang="en-US" sz="18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313-596-2900</a:t>
            </a:r>
          </a:p>
          <a:p>
            <a:pPr marL="285750" indent="-285750">
              <a:buFont typeface="Arial" panose="020B0604020202020204" pitchFamily="34" charset="0"/>
              <a:buChar char="•"/>
            </a:pPr>
            <a:endParaRPr lang="en-US" sz="18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If interested in becoming a Detroit Firefighter </a:t>
            </a:r>
          </a:p>
          <a:p>
            <a:endParaRPr lang="en-US" sz="1800" b="1">
              <a:latin typeface="Montserrat" panose="02000505000000020004" pitchFamily="2" charset="0"/>
            </a:endParaRPr>
          </a:p>
          <a:p>
            <a:r>
              <a:rPr lang="en-US" sz="1800" b="1">
                <a:latin typeface="Montserrat" panose="02000505000000020004" pitchFamily="2" charset="0"/>
              </a:rPr>
              <a:t>			   </a:t>
            </a:r>
            <a:r>
              <a:rPr lang="en-US" sz="2000" b="1">
                <a:latin typeface="Montserrat" panose="02000505000000020004" pitchFamily="2" charset="0"/>
              </a:rPr>
              <a:t>Please scan this QR code</a:t>
            </a:r>
            <a:endParaRPr lang="en-US" sz="1800" b="1">
              <a:latin typeface="Montserrat" panose="02000505000000020004" pitchFamily="2" charset="0"/>
            </a:endParaRPr>
          </a:p>
        </p:txBody>
      </p:sp>
      <p:pic>
        <p:nvPicPr>
          <p:cNvPr id="3" name="Picture 2"/>
          <p:cNvPicPr>
            <a:picLocks noChangeAspect="1"/>
          </p:cNvPicPr>
          <p:nvPr/>
        </p:nvPicPr>
        <p:blipFill>
          <a:blip r:embed="rId3"/>
          <a:stretch>
            <a:fillRect/>
          </a:stretch>
        </p:blipFill>
        <p:spPr>
          <a:xfrm>
            <a:off x="6748047" y="2603465"/>
            <a:ext cx="2084253" cy="2540035"/>
          </a:xfrm>
          <a:prstGeom prst="rect">
            <a:avLst/>
          </a:prstGeom>
        </p:spPr>
      </p:pic>
    </p:spTree>
    <p:extLst>
      <p:ext uri="{BB962C8B-B14F-4D97-AF65-F5344CB8AC3E}">
        <p14:creationId xmlns:p14="http://schemas.microsoft.com/office/powerpoint/2010/main" val="121262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62993AE-1D03-847E-BFC9-AECEA5EAF1E0}"/>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0FE6179-5481-0C55-EA4B-65542F134112}"/>
              </a:ext>
            </a:extLst>
          </p:cNvPr>
          <p:cNvSpPr>
            <a:spLocks noChangeArrowheads="1"/>
          </p:cNvSpPr>
          <p:nvPr/>
        </p:nvSpPr>
        <p:spPr bwMode="auto">
          <a:xfrm>
            <a:off x="0" y="0"/>
            <a:ext cx="5135336" cy="5152467"/>
          </a:xfrm>
          <a:prstGeom prst="rect">
            <a:avLst/>
          </a:prstGeom>
          <a:solidFill>
            <a:srgbClr val="007862"/>
          </a:solidFill>
          <a:ln w="9525">
            <a:noFill/>
            <a:miter lim="800000"/>
            <a:headEnd/>
            <a:tailEnd/>
          </a:ln>
        </p:spPr>
        <p:txBody>
          <a:bodyPr rot="0" vert="horz" wrap="square" lIns="91440" tIns="45720" rIns="91440" bIns="45720" anchor="t" anchorCtr="0" upright="1">
            <a:noAutofit/>
          </a:bodyPr>
          <a:lstStyle/>
          <a:p>
            <a:endParaRPr lang="en-US"/>
          </a:p>
        </p:txBody>
      </p:sp>
      <p:pic>
        <p:nvPicPr>
          <p:cNvPr id="4" name="Picture 3">
            <a:extLst>
              <a:ext uri="{FF2B5EF4-FFF2-40B4-BE49-F238E27FC236}">
                <a16:creationId xmlns:a16="http://schemas.microsoft.com/office/drawing/2014/main" id="{4397E5A5-F262-3A40-A696-F69B8BAC4066}"/>
              </a:ext>
            </a:extLst>
          </p:cNvPr>
          <p:cNvPicPr>
            <a:picLocks noChangeAspect="1"/>
          </p:cNvPicPr>
          <p:nvPr/>
        </p:nvPicPr>
        <p:blipFill>
          <a:blip r:embed="rId3"/>
          <a:srcRect/>
          <a:stretch/>
        </p:blipFill>
        <p:spPr>
          <a:xfrm>
            <a:off x="5112357" y="-8966"/>
            <a:ext cx="4029222" cy="5152465"/>
          </a:xfrm>
          <a:prstGeom prst="rect">
            <a:avLst/>
          </a:prstGeom>
        </p:spPr>
      </p:pic>
      <p:sp>
        <p:nvSpPr>
          <p:cNvPr id="13" name="TextBox 12">
            <a:extLst>
              <a:ext uri="{FF2B5EF4-FFF2-40B4-BE49-F238E27FC236}">
                <a16:creationId xmlns:a16="http://schemas.microsoft.com/office/drawing/2014/main" id="{9E50E5DC-70DA-8B9B-8732-BB745EDBA377}"/>
              </a:ext>
            </a:extLst>
          </p:cNvPr>
          <p:cNvSpPr txBox="1"/>
          <p:nvPr/>
        </p:nvSpPr>
        <p:spPr>
          <a:xfrm>
            <a:off x="91539" y="366259"/>
            <a:ext cx="4985492" cy="3093154"/>
          </a:xfrm>
          <a:prstGeom prst="rect">
            <a:avLst/>
          </a:prstGeom>
          <a:noFill/>
        </p:spPr>
        <p:txBody>
          <a:bodyPr wrap="square" lIns="91440" tIns="45720" rIns="91440" bIns="45720" rtlCol="0" anchor="t">
            <a:spAutoFit/>
          </a:bodyPr>
          <a:lstStyle/>
          <a:p>
            <a:r>
              <a:rPr lang="en-US" sz="3200" kern="0">
                <a:solidFill>
                  <a:srgbClr val="FFFFFF"/>
                </a:solidFill>
                <a:effectLst>
                  <a:outerShdw blurRad="38100" dist="38100" dir="2700000" algn="tl">
                    <a:srgbClr val="000000">
                      <a:alpha val="43137"/>
                    </a:srgbClr>
                  </a:outerShdw>
                </a:effectLst>
                <a:latin typeface="Montserrat ExtraBold"/>
                <a:sym typeface="Montserrat ExtraBold"/>
              </a:rPr>
              <a:t>Annual</a:t>
            </a:r>
            <a:r>
              <a:rPr kumimoji="0" lang="en-US" sz="32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ExtraBold"/>
                <a:sym typeface="Montserrat ExtraBold"/>
              </a:rPr>
              <a:t> </a:t>
            </a:r>
            <a:r>
              <a:rPr lang="en-US" sz="3200" kern="0">
                <a:solidFill>
                  <a:srgbClr val="FFFFFF"/>
                </a:solidFill>
                <a:effectLst>
                  <a:outerShdw blurRad="38100" dist="38100" dir="2700000" algn="tl">
                    <a:srgbClr val="000000">
                      <a:alpha val="43137"/>
                    </a:srgbClr>
                  </a:outerShdw>
                </a:effectLst>
                <a:latin typeface="Montserrat ExtraBold"/>
                <a:sym typeface="Montserrat ExtraBold"/>
              </a:rPr>
              <a:t>Public</a:t>
            </a:r>
            <a:endParaRPr kumimoji="0" lang="en-US" sz="32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ExtraBold"/>
              <a:sym typeface="Montserrat ExtraBold"/>
            </a:endParaRPr>
          </a:p>
          <a:p>
            <a:r>
              <a:rPr lang="en-US" sz="3200" kern="0">
                <a:solidFill>
                  <a:srgbClr val="FFFFFF"/>
                </a:solidFill>
                <a:effectLst>
                  <a:outerShdw blurRad="38100" dist="38100" dir="2700000" algn="tl">
                    <a:srgbClr val="000000">
                      <a:alpha val="43137"/>
                    </a:srgbClr>
                  </a:outerShdw>
                </a:effectLst>
                <a:latin typeface="Montserrat ExtraBold"/>
                <a:sym typeface="Montserrat ExtraBold"/>
              </a:rPr>
              <a:t>Budget Meeting</a:t>
            </a:r>
            <a:r>
              <a:rPr lang="en-US" sz="4300">
                <a:solidFill>
                  <a:srgbClr val="FFFFFF"/>
                </a:solidFill>
                <a:effectLst>
                  <a:outerShdw blurRad="38100" dist="38100" dir="2700000" algn="tl">
                    <a:srgbClr val="000000">
                      <a:alpha val="43137"/>
                    </a:srgbClr>
                  </a:outerShdw>
                </a:effectLst>
                <a:latin typeface="Montserrat ExtraBold"/>
                <a:sym typeface="Montserrat ExtraBold"/>
              </a:rPr>
              <a:t> </a:t>
            </a:r>
            <a:endParaRPr lang="en-US" sz="4300" kern="0">
              <a:solidFill>
                <a:srgbClr val="FFFFFF"/>
              </a:solidFill>
              <a:effectLst>
                <a:outerShdw blurRad="38100" dist="38100" dir="2700000" algn="tl">
                  <a:srgbClr val="000000">
                    <a:alpha val="43137"/>
                  </a:srgbClr>
                </a:outerShdw>
              </a:effectLst>
              <a:latin typeface="Montserrat ExtraBold"/>
            </a:endParaRPr>
          </a:p>
          <a:p>
            <a:r>
              <a:rPr lang="en-US" sz="2800" kern="0">
                <a:solidFill>
                  <a:srgbClr val="FFFFFF"/>
                </a:solidFill>
                <a:effectLst>
                  <a:outerShdw blurRad="38100" dist="38100" dir="2700000" algn="tl">
                    <a:srgbClr val="000000">
                      <a:alpha val="43137"/>
                    </a:srgbClr>
                  </a:outerShdw>
                </a:effectLst>
                <a:latin typeface="Montserrat ExtraBold"/>
                <a:sym typeface="Montserrat ExtraBold"/>
              </a:rPr>
              <a:t>Detroit</a:t>
            </a:r>
            <a:r>
              <a:rPr lang="en-US" sz="2800">
                <a:solidFill>
                  <a:srgbClr val="FFFFFF"/>
                </a:solidFill>
                <a:effectLst>
                  <a:outerShdw blurRad="38100" dist="38100" dir="2700000" algn="tl">
                    <a:srgbClr val="000000">
                      <a:alpha val="43137"/>
                    </a:srgbClr>
                  </a:outerShdw>
                </a:effectLst>
                <a:latin typeface="Montserrat ExtraBold"/>
                <a:sym typeface="Montserrat ExtraBold"/>
              </a:rPr>
              <a:t> </a:t>
            </a:r>
            <a:endParaRPr lang="en-US" sz="2800">
              <a:solidFill>
                <a:srgbClr val="FFFFFF"/>
              </a:solidFill>
              <a:effectLst>
                <a:outerShdw blurRad="38100" dist="38100" dir="2700000" algn="tl">
                  <a:srgbClr val="000000">
                    <a:alpha val="43137"/>
                  </a:srgbClr>
                </a:outerShdw>
              </a:effectLst>
              <a:latin typeface="Montserrat ExtraBold"/>
            </a:endParaRPr>
          </a:p>
          <a:p>
            <a:r>
              <a:rPr lang="en-US" sz="2800" kern="0">
                <a:solidFill>
                  <a:srgbClr val="FFFFFF"/>
                </a:solidFill>
                <a:effectLst>
                  <a:outerShdw blurRad="38100" dist="38100" dir="2700000" algn="tl">
                    <a:srgbClr val="000000">
                      <a:alpha val="43137"/>
                    </a:srgbClr>
                  </a:outerShdw>
                </a:effectLst>
                <a:latin typeface="Montserrat ExtraBold"/>
                <a:sym typeface="Montserrat ExtraBold"/>
              </a:rPr>
              <a:t>Health</a:t>
            </a:r>
            <a:r>
              <a:rPr lang="en-US" sz="2800">
                <a:solidFill>
                  <a:srgbClr val="FFFFFF"/>
                </a:solidFill>
                <a:effectLst>
                  <a:outerShdw blurRad="38100" dist="38100" dir="2700000" algn="tl">
                    <a:srgbClr val="000000">
                      <a:alpha val="43137"/>
                    </a:srgbClr>
                  </a:outerShdw>
                </a:effectLst>
                <a:latin typeface="Montserrat ExtraBold"/>
                <a:sym typeface="Montserrat ExtraBold"/>
              </a:rPr>
              <a:t> Department</a:t>
            </a:r>
            <a:endParaRPr lang="en-US"/>
          </a:p>
          <a:p>
            <a:endParaRPr lang="en-US" sz="2800" kern="0">
              <a:solidFill>
                <a:srgbClr val="FFFFFF"/>
              </a:solidFill>
              <a:effectLst>
                <a:outerShdw blurRad="38100" dist="38100" dir="2700000" algn="tl">
                  <a:srgbClr val="000000">
                    <a:alpha val="43137"/>
                  </a:srgbClr>
                </a:outerShdw>
              </a:effectLst>
              <a:latin typeface="Montserrat ExtraBold"/>
              <a:sym typeface="Montserrat ExtraBold"/>
            </a:endParaRPr>
          </a:p>
          <a:p>
            <a:endParaRPr lang="en-US" sz="2000" kern="0">
              <a:solidFill>
                <a:srgbClr val="FFFFFF"/>
              </a:solidFill>
              <a:effectLst>
                <a:outerShdw blurRad="38100" dist="38100" dir="2700000" algn="tl">
                  <a:srgbClr val="000000">
                    <a:alpha val="43137"/>
                  </a:srgbClr>
                </a:outerShdw>
              </a:effectLst>
              <a:latin typeface="Montserrat ExtraBold"/>
            </a:endParaRPr>
          </a:p>
          <a:p>
            <a:r>
              <a:rPr lang="en-US" sz="1600">
                <a:solidFill>
                  <a:srgbClr val="FFFFFF"/>
                </a:solidFill>
                <a:effectLst>
                  <a:outerShdw blurRad="38100" dist="38100" dir="2700000" algn="tl">
                    <a:srgbClr val="000000">
                      <a:alpha val="43137"/>
                    </a:srgbClr>
                  </a:outerShdw>
                </a:effectLst>
                <a:latin typeface="Montserrat ExtraBold"/>
                <a:sym typeface="Montserrat ExtraBold"/>
              </a:rPr>
              <a:t>OCFO - Office</a:t>
            </a:r>
            <a:r>
              <a:rPr lang="en-US" sz="1600" kern="0">
                <a:solidFill>
                  <a:srgbClr val="FFFFFF"/>
                </a:solidFill>
                <a:effectLst>
                  <a:outerShdw blurRad="38100" dist="38100" dir="2700000" algn="tl">
                    <a:srgbClr val="000000">
                      <a:alpha val="43137"/>
                    </a:srgbClr>
                  </a:outerShdw>
                </a:effectLst>
                <a:latin typeface="Montserrat ExtraBold"/>
                <a:sym typeface="Montserrat ExtraBold"/>
              </a:rPr>
              <a:t> of Budget</a:t>
            </a:r>
            <a:endParaRPr lang="en-US" sz="1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ExtraBold"/>
            </a:endParaRPr>
          </a:p>
        </p:txBody>
      </p:sp>
      <p:pic>
        <p:nvPicPr>
          <p:cNvPr id="10" name="Picture 9" descr="A picture containing text, sign&#10;&#10;Description automatically generated">
            <a:extLst>
              <a:ext uri="{FF2B5EF4-FFF2-40B4-BE49-F238E27FC236}">
                <a16:creationId xmlns:a16="http://schemas.microsoft.com/office/drawing/2014/main" id="{1EBB1944-20B3-A550-8195-96D16727C84D}"/>
              </a:ext>
            </a:extLst>
          </p:cNvPr>
          <p:cNvPicPr>
            <a:picLocks noChangeAspect="1"/>
          </p:cNvPicPr>
          <p:nvPr/>
        </p:nvPicPr>
        <p:blipFill rotWithShape="1">
          <a:blip r:embed="rId4"/>
          <a:srcRect t="6165" b="4152"/>
          <a:stretch/>
        </p:blipFill>
        <p:spPr>
          <a:xfrm>
            <a:off x="1669264" y="3282465"/>
            <a:ext cx="1482390" cy="1808673"/>
          </a:xfrm>
          <a:prstGeom prst="rect">
            <a:avLst/>
          </a:prstGeom>
        </p:spPr>
      </p:pic>
    </p:spTree>
    <p:extLst>
      <p:ext uri="{BB962C8B-B14F-4D97-AF65-F5344CB8AC3E}">
        <p14:creationId xmlns:p14="http://schemas.microsoft.com/office/powerpoint/2010/main" val="504492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Slide Number Placeholder 1"/>
          <p:cNvSpPr>
            <a:spLocks noGrp="1"/>
          </p:cNvSpPr>
          <p:nvPr>
            <p:ph type="sldNum" idx="4"/>
          </p:nvPr>
        </p:nvSpPr>
        <p:spPr/>
        <p:txBody>
          <a:bodyPr/>
          <a:lstStyle/>
          <a:p>
            <a:fld id="{00000000-1234-1234-1234-123412341234}" type="slidenum">
              <a:rPr lang="en" smtClean="0"/>
              <a:pPr/>
              <a:t>3</a:t>
            </a:fld>
            <a:endParaRPr lang="en"/>
          </a:p>
        </p:txBody>
      </p:sp>
      <p:sp>
        <p:nvSpPr>
          <p:cNvPr id="3" name="Title 2"/>
          <p:cNvSpPr>
            <a:spLocks noGrp="1"/>
          </p:cNvSpPr>
          <p:nvPr>
            <p:ph type="title"/>
          </p:nvPr>
        </p:nvSpPr>
        <p:spPr/>
        <p:txBody>
          <a:bodyPr/>
          <a:lstStyle/>
          <a:p>
            <a:r>
              <a:rPr lang="en-US" sz="2400">
                <a:solidFill>
                  <a:schemeClr val="bg1"/>
                </a:solidFill>
              </a:rPr>
              <a:t>How is the budget built?</a:t>
            </a:r>
          </a:p>
        </p:txBody>
      </p:sp>
      <p:sp>
        <p:nvSpPr>
          <p:cNvPr id="10" name="TextBox 9">
            <a:extLst>
              <a:ext uri="{FF2B5EF4-FFF2-40B4-BE49-F238E27FC236}">
                <a16:creationId xmlns:a16="http://schemas.microsoft.com/office/drawing/2014/main" id="{A0ED0014-CC6E-4178-9BB0-95BCD8519513}"/>
              </a:ext>
            </a:extLst>
          </p:cNvPr>
          <p:cNvSpPr txBox="1"/>
          <p:nvPr/>
        </p:nvSpPr>
        <p:spPr>
          <a:xfrm>
            <a:off x="5801598" y="1641485"/>
            <a:ext cx="2945211" cy="1585049"/>
          </a:xfrm>
          <a:prstGeom prst="rect">
            <a:avLst/>
          </a:prstGeom>
          <a:noFill/>
        </p:spPr>
        <p:txBody>
          <a:bodyPr wrap="square" lIns="91440" tIns="45720" rIns="91440" bIns="45720" rtlCol="0" anchor="t">
            <a:spAutoFit/>
          </a:bodyPr>
          <a:lstStyle/>
          <a:p>
            <a:pPr>
              <a:spcAft>
                <a:spcPts val="1200"/>
              </a:spcAft>
            </a:pPr>
            <a:r>
              <a:rPr lang="en-US" sz="1200" b="1">
                <a:latin typeface="Roboto" panose="02000000000000000000" pitchFamily="2" charset="0"/>
                <a:ea typeface="Roboto" panose="02000000000000000000" pitchFamily="2" charset="0"/>
                <a:cs typeface="Roboto" panose="02000000000000000000" pitchFamily="2" charset="0"/>
              </a:rPr>
              <a:t>The City’s fiscal year (FY) runs from July 1 to June 30 </a:t>
            </a:r>
          </a:p>
          <a:p>
            <a:pPr lvl="2">
              <a:spcAft>
                <a:spcPts val="600"/>
              </a:spcAft>
            </a:pPr>
            <a:r>
              <a:rPr lang="en-US" sz="1200" b="1">
                <a:solidFill>
                  <a:schemeClr val="accent1"/>
                </a:solidFill>
                <a:latin typeface="Roboto" panose="02000000000000000000" pitchFamily="2" charset="0"/>
                <a:ea typeface="Roboto" panose="02000000000000000000" pitchFamily="2" charset="0"/>
                <a:cs typeface="Roboto" panose="02000000000000000000" pitchFamily="2" charset="0"/>
              </a:rPr>
              <a:t>FY 2024:</a:t>
            </a:r>
          </a:p>
          <a:p>
            <a:pPr lvl="2">
              <a:spcAft>
                <a:spcPts val="600"/>
              </a:spcAft>
            </a:pPr>
            <a:r>
              <a:rPr lang="en-US" sz="1200" b="1">
                <a:latin typeface="Roboto" panose="02000000000000000000" pitchFamily="2" charset="0"/>
                <a:ea typeface="Roboto" panose="02000000000000000000" pitchFamily="2" charset="0"/>
                <a:cs typeface="Roboto" panose="02000000000000000000" pitchFamily="2" charset="0"/>
              </a:rPr>
              <a:t>July 1, 2023 to June 30, 2024</a:t>
            </a:r>
          </a:p>
          <a:p>
            <a:pPr lvl="2">
              <a:spcAft>
                <a:spcPts val="600"/>
              </a:spcAft>
            </a:pPr>
            <a:r>
              <a:rPr lang="en-US" sz="1200" b="1">
                <a:solidFill>
                  <a:schemeClr val="accent1"/>
                </a:solidFill>
                <a:latin typeface="Roboto" panose="02000000000000000000" pitchFamily="2" charset="0"/>
                <a:ea typeface="Roboto" panose="02000000000000000000" pitchFamily="2" charset="0"/>
                <a:cs typeface="Roboto" panose="02000000000000000000" pitchFamily="2" charset="0"/>
              </a:rPr>
              <a:t>FY 2025:</a:t>
            </a:r>
          </a:p>
          <a:p>
            <a:pPr lvl="2">
              <a:spcAft>
                <a:spcPts val="600"/>
              </a:spcAft>
            </a:pPr>
            <a:r>
              <a:rPr lang="en-US" sz="1200" b="1">
                <a:latin typeface="Roboto" panose="02000000000000000000" pitchFamily="2" charset="0"/>
                <a:ea typeface="Roboto" panose="02000000000000000000" pitchFamily="2" charset="0"/>
                <a:cs typeface="Roboto" panose="02000000000000000000" pitchFamily="2" charset="0"/>
              </a:rPr>
              <a:t>July 1, 2024 to June 30, 2025</a:t>
            </a:r>
          </a:p>
        </p:txBody>
      </p:sp>
      <p:sp>
        <p:nvSpPr>
          <p:cNvPr id="4" name="Rectangle: Rounded Corners 3">
            <a:extLst>
              <a:ext uri="{FF2B5EF4-FFF2-40B4-BE49-F238E27FC236}">
                <a16:creationId xmlns:a16="http://schemas.microsoft.com/office/drawing/2014/main" id="{2CA74825-5AF6-2770-F13F-5FA2DD9D918A}"/>
              </a:ext>
            </a:extLst>
          </p:cNvPr>
          <p:cNvSpPr/>
          <p:nvPr/>
        </p:nvSpPr>
        <p:spPr>
          <a:xfrm>
            <a:off x="2276183" y="1219652"/>
            <a:ext cx="3173803" cy="2685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Budget Kickoff</a:t>
            </a:r>
          </a:p>
        </p:txBody>
      </p:sp>
      <p:sp>
        <p:nvSpPr>
          <p:cNvPr id="5" name="Rectangle: Rounded Corners 4">
            <a:extLst>
              <a:ext uri="{FF2B5EF4-FFF2-40B4-BE49-F238E27FC236}">
                <a16:creationId xmlns:a16="http://schemas.microsoft.com/office/drawing/2014/main" id="{0FDB8E18-B8B1-21EC-3ED5-2058C39C7B56}"/>
              </a:ext>
            </a:extLst>
          </p:cNvPr>
          <p:cNvSpPr/>
          <p:nvPr/>
        </p:nvSpPr>
        <p:spPr>
          <a:xfrm>
            <a:off x="2276183" y="1551739"/>
            <a:ext cx="3173803" cy="2636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Sept. Revenue Estimating Conference</a:t>
            </a:r>
          </a:p>
        </p:txBody>
      </p:sp>
      <p:sp>
        <p:nvSpPr>
          <p:cNvPr id="6" name="Rectangle: Rounded Corners 5">
            <a:extLst>
              <a:ext uri="{FF2B5EF4-FFF2-40B4-BE49-F238E27FC236}">
                <a16:creationId xmlns:a16="http://schemas.microsoft.com/office/drawing/2014/main" id="{ECC01840-C6BF-2D13-0AA6-308A9356DBDB}"/>
              </a:ext>
            </a:extLst>
          </p:cNvPr>
          <p:cNvSpPr/>
          <p:nvPr/>
        </p:nvSpPr>
        <p:spPr>
          <a:xfrm>
            <a:off x="2284194" y="1878979"/>
            <a:ext cx="3173803" cy="26850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Annual Public Budget Meetings</a:t>
            </a:r>
          </a:p>
        </p:txBody>
      </p:sp>
      <p:sp>
        <p:nvSpPr>
          <p:cNvPr id="7" name="Rectangle: Rounded Corners 6">
            <a:extLst>
              <a:ext uri="{FF2B5EF4-FFF2-40B4-BE49-F238E27FC236}">
                <a16:creationId xmlns:a16="http://schemas.microsoft.com/office/drawing/2014/main" id="{4251F7E2-2CA9-C17D-CC96-B14E17C1F0F5}"/>
              </a:ext>
            </a:extLst>
          </p:cNvPr>
          <p:cNvSpPr/>
          <p:nvPr/>
        </p:nvSpPr>
        <p:spPr>
          <a:xfrm>
            <a:off x="2284194" y="2211066"/>
            <a:ext cx="3173803" cy="26850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District Priorities Forums</a:t>
            </a:r>
          </a:p>
        </p:txBody>
      </p:sp>
      <p:sp>
        <p:nvSpPr>
          <p:cNvPr id="8" name="Rectangle: Rounded Corners 7">
            <a:extLst>
              <a:ext uri="{FF2B5EF4-FFF2-40B4-BE49-F238E27FC236}">
                <a16:creationId xmlns:a16="http://schemas.microsoft.com/office/drawing/2014/main" id="{EC58A00E-9F97-4DC4-9882-F3AB9AED5C6F}"/>
              </a:ext>
            </a:extLst>
          </p:cNvPr>
          <p:cNvSpPr/>
          <p:nvPr/>
        </p:nvSpPr>
        <p:spPr>
          <a:xfrm>
            <a:off x="2276183" y="2543153"/>
            <a:ext cx="3173803" cy="2685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Budget Preparation</a:t>
            </a:r>
          </a:p>
        </p:txBody>
      </p:sp>
      <p:cxnSp>
        <p:nvCxnSpPr>
          <p:cNvPr id="22" name="Straight Connector 21">
            <a:extLst>
              <a:ext uri="{FF2B5EF4-FFF2-40B4-BE49-F238E27FC236}">
                <a16:creationId xmlns:a16="http://schemas.microsoft.com/office/drawing/2014/main" id="{B7555142-CE6A-1C4F-EE23-7CEA026A4DAE}"/>
              </a:ext>
            </a:extLst>
          </p:cNvPr>
          <p:cNvCxnSpPr>
            <a:cxnSpLocks/>
          </p:cNvCxnSpPr>
          <p:nvPr/>
        </p:nvCxnSpPr>
        <p:spPr>
          <a:xfrm>
            <a:off x="2153872" y="1219652"/>
            <a:ext cx="2683" cy="3252438"/>
          </a:xfrm>
          <a:prstGeom prst="line">
            <a:avLst/>
          </a:prstGeom>
          <a:ln w="28575">
            <a:solidFill>
              <a:srgbClr val="FEB70D"/>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1F20A334-F9EE-22A7-E6E2-0FB7CAFC6BBA}"/>
              </a:ext>
            </a:extLst>
          </p:cNvPr>
          <p:cNvSpPr/>
          <p:nvPr/>
        </p:nvSpPr>
        <p:spPr>
          <a:xfrm>
            <a:off x="549957" y="1219652"/>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Sept</a:t>
            </a:r>
          </a:p>
        </p:txBody>
      </p:sp>
      <p:sp>
        <p:nvSpPr>
          <p:cNvPr id="24" name="Rectangle: Rounded Corners 23">
            <a:extLst>
              <a:ext uri="{FF2B5EF4-FFF2-40B4-BE49-F238E27FC236}">
                <a16:creationId xmlns:a16="http://schemas.microsoft.com/office/drawing/2014/main" id="{B707E5BC-C8ED-CBC2-20DC-9AA43F9B292D}"/>
              </a:ext>
            </a:extLst>
          </p:cNvPr>
          <p:cNvSpPr/>
          <p:nvPr/>
        </p:nvSpPr>
        <p:spPr>
          <a:xfrm>
            <a:off x="549961" y="1551481"/>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Sept</a:t>
            </a:r>
          </a:p>
        </p:txBody>
      </p:sp>
      <p:sp>
        <p:nvSpPr>
          <p:cNvPr id="25" name="Rectangle: Rounded Corners 24">
            <a:extLst>
              <a:ext uri="{FF2B5EF4-FFF2-40B4-BE49-F238E27FC236}">
                <a16:creationId xmlns:a16="http://schemas.microsoft.com/office/drawing/2014/main" id="{B03D669D-3B44-79F6-69EC-8D4E195FE483}"/>
              </a:ext>
            </a:extLst>
          </p:cNvPr>
          <p:cNvSpPr/>
          <p:nvPr/>
        </p:nvSpPr>
        <p:spPr>
          <a:xfrm>
            <a:off x="549961" y="1883310"/>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a:rPr>
              <a:t>Sept – Oct</a:t>
            </a:r>
            <a:endParaRPr lang="en-US">
              <a:solidFill>
                <a:schemeClr val="tx1"/>
              </a:solidFill>
              <a:cs typeface="Arial"/>
            </a:endParaRPr>
          </a:p>
        </p:txBody>
      </p:sp>
      <p:sp>
        <p:nvSpPr>
          <p:cNvPr id="26" name="Rectangle: Rounded Corners 25">
            <a:extLst>
              <a:ext uri="{FF2B5EF4-FFF2-40B4-BE49-F238E27FC236}">
                <a16:creationId xmlns:a16="http://schemas.microsoft.com/office/drawing/2014/main" id="{188B3A5C-C436-A275-663B-6813D189BF7D}"/>
              </a:ext>
            </a:extLst>
          </p:cNvPr>
          <p:cNvSpPr/>
          <p:nvPr/>
        </p:nvSpPr>
        <p:spPr>
          <a:xfrm>
            <a:off x="557972" y="2215139"/>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Oct</a:t>
            </a:r>
          </a:p>
        </p:txBody>
      </p:sp>
      <p:sp>
        <p:nvSpPr>
          <p:cNvPr id="27" name="Rectangle: Rounded Corners 26">
            <a:extLst>
              <a:ext uri="{FF2B5EF4-FFF2-40B4-BE49-F238E27FC236}">
                <a16:creationId xmlns:a16="http://schemas.microsoft.com/office/drawing/2014/main" id="{05A532F4-9E2D-7A88-1E5B-9D8EF83BE437}"/>
              </a:ext>
            </a:extLst>
          </p:cNvPr>
          <p:cNvSpPr/>
          <p:nvPr/>
        </p:nvSpPr>
        <p:spPr>
          <a:xfrm>
            <a:off x="557972" y="2546968"/>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Nov – Feb</a:t>
            </a:r>
          </a:p>
        </p:txBody>
      </p:sp>
      <p:sp>
        <p:nvSpPr>
          <p:cNvPr id="28" name="Rectangle: Rounded Corners 27">
            <a:extLst>
              <a:ext uri="{FF2B5EF4-FFF2-40B4-BE49-F238E27FC236}">
                <a16:creationId xmlns:a16="http://schemas.microsoft.com/office/drawing/2014/main" id="{8E3CF478-F5BF-C93D-5BFB-48DB58AA9D06}"/>
              </a:ext>
            </a:extLst>
          </p:cNvPr>
          <p:cNvSpPr/>
          <p:nvPr/>
        </p:nvSpPr>
        <p:spPr>
          <a:xfrm>
            <a:off x="557972" y="2878797"/>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Feb</a:t>
            </a:r>
          </a:p>
        </p:txBody>
      </p:sp>
      <p:sp>
        <p:nvSpPr>
          <p:cNvPr id="29" name="Rectangle: Rounded Corners 28">
            <a:extLst>
              <a:ext uri="{FF2B5EF4-FFF2-40B4-BE49-F238E27FC236}">
                <a16:creationId xmlns:a16="http://schemas.microsoft.com/office/drawing/2014/main" id="{9FE18FC5-4CBE-12F3-2146-B98607CB344D}"/>
              </a:ext>
            </a:extLst>
          </p:cNvPr>
          <p:cNvSpPr/>
          <p:nvPr/>
        </p:nvSpPr>
        <p:spPr>
          <a:xfrm>
            <a:off x="2276180" y="2875240"/>
            <a:ext cx="3173803" cy="2685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Feb. Revenue Estimating Conference</a:t>
            </a:r>
          </a:p>
        </p:txBody>
      </p:sp>
      <p:sp>
        <p:nvSpPr>
          <p:cNvPr id="30" name="Rectangle: Rounded Corners 29">
            <a:extLst>
              <a:ext uri="{FF2B5EF4-FFF2-40B4-BE49-F238E27FC236}">
                <a16:creationId xmlns:a16="http://schemas.microsoft.com/office/drawing/2014/main" id="{126E2AF5-83AF-670D-5D14-D9807AEC9D7C}"/>
              </a:ext>
            </a:extLst>
          </p:cNvPr>
          <p:cNvSpPr/>
          <p:nvPr/>
        </p:nvSpPr>
        <p:spPr>
          <a:xfrm>
            <a:off x="557972" y="3210626"/>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Mar</a:t>
            </a:r>
          </a:p>
        </p:txBody>
      </p:sp>
      <p:sp>
        <p:nvSpPr>
          <p:cNvPr id="31" name="Rectangle: Rounded Corners 30">
            <a:extLst>
              <a:ext uri="{FF2B5EF4-FFF2-40B4-BE49-F238E27FC236}">
                <a16:creationId xmlns:a16="http://schemas.microsoft.com/office/drawing/2014/main" id="{80B7A828-A824-849D-FC48-FDDBF68C600E}"/>
              </a:ext>
            </a:extLst>
          </p:cNvPr>
          <p:cNvSpPr/>
          <p:nvPr/>
        </p:nvSpPr>
        <p:spPr>
          <a:xfrm>
            <a:off x="2284193" y="3207327"/>
            <a:ext cx="3173803" cy="2685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Mayor Proposes Budget</a:t>
            </a:r>
          </a:p>
        </p:txBody>
      </p:sp>
      <p:sp>
        <p:nvSpPr>
          <p:cNvPr id="33" name="Rectangle: Rounded Corners 32">
            <a:extLst>
              <a:ext uri="{FF2B5EF4-FFF2-40B4-BE49-F238E27FC236}">
                <a16:creationId xmlns:a16="http://schemas.microsoft.com/office/drawing/2014/main" id="{CB41A4D5-4EAF-0A8D-DAB2-14688699B523}"/>
              </a:ext>
            </a:extLst>
          </p:cNvPr>
          <p:cNvSpPr/>
          <p:nvPr/>
        </p:nvSpPr>
        <p:spPr>
          <a:xfrm>
            <a:off x="557972" y="3542455"/>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Mar – Apr</a:t>
            </a:r>
          </a:p>
        </p:txBody>
      </p:sp>
      <p:sp>
        <p:nvSpPr>
          <p:cNvPr id="34" name="Rectangle: Rounded Corners 33">
            <a:extLst>
              <a:ext uri="{FF2B5EF4-FFF2-40B4-BE49-F238E27FC236}">
                <a16:creationId xmlns:a16="http://schemas.microsoft.com/office/drawing/2014/main" id="{130AEE2F-C431-379E-6F52-D98A2591E7F3}"/>
              </a:ext>
            </a:extLst>
          </p:cNvPr>
          <p:cNvSpPr/>
          <p:nvPr/>
        </p:nvSpPr>
        <p:spPr>
          <a:xfrm>
            <a:off x="2284193" y="3539414"/>
            <a:ext cx="3173803" cy="26850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City Council Budget Hearings</a:t>
            </a:r>
          </a:p>
        </p:txBody>
      </p:sp>
      <p:sp>
        <p:nvSpPr>
          <p:cNvPr id="35" name="Rectangle: Rounded Corners 34">
            <a:extLst>
              <a:ext uri="{FF2B5EF4-FFF2-40B4-BE49-F238E27FC236}">
                <a16:creationId xmlns:a16="http://schemas.microsoft.com/office/drawing/2014/main" id="{F5D169BE-D45F-7DEF-9E13-C5251F9C41AB}"/>
              </a:ext>
            </a:extLst>
          </p:cNvPr>
          <p:cNvSpPr/>
          <p:nvPr/>
        </p:nvSpPr>
        <p:spPr>
          <a:xfrm>
            <a:off x="557972" y="3874284"/>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Apr</a:t>
            </a:r>
          </a:p>
        </p:txBody>
      </p:sp>
      <p:sp>
        <p:nvSpPr>
          <p:cNvPr id="36" name="Rectangle: Rounded Corners 35">
            <a:extLst>
              <a:ext uri="{FF2B5EF4-FFF2-40B4-BE49-F238E27FC236}">
                <a16:creationId xmlns:a16="http://schemas.microsoft.com/office/drawing/2014/main" id="{BEA5F823-D542-F374-FB68-8BBA8AC75BBF}"/>
              </a:ext>
            </a:extLst>
          </p:cNvPr>
          <p:cNvSpPr/>
          <p:nvPr/>
        </p:nvSpPr>
        <p:spPr>
          <a:xfrm>
            <a:off x="2284193" y="3871501"/>
            <a:ext cx="3173803" cy="2685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City Council Adopts Budget</a:t>
            </a:r>
          </a:p>
        </p:txBody>
      </p:sp>
      <p:sp>
        <p:nvSpPr>
          <p:cNvPr id="37" name="Rectangle: Rounded Corners 36">
            <a:extLst>
              <a:ext uri="{FF2B5EF4-FFF2-40B4-BE49-F238E27FC236}">
                <a16:creationId xmlns:a16="http://schemas.microsoft.com/office/drawing/2014/main" id="{9326F762-05E9-554B-2BDF-BC4A4FA6229A}"/>
              </a:ext>
            </a:extLst>
          </p:cNvPr>
          <p:cNvSpPr/>
          <p:nvPr/>
        </p:nvSpPr>
        <p:spPr>
          <a:xfrm>
            <a:off x="557972" y="4206111"/>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Jul 1</a:t>
            </a:r>
          </a:p>
        </p:txBody>
      </p:sp>
      <p:sp>
        <p:nvSpPr>
          <p:cNvPr id="38" name="Rectangle: Rounded Corners 37">
            <a:extLst>
              <a:ext uri="{FF2B5EF4-FFF2-40B4-BE49-F238E27FC236}">
                <a16:creationId xmlns:a16="http://schemas.microsoft.com/office/drawing/2014/main" id="{7492C756-4505-1735-B555-BDE66E0B5702}"/>
              </a:ext>
            </a:extLst>
          </p:cNvPr>
          <p:cNvSpPr/>
          <p:nvPr/>
        </p:nvSpPr>
        <p:spPr>
          <a:xfrm>
            <a:off x="2284193" y="4203588"/>
            <a:ext cx="3173803" cy="2685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Fiscal Year Begins</a:t>
            </a:r>
          </a:p>
        </p:txBody>
      </p:sp>
      <p:sp>
        <p:nvSpPr>
          <p:cNvPr id="41" name="Rectangle: Rounded Corners 40">
            <a:extLst>
              <a:ext uri="{FF2B5EF4-FFF2-40B4-BE49-F238E27FC236}">
                <a16:creationId xmlns:a16="http://schemas.microsoft.com/office/drawing/2014/main" id="{78089872-1BB8-5A54-87DD-3D2FCA983693}"/>
              </a:ext>
            </a:extLst>
          </p:cNvPr>
          <p:cNvSpPr/>
          <p:nvPr/>
        </p:nvSpPr>
        <p:spPr>
          <a:xfrm>
            <a:off x="6509384" y="4137243"/>
            <a:ext cx="285386" cy="26850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800" b="1">
              <a:solidFill>
                <a:schemeClr val="bg1"/>
              </a:solidFill>
              <a:latin typeface="Montserrat" panose="00000300000000000000" pitchFamily="2" charset="0"/>
            </a:endParaRPr>
          </a:p>
        </p:txBody>
      </p:sp>
      <p:sp>
        <p:nvSpPr>
          <p:cNvPr id="42" name="Rectangle: Rounded Corners 41">
            <a:extLst>
              <a:ext uri="{FF2B5EF4-FFF2-40B4-BE49-F238E27FC236}">
                <a16:creationId xmlns:a16="http://schemas.microsoft.com/office/drawing/2014/main" id="{15253B84-8A35-E205-EE14-CE31E4674A8B}"/>
              </a:ext>
            </a:extLst>
          </p:cNvPr>
          <p:cNvSpPr/>
          <p:nvPr/>
        </p:nvSpPr>
        <p:spPr>
          <a:xfrm>
            <a:off x="6736608" y="4137243"/>
            <a:ext cx="2153854" cy="2685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900" b="1">
                <a:solidFill>
                  <a:schemeClr val="bg1"/>
                </a:solidFill>
                <a:latin typeface="Montserrat" panose="00000300000000000000" pitchFamily="2" charset="0"/>
              </a:rPr>
              <a:t>= opportunities for public input</a:t>
            </a:r>
          </a:p>
        </p:txBody>
      </p:sp>
      <p:sp>
        <p:nvSpPr>
          <p:cNvPr id="43" name="Rectangle: Rounded Corners 42">
            <a:extLst>
              <a:ext uri="{FF2B5EF4-FFF2-40B4-BE49-F238E27FC236}">
                <a16:creationId xmlns:a16="http://schemas.microsoft.com/office/drawing/2014/main" id="{7E9E96D2-75FC-C825-B260-2079628CDCB6}"/>
              </a:ext>
            </a:extLst>
          </p:cNvPr>
          <p:cNvSpPr/>
          <p:nvPr/>
        </p:nvSpPr>
        <p:spPr>
          <a:xfrm>
            <a:off x="6444346" y="4061048"/>
            <a:ext cx="2387954" cy="42090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800" b="1">
              <a:solidFill>
                <a:schemeClr val="bg1"/>
              </a:solidFill>
              <a:latin typeface="Montserrat" panose="00000300000000000000" pitchFamily="2" charset="0"/>
            </a:endParaRPr>
          </a:p>
        </p:txBody>
      </p:sp>
    </p:spTree>
    <p:extLst>
      <p:ext uri="{BB962C8B-B14F-4D97-AF65-F5344CB8AC3E}">
        <p14:creationId xmlns:p14="http://schemas.microsoft.com/office/powerpoint/2010/main" val="5488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FCA9AD-3BE6-DBF2-57A0-12C48D4C8D4C}"/>
              </a:ext>
            </a:extLst>
          </p:cNvPr>
          <p:cNvSpPr>
            <a:spLocks noChangeArrowheads="1"/>
          </p:cNvSpPr>
          <p:nvPr/>
        </p:nvSpPr>
        <p:spPr bwMode="auto">
          <a:xfrm>
            <a:off x="-128148" y="-26563"/>
            <a:ext cx="9272148" cy="5158790"/>
          </a:xfrm>
          <a:prstGeom prst="rect">
            <a:avLst/>
          </a:prstGeom>
          <a:solidFill>
            <a:srgbClr val="007862"/>
          </a:solidFill>
          <a:ln w="9525">
            <a:noFill/>
            <a:miter lim="800000"/>
            <a:headEnd/>
            <a:tailEnd/>
          </a:ln>
        </p:spPr>
        <p:txBody>
          <a:bodyPr rot="0" vert="horz" wrap="square" lIns="91440" tIns="45720" rIns="91440" bIns="45720" anchor="t" anchorCtr="0" upright="1">
            <a:noAutofit/>
          </a:bodyPr>
          <a:lstStyle/>
          <a:p>
            <a:endParaRPr lang="en-US"/>
          </a:p>
        </p:txBody>
      </p:sp>
      <p:sp>
        <p:nvSpPr>
          <p:cNvPr id="38" name="TextBox 37">
            <a:extLst>
              <a:ext uri="{FF2B5EF4-FFF2-40B4-BE49-F238E27FC236}">
                <a16:creationId xmlns:a16="http://schemas.microsoft.com/office/drawing/2014/main" id="{D100638E-2C83-24E6-FFAA-034C9D5320B6}"/>
              </a:ext>
            </a:extLst>
          </p:cNvPr>
          <p:cNvSpPr txBox="1"/>
          <p:nvPr/>
        </p:nvSpPr>
        <p:spPr>
          <a:xfrm>
            <a:off x="551515" y="961664"/>
            <a:ext cx="3783102" cy="946413"/>
          </a:xfrm>
          <a:prstGeom prst="rect">
            <a:avLst/>
          </a:prstGeom>
          <a:noFill/>
        </p:spPr>
        <p:txBody>
          <a:bodyPr wrap="square" lIns="91440" tIns="45720" rIns="91440" bIns="45720" rtlCol="0" anchor="t">
            <a:spAutoFit/>
          </a:bodyPr>
          <a:lstStyle/>
          <a:p>
            <a:pPr algn="ctr"/>
            <a:r>
              <a:rPr lang="en-US" sz="1850" b="1">
                <a:solidFill>
                  <a:schemeClr val="bg1"/>
                </a:solidFill>
                <a:effectLst/>
                <a:latin typeface="+mn-lt"/>
                <a:ea typeface="Roboto Condensed"/>
              </a:rPr>
              <a:t>Address public and population health priorities of Detroiters</a:t>
            </a:r>
            <a:endParaRPr lang="en-US" sz="1850" b="1">
              <a:solidFill>
                <a:schemeClr val="bg1"/>
              </a:solidFill>
              <a:latin typeface="+mn-lt"/>
              <a:ea typeface="Roboto Condensed"/>
            </a:endParaRPr>
          </a:p>
        </p:txBody>
      </p:sp>
      <p:sp>
        <p:nvSpPr>
          <p:cNvPr id="39" name="TextBox 38">
            <a:extLst>
              <a:ext uri="{FF2B5EF4-FFF2-40B4-BE49-F238E27FC236}">
                <a16:creationId xmlns:a16="http://schemas.microsoft.com/office/drawing/2014/main" id="{D445AD67-5289-065E-EAC0-EE0F6D4D2934}"/>
              </a:ext>
            </a:extLst>
          </p:cNvPr>
          <p:cNvSpPr txBox="1"/>
          <p:nvPr/>
        </p:nvSpPr>
        <p:spPr>
          <a:xfrm>
            <a:off x="179664" y="2574565"/>
            <a:ext cx="4526804" cy="946413"/>
          </a:xfrm>
          <a:prstGeom prst="rect">
            <a:avLst/>
          </a:prstGeom>
          <a:noFill/>
        </p:spPr>
        <p:txBody>
          <a:bodyPr wrap="square" lIns="91440" tIns="45720" rIns="91440" bIns="45720" rtlCol="0" anchor="t">
            <a:spAutoFit/>
          </a:bodyPr>
          <a:lstStyle/>
          <a:p>
            <a:pPr algn="ctr"/>
            <a:r>
              <a:rPr lang="en-US" sz="1850" b="1">
                <a:solidFill>
                  <a:schemeClr val="bg1"/>
                </a:solidFill>
                <a:effectLst/>
                <a:latin typeface="Montserrat"/>
                <a:ea typeface="Roboto Condensed"/>
                <a:cs typeface="Roboto Condensed"/>
              </a:rPr>
              <a:t>We envision healthy communities where everyone has the opportunity to thrive</a:t>
            </a:r>
            <a:endParaRPr lang="en-US" sz="1850" b="1">
              <a:solidFill>
                <a:schemeClr val="bg1"/>
              </a:solidFill>
              <a:latin typeface="Montserrat"/>
              <a:ea typeface="Roboto Condensed"/>
              <a:cs typeface="Roboto Condensed"/>
            </a:endParaRPr>
          </a:p>
        </p:txBody>
      </p:sp>
      <p:sp>
        <p:nvSpPr>
          <p:cNvPr id="40" name="TextBox 39">
            <a:extLst>
              <a:ext uri="{FF2B5EF4-FFF2-40B4-BE49-F238E27FC236}">
                <a16:creationId xmlns:a16="http://schemas.microsoft.com/office/drawing/2014/main" id="{22863D6C-D8ED-C981-1AD9-31A8335340DF}"/>
              </a:ext>
            </a:extLst>
          </p:cNvPr>
          <p:cNvSpPr txBox="1"/>
          <p:nvPr/>
        </p:nvSpPr>
        <p:spPr>
          <a:xfrm>
            <a:off x="-55407" y="4174383"/>
            <a:ext cx="5878108" cy="377026"/>
          </a:xfrm>
          <a:prstGeom prst="rect">
            <a:avLst/>
          </a:prstGeom>
          <a:noFill/>
        </p:spPr>
        <p:txBody>
          <a:bodyPr wrap="square" lIns="91440" tIns="45720" rIns="91440" bIns="45720" rtlCol="0" anchor="t">
            <a:spAutoFit/>
          </a:bodyPr>
          <a:lstStyle/>
          <a:p>
            <a:pPr algn="ctr"/>
            <a:endParaRPr lang="en-US" sz="1850" strike="sngStrike">
              <a:solidFill>
                <a:schemeClr val="bg1"/>
              </a:solidFill>
              <a:latin typeface="Montserrat"/>
              <a:ea typeface="Roboto Condensed"/>
              <a:cs typeface="Times New Roman"/>
            </a:endParaRPr>
          </a:p>
        </p:txBody>
      </p:sp>
      <p:sp>
        <p:nvSpPr>
          <p:cNvPr id="41" name="TextBox 40">
            <a:extLst>
              <a:ext uri="{FF2B5EF4-FFF2-40B4-BE49-F238E27FC236}">
                <a16:creationId xmlns:a16="http://schemas.microsoft.com/office/drawing/2014/main" id="{A1670F80-9645-0A02-A7A3-089AAF14939C}"/>
              </a:ext>
            </a:extLst>
          </p:cNvPr>
          <p:cNvSpPr txBox="1"/>
          <p:nvPr/>
        </p:nvSpPr>
        <p:spPr>
          <a:xfrm>
            <a:off x="1667442" y="319354"/>
            <a:ext cx="1990161" cy="584775"/>
          </a:xfrm>
          <a:prstGeom prst="rect">
            <a:avLst/>
          </a:prstGeom>
          <a:noFill/>
        </p:spPr>
        <p:txBody>
          <a:bodyPr wrap="square" lIns="91440" tIns="45720" rIns="91440" bIns="45720" rtlCol="0" anchor="t">
            <a:spAutoFit/>
          </a:bodyPr>
          <a:lstStyle/>
          <a:p>
            <a:r>
              <a:rPr lang="en-US" sz="3200" b="1">
                <a:solidFill>
                  <a:schemeClr val="bg1"/>
                </a:solidFill>
                <a:latin typeface="+mn-lt"/>
                <a:ea typeface="Roboto Condensed"/>
                <a:cs typeface="Roboto Condensed"/>
              </a:rPr>
              <a:t>Mission</a:t>
            </a:r>
            <a:endParaRPr lang="en-US" sz="4000" b="1">
              <a:solidFill>
                <a:schemeClr val="bg1"/>
              </a:solidFill>
              <a:latin typeface="+mn-lt"/>
              <a:ea typeface="Roboto Condensed"/>
              <a:cs typeface="Roboto Condensed"/>
            </a:endParaRPr>
          </a:p>
        </p:txBody>
      </p:sp>
      <p:sp>
        <p:nvSpPr>
          <p:cNvPr id="42" name="TextBox 41">
            <a:extLst>
              <a:ext uri="{FF2B5EF4-FFF2-40B4-BE49-F238E27FC236}">
                <a16:creationId xmlns:a16="http://schemas.microsoft.com/office/drawing/2014/main" id="{47C88957-12EE-73C8-61C4-F196619ACC36}"/>
              </a:ext>
            </a:extLst>
          </p:cNvPr>
          <p:cNvSpPr txBox="1"/>
          <p:nvPr/>
        </p:nvSpPr>
        <p:spPr>
          <a:xfrm>
            <a:off x="1762227" y="2037018"/>
            <a:ext cx="1667435" cy="584775"/>
          </a:xfrm>
          <a:prstGeom prst="rect">
            <a:avLst/>
          </a:prstGeom>
          <a:noFill/>
        </p:spPr>
        <p:txBody>
          <a:bodyPr wrap="square" lIns="91440" tIns="45720" rIns="91440" bIns="45720" rtlCol="0" anchor="t">
            <a:spAutoFit/>
          </a:bodyPr>
          <a:lstStyle/>
          <a:p>
            <a:r>
              <a:rPr lang="en-US" sz="3200" b="1">
                <a:solidFill>
                  <a:schemeClr val="bg1"/>
                </a:solidFill>
                <a:latin typeface="+mn-lt"/>
                <a:ea typeface="Roboto Condensed"/>
                <a:cs typeface="Roboto Condensed"/>
              </a:rPr>
              <a:t>Vision</a:t>
            </a:r>
          </a:p>
        </p:txBody>
      </p:sp>
      <p:sp>
        <p:nvSpPr>
          <p:cNvPr id="43" name="TextBox 42">
            <a:extLst>
              <a:ext uri="{FF2B5EF4-FFF2-40B4-BE49-F238E27FC236}">
                <a16:creationId xmlns:a16="http://schemas.microsoft.com/office/drawing/2014/main" id="{784B5BC3-9211-378E-3945-C812E0426A88}"/>
              </a:ext>
            </a:extLst>
          </p:cNvPr>
          <p:cNvSpPr txBox="1"/>
          <p:nvPr/>
        </p:nvSpPr>
        <p:spPr>
          <a:xfrm>
            <a:off x="1761667" y="3635774"/>
            <a:ext cx="1712076" cy="1077218"/>
          </a:xfrm>
          <a:prstGeom prst="rect">
            <a:avLst/>
          </a:prstGeom>
          <a:noFill/>
        </p:spPr>
        <p:txBody>
          <a:bodyPr wrap="square" lIns="91440" tIns="45720" rIns="91440" bIns="45720" rtlCol="0" anchor="t">
            <a:spAutoFit/>
          </a:bodyPr>
          <a:lstStyle/>
          <a:p>
            <a:r>
              <a:rPr lang="en-US" sz="3200" b="1">
                <a:solidFill>
                  <a:schemeClr val="bg1"/>
                </a:solidFill>
                <a:latin typeface="+mn-lt"/>
                <a:ea typeface="Roboto Condensed"/>
                <a:cs typeface="Roboto Condensed"/>
              </a:rPr>
              <a:t>Values</a:t>
            </a:r>
            <a:r>
              <a:rPr lang="en-US" sz="3200" b="1">
                <a:solidFill>
                  <a:schemeClr val="bg1"/>
                </a:solidFill>
                <a:latin typeface="Lora"/>
                <a:ea typeface="Roboto Condensed"/>
                <a:cs typeface="Roboto Condensed"/>
              </a:rPr>
              <a:t> </a:t>
            </a:r>
            <a:endParaRPr lang="en-US" sz="3200" b="1">
              <a:solidFill>
                <a:schemeClr val="bg1"/>
              </a:solidFill>
              <a:latin typeface="Lora" panose="00000500000000000000" pitchFamily="2" charset="0"/>
              <a:ea typeface="Roboto Condensed" panose="02000000000000000000" pitchFamily="2" charset="0"/>
              <a:cs typeface="Roboto Condensed" panose="02000000000000000000" pitchFamily="2" charset="0"/>
            </a:endParaRPr>
          </a:p>
        </p:txBody>
      </p:sp>
      <p:pic>
        <p:nvPicPr>
          <p:cNvPr id="44" name="Picture 43" descr="A group of people posing for a photo&#10;&#10;Description automatically generated">
            <a:extLst>
              <a:ext uri="{FF2B5EF4-FFF2-40B4-BE49-F238E27FC236}">
                <a16:creationId xmlns:a16="http://schemas.microsoft.com/office/drawing/2014/main" id="{A4526C76-3805-B2FF-A390-33D7385C6A73}"/>
              </a:ext>
            </a:extLst>
          </p:cNvPr>
          <p:cNvPicPr>
            <a:picLocks noChangeAspect="1"/>
          </p:cNvPicPr>
          <p:nvPr/>
        </p:nvPicPr>
        <p:blipFill>
          <a:blip r:embed="rId3"/>
          <a:stretch>
            <a:fillRect/>
          </a:stretch>
        </p:blipFill>
        <p:spPr>
          <a:xfrm>
            <a:off x="4807008" y="693506"/>
            <a:ext cx="4271598" cy="2869519"/>
          </a:xfrm>
          <a:prstGeom prst="rect">
            <a:avLst/>
          </a:prstGeom>
          <a:ln>
            <a:noFill/>
          </a:ln>
          <a:effectLst>
            <a:softEdge rad="112500"/>
          </a:effectLst>
        </p:spPr>
      </p:pic>
      <p:pic>
        <p:nvPicPr>
          <p:cNvPr id="2" name="Picture 1" descr="A picture containing text, sign&#10;&#10;Description automatically generated">
            <a:extLst>
              <a:ext uri="{FF2B5EF4-FFF2-40B4-BE49-F238E27FC236}">
                <a16:creationId xmlns:a16="http://schemas.microsoft.com/office/drawing/2014/main" id="{3565E497-9A7D-30AF-ADD7-9E2CA4993F95}"/>
              </a:ext>
            </a:extLst>
          </p:cNvPr>
          <p:cNvPicPr>
            <a:picLocks noChangeAspect="1"/>
          </p:cNvPicPr>
          <p:nvPr/>
        </p:nvPicPr>
        <p:blipFill rotWithShape="1">
          <a:blip r:embed="rId4"/>
          <a:srcRect t="6165" b="4152"/>
          <a:stretch/>
        </p:blipFill>
        <p:spPr>
          <a:xfrm>
            <a:off x="8171659" y="3944970"/>
            <a:ext cx="972342" cy="1187257"/>
          </a:xfrm>
          <a:prstGeom prst="rect">
            <a:avLst/>
          </a:prstGeom>
        </p:spPr>
      </p:pic>
      <p:sp>
        <p:nvSpPr>
          <p:cNvPr id="3" name="TextBox 2">
            <a:extLst>
              <a:ext uri="{FF2B5EF4-FFF2-40B4-BE49-F238E27FC236}">
                <a16:creationId xmlns:a16="http://schemas.microsoft.com/office/drawing/2014/main" id="{8F07B9E7-328C-FA33-5758-0C7AA5DA4832}"/>
              </a:ext>
            </a:extLst>
          </p:cNvPr>
          <p:cNvSpPr txBox="1"/>
          <p:nvPr/>
        </p:nvSpPr>
        <p:spPr>
          <a:xfrm>
            <a:off x="-853935" y="4174829"/>
            <a:ext cx="6604790" cy="661720"/>
          </a:xfrm>
          <a:prstGeom prst="rect">
            <a:avLst/>
          </a:prstGeom>
          <a:noFill/>
        </p:spPr>
        <p:txBody>
          <a:bodyPr wrap="square" lIns="91440" tIns="45720" rIns="91440" bIns="45720" rtlCol="0" anchor="t">
            <a:spAutoFit/>
          </a:bodyPr>
          <a:lstStyle/>
          <a:p>
            <a:pPr algn="ctr"/>
            <a:r>
              <a:rPr lang="en-US" sz="1850" b="1">
                <a:solidFill>
                  <a:schemeClr val="bg1"/>
                </a:solidFill>
                <a:latin typeface="Montserrat"/>
                <a:ea typeface="Roboto Condensed"/>
                <a:cs typeface="Roboto Condensed"/>
              </a:rPr>
              <a:t>Service, Transparency, </a:t>
            </a:r>
            <a:endParaRPr lang="en-US">
              <a:solidFill>
                <a:schemeClr val="bg1"/>
              </a:solidFill>
            </a:endParaRPr>
          </a:p>
          <a:p>
            <a:pPr algn="ctr"/>
            <a:r>
              <a:rPr lang="en-US" sz="1850" b="1">
                <a:solidFill>
                  <a:schemeClr val="bg1"/>
                </a:solidFill>
                <a:latin typeface="Montserrat"/>
                <a:ea typeface="Roboto Condensed"/>
                <a:cs typeface="Roboto Condensed"/>
              </a:rPr>
              <a:t>Respect, Accountability</a:t>
            </a:r>
            <a:endParaRPr lang="en-US">
              <a:solidFill>
                <a:schemeClr val="bg1"/>
              </a:solidFill>
            </a:endParaRPr>
          </a:p>
        </p:txBody>
      </p:sp>
    </p:spTree>
    <p:extLst>
      <p:ext uri="{BB962C8B-B14F-4D97-AF65-F5344CB8AC3E}">
        <p14:creationId xmlns:p14="http://schemas.microsoft.com/office/powerpoint/2010/main" val="2379177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2BB961-5B13-14AD-282B-5F55A2349D37}"/>
              </a:ext>
            </a:extLst>
          </p:cNvPr>
          <p:cNvSpPr>
            <a:spLocks noGrp="1"/>
          </p:cNvSpPr>
          <p:nvPr>
            <p:ph type="sldNum" idx="4"/>
          </p:nvPr>
        </p:nvSpPr>
        <p:spPr>
          <a:xfrm>
            <a:off x="8441567" y="4779325"/>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000" b="0" i="0" u="none" strike="noStrike" cap="none">
                <a:solidFill>
                  <a:srgbClr val="000000"/>
                </a:solidFill>
                <a:latin typeface="Montserrat" panose="0200050500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31</a:t>
            </a:fld>
            <a:endParaRPr lang="en"/>
          </a:p>
        </p:txBody>
      </p:sp>
      <p:sp>
        <p:nvSpPr>
          <p:cNvPr id="6" name="Title 1">
            <a:extLst>
              <a:ext uri="{FF2B5EF4-FFF2-40B4-BE49-F238E27FC236}">
                <a16:creationId xmlns:a16="http://schemas.microsoft.com/office/drawing/2014/main" id="{A9D18D6F-49D4-5307-936F-CC851AB09D09}"/>
              </a:ext>
            </a:extLst>
          </p:cNvPr>
          <p:cNvSpPr>
            <a:spLocks noGrp="1"/>
          </p:cNvSpPr>
          <p:nvPr>
            <p:ph type="title"/>
          </p:nvPr>
        </p:nvSpPr>
        <p:spPr>
          <a:xfrm>
            <a:off x="317946" y="182432"/>
            <a:ext cx="4948725" cy="573225"/>
          </a:xfrm>
        </p:spPr>
        <p:txBody>
          <a:bodyPr>
            <a:normAutofit fontScale="90000"/>
          </a:bodyPr>
          <a:lstStyle/>
          <a:p>
            <a:r>
              <a:rPr lang="en-US">
                <a:latin typeface="+mj-lt"/>
              </a:rPr>
              <a:t>Community Impact</a:t>
            </a:r>
          </a:p>
        </p:txBody>
      </p:sp>
      <p:pic>
        <p:nvPicPr>
          <p:cNvPr id="7" name="Picture 6">
            <a:extLst>
              <a:ext uri="{FF2B5EF4-FFF2-40B4-BE49-F238E27FC236}">
                <a16:creationId xmlns:a16="http://schemas.microsoft.com/office/drawing/2014/main" id="{3B39670E-60B0-5716-84CC-F311DE8A5EF8}"/>
              </a:ext>
            </a:extLst>
          </p:cNvPr>
          <p:cNvPicPr>
            <a:picLocks noChangeAspect="1"/>
          </p:cNvPicPr>
          <p:nvPr/>
        </p:nvPicPr>
        <p:blipFill>
          <a:blip r:embed="rId3"/>
          <a:stretch>
            <a:fillRect/>
          </a:stretch>
        </p:blipFill>
        <p:spPr>
          <a:xfrm>
            <a:off x="1099806" y="851721"/>
            <a:ext cx="7176861" cy="3927604"/>
          </a:xfrm>
          <a:prstGeom prst="rect">
            <a:avLst/>
          </a:prstGeom>
        </p:spPr>
      </p:pic>
    </p:spTree>
    <p:extLst>
      <p:ext uri="{BB962C8B-B14F-4D97-AF65-F5344CB8AC3E}">
        <p14:creationId xmlns:p14="http://schemas.microsoft.com/office/powerpoint/2010/main" val="1746228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2BB961-5B13-14AD-282B-5F55A2349D37}"/>
              </a:ext>
            </a:extLst>
          </p:cNvPr>
          <p:cNvSpPr>
            <a:spLocks noGrp="1"/>
          </p:cNvSpPr>
          <p:nvPr>
            <p:ph type="sldNum" idx="4"/>
          </p:nvPr>
        </p:nvSpPr>
        <p:spPr>
          <a:xfrm>
            <a:off x="8441567" y="4779325"/>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000" b="0" i="0" u="none" strike="noStrike" cap="none">
                <a:solidFill>
                  <a:srgbClr val="000000"/>
                </a:solidFill>
                <a:latin typeface="Montserrat" panose="0200050500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32</a:t>
            </a:fld>
            <a:endParaRPr lang="en"/>
          </a:p>
        </p:txBody>
      </p:sp>
      <p:sp>
        <p:nvSpPr>
          <p:cNvPr id="6" name="Title 1">
            <a:extLst>
              <a:ext uri="{FF2B5EF4-FFF2-40B4-BE49-F238E27FC236}">
                <a16:creationId xmlns:a16="http://schemas.microsoft.com/office/drawing/2014/main" id="{A9D18D6F-49D4-5307-936F-CC851AB09D09}"/>
              </a:ext>
            </a:extLst>
          </p:cNvPr>
          <p:cNvSpPr>
            <a:spLocks noGrp="1"/>
          </p:cNvSpPr>
          <p:nvPr>
            <p:ph type="title"/>
          </p:nvPr>
        </p:nvSpPr>
        <p:spPr>
          <a:xfrm>
            <a:off x="194269" y="133834"/>
            <a:ext cx="5678975" cy="573225"/>
          </a:xfrm>
        </p:spPr>
        <p:txBody>
          <a:bodyPr>
            <a:normAutofit fontScale="90000"/>
          </a:bodyPr>
          <a:lstStyle/>
          <a:p>
            <a:r>
              <a:rPr lang="en-US">
                <a:latin typeface="+mj-lt"/>
              </a:rPr>
              <a:t>Community Impact </a:t>
            </a:r>
            <a:r>
              <a:rPr lang="en-US" sz="2600">
                <a:latin typeface="+mj-lt"/>
              </a:rPr>
              <a:t>(cont'd)</a:t>
            </a:r>
          </a:p>
        </p:txBody>
      </p:sp>
      <p:pic>
        <p:nvPicPr>
          <p:cNvPr id="2" name="Picture 1">
            <a:extLst>
              <a:ext uri="{FF2B5EF4-FFF2-40B4-BE49-F238E27FC236}">
                <a16:creationId xmlns:a16="http://schemas.microsoft.com/office/drawing/2014/main" id="{569F944E-7A38-01F4-0847-5A014B7959F9}"/>
              </a:ext>
            </a:extLst>
          </p:cNvPr>
          <p:cNvPicPr>
            <a:picLocks noChangeAspect="1"/>
          </p:cNvPicPr>
          <p:nvPr/>
        </p:nvPicPr>
        <p:blipFill>
          <a:blip r:embed="rId2"/>
          <a:stretch>
            <a:fillRect/>
          </a:stretch>
        </p:blipFill>
        <p:spPr>
          <a:xfrm>
            <a:off x="1277075" y="734634"/>
            <a:ext cx="6737768" cy="4044691"/>
          </a:xfrm>
          <a:prstGeom prst="rect">
            <a:avLst/>
          </a:prstGeom>
        </p:spPr>
      </p:pic>
    </p:spTree>
    <p:extLst>
      <p:ext uri="{BB962C8B-B14F-4D97-AF65-F5344CB8AC3E}">
        <p14:creationId xmlns:p14="http://schemas.microsoft.com/office/powerpoint/2010/main" val="40411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Detroit Health Department</a:t>
            </a:r>
            <a:br>
              <a:rPr lang="en-US"/>
            </a:br>
            <a:r>
              <a:rPr lang="en-US"/>
              <a:t>Services &amp; Activities</a:t>
            </a:r>
          </a:p>
        </p:txBody>
      </p:sp>
      <p:sp>
        <p:nvSpPr>
          <p:cNvPr id="4" name="Slide Number Placeholder 3"/>
          <p:cNvSpPr>
            <a:spLocks noGrp="1"/>
          </p:cNvSpPr>
          <p:nvPr>
            <p:ph type="sldNum" idx="4"/>
          </p:nvPr>
        </p:nvSpPr>
        <p:spPr/>
        <p:txBody>
          <a:bodyPr/>
          <a:lstStyle/>
          <a:p>
            <a:fld id="{00000000-1234-1234-1234-123412341234}" type="slidenum">
              <a:rPr lang="en" smtClean="0"/>
              <a:pPr/>
              <a:t>33</a:t>
            </a:fld>
            <a:endParaRPr lang="en"/>
          </a:p>
        </p:txBody>
      </p:sp>
      <p:graphicFrame>
        <p:nvGraphicFramePr>
          <p:cNvPr id="5" name="Table 4">
            <a:extLst>
              <a:ext uri="{FF2B5EF4-FFF2-40B4-BE49-F238E27FC236}">
                <a16:creationId xmlns:a16="http://schemas.microsoft.com/office/drawing/2014/main" id="{B4B115EC-028D-BB87-431A-DC0EF49465E5}"/>
              </a:ext>
            </a:extLst>
          </p:cNvPr>
          <p:cNvGraphicFramePr>
            <a:graphicFrameLocks noGrp="1"/>
          </p:cNvGraphicFramePr>
          <p:nvPr/>
        </p:nvGraphicFramePr>
        <p:xfrm>
          <a:off x="327909" y="1058680"/>
          <a:ext cx="8548865" cy="3874294"/>
        </p:xfrm>
        <a:graphic>
          <a:graphicData uri="http://schemas.openxmlformats.org/drawingml/2006/table">
            <a:tbl>
              <a:tblPr firstRow="1" firstCol="1">
                <a:tableStyleId>{5C22544A-7EE6-4342-B048-85BDC9FD1C3A}</a:tableStyleId>
              </a:tblPr>
              <a:tblGrid>
                <a:gridCol w="3159107">
                  <a:extLst>
                    <a:ext uri="{9D8B030D-6E8A-4147-A177-3AD203B41FA5}">
                      <a16:colId xmlns:a16="http://schemas.microsoft.com/office/drawing/2014/main" val="2606099206"/>
                    </a:ext>
                  </a:extLst>
                </a:gridCol>
                <a:gridCol w="5389758">
                  <a:extLst>
                    <a:ext uri="{9D8B030D-6E8A-4147-A177-3AD203B41FA5}">
                      <a16:colId xmlns:a16="http://schemas.microsoft.com/office/drawing/2014/main" val="4137834487"/>
                    </a:ext>
                  </a:extLst>
                </a:gridCol>
              </a:tblGrid>
              <a:tr h="333140">
                <a:tc>
                  <a:txBody>
                    <a:bodyPr/>
                    <a:lstStyle/>
                    <a:p>
                      <a:pPr marL="0" marR="0" algn="ctr">
                        <a:spcBef>
                          <a:spcPts val="0"/>
                        </a:spcBef>
                        <a:spcAft>
                          <a:spcPts val="0"/>
                        </a:spcAft>
                      </a:pPr>
                      <a:r>
                        <a:rPr lang="en-US" sz="1400">
                          <a:effectLst/>
                          <a:latin typeface="Montserrat Black"/>
                        </a:rPr>
                        <a:t>Services</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400">
                          <a:effectLst/>
                          <a:latin typeface="Montserrat Black"/>
                        </a:rPr>
                        <a:t>Activities</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82494">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Administration/Overhead</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Fiscal stewardship and oversight for all programs </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82494">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Behavioral Health Services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Behavioral and Mental health wellness, prevention education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407171">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Children's Special Health Care Services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Assist chronically ill children and adults with special health needs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382494">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Communicable Disease</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Control and slow the spread of infectious diseases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382494">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Community Health Services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Case management and community outreach</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407171">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Community Violence Intervention</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err="1">
                          <a:solidFill>
                            <a:schemeClr val="bg1"/>
                          </a:solidFill>
                          <a:effectLst/>
                          <a:latin typeface="Montserrat Black"/>
                          <a:ea typeface="Roboto"/>
                          <a:cs typeface="Roboto"/>
                        </a:rPr>
                        <a:t>CeaseFire</a:t>
                      </a:r>
                      <a:r>
                        <a:rPr lang="en-US" sz="1200">
                          <a:solidFill>
                            <a:schemeClr val="bg1"/>
                          </a:solidFill>
                          <a:effectLst/>
                          <a:latin typeface="Montserrat Black"/>
                          <a:ea typeface="Roboto"/>
                          <a:cs typeface="Roboto"/>
                        </a:rPr>
                        <a:t> crime violence intervention and youth services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407171">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Emergency Preparedness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Prevention, protection, mitigation response and recovery of security planning</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382494">
                <a:tc>
                  <a:txBody>
                    <a:bodyPr/>
                    <a:lstStyle/>
                    <a:p>
                      <a:pPr marL="0" lvl="0" algn="ctr">
                        <a:lnSpc>
                          <a:spcPct val="100000"/>
                        </a:lnSpc>
                        <a:spcBef>
                          <a:spcPts val="0"/>
                        </a:spcBef>
                        <a:spcAft>
                          <a:spcPts val="0"/>
                        </a:spcAft>
                        <a:buNone/>
                      </a:pPr>
                      <a:r>
                        <a:rPr lang="en-US" sz="1200" b="1" i="0" u="none" strike="noStrike" cap="none">
                          <a:solidFill>
                            <a:schemeClr val="tx1"/>
                          </a:solidFill>
                          <a:effectLst/>
                          <a:latin typeface="Montserrat Black"/>
                          <a:ea typeface="Roboto"/>
                          <a:cs typeface="Roboto"/>
                        </a:rPr>
                        <a:t>Environmental Health</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a:spcBef>
                          <a:spcPts val="0"/>
                        </a:spcBef>
                        <a:spcAft>
                          <a:spcPts val="0"/>
                        </a:spcAft>
                        <a:buNone/>
                      </a:pPr>
                      <a:r>
                        <a:rPr lang="en-US" sz="1200">
                          <a:solidFill>
                            <a:schemeClr val="bg1"/>
                          </a:solidFill>
                          <a:effectLst/>
                          <a:latin typeface="Montserrat Black"/>
                          <a:ea typeface="Roboto"/>
                          <a:cs typeface="Roboto"/>
                        </a:rPr>
                        <a:t>Pool inspections, day care inspections, and planning review </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3858510151"/>
                  </a:ext>
                </a:extLst>
              </a:tr>
              <a:tr h="407171">
                <a:tc>
                  <a:txBody>
                    <a:bodyPr/>
                    <a:lstStyle/>
                    <a:p>
                      <a:pPr marL="0" lvl="0" algn="ctr">
                        <a:lnSpc>
                          <a:spcPct val="100000"/>
                        </a:lnSpc>
                        <a:spcBef>
                          <a:spcPts val="0"/>
                        </a:spcBef>
                        <a:spcAft>
                          <a:spcPts val="0"/>
                        </a:spcAft>
                        <a:buNone/>
                      </a:pPr>
                      <a:r>
                        <a:rPr lang="en-US" sz="1200" b="1" i="0" u="none" strike="noStrike" cap="none">
                          <a:solidFill>
                            <a:schemeClr val="tx1"/>
                          </a:solidFill>
                          <a:effectLst/>
                          <a:latin typeface="Montserrat Black"/>
                          <a:ea typeface="Roboto"/>
                          <a:cs typeface="Roboto"/>
                        </a:rPr>
                        <a:t>Essential Local Public Health Services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a:spcBef>
                          <a:spcPts val="0"/>
                        </a:spcBef>
                        <a:spcAft>
                          <a:spcPts val="0"/>
                        </a:spcAft>
                        <a:buNone/>
                      </a:pPr>
                      <a:r>
                        <a:rPr lang="en-US" sz="1200">
                          <a:solidFill>
                            <a:schemeClr val="bg1"/>
                          </a:solidFill>
                          <a:effectLst/>
                          <a:latin typeface="Montserrat Black"/>
                          <a:ea typeface="Roboto"/>
                          <a:cs typeface="Roboto"/>
                        </a:rPr>
                        <a:t>Total population and community health initiatives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3896648720"/>
                  </a:ext>
                </a:extLst>
              </a:tr>
            </a:tbl>
          </a:graphicData>
        </a:graphic>
      </p:graphicFrame>
    </p:spTree>
    <p:extLst>
      <p:ext uri="{BB962C8B-B14F-4D97-AF65-F5344CB8AC3E}">
        <p14:creationId xmlns:p14="http://schemas.microsoft.com/office/powerpoint/2010/main" val="3048739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Detroit Health Department</a:t>
            </a:r>
            <a:br>
              <a:rPr lang="en-US"/>
            </a:br>
            <a:r>
              <a:rPr lang="en-US"/>
              <a:t>Services &amp; Activities (cont.)</a:t>
            </a:r>
          </a:p>
        </p:txBody>
      </p:sp>
      <p:sp>
        <p:nvSpPr>
          <p:cNvPr id="4" name="Slide Number Placeholder 3"/>
          <p:cNvSpPr>
            <a:spLocks noGrp="1"/>
          </p:cNvSpPr>
          <p:nvPr>
            <p:ph type="sldNum" idx="4"/>
          </p:nvPr>
        </p:nvSpPr>
        <p:spPr/>
        <p:txBody>
          <a:bodyPr/>
          <a:lstStyle/>
          <a:p>
            <a:fld id="{00000000-1234-1234-1234-123412341234}" type="slidenum">
              <a:rPr lang="en" smtClean="0"/>
              <a:pPr/>
              <a:t>34</a:t>
            </a:fld>
            <a:endParaRPr lang="en"/>
          </a:p>
        </p:txBody>
      </p:sp>
      <p:graphicFrame>
        <p:nvGraphicFramePr>
          <p:cNvPr id="5" name="Table 4">
            <a:extLst>
              <a:ext uri="{FF2B5EF4-FFF2-40B4-BE49-F238E27FC236}">
                <a16:creationId xmlns:a16="http://schemas.microsoft.com/office/drawing/2014/main" id="{B4B115EC-028D-BB87-431A-DC0EF49465E5}"/>
              </a:ext>
            </a:extLst>
          </p:cNvPr>
          <p:cNvGraphicFramePr>
            <a:graphicFrameLocks noGrp="1"/>
          </p:cNvGraphicFramePr>
          <p:nvPr/>
        </p:nvGraphicFramePr>
        <p:xfrm>
          <a:off x="312294" y="1074295"/>
          <a:ext cx="8497336" cy="3831522"/>
        </p:xfrm>
        <a:graphic>
          <a:graphicData uri="http://schemas.openxmlformats.org/drawingml/2006/table">
            <a:tbl>
              <a:tblPr firstRow="1" firstCol="1">
                <a:tableStyleId>{5C22544A-7EE6-4342-B048-85BDC9FD1C3A}</a:tableStyleId>
              </a:tblPr>
              <a:tblGrid>
                <a:gridCol w="3140065">
                  <a:extLst>
                    <a:ext uri="{9D8B030D-6E8A-4147-A177-3AD203B41FA5}">
                      <a16:colId xmlns:a16="http://schemas.microsoft.com/office/drawing/2014/main" val="2606099206"/>
                    </a:ext>
                  </a:extLst>
                </a:gridCol>
                <a:gridCol w="5357271">
                  <a:extLst>
                    <a:ext uri="{9D8B030D-6E8A-4147-A177-3AD203B41FA5}">
                      <a16:colId xmlns:a16="http://schemas.microsoft.com/office/drawing/2014/main" val="4137834487"/>
                    </a:ext>
                  </a:extLst>
                </a:gridCol>
              </a:tblGrid>
              <a:tr h="330131">
                <a:tc>
                  <a:txBody>
                    <a:bodyPr/>
                    <a:lstStyle/>
                    <a:p>
                      <a:pPr marL="0" marR="0" algn="ctr">
                        <a:spcBef>
                          <a:spcPts val="0"/>
                        </a:spcBef>
                        <a:spcAft>
                          <a:spcPts val="0"/>
                        </a:spcAft>
                      </a:pPr>
                      <a:r>
                        <a:rPr lang="en-US" sz="1400">
                          <a:effectLst/>
                          <a:latin typeface="Montserrat Black"/>
                        </a:rPr>
                        <a:t>Services</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400">
                          <a:effectLst/>
                          <a:latin typeface="Montserrat Black"/>
                        </a:rPr>
                        <a:t>Activities</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85153">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Family Planning</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Reproductive health care</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85153">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Food Sanitation Safety Regulations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Fixed food, temporary, and mobile truck food inspections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85153">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HIV-STI</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Testing, education, assistance and prevention programs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400159">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Housing Opportunities for People with AIDS (HOPWA)</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Rental and housing assistance</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385153">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Immunizations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Vaccination and education against communicable diseases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405161">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Lead Prevention</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a:solidFill>
                            <a:schemeClr val="bg1"/>
                          </a:solidFill>
                          <a:effectLst/>
                          <a:latin typeface="Montserrat Black"/>
                          <a:ea typeface="Roboto"/>
                          <a:cs typeface="Roboto"/>
                        </a:rPr>
                        <a:t>Education, prevention and treatment against lead poisoning</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385153">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Maternal and Child Health</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Intervention and family well-being services </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385153">
                <a:tc>
                  <a:txBody>
                    <a:bodyPr/>
                    <a:lstStyle/>
                    <a:p>
                      <a:pPr marL="0" lvl="0" algn="ctr">
                        <a:lnSpc>
                          <a:spcPct val="100000"/>
                        </a:lnSpc>
                        <a:spcBef>
                          <a:spcPts val="0"/>
                        </a:spcBef>
                        <a:spcAft>
                          <a:spcPts val="0"/>
                        </a:spcAft>
                        <a:buNone/>
                      </a:pPr>
                      <a:r>
                        <a:rPr lang="en-US" sz="1200" b="1" i="0" u="none" strike="noStrike" cap="none">
                          <a:solidFill>
                            <a:schemeClr val="tx1"/>
                          </a:solidFill>
                          <a:effectLst/>
                          <a:latin typeface="Montserrat Black"/>
                          <a:ea typeface="Roboto"/>
                          <a:cs typeface="Roboto"/>
                        </a:rPr>
                        <a:t>Safe Routes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a:spcBef>
                          <a:spcPts val="0"/>
                        </a:spcBef>
                        <a:spcAft>
                          <a:spcPts val="0"/>
                        </a:spcAft>
                        <a:buNone/>
                      </a:pPr>
                      <a:r>
                        <a:rPr lang="en-US" sz="1200">
                          <a:solidFill>
                            <a:schemeClr val="bg1"/>
                          </a:solidFill>
                          <a:effectLst/>
                          <a:latin typeface="Montserrat Black"/>
                          <a:ea typeface="Roboto"/>
                          <a:cs typeface="Roboto"/>
                        </a:rPr>
                        <a:t>Bicycle and pedestrian law education </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3858510151"/>
                  </a:ext>
                </a:extLst>
              </a:tr>
              <a:tr h="385153">
                <a:tc>
                  <a:txBody>
                    <a:bodyPr/>
                    <a:lstStyle/>
                    <a:p>
                      <a:pPr marL="0" lvl="0" algn="ctr">
                        <a:lnSpc>
                          <a:spcPct val="100000"/>
                        </a:lnSpc>
                        <a:spcBef>
                          <a:spcPts val="0"/>
                        </a:spcBef>
                        <a:spcAft>
                          <a:spcPts val="0"/>
                        </a:spcAft>
                        <a:buNone/>
                      </a:pPr>
                      <a:r>
                        <a:rPr lang="en-US" sz="1200" b="1" i="0" u="none" strike="noStrike" cap="none">
                          <a:solidFill>
                            <a:schemeClr val="tx1"/>
                          </a:solidFill>
                          <a:effectLst/>
                          <a:latin typeface="Montserrat Black"/>
                          <a:ea typeface="Roboto"/>
                          <a:cs typeface="Roboto"/>
                        </a:rPr>
                        <a:t>WIC Mother &amp; Infant Wellness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a:spcBef>
                          <a:spcPts val="0"/>
                        </a:spcBef>
                        <a:spcAft>
                          <a:spcPts val="0"/>
                        </a:spcAft>
                        <a:buNone/>
                      </a:pPr>
                      <a:r>
                        <a:rPr lang="en-US" sz="1200">
                          <a:solidFill>
                            <a:schemeClr val="bg1"/>
                          </a:solidFill>
                          <a:effectLst/>
                          <a:latin typeface="Montserrat Black"/>
                          <a:ea typeface="Roboto"/>
                          <a:cs typeface="Roboto"/>
                        </a:rPr>
                        <a:t>Nutrition education and fresh food options for Mothers and infants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3896648720"/>
                  </a:ext>
                </a:extLst>
              </a:tr>
            </a:tbl>
          </a:graphicData>
        </a:graphic>
      </p:graphicFrame>
    </p:spTree>
    <p:extLst>
      <p:ext uri="{BB962C8B-B14F-4D97-AF65-F5344CB8AC3E}">
        <p14:creationId xmlns:p14="http://schemas.microsoft.com/office/powerpoint/2010/main" val="3163903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Detroit Health Department</a:t>
            </a:r>
            <a:br>
              <a:rPr lang="en-US"/>
            </a:br>
            <a:r>
              <a:rPr lang="en-US"/>
              <a:t>Budget by Service</a:t>
            </a:r>
          </a:p>
        </p:txBody>
      </p:sp>
      <p:sp>
        <p:nvSpPr>
          <p:cNvPr id="4" name="Slide Number Placeholder 3"/>
          <p:cNvSpPr>
            <a:spLocks noGrp="1"/>
          </p:cNvSpPr>
          <p:nvPr>
            <p:ph type="sldNum" idx="4"/>
          </p:nvPr>
        </p:nvSpPr>
        <p:spPr/>
        <p:txBody>
          <a:bodyPr/>
          <a:lstStyle/>
          <a:p>
            <a:fld id="{00000000-1234-1234-1234-123412341234}" type="slidenum">
              <a:rPr lang="en" smtClean="0"/>
              <a:pPr/>
              <a:t>35</a:t>
            </a:fld>
            <a:endParaRPr lang="en"/>
          </a:p>
        </p:txBody>
      </p:sp>
      <p:graphicFrame>
        <p:nvGraphicFramePr>
          <p:cNvPr id="3" name="Table 2">
            <a:extLst>
              <a:ext uri="{FF2B5EF4-FFF2-40B4-BE49-F238E27FC236}">
                <a16:creationId xmlns:a16="http://schemas.microsoft.com/office/drawing/2014/main" id="{8B2F15D9-A15F-D9FE-32DB-47D27A26A1A8}"/>
              </a:ext>
            </a:extLst>
          </p:cNvPr>
          <p:cNvGraphicFramePr>
            <a:graphicFrameLocks noGrp="1"/>
          </p:cNvGraphicFramePr>
          <p:nvPr/>
        </p:nvGraphicFramePr>
        <p:xfrm>
          <a:off x="324786" y="1068049"/>
          <a:ext cx="8506665" cy="3832259"/>
        </p:xfrm>
        <a:graphic>
          <a:graphicData uri="http://schemas.openxmlformats.org/drawingml/2006/table">
            <a:tbl>
              <a:tblPr firstRow="1" firstCol="1">
                <a:tableStyleId>{5C22544A-7EE6-4342-B048-85BDC9FD1C3A}</a:tableStyleId>
              </a:tblPr>
              <a:tblGrid>
                <a:gridCol w="3653434">
                  <a:extLst>
                    <a:ext uri="{9D8B030D-6E8A-4147-A177-3AD203B41FA5}">
                      <a16:colId xmlns:a16="http://schemas.microsoft.com/office/drawing/2014/main" val="2606099206"/>
                    </a:ext>
                  </a:extLst>
                </a:gridCol>
                <a:gridCol w="2482030">
                  <a:extLst>
                    <a:ext uri="{9D8B030D-6E8A-4147-A177-3AD203B41FA5}">
                      <a16:colId xmlns:a16="http://schemas.microsoft.com/office/drawing/2014/main" val="4137834487"/>
                    </a:ext>
                  </a:extLst>
                </a:gridCol>
                <a:gridCol w="2371201">
                  <a:extLst>
                    <a:ext uri="{9D8B030D-6E8A-4147-A177-3AD203B41FA5}">
                      <a16:colId xmlns:a16="http://schemas.microsoft.com/office/drawing/2014/main" val="81411886"/>
                    </a:ext>
                  </a:extLst>
                </a:gridCol>
              </a:tblGrid>
              <a:tr h="337432">
                <a:tc>
                  <a:txBody>
                    <a:bodyPr/>
                    <a:lstStyle/>
                    <a:p>
                      <a:pPr marL="0" marR="0" algn="ctr">
                        <a:spcBef>
                          <a:spcPts val="0"/>
                        </a:spcBef>
                        <a:spcAft>
                          <a:spcPts val="0"/>
                        </a:spcAft>
                      </a:pPr>
                      <a:r>
                        <a:rPr lang="en-US" sz="1400">
                          <a:effectLst/>
                          <a:latin typeface="Montserrat Black"/>
                        </a:rPr>
                        <a:t>Services</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400">
                          <a:effectLst/>
                          <a:latin typeface="Montserrat Black"/>
                        </a:rPr>
                        <a:t>FY 2024 Adopted</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400">
                          <a:effectLst/>
                          <a:latin typeface="Montserrat Black"/>
                        </a:rPr>
                        <a:t>FY 2024 Adopted FTE</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85636">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Administration/Overhead</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$5,229,881</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lnSpc>
                          <a:spcPct val="107000"/>
                        </a:lnSpc>
                        <a:spcBef>
                          <a:spcPts val="0"/>
                        </a:spcBef>
                        <a:spcAft>
                          <a:spcPts val="0"/>
                        </a:spcAft>
                      </a:pPr>
                      <a:r>
                        <a:rPr lang="en-US" sz="1100">
                          <a:solidFill>
                            <a:schemeClr val="bg1"/>
                          </a:solidFill>
                          <a:effectLst/>
                          <a:latin typeface="Montserrat Black"/>
                          <a:ea typeface="Roboto"/>
                          <a:cs typeface="Roboto"/>
                        </a:rPr>
                        <a:t>41.25</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85636">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Behavioral Health Services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$371,695</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5.0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85636">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Children's Special Health Care Services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$633,044</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5.0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385636">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Communicable Disease</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$416,400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100">
                          <a:solidFill>
                            <a:schemeClr val="bg1"/>
                          </a:solidFill>
                          <a:effectLst/>
                          <a:latin typeface="Montserrat Black"/>
                          <a:ea typeface="Roboto"/>
                          <a:cs typeface="Roboto"/>
                        </a:rPr>
                        <a:t>4.0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385636">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Community Health Services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$1,011,225</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9.0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409739">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Community Violence Intervention</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100">
                          <a:solidFill>
                            <a:schemeClr val="bg1"/>
                          </a:solidFill>
                          <a:effectLst/>
                          <a:latin typeface="Montserrat Black"/>
                          <a:ea typeface="Roboto"/>
                          <a:cs typeface="Roboto"/>
                        </a:rPr>
                        <a:t>$775,000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385636">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Emergency Preparedness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$479,379</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4.0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385636">
                <a:tc>
                  <a:txBody>
                    <a:bodyPr/>
                    <a:lstStyle/>
                    <a:p>
                      <a:pPr marL="0" lvl="0" algn="ctr">
                        <a:lnSpc>
                          <a:spcPct val="100000"/>
                        </a:lnSpc>
                        <a:spcBef>
                          <a:spcPts val="0"/>
                        </a:spcBef>
                        <a:spcAft>
                          <a:spcPts val="0"/>
                        </a:spcAft>
                        <a:buNone/>
                      </a:pPr>
                      <a:r>
                        <a:rPr lang="en-US" sz="1200" b="1" i="0" u="none" strike="noStrike" cap="none">
                          <a:solidFill>
                            <a:schemeClr val="tx1"/>
                          </a:solidFill>
                          <a:effectLst/>
                          <a:latin typeface="Montserrat Black"/>
                          <a:ea typeface="Roboto"/>
                          <a:cs typeface="Roboto"/>
                        </a:rPr>
                        <a:t>Environmental Health</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a:spcBef>
                          <a:spcPts val="0"/>
                        </a:spcBef>
                        <a:spcAft>
                          <a:spcPts val="0"/>
                        </a:spcAft>
                        <a:buNone/>
                      </a:pPr>
                      <a:r>
                        <a:rPr lang="en-US" sz="1100">
                          <a:solidFill>
                            <a:schemeClr val="bg1"/>
                          </a:solidFill>
                          <a:effectLst/>
                          <a:latin typeface="Montserrat Black"/>
                          <a:ea typeface="Roboto"/>
                          <a:cs typeface="Roboto"/>
                        </a:rPr>
                        <a:t>$729,908</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lvl="0" algn="ctr">
                        <a:spcBef>
                          <a:spcPts val="0"/>
                        </a:spcBef>
                        <a:spcAft>
                          <a:spcPts val="0"/>
                        </a:spcAft>
                        <a:buNone/>
                      </a:pPr>
                      <a:r>
                        <a:rPr lang="en-US" sz="1100">
                          <a:solidFill>
                            <a:schemeClr val="bg1"/>
                          </a:solidFill>
                          <a:effectLst/>
                          <a:latin typeface="Montserrat Black"/>
                          <a:ea typeface="Roboto"/>
                          <a:cs typeface="Roboto"/>
                        </a:rPr>
                        <a:t>9.25</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3423990969"/>
                  </a:ext>
                </a:extLst>
              </a:tr>
              <a:tr h="385636">
                <a:tc>
                  <a:txBody>
                    <a:bodyPr/>
                    <a:lstStyle/>
                    <a:p>
                      <a:pPr marL="0" lvl="0" algn="ctr">
                        <a:lnSpc>
                          <a:spcPct val="100000"/>
                        </a:lnSpc>
                        <a:spcBef>
                          <a:spcPts val="0"/>
                        </a:spcBef>
                        <a:spcAft>
                          <a:spcPts val="0"/>
                        </a:spcAft>
                        <a:buNone/>
                      </a:pPr>
                      <a:r>
                        <a:rPr lang="en-US" sz="1200" b="1" i="0" u="none" strike="noStrike" cap="none">
                          <a:solidFill>
                            <a:schemeClr val="tx1"/>
                          </a:solidFill>
                          <a:effectLst/>
                          <a:latin typeface="Montserrat Black"/>
                          <a:ea typeface="Roboto"/>
                          <a:cs typeface="Roboto"/>
                        </a:rPr>
                        <a:t>Essential Local Public Health Services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a:spcBef>
                          <a:spcPts val="0"/>
                        </a:spcBef>
                        <a:spcAft>
                          <a:spcPts val="0"/>
                        </a:spcAft>
                        <a:buNone/>
                      </a:pPr>
                      <a:r>
                        <a:rPr lang="en-US" sz="1100">
                          <a:solidFill>
                            <a:schemeClr val="bg1"/>
                          </a:solidFill>
                          <a:effectLst/>
                          <a:latin typeface="Montserrat Black"/>
                          <a:ea typeface="Roboto"/>
                          <a:cs typeface="Roboto"/>
                        </a:rPr>
                        <a:t>$1,527,608</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lvl="0" algn="ctr">
                        <a:spcBef>
                          <a:spcPts val="0"/>
                        </a:spcBef>
                        <a:spcAft>
                          <a:spcPts val="0"/>
                        </a:spcAft>
                        <a:buNone/>
                      </a:pPr>
                      <a:r>
                        <a:rPr lang="en-US" sz="1100">
                          <a:solidFill>
                            <a:schemeClr val="bg1"/>
                          </a:solidFill>
                          <a:effectLst/>
                          <a:latin typeface="Montserrat Black"/>
                          <a:ea typeface="Roboto"/>
                          <a:cs typeface="Roboto"/>
                        </a:rPr>
                        <a:t>4.0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867340795"/>
                  </a:ext>
                </a:extLst>
              </a:tr>
            </a:tbl>
          </a:graphicData>
        </a:graphic>
      </p:graphicFrame>
    </p:spTree>
    <p:extLst>
      <p:ext uri="{BB962C8B-B14F-4D97-AF65-F5344CB8AC3E}">
        <p14:creationId xmlns:p14="http://schemas.microsoft.com/office/powerpoint/2010/main" val="1656029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Detroit Health Department</a:t>
            </a:r>
            <a:br>
              <a:rPr lang="en-US"/>
            </a:br>
            <a:r>
              <a:rPr lang="en-US"/>
              <a:t>Budget by Service (cont.)</a:t>
            </a:r>
          </a:p>
        </p:txBody>
      </p:sp>
      <p:sp>
        <p:nvSpPr>
          <p:cNvPr id="4" name="Slide Number Placeholder 3"/>
          <p:cNvSpPr>
            <a:spLocks noGrp="1"/>
          </p:cNvSpPr>
          <p:nvPr>
            <p:ph type="sldNum" idx="4"/>
          </p:nvPr>
        </p:nvSpPr>
        <p:spPr/>
        <p:txBody>
          <a:bodyPr/>
          <a:lstStyle/>
          <a:p>
            <a:fld id="{00000000-1234-1234-1234-123412341234}" type="slidenum">
              <a:rPr lang="en" smtClean="0"/>
              <a:pPr/>
              <a:t>36</a:t>
            </a:fld>
            <a:endParaRPr lang="en"/>
          </a:p>
        </p:txBody>
      </p:sp>
      <p:graphicFrame>
        <p:nvGraphicFramePr>
          <p:cNvPr id="3" name="Table 2">
            <a:extLst>
              <a:ext uri="{FF2B5EF4-FFF2-40B4-BE49-F238E27FC236}">
                <a16:creationId xmlns:a16="http://schemas.microsoft.com/office/drawing/2014/main" id="{8B2F15D9-A15F-D9FE-32DB-47D27A26A1A8}"/>
              </a:ext>
            </a:extLst>
          </p:cNvPr>
          <p:cNvGraphicFramePr>
            <a:graphicFrameLocks noGrp="1"/>
          </p:cNvGraphicFramePr>
          <p:nvPr/>
        </p:nvGraphicFramePr>
        <p:xfrm>
          <a:off x="334155" y="1096155"/>
          <a:ext cx="8534771" cy="3813233"/>
        </p:xfrm>
        <a:graphic>
          <a:graphicData uri="http://schemas.openxmlformats.org/drawingml/2006/table">
            <a:tbl>
              <a:tblPr firstRow="1" firstCol="1">
                <a:tableStyleId>{5C22544A-7EE6-4342-B048-85BDC9FD1C3A}</a:tableStyleId>
              </a:tblPr>
              <a:tblGrid>
                <a:gridCol w="3665505">
                  <a:extLst>
                    <a:ext uri="{9D8B030D-6E8A-4147-A177-3AD203B41FA5}">
                      <a16:colId xmlns:a16="http://schemas.microsoft.com/office/drawing/2014/main" val="2606099206"/>
                    </a:ext>
                  </a:extLst>
                </a:gridCol>
                <a:gridCol w="2490231">
                  <a:extLst>
                    <a:ext uri="{9D8B030D-6E8A-4147-A177-3AD203B41FA5}">
                      <a16:colId xmlns:a16="http://schemas.microsoft.com/office/drawing/2014/main" val="4137834487"/>
                    </a:ext>
                  </a:extLst>
                </a:gridCol>
                <a:gridCol w="2379035">
                  <a:extLst>
                    <a:ext uri="{9D8B030D-6E8A-4147-A177-3AD203B41FA5}">
                      <a16:colId xmlns:a16="http://schemas.microsoft.com/office/drawing/2014/main" val="81411886"/>
                    </a:ext>
                  </a:extLst>
                </a:gridCol>
              </a:tblGrid>
              <a:tr h="299372">
                <a:tc>
                  <a:txBody>
                    <a:bodyPr/>
                    <a:lstStyle/>
                    <a:p>
                      <a:pPr marL="0" marR="0" algn="ctr">
                        <a:spcBef>
                          <a:spcPts val="0"/>
                        </a:spcBef>
                        <a:spcAft>
                          <a:spcPts val="0"/>
                        </a:spcAft>
                      </a:pPr>
                      <a:r>
                        <a:rPr lang="en-US" sz="1400">
                          <a:effectLst/>
                          <a:latin typeface="Montserrat Black"/>
                        </a:rPr>
                        <a:t>Services</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400">
                          <a:effectLst/>
                          <a:latin typeface="Montserrat Black"/>
                        </a:rPr>
                        <a:t>FY 2024 Adopted</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400">
                          <a:effectLst/>
                          <a:latin typeface="Montserrat Black"/>
                        </a:rPr>
                        <a:t>FY 2024 Adopted FTE</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42829">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Family Planning</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$520,000</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lnSpc>
                          <a:spcPct val="107000"/>
                        </a:lnSpc>
                        <a:spcBef>
                          <a:spcPts val="0"/>
                        </a:spcBef>
                        <a:spcAft>
                          <a:spcPts val="0"/>
                        </a:spcAft>
                      </a:pPr>
                      <a:r>
                        <a:rPr lang="en-US" sz="1100">
                          <a:solidFill>
                            <a:schemeClr val="bg1"/>
                          </a:solidFill>
                          <a:effectLst/>
                          <a:latin typeface="Montserrat Black"/>
                          <a:ea typeface="Roboto"/>
                          <a:cs typeface="Roboto"/>
                        </a:rPr>
                        <a:t>-</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42829">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Food Sanitation Safety Regulations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$1,952,027</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24.0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42829">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HIV-STI</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$12,229,206</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23.0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342829">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Housing Opportunities for People with AIDS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$3,448,666</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100">
                          <a:solidFill>
                            <a:schemeClr val="bg1"/>
                          </a:solidFill>
                          <a:effectLst/>
                          <a:latin typeface="Montserrat Black"/>
                          <a:ea typeface="Roboto"/>
                          <a:cs typeface="Roboto"/>
                        </a:rPr>
                        <a:t>13.0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342829">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Immunizations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$1,380,714</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14.0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362144">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Lead Prevention</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100">
                          <a:solidFill>
                            <a:schemeClr val="bg1"/>
                          </a:solidFill>
                          <a:effectLst/>
                          <a:latin typeface="Montserrat Black"/>
                          <a:ea typeface="Roboto"/>
                          <a:cs typeface="Roboto"/>
                        </a:rPr>
                        <a:t>$447,524</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2.0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342829">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Maternal and Child Health</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$2,235,478</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16.0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342829">
                <a:tc>
                  <a:txBody>
                    <a:bodyPr/>
                    <a:lstStyle/>
                    <a:p>
                      <a:pPr marL="0" lvl="0" algn="ctr">
                        <a:lnSpc>
                          <a:spcPct val="100000"/>
                        </a:lnSpc>
                        <a:spcBef>
                          <a:spcPts val="0"/>
                        </a:spcBef>
                        <a:spcAft>
                          <a:spcPts val="0"/>
                        </a:spcAft>
                        <a:buNone/>
                      </a:pPr>
                      <a:r>
                        <a:rPr lang="en-US" sz="1200" b="1" i="0" u="none" strike="noStrike" cap="none">
                          <a:solidFill>
                            <a:schemeClr val="tx1"/>
                          </a:solidFill>
                          <a:effectLst/>
                          <a:latin typeface="Montserrat Black"/>
                          <a:ea typeface="Roboto"/>
                          <a:cs typeface="Roboto"/>
                        </a:rPr>
                        <a:t>Safe Routes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a:spcBef>
                          <a:spcPts val="0"/>
                        </a:spcBef>
                        <a:spcAft>
                          <a:spcPts val="0"/>
                        </a:spcAft>
                        <a:buNone/>
                      </a:pPr>
                      <a:r>
                        <a:rPr lang="en-US" sz="1100">
                          <a:solidFill>
                            <a:schemeClr val="bg1"/>
                          </a:solidFill>
                          <a:effectLst/>
                          <a:latin typeface="Montserrat Black"/>
                          <a:ea typeface="Roboto"/>
                          <a:cs typeface="Roboto"/>
                        </a:rPr>
                        <a:t>$1,421,883</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lvl="0" algn="ctr">
                        <a:spcBef>
                          <a:spcPts val="0"/>
                        </a:spcBef>
                        <a:spcAft>
                          <a:spcPts val="0"/>
                        </a:spcAft>
                        <a:buNone/>
                      </a:pPr>
                      <a:r>
                        <a:rPr lang="en-US" sz="1100">
                          <a:solidFill>
                            <a:schemeClr val="bg1"/>
                          </a:solidFill>
                          <a:effectLst/>
                          <a:latin typeface="Montserrat Black"/>
                          <a:ea typeface="Roboto"/>
                          <a:cs typeface="Roboto"/>
                        </a:rPr>
                        <a:t>3.0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3423990969"/>
                  </a:ext>
                </a:extLst>
              </a:tr>
              <a:tr h="342829">
                <a:tc>
                  <a:txBody>
                    <a:bodyPr/>
                    <a:lstStyle/>
                    <a:p>
                      <a:pPr marL="0" lvl="0" algn="ctr">
                        <a:lnSpc>
                          <a:spcPct val="100000"/>
                        </a:lnSpc>
                        <a:spcBef>
                          <a:spcPts val="0"/>
                        </a:spcBef>
                        <a:spcAft>
                          <a:spcPts val="0"/>
                        </a:spcAft>
                        <a:buNone/>
                      </a:pPr>
                      <a:r>
                        <a:rPr lang="en-US" sz="1200" b="1" i="0" u="none" strike="noStrike" cap="none">
                          <a:solidFill>
                            <a:schemeClr val="tx1"/>
                          </a:solidFill>
                          <a:effectLst/>
                          <a:latin typeface="Montserrat Black"/>
                          <a:ea typeface="Roboto"/>
                          <a:cs typeface="Roboto"/>
                        </a:rPr>
                        <a:t>WIC Mother &amp; Infant Wellness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a:spcBef>
                          <a:spcPts val="0"/>
                        </a:spcBef>
                        <a:spcAft>
                          <a:spcPts val="0"/>
                        </a:spcAft>
                        <a:buNone/>
                      </a:pPr>
                      <a:r>
                        <a:rPr lang="en-US" sz="1100">
                          <a:solidFill>
                            <a:schemeClr val="bg1"/>
                          </a:solidFill>
                          <a:effectLst/>
                          <a:latin typeface="Montserrat Black"/>
                          <a:ea typeface="Roboto"/>
                          <a:cs typeface="Roboto"/>
                        </a:rPr>
                        <a:t>$8,268,050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lvl="0" algn="ctr">
                        <a:spcBef>
                          <a:spcPts val="0"/>
                        </a:spcBef>
                        <a:spcAft>
                          <a:spcPts val="0"/>
                        </a:spcAft>
                        <a:buNone/>
                      </a:pPr>
                      <a:r>
                        <a:rPr lang="en-US" sz="1100">
                          <a:solidFill>
                            <a:schemeClr val="bg1"/>
                          </a:solidFill>
                          <a:effectLst/>
                          <a:latin typeface="Montserrat Black"/>
                          <a:ea typeface="Roboto"/>
                          <a:cs typeface="Roboto"/>
                        </a:rPr>
                        <a:t>46.0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867340795"/>
                  </a:ext>
                </a:extLst>
              </a:tr>
              <a:tr h="376629">
                <a:tc>
                  <a:txBody>
                    <a:bodyPr/>
                    <a:lstStyle/>
                    <a:p>
                      <a:pPr marL="0" marR="0" algn="r">
                        <a:spcBef>
                          <a:spcPts val="0"/>
                        </a:spcBef>
                        <a:spcAft>
                          <a:spcPts val="0"/>
                        </a:spcAft>
                      </a:pPr>
                      <a:r>
                        <a:rPr lang="en-US" sz="1200" b="1">
                          <a:solidFill>
                            <a:schemeClr val="tx1"/>
                          </a:solidFill>
                          <a:effectLst/>
                          <a:latin typeface="Montserrat Black"/>
                          <a:ea typeface="Roboto"/>
                          <a:cs typeface="Roboto"/>
                        </a:rPr>
                        <a:t>Total:</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b="1">
                          <a:solidFill>
                            <a:schemeClr val="bg1"/>
                          </a:solidFill>
                          <a:effectLst/>
                          <a:latin typeface="Montserrat Black"/>
                          <a:ea typeface="Roboto"/>
                          <a:cs typeface="Roboto"/>
                        </a:rPr>
                        <a:t>$43,077,888</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100" b="1">
                          <a:solidFill>
                            <a:schemeClr val="bg1"/>
                          </a:solidFill>
                          <a:effectLst/>
                          <a:latin typeface="Montserrat Black"/>
                          <a:ea typeface="Roboto"/>
                          <a:cs typeface="Roboto"/>
                        </a:rPr>
                        <a:t>222.5</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51274612"/>
                  </a:ext>
                </a:extLst>
              </a:tr>
            </a:tbl>
          </a:graphicData>
        </a:graphic>
      </p:graphicFrame>
    </p:spTree>
    <p:extLst>
      <p:ext uri="{BB962C8B-B14F-4D97-AF65-F5344CB8AC3E}">
        <p14:creationId xmlns:p14="http://schemas.microsoft.com/office/powerpoint/2010/main" val="3939798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17" y="53450"/>
            <a:ext cx="8520600" cy="572700"/>
          </a:xfrm>
        </p:spPr>
        <p:txBody>
          <a:bodyPr/>
          <a:lstStyle/>
          <a:p>
            <a:r>
              <a:rPr lang="en-US"/>
              <a:t>Detroit Health Department</a:t>
            </a:r>
            <a:br>
              <a:rPr lang="en-US"/>
            </a:br>
            <a:r>
              <a:rPr lang="en-US"/>
              <a:t>FY 2024 New Initiatives</a:t>
            </a:r>
          </a:p>
        </p:txBody>
      </p:sp>
      <p:sp>
        <p:nvSpPr>
          <p:cNvPr id="10" name="Text Placeholder 9">
            <a:extLst>
              <a:ext uri="{FF2B5EF4-FFF2-40B4-BE49-F238E27FC236}">
                <a16:creationId xmlns:a16="http://schemas.microsoft.com/office/drawing/2014/main" id="{9AB4C7FC-4FA3-7BEC-07C3-CD13F3A7B90C}"/>
              </a:ext>
            </a:extLst>
          </p:cNvPr>
          <p:cNvSpPr>
            <a:spLocks noGrp="1"/>
          </p:cNvSpPr>
          <p:nvPr>
            <p:ph type="body" idx="1"/>
          </p:nvPr>
        </p:nvSpPr>
        <p:spPr>
          <a:xfrm>
            <a:off x="160345" y="1106101"/>
            <a:ext cx="4965086" cy="3978214"/>
          </a:xfrm>
        </p:spPr>
        <p:txBody>
          <a:bodyPr/>
          <a:lstStyle/>
          <a:p>
            <a:pPr marL="456565" indent="-304165">
              <a:lnSpc>
                <a:spcPct val="100000"/>
              </a:lnSpc>
            </a:pPr>
            <a:r>
              <a:rPr lang="en-US" b="1">
                <a:latin typeface="Montserrat Black"/>
                <a:ea typeface="Roboto"/>
                <a:cs typeface="Roboto"/>
              </a:rPr>
              <a:t>Behavioral Health</a:t>
            </a:r>
          </a:p>
          <a:p>
            <a:pPr marL="913765" lvl="1" indent="-304165" algn="just">
              <a:lnSpc>
                <a:spcPct val="100000"/>
              </a:lnSpc>
              <a:spcBef>
                <a:spcPts val="300"/>
              </a:spcBef>
            </a:pPr>
            <a:r>
              <a:rPr lang="en-US" sz="1100" b="1">
                <a:ea typeface="Roboto"/>
                <a:cs typeface="Roboto"/>
              </a:rPr>
              <a:t>Initiative focused on expanding opioid outreach, distribution of harm reduction materials, education and training.  With the aim of addressing the ongoing opioid crisis, this initiative is dedicated to raising awareness, providing support, and promoting education to combat the devastating effects of opioid misuse and addiction.</a:t>
            </a:r>
          </a:p>
          <a:p>
            <a:pPr marL="609600" lvl="1" indent="0">
              <a:lnSpc>
                <a:spcPct val="100000"/>
              </a:lnSpc>
              <a:spcBef>
                <a:spcPts val="300"/>
              </a:spcBef>
              <a:buNone/>
            </a:pPr>
            <a:endParaRPr lang="en-US" sz="1100">
              <a:latin typeface="Montserrat Black"/>
              <a:ea typeface="Roboto" panose="02000000000000000000" pitchFamily="2" charset="0"/>
              <a:cs typeface="Roboto" panose="02000000000000000000" pitchFamily="2" charset="0"/>
            </a:endParaRPr>
          </a:p>
          <a:p>
            <a:pPr marL="456565" indent="-304165">
              <a:lnSpc>
                <a:spcPct val="100000"/>
              </a:lnSpc>
            </a:pPr>
            <a:r>
              <a:rPr lang="en-US" b="1" err="1">
                <a:latin typeface="Montserrat Black"/>
                <a:ea typeface="Roboto"/>
                <a:cs typeface="Roboto"/>
              </a:rPr>
              <a:t>CeaseFire</a:t>
            </a:r>
          </a:p>
          <a:p>
            <a:pPr marL="913130" lvl="1" indent="-304165" algn="just">
              <a:lnSpc>
                <a:spcPct val="100000"/>
              </a:lnSpc>
            </a:pPr>
            <a:r>
              <a:rPr lang="en-US" sz="1100" b="1">
                <a:ea typeface="Roboto"/>
                <a:cs typeface="Roboto"/>
              </a:rPr>
              <a:t>A community violence intervention that utilizes a focused deterrence model to address and reduce violence within the city with the program being structured around three essential pillars: Mentoring, Community Intervention, and Legal Aid Support.</a:t>
            </a:r>
          </a:p>
        </p:txBody>
      </p:sp>
      <p:sp>
        <p:nvSpPr>
          <p:cNvPr id="4" name="Slide Number Placeholder 3"/>
          <p:cNvSpPr>
            <a:spLocks noGrp="1"/>
          </p:cNvSpPr>
          <p:nvPr>
            <p:ph type="sldNum" idx="4"/>
          </p:nvPr>
        </p:nvSpPr>
        <p:spPr/>
        <p:txBody>
          <a:bodyPr/>
          <a:lstStyle/>
          <a:p>
            <a:fld id="{00000000-1234-1234-1234-123412341234}" type="slidenum">
              <a:rPr lang="en" smtClean="0"/>
              <a:pPr/>
              <a:t>37</a:t>
            </a:fld>
            <a:endParaRPr lang="en"/>
          </a:p>
        </p:txBody>
      </p:sp>
      <p:pic>
        <p:nvPicPr>
          <p:cNvPr id="8" name="Picture 7">
            <a:extLst>
              <a:ext uri="{FF2B5EF4-FFF2-40B4-BE49-F238E27FC236}">
                <a16:creationId xmlns:a16="http://schemas.microsoft.com/office/drawing/2014/main" id="{BC33CC0A-2DB6-B661-C824-57DE1A802EE1}"/>
              </a:ext>
            </a:extLst>
          </p:cNvPr>
          <p:cNvPicPr>
            <a:picLocks noChangeAspect="1"/>
          </p:cNvPicPr>
          <p:nvPr/>
        </p:nvPicPr>
        <p:blipFill>
          <a:blip r:embed="rId3"/>
          <a:stretch>
            <a:fillRect/>
          </a:stretch>
        </p:blipFill>
        <p:spPr>
          <a:xfrm rot="420000">
            <a:off x="6364021" y="3017203"/>
            <a:ext cx="1637613" cy="1594835"/>
          </a:xfrm>
          <a:prstGeom prst="rect">
            <a:avLst/>
          </a:prstGeom>
        </p:spPr>
      </p:pic>
      <p:pic>
        <p:nvPicPr>
          <p:cNvPr id="9" name="Picture 8">
            <a:extLst>
              <a:ext uri="{FF2B5EF4-FFF2-40B4-BE49-F238E27FC236}">
                <a16:creationId xmlns:a16="http://schemas.microsoft.com/office/drawing/2014/main" id="{30639C8B-1394-58C2-F792-77A4880D9616}"/>
              </a:ext>
            </a:extLst>
          </p:cNvPr>
          <p:cNvPicPr>
            <a:picLocks noChangeAspect="1"/>
          </p:cNvPicPr>
          <p:nvPr/>
        </p:nvPicPr>
        <p:blipFill rotWithShape="1">
          <a:blip r:embed="rId4"/>
          <a:srcRect l="18727" t="4243" r="4888" b="-476"/>
          <a:stretch/>
        </p:blipFill>
        <p:spPr>
          <a:xfrm rot="21420000">
            <a:off x="5715895" y="1231590"/>
            <a:ext cx="1753939" cy="1481344"/>
          </a:xfrm>
          <a:prstGeom prst="rect">
            <a:avLst/>
          </a:prstGeom>
        </p:spPr>
      </p:pic>
    </p:spTree>
    <p:extLst>
      <p:ext uri="{BB962C8B-B14F-4D97-AF65-F5344CB8AC3E}">
        <p14:creationId xmlns:p14="http://schemas.microsoft.com/office/powerpoint/2010/main" val="2700180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Detroit Health Department</a:t>
            </a:r>
            <a:br>
              <a:rPr lang="en-US"/>
            </a:br>
            <a:r>
              <a:rPr lang="en-US"/>
              <a:t>Contact Information</a:t>
            </a:r>
          </a:p>
        </p:txBody>
      </p:sp>
      <p:sp>
        <p:nvSpPr>
          <p:cNvPr id="4" name="Slide Number Placeholder 3"/>
          <p:cNvSpPr>
            <a:spLocks noGrp="1"/>
          </p:cNvSpPr>
          <p:nvPr>
            <p:ph type="sldNum" idx="4"/>
          </p:nvPr>
        </p:nvSpPr>
        <p:spPr/>
        <p:txBody>
          <a:bodyPr/>
          <a:lstStyle/>
          <a:p>
            <a:fld id="{00000000-1234-1234-1234-123412341234}" type="slidenum">
              <a:rPr lang="en" smtClean="0"/>
              <a:pPr/>
              <a:t>38</a:t>
            </a:fld>
            <a:endParaRPr lang="en"/>
          </a:p>
        </p:txBody>
      </p:sp>
      <p:pic>
        <p:nvPicPr>
          <p:cNvPr id="6" name="Picture 5">
            <a:extLst>
              <a:ext uri="{FF2B5EF4-FFF2-40B4-BE49-F238E27FC236}">
                <a16:creationId xmlns:a16="http://schemas.microsoft.com/office/drawing/2014/main" id="{395EB4C2-2E84-16E2-59B7-27297DABD548}"/>
              </a:ext>
            </a:extLst>
          </p:cNvPr>
          <p:cNvPicPr>
            <a:picLocks noChangeAspect="1"/>
          </p:cNvPicPr>
          <p:nvPr/>
        </p:nvPicPr>
        <p:blipFill>
          <a:blip r:embed="rId3"/>
          <a:stretch>
            <a:fillRect/>
          </a:stretch>
        </p:blipFill>
        <p:spPr>
          <a:xfrm>
            <a:off x="991891" y="1019375"/>
            <a:ext cx="7634852" cy="4063706"/>
          </a:xfrm>
          <a:prstGeom prst="rect">
            <a:avLst/>
          </a:prstGeom>
        </p:spPr>
      </p:pic>
    </p:spTree>
    <p:extLst>
      <p:ext uri="{BB962C8B-B14F-4D97-AF65-F5344CB8AC3E}">
        <p14:creationId xmlns:p14="http://schemas.microsoft.com/office/powerpoint/2010/main" val="2269988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ctrTitle"/>
          </p:nvPr>
        </p:nvSpPr>
        <p:spPr>
          <a:xfrm>
            <a:off x="311700" y="1237302"/>
            <a:ext cx="8520600" cy="2052600"/>
          </a:xfrm>
          <a:prstGeom prst="rect">
            <a:avLst/>
          </a:prstGeom>
        </p:spPr>
        <p:txBody>
          <a:bodyPr spcFirstLastPara="1" wrap="square" lIns="91425" tIns="91425" rIns="91425" bIns="91425" anchor="b" anchorCtr="0">
            <a:noAutofit/>
          </a:bodyPr>
          <a:lstStyle/>
          <a:p>
            <a:r>
              <a:rPr lang="en"/>
              <a:t>Detroit Police Department</a:t>
            </a:r>
            <a:endParaRPr/>
          </a:p>
        </p:txBody>
      </p:sp>
      <p:pic>
        <p:nvPicPr>
          <p:cNvPr id="78" name="Google Shape;78;p14"/>
          <p:cNvPicPr preferRelativeResize="0"/>
          <p:nvPr/>
        </p:nvPicPr>
        <p:blipFill>
          <a:blip r:embed="rId3">
            <a:alphaModFix/>
          </a:blip>
          <a:stretch>
            <a:fillRect/>
          </a:stretch>
        </p:blipFill>
        <p:spPr>
          <a:xfrm>
            <a:off x="3973190" y="784752"/>
            <a:ext cx="1197625" cy="1370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Slide Number Placeholder 1"/>
          <p:cNvSpPr>
            <a:spLocks noGrp="1"/>
          </p:cNvSpPr>
          <p:nvPr>
            <p:ph type="sldNum" idx="4"/>
          </p:nvPr>
        </p:nvSpPr>
        <p:spPr/>
        <p:txBody>
          <a:bodyPr/>
          <a:lstStyle/>
          <a:p>
            <a:fld id="{00000000-1234-1234-1234-123412341234}" type="slidenum">
              <a:rPr lang="en" smtClean="0"/>
              <a:pPr/>
              <a:t>4</a:t>
            </a:fld>
            <a:endParaRPr lang="en"/>
          </a:p>
        </p:txBody>
      </p:sp>
      <p:sp>
        <p:nvSpPr>
          <p:cNvPr id="3" name="Title 2"/>
          <p:cNvSpPr>
            <a:spLocks noGrp="1"/>
          </p:cNvSpPr>
          <p:nvPr>
            <p:ph type="title"/>
          </p:nvPr>
        </p:nvSpPr>
        <p:spPr/>
        <p:txBody>
          <a:bodyPr/>
          <a:lstStyle/>
          <a:p>
            <a:r>
              <a:rPr lang="en-US" sz="2400">
                <a:solidFill>
                  <a:schemeClr val="bg1"/>
                </a:solidFill>
              </a:rPr>
              <a:t>Where does the budget money come from?</a:t>
            </a:r>
          </a:p>
        </p:txBody>
      </p:sp>
      <p:sp>
        <p:nvSpPr>
          <p:cNvPr id="6" name="Text Placeholder 6">
            <a:extLst>
              <a:ext uri="{FF2B5EF4-FFF2-40B4-BE49-F238E27FC236}">
                <a16:creationId xmlns:a16="http://schemas.microsoft.com/office/drawing/2014/main" id="{3AD762D5-CB9A-4DF4-AD4F-3D0484CA439A}"/>
              </a:ext>
            </a:extLst>
          </p:cNvPr>
          <p:cNvSpPr>
            <a:spLocks noGrp="1"/>
          </p:cNvSpPr>
          <p:nvPr>
            <p:ph type="body" idx="1"/>
          </p:nvPr>
        </p:nvSpPr>
        <p:spPr>
          <a:xfrm>
            <a:off x="4615386" y="1152764"/>
            <a:ext cx="4405773" cy="3714040"/>
          </a:xfrm>
        </p:spPr>
        <p:txBody>
          <a:bodyPr/>
          <a:lstStyle/>
          <a:p>
            <a:pPr>
              <a:spcAft>
                <a:spcPts val="1200"/>
              </a:spcAft>
              <a:buClr>
                <a:srgbClr val="18252A"/>
              </a:buClr>
            </a:pPr>
            <a:r>
              <a:rPr lang="en-US" sz="1400">
                <a:solidFill>
                  <a:srgbClr val="18252A"/>
                </a:solidFill>
                <a:latin typeface="Roboto" panose="02000000000000000000" pitchFamily="2" charset="0"/>
                <a:ea typeface="Roboto" panose="02000000000000000000" pitchFamily="2" charset="0"/>
                <a:cs typeface="Roboto" panose="02000000000000000000" pitchFamily="2" charset="0"/>
              </a:rPr>
              <a:t>Detroit’s FY24 city budget totals </a:t>
            </a:r>
            <a:r>
              <a:rPr lang="en-US" sz="1400" b="1">
                <a:solidFill>
                  <a:srgbClr val="18252A"/>
                </a:solidFill>
                <a:latin typeface="Roboto" panose="02000000000000000000" pitchFamily="2" charset="0"/>
                <a:ea typeface="Roboto" panose="02000000000000000000" pitchFamily="2" charset="0"/>
                <a:cs typeface="Roboto" panose="02000000000000000000" pitchFamily="2" charset="0"/>
              </a:rPr>
              <a:t>$2.6 billion</a:t>
            </a:r>
          </a:p>
          <a:p>
            <a:pPr>
              <a:spcAft>
                <a:spcPts val="1200"/>
              </a:spcAft>
              <a:buClr>
                <a:srgbClr val="18252A"/>
              </a:buClr>
            </a:pPr>
            <a:r>
              <a:rPr lang="en-US" sz="1400">
                <a:solidFill>
                  <a:srgbClr val="18252A"/>
                </a:solidFill>
                <a:latin typeface="Roboto" panose="02000000000000000000" pitchFamily="2" charset="0"/>
                <a:ea typeface="Roboto" panose="02000000000000000000" pitchFamily="2" charset="0"/>
                <a:cs typeface="Roboto" panose="02000000000000000000" pitchFamily="2" charset="0"/>
              </a:rPr>
              <a:t>Revenue sources that support the General Fund include: Wagering Tax, Property Tax, Income Tax, Utility Users Tax, and State Revenue Sharing</a:t>
            </a:r>
          </a:p>
          <a:p>
            <a:pPr>
              <a:spcAft>
                <a:spcPts val="1200"/>
              </a:spcAft>
              <a:buClr>
                <a:srgbClr val="18252A"/>
              </a:buClr>
            </a:pPr>
            <a:r>
              <a:rPr lang="en-US" sz="14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The “Other” category includes: court fines &amp; fees, parking fines &amp; fees, licenses, permits, inspections, and emergency medical services fees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a:t>
            </a:r>
            <a:endParaRPr lang="en-US" sz="1400" b="0" i="0">
              <a:solidFill>
                <a:srgbClr val="444444"/>
              </a:solidFill>
              <a:effectLst/>
              <a:latin typeface="Roboto" panose="02000000000000000000" pitchFamily="2" charset="0"/>
              <a:ea typeface="Roboto" panose="02000000000000000000" pitchFamily="2" charset="0"/>
              <a:cs typeface="Roboto" panose="02000000000000000000" pitchFamily="2" charset="0"/>
            </a:endParaRPr>
          </a:p>
        </p:txBody>
      </p:sp>
      <p:graphicFrame>
        <p:nvGraphicFramePr>
          <p:cNvPr id="4" name="Chart 3">
            <a:extLst>
              <a:ext uri="{FF2B5EF4-FFF2-40B4-BE49-F238E27FC236}">
                <a16:creationId xmlns:a16="http://schemas.microsoft.com/office/drawing/2014/main" id="{7540BA26-6EFB-485E-B34A-C5ABD3B6A90A}"/>
              </a:ext>
            </a:extLst>
          </p:cNvPr>
          <p:cNvGraphicFramePr/>
          <p:nvPr/>
        </p:nvGraphicFramePr>
        <p:xfrm>
          <a:off x="122841" y="1061024"/>
          <a:ext cx="4794637" cy="36888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9355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Mission</a:t>
            </a:r>
          </a:p>
        </p:txBody>
      </p:sp>
      <p:sp>
        <p:nvSpPr>
          <p:cNvPr id="4" name="Slide Number Placeholder 3"/>
          <p:cNvSpPr>
            <a:spLocks noGrp="1"/>
          </p:cNvSpPr>
          <p:nvPr>
            <p:ph type="sldNum" idx="4"/>
          </p:nvPr>
        </p:nvSpPr>
        <p:spPr/>
        <p:txBody>
          <a:bodyPr/>
          <a:lstStyle/>
          <a:p>
            <a:fld id="{00000000-1234-1234-1234-123412341234}" type="slidenum">
              <a:rPr lang="en" smtClean="0"/>
              <a:pPr/>
              <a:t>40</a:t>
            </a:fld>
            <a:endParaRPr lang="en"/>
          </a:p>
        </p:txBody>
      </p:sp>
      <p:sp>
        <p:nvSpPr>
          <p:cNvPr id="5" name="Rectangle 4"/>
          <p:cNvSpPr/>
          <p:nvPr/>
        </p:nvSpPr>
        <p:spPr>
          <a:xfrm>
            <a:off x="554992" y="2397788"/>
            <a:ext cx="8034015" cy="1200329"/>
          </a:xfrm>
          <a:prstGeom prst="rect">
            <a:avLst/>
          </a:prstGeom>
        </p:spPr>
        <p:txBody>
          <a:bodyPr wrap="square" anchor="ctr">
            <a:spAutoFit/>
          </a:bodyPr>
          <a:lstStyle/>
          <a:p>
            <a:pPr algn="ctr"/>
            <a:r>
              <a:rPr lang="en-US" sz="1800" b="1">
                <a:latin typeface="Montserrat" panose="02000505000000020004" pitchFamily="2" charset="0"/>
              </a:rPr>
              <a:t>To encourage thoughtful decision-making and a strong sense of community responsibility through education, equity, empathy, professionalism, transparency, and policing standards properly informed by community input and civic leadership.</a:t>
            </a:r>
          </a:p>
        </p:txBody>
      </p:sp>
      <p:sp>
        <p:nvSpPr>
          <p:cNvPr id="3" name="TextBox 2">
            <a:extLst>
              <a:ext uri="{FF2B5EF4-FFF2-40B4-BE49-F238E27FC236}">
                <a16:creationId xmlns:a16="http://schemas.microsoft.com/office/drawing/2014/main" id="{1A8EC712-BCB3-660E-79C0-B734DBBC5E64}"/>
              </a:ext>
            </a:extLst>
          </p:cNvPr>
          <p:cNvSpPr txBox="1"/>
          <p:nvPr/>
        </p:nvSpPr>
        <p:spPr>
          <a:xfrm>
            <a:off x="1633818" y="1708077"/>
            <a:ext cx="5627594" cy="461665"/>
          </a:xfrm>
          <a:prstGeom prst="rect">
            <a:avLst/>
          </a:prstGeom>
          <a:noFill/>
        </p:spPr>
        <p:txBody>
          <a:bodyPr wrap="square" rtlCol="0">
            <a:spAutoFit/>
          </a:bodyPr>
          <a:lstStyle/>
          <a:p>
            <a:pPr algn="ctr"/>
            <a:r>
              <a:rPr lang="en-US" sz="2400" b="1">
                <a:solidFill>
                  <a:srgbClr val="009688"/>
                </a:solidFill>
                <a:latin typeface="Montserrat" panose="00000300000000000000" pitchFamily="2" charset="0"/>
              </a:rPr>
              <a:t>Mission of the Police Department</a:t>
            </a:r>
          </a:p>
        </p:txBody>
      </p:sp>
    </p:spTree>
    <p:extLst>
      <p:ext uri="{BB962C8B-B14F-4D97-AF65-F5344CB8AC3E}">
        <p14:creationId xmlns:p14="http://schemas.microsoft.com/office/powerpoint/2010/main" val="3154389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Services &amp; Activities (part 1)</a:t>
            </a:r>
          </a:p>
        </p:txBody>
      </p:sp>
      <p:sp>
        <p:nvSpPr>
          <p:cNvPr id="4" name="Slide Number Placeholder 3"/>
          <p:cNvSpPr>
            <a:spLocks noGrp="1"/>
          </p:cNvSpPr>
          <p:nvPr>
            <p:ph type="sldNum" idx="4"/>
          </p:nvPr>
        </p:nvSpPr>
        <p:spPr/>
        <p:txBody>
          <a:bodyPr/>
          <a:lstStyle/>
          <a:p>
            <a:fld id="{00000000-1234-1234-1234-123412341234}" type="slidenum">
              <a:rPr lang="en" smtClean="0"/>
              <a:pPr/>
              <a:t>41</a:t>
            </a:fld>
            <a:endParaRPr lang="en"/>
          </a:p>
        </p:txBody>
      </p:sp>
      <p:graphicFrame>
        <p:nvGraphicFramePr>
          <p:cNvPr id="3" name="Table 2">
            <a:extLst>
              <a:ext uri="{FF2B5EF4-FFF2-40B4-BE49-F238E27FC236}">
                <a16:creationId xmlns:a16="http://schemas.microsoft.com/office/drawing/2014/main" id="{2BF50EAD-E7D0-DF11-5BC8-308F0D1C169A}"/>
              </a:ext>
            </a:extLst>
          </p:cNvPr>
          <p:cNvGraphicFramePr>
            <a:graphicFrameLocks noGrp="1"/>
          </p:cNvGraphicFramePr>
          <p:nvPr/>
        </p:nvGraphicFramePr>
        <p:xfrm>
          <a:off x="311700" y="1066844"/>
          <a:ext cx="8520600" cy="4046851"/>
        </p:xfrm>
        <a:graphic>
          <a:graphicData uri="http://schemas.openxmlformats.org/drawingml/2006/table">
            <a:tbl>
              <a:tblPr firstRow="1" firstCol="1">
                <a:tableStyleId>{5C22544A-7EE6-4342-B048-85BDC9FD1C3A}</a:tableStyleId>
              </a:tblPr>
              <a:tblGrid>
                <a:gridCol w="3148662">
                  <a:extLst>
                    <a:ext uri="{9D8B030D-6E8A-4147-A177-3AD203B41FA5}">
                      <a16:colId xmlns:a16="http://schemas.microsoft.com/office/drawing/2014/main" val="2606099206"/>
                    </a:ext>
                  </a:extLst>
                </a:gridCol>
                <a:gridCol w="5371938">
                  <a:extLst>
                    <a:ext uri="{9D8B030D-6E8A-4147-A177-3AD203B41FA5}">
                      <a16:colId xmlns:a16="http://schemas.microsoft.com/office/drawing/2014/main" val="4137834487"/>
                    </a:ext>
                  </a:extLst>
                </a:gridCol>
              </a:tblGrid>
              <a:tr h="365599">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Activities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21036">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Citizens Patrol</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Citizens patrol specific</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areas and report crime or other community concerns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64537">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Communications Operations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911</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Call Taking System, Police/Fire Dispatch, Telephone Crime Reporting</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64537">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Community Engagement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Police</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Explorers, Jr. Police Cadets, Police Reserves, Neighborhood Police Officers, Chief Neighborhood Liaison</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321036">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Criminal Investigations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Precinct Detective Units, NIBIN, Evidenc</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e and Property Control</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364537">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Crossing Guards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Traffic Safety, Coordination of</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Crossing Guard positions and staffing citywide</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321036">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Detroit Detention Center</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Processing</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and holding facility for arrests made by the Department</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364537">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Downtown Services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Facilitate</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the flow of vehicular</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 and</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p</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edestrian traffic</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downtown and during special events </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364537">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Eastern Operations (3rd, 5th, 7th, 9th, 11th </a:t>
                      </a:r>
                      <a:r>
                        <a:rPr lang="en-US" sz="1100" err="1">
                          <a:solidFill>
                            <a:schemeClr val="tx1"/>
                          </a:solidFill>
                          <a:effectLst/>
                          <a:latin typeface="Roboto" panose="02000000000000000000" pitchFamily="2" charset="0"/>
                          <a:ea typeface="Roboto" panose="02000000000000000000" pitchFamily="2" charset="0"/>
                          <a:cs typeface="Roboto" panose="02000000000000000000" pitchFamily="2" charset="0"/>
                        </a:rPr>
                        <a:t>Pcts</a:t>
                      </a: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Responding</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to calls for service and community concerns on the east side of the City of Detroit</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73594521"/>
                  </a:ext>
                </a:extLst>
              </a:tr>
              <a:tr h="542179">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Executive Protection Unit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Security and risk mitigation</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measures taken to ensure the safety of individuals who way may exposed to elevated person risk  due to their status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663487505"/>
                  </a:ext>
                </a:extLst>
              </a:tr>
              <a:tr h="321036">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Fiscal Operations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Manages</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the accounts for the collection and expenditure of funds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357441584"/>
                  </a:ext>
                </a:extLst>
              </a:tr>
            </a:tbl>
          </a:graphicData>
        </a:graphic>
      </p:graphicFrame>
    </p:spTree>
    <p:extLst>
      <p:ext uri="{BB962C8B-B14F-4D97-AF65-F5344CB8AC3E}">
        <p14:creationId xmlns:p14="http://schemas.microsoft.com/office/powerpoint/2010/main" val="112915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Services &amp; Activities (part 2)</a:t>
            </a:r>
          </a:p>
        </p:txBody>
      </p:sp>
      <p:sp>
        <p:nvSpPr>
          <p:cNvPr id="4" name="Slide Number Placeholder 3"/>
          <p:cNvSpPr>
            <a:spLocks noGrp="1"/>
          </p:cNvSpPr>
          <p:nvPr>
            <p:ph type="sldNum" idx="4"/>
          </p:nvPr>
        </p:nvSpPr>
        <p:spPr/>
        <p:txBody>
          <a:bodyPr/>
          <a:lstStyle/>
          <a:p>
            <a:fld id="{00000000-1234-1234-1234-123412341234}" type="slidenum">
              <a:rPr lang="en" smtClean="0"/>
              <a:pPr/>
              <a:t>42</a:t>
            </a:fld>
            <a:endParaRPr lang="en"/>
          </a:p>
        </p:txBody>
      </p:sp>
      <p:graphicFrame>
        <p:nvGraphicFramePr>
          <p:cNvPr id="3" name="Table 2">
            <a:extLst>
              <a:ext uri="{FF2B5EF4-FFF2-40B4-BE49-F238E27FC236}">
                <a16:creationId xmlns:a16="http://schemas.microsoft.com/office/drawing/2014/main" id="{2BF50EAD-E7D0-DF11-5BC8-308F0D1C169A}"/>
              </a:ext>
            </a:extLst>
          </p:cNvPr>
          <p:cNvGraphicFramePr>
            <a:graphicFrameLocks noGrp="1"/>
          </p:cNvGraphicFramePr>
          <p:nvPr/>
        </p:nvGraphicFramePr>
        <p:xfrm>
          <a:off x="311700" y="1040803"/>
          <a:ext cx="8404217" cy="4102697"/>
        </p:xfrm>
        <a:graphic>
          <a:graphicData uri="http://schemas.openxmlformats.org/drawingml/2006/table">
            <a:tbl>
              <a:tblPr firstRow="1" firstCol="1">
                <a:tableStyleId>{5C22544A-7EE6-4342-B048-85BDC9FD1C3A}</a:tableStyleId>
              </a:tblPr>
              <a:tblGrid>
                <a:gridCol w="2887962">
                  <a:extLst>
                    <a:ext uri="{9D8B030D-6E8A-4147-A177-3AD203B41FA5}">
                      <a16:colId xmlns:a16="http://schemas.microsoft.com/office/drawing/2014/main" val="2606099206"/>
                    </a:ext>
                  </a:extLst>
                </a:gridCol>
                <a:gridCol w="5516255">
                  <a:extLst>
                    <a:ext uri="{9D8B030D-6E8A-4147-A177-3AD203B41FA5}">
                      <a16:colId xmlns:a16="http://schemas.microsoft.com/office/drawing/2014/main" val="4137834487"/>
                    </a:ext>
                  </a:extLst>
                </a:gridCol>
              </a:tblGrid>
              <a:tr h="351638">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Activities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08775">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Gaming Unit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Patrol units that respond to</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calls-for-service in the areas surrounds the casinos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67352">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Major Case Investigation</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The investigation</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of Homicide, Special Victims (Domestic Violence, Child Abuse, Sex Crimes) and Missing Persons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67352">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Management Services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Oversight and management</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for Abandoned Vehicles, Towing Operations, Facilities, and Resource Management in the Department</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308775">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Narcotics Forfeiture Activity</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Manages and accounts for vehicle and property forfeitures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308775">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Office of Internal Affairs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The investigation of crimes of sworn</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and civilian city employees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381897">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Office of the Assistant Chief</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Management</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and oversight for patrol, investigation and support functions of the Police Department </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367352">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Office of the Chief</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Oversees</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the day-to-day operations of the Chief’s Office. </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Provides leadership and overall direction of the Police</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Department</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367352">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Fleet Management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Assigning, managing, and deploying</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all Department vehicles, motor equipment, bicycles, and other supplies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73594521"/>
                  </a:ext>
                </a:extLst>
              </a:tr>
              <a:tr h="367352">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Grants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Applies, manages, and ensures</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compliance with </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all local, state, federal, and private grant</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funding </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 </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663487505"/>
                  </a:ext>
                </a:extLst>
              </a:tr>
              <a:tr h="54636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Police Human Resources</a:t>
                      </a:r>
                      <a:endParaRPr kumimoji="0" lang="en-US" sz="1200" b="1"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Responsible for maintaining complete and adequate personnel records on all</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members; processing all personnel matters; recruiting new</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members, and administering and securing promotional examinations.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357441584"/>
                  </a:ext>
                </a:extLst>
              </a:tr>
            </a:tbl>
          </a:graphicData>
        </a:graphic>
      </p:graphicFrame>
    </p:spTree>
    <p:extLst>
      <p:ext uri="{BB962C8B-B14F-4D97-AF65-F5344CB8AC3E}">
        <p14:creationId xmlns:p14="http://schemas.microsoft.com/office/powerpoint/2010/main" val="1351831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Services &amp; Activities (part 3)</a:t>
            </a:r>
          </a:p>
        </p:txBody>
      </p:sp>
      <p:sp>
        <p:nvSpPr>
          <p:cNvPr id="4" name="Slide Number Placeholder 3"/>
          <p:cNvSpPr>
            <a:spLocks noGrp="1"/>
          </p:cNvSpPr>
          <p:nvPr>
            <p:ph type="sldNum" idx="4"/>
          </p:nvPr>
        </p:nvSpPr>
        <p:spPr/>
        <p:txBody>
          <a:bodyPr/>
          <a:lstStyle/>
          <a:p>
            <a:fld id="{00000000-1234-1234-1234-123412341234}" type="slidenum">
              <a:rPr lang="en" smtClean="0"/>
              <a:pPr/>
              <a:t>43</a:t>
            </a:fld>
            <a:endParaRPr lang="en"/>
          </a:p>
        </p:txBody>
      </p:sp>
      <p:graphicFrame>
        <p:nvGraphicFramePr>
          <p:cNvPr id="3" name="Table 2">
            <a:extLst>
              <a:ext uri="{FF2B5EF4-FFF2-40B4-BE49-F238E27FC236}">
                <a16:creationId xmlns:a16="http://schemas.microsoft.com/office/drawing/2014/main" id="{2BF50EAD-E7D0-DF11-5BC8-308F0D1C169A}"/>
              </a:ext>
            </a:extLst>
          </p:cNvPr>
          <p:cNvGraphicFramePr>
            <a:graphicFrameLocks noGrp="1"/>
          </p:cNvGraphicFramePr>
          <p:nvPr/>
        </p:nvGraphicFramePr>
        <p:xfrm>
          <a:off x="311700" y="1050843"/>
          <a:ext cx="8520600" cy="4092657"/>
        </p:xfrm>
        <a:graphic>
          <a:graphicData uri="http://schemas.openxmlformats.org/drawingml/2006/table">
            <a:tbl>
              <a:tblPr firstRow="1" firstCol="1">
                <a:tableStyleId>{5C22544A-7EE6-4342-B048-85BDC9FD1C3A}</a:tableStyleId>
              </a:tblPr>
              <a:tblGrid>
                <a:gridCol w="3299930">
                  <a:extLst>
                    <a:ext uri="{9D8B030D-6E8A-4147-A177-3AD203B41FA5}">
                      <a16:colId xmlns:a16="http://schemas.microsoft.com/office/drawing/2014/main" val="2606099206"/>
                    </a:ext>
                  </a:extLst>
                </a:gridCol>
                <a:gridCol w="5220670">
                  <a:extLst>
                    <a:ext uri="{9D8B030D-6E8A-4147-A177-3AD203B41FA5}">
                      <a16:colId xmlns:a16="http://schemas.microsoft.com/office/drawing/2014/main" val="4137834487"/>
                    </a:ext>
                  </a:extLst>
                </a:gridCol>
              </a:tblGrid>
              <a:tr h="334742">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Activities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63991">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Medical</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Ensuring that proper care is provided for sick and injured members, and maintaining medical records for all members</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of the Department</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63991">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Recruitment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Responsible</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for the recruitment, processing and investigation of new members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63991">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Services Infrastructure</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Providing cleaning and preventive maintenance for all Department buildings and</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property</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and also r</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estoring and renovating Department buildings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29394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Towing Operations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The</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impoundment and removal of vehicles </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363991">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Resource Management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Acquiring uniforms, other related equipment, and leather goods for</a:t>
                      </a:r>
                    </a:p>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issuance to designated Department members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29394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Tactical Services &amp; Operations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Critical incident</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special operations response and management</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29394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Technology</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 Assistance</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with computer hardware, software, and other electronic or mechanical devices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514734">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Training</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Provides training for Department members, it serves as the</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Department's training liaison with other criminal justice agencies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73594521"/>
                  </a:ext>
                </a:extLst>
              </a:tr>
              <a:tr h="29394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Victims Assistance Services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Support</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families of victims with court processes and counseling</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663487505"/>
                  </a:ext>
                </a:extLst>
              </a:tr>
              <a:tr h="484936">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Western Operations (2nd, 4th, 6th, 8th, 10th, 12th </a:t>
                      </a:r>
                      <a:r>
                        <a:rPr lang="en-US" sz="1100" err="1">
                          <a:solidFill>
                            <a:schemeClr val="tx1"/>
                          </a:solidFill>
                          <a:effectLst/>
                          <a:latin typeface="Roboto" panose="02000000000000000000" pitchFamily="2" charset="0"/>
                          <a:ea typeface="Roboto" panose="02000000000000000000" pitchFamily="2" charset="0"/>
                          <a:cs typeface="Roboto" panose="02000000000000000000" pitchFamily="2" charset="0"/>
                        </a:rPr>
                        <a:t>Pcts</a:t>
                      </a: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Responding</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to calls for service and community concerns on the west side of the City of Detroit</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357441584"/>
                  </a:ext>
                </a:extLst>
              </a:tr>
            </a:tbl>
          </a:graphicData>
        </a:graphic>
      </p:graphicFrame>
    </p:spTree>
    <p:extLst>
      <p:ext uri="{BB962C8B-B14F-4D97-AF65-F5344CB8AC3E}">
        <p14:creationId xmlns:p14="http://schemas.microsoft.com/office/powerpoint/2010/main" val="3008012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Budget by Service</a:t>
            </a:r>
          </a:p>
        </p:txBody>
      </p:sp>
      <p:sp>
        <p:nvSpPr>
          <p:cNvPr id="4" name="Slide Number Placeholder 3"/>
          <p:cNvSpPr>
            <a:spLocks noGrp="1"/>
          </p:cNvSpPr>
          <p:nvPr>
            <p:ph type="sldNum" idx="4"/>
          </p:nvPr>
        </p:nvSpPr>
        <p:spPr/>
        <p:txBody>
          <a:bodyPr/>
          <a:lstStyle/>
          <a:p>
            <a:fld id="{00000000-1234-1234-1234-123412341234}" type="slidenum">
              <a:rPr lang="en" smtClean="0"/>
              <a:pPr/>
              <a:t>44</a:t>
            </a:fld>
            <a:endParaRPr lang="en"/>
          </a:p>
        </p:txBody>
      </p:sp>
      <p:graphicFrame>
        <p:nvGraphicFramePr>
          <p:cNvPr id="3" name="Table 2">
            <a:extLst>
              <a:ext uri="{FF2B5EF4-FFF2-40B4-BE49-F238E27FC236}">
                <a16:creationId xmlns:a16="http://schemas.microsoft.com/office/drawing/2014/main" id="{2BF50EAD-E7D0-DF11-5BC8-308F0D1C169A}"/>
              </a:ext>
            </a:extLst>
          </p:cNvPr>
          <p:cNvGraphicFramePr>
            <a:graphicFrameLocks noGrp="1"/>
          </p:cNvGraphicFramePr>
          <p:nvPr/>
        </p:nvGraphicFramePr>
        <p:xfrm>
          <a:off x="591671" y="1145220"/>
          <a:ext cx="7849899" cy="3814292"/>
        </p:xfrm>
        <a:graphic>
          <a:graphicData uri="http://schemas.openxmlformats.org/drawingml/2006/table">
            <a:tbl>
              <a:tblPr firstRow="1" firstCol="1">
                <a:tableStyleId>{5C22544A-7EE6-4342-B048-85BDC9FD1C3A}</a:tableStyleId>
              </a:tblPr>
              <a:tblGrid>
                <a:gridCol w="3381693">
                  <a:extLst>
                    <a:ext uri="{9D8B030D-6E8A-4147-A177-3AD203B41FA5}">
                      <a16:colId xmlns:a16="http://schemas.microsoft.com/office/drawing/2014/main" val="2606099206"/>
                    </a:ext>
                  </a:extLst>
                </a:gridCol>
                <a:gridCol w="2234103">
                  <a:extLst>
                    <a:ext uri="{9D8B030D-6E8A-4147-A177-3AD203B41FA5}">
                      <a16:colId xmlns:a16="http://schemas.microsoft.com/office/drawing/2014/main" val="4137834487"/>
                    </a:ext>
                  </a:extLst>
                </a:gridCol>
                <a:gridCol w="2234103">
                  <a:extLst>
                    <a:ext uri="{9D8B030D-6E8A-4147-A177-3AD203B41FA5}">
                      <a16:colId xmlns:a16="http://schemas.microsoft.com/office/drawing/2014/main" val="3294208482"/>
                    </a:ext>
                  </a:extLst>
                </a:gridCol>
              </a:tblGrid>
              <a:tr h="385292">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FY 2024 Adopted</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a:effectLst/>
                          <a:latin typeface="Montserrat Black"/>
                          <a:ea typeface="Arial Unicode MS"/>
                        </a:rPr>
                        <a:t>FY 2024 Adopted FTE</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Citizens Patrol</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$194,127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Communications Operations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$26,637,026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335.0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Community Engagement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$4,264,019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39.0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Criminal Investigations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$42,667,328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446.0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Crossing Guards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$565,500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lnSpc>
                          <a:spcPct val="107000"/>
                        </a:lnSpc>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Detroit Detention Center</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$14,974,122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68.0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Downtown Services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$10,262,528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111.0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Eastern Operations (3rd, 5th, 7th, 9th, 11th Pcts)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$69,915,629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674.0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73594521"/>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Executive Protection Unit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$2,483,231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22.0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66348750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Fiscal Operations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$2,592,083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29.0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357441584"/>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Gaming Unit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$2,583,004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23.0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836824520"/>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Major Case Investigation</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$30,595,086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182.0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149652703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Management Services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$7,732,359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83.0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3254824012"/>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Narcotics Forfeiture Activity</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$581,584</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7.0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48786421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Office of Internal Affairs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$4,762,311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39.0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265984496"/>
                  </a:ext>
                </a:extLst>
              </a:tr>
            </a:tbl>
          </a:graphicData>
        </a:graphic>
      </p:graphicFrame>
    </p:spTree>
    <p:extLst>
      <p:ext uri="{BB962C8B-B14F-4D97-AF65-F5344CB8AC3E}">
        <p14:creationId xmlns:p14="http://schemas.microsoft.com/office/powerpoint/2010/main" val="3834035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Budget by Service </a:t>
            </a:r>
            <a:r>
              <a:rPr lang="en-US" sz="2400"/>
              <a:t>(cont.)</a:t>
            </a:r>
            <a:endParaRPr lang="en-US"/>
          </a:p>
        </p:txBody>
      </p:sp>
      <p:sp>
        <p:nvSpPr>
          <p:cNvPr id="4" name="Slide Number Placeholder 3"/>
          <p:cNvSpPr>
            <a:spLocks noGrp="1"/>
          </p:cNvSpPr>
          <p:nvPr>
            <p:ph type="sldNum" idx="4"/>
          </p:nvPr>
        </p:nvSpPr>
        <p:spPr/>
        <p:txBody>
          <a:bodyPr/>
          <a:lstStyle/>
          <a:p>
            <a:fld id="{00000000-1234-1234-1234-123412341234}" type="slidenum">
              <a:rPr lang="en" smtClean="0"/>
              <a:pPr/>
              <a:t>45</a:t>
            </a:fld>
            <a:endParaRPr lang="en"/>
          </a:p>
        </p:txBody>
      </p:sp>
      <p:graphicFrame>
        <p:nvGraphicFramePr>
          <p:cNvPr id="3" name="Table 2">
            <a:extLst>
              <a:ext uri="{FF2B5EF4-FFF2-40B4-BE49-F238E27FC236}">
                <a16:creationId xmlns:a16="http://schemas.microsoft.com/office/drawing/2014/main" id="{2BF50EAD-E7D0-DF11-5BC8-308F0D1C169A}"/>
              </a:ext>
            </a:extLst>
          </p:cNvPr>
          <p:cNvGraphicFramePr>
            <a:graphicFrameLocks noGrp="1"/>
          </p:cNvGraphicFramePr>
          <p:nvPr/>
        </p:nvGraphicFramePr>
        <p:xfrm>
          <a:off x="591669" y="1100608"/>
          <a:ext cx="7849899" cy="3962210"/>
        </p:xfrm>
        <a:graphic>
          <a:graphicData uri="http://schemas.openxmlformats.org/drawingml/2006/table">
            <a:tbl>
              <a:tblPr firstRow="1" firstCol="1">
                <a:tableStyleId>{5C22544A-7EE6-4342-B048-85BDC9FD1C3A}</a:tableStyleId>
              </a:tblPr>
              <a:tblGrid>
                <a:gridCol w="3704037">
                  <a:extLst>
                    <a:ext uri="{9D8B030D-6E8A-4147-A177-3AD203B41FA5}">
                      <a16:colId xmlns:a16="http://schemas.microsoft.com/office/drawing/2014/main" val="2606099206"/>
                    </a:ext>
                  </a:extLst>
                </a:gridCol>
                <a:gridCol w="2072931">
                  <a:extLst>
                    <a:ext uri="{9D8B030D-6E8A-4147-A177-3AD203B41FA5}">
                      <a16:colId xmlns:a16="http://schemas.microsoft.com/office/drawing/2014/main" val="4137834487"/>
                    </a:ext>
                  </a:extLst>
                </a:gridCol>
                <a:gridCol w="2072931">
                  <a:extLst>
                    <a:ext uri="{9D8B030D-6E8A-4147-A177-3AD203B41FA5}">
                      <a16:colId xmlns:a16="http://schemas.microsoft.com/office/drawing/2014/main" val="3294208482"/>
                    </a:ext>
                  </a:extLst>
                </a:gridCol>
              </a:tblGrid>
              <a:tr h="304610">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FY 2024 Adopted</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a:effectLst/>
                          <a:latin typeface="Montserrat Black"/>
                          <a:ea typeface="Arial Unicode MS"/>
                        </a:rPr>
                        <a:t>FY 2024 Adopted FTE</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Office of the Assistant Chief</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$2,297,723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15.0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Office of the Chief</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$2,936,164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25.0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Fleet Management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$3,228,512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16.0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Grants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$6,721,515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47.0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Human Resources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$16,464,440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67.0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Medical</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$1,325,216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10.0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Recruitment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$878,500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lnSpc>
                          <a:spcPct val="107000"/>
                        </a:lnSpc>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Services Infrastructure</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$4,646,090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a:lnSpc>
                          <a:spcPct val="107000"/>
                        </a:lnSpc>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73594521"/>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Towing Operations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$2,090,423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45.0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66348750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Resource Management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$7,095,360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44.0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357441584"/>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Tactical Services &amp; Operations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$16,310,762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126.0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836824520"/>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Technology</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$5,225,749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69.0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149652703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Training</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$5,874,150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48.0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3254824012"/>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Victims Assistance Services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$715,375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10.0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48786421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Western Operations (2nd, 4th, 6th, 8th, 10th, 12th </a:t>
                      </a:r>
                      <a:r>
                        <a:rPr lang="en-US" sz="1100" err="1">
                          <a:solidFill>
                            <a:schemeClr val="tx1"/>
                          </a:solidFill>
                          <a:effectLst/>
                          <a:latin typeface="Roboto" panose="02000000000000000000" pitchFamily="2" charset="0"/>
                          <a:ea typeface="Roboto" panose="02000000000000000000" pitchFamily="2" charset="0"/>
                          <a:cs typeface="Roboto" panose="02000000000000000000" pitchFamily="2" charset="0"/>
                        </a:rPr>
                        <a:t>Pcts</a:t>
                      </a: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$92,211,262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880.0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265984496"/>
                  </a:ext>
                </a:extLst>
              </a:tr>
              <a:tr h="228600">
                <a:tc>
                  <a:txBody>
                    <a:bodyPr/>
                    <a:lstStyle/>
                    <a:p>
                      <a:pPr marL="0" marR="0" algn="r">
                        <a:spcBef>
                          <a:spcPts val="0"/>
                        </a:spcBef>
                        <a:spcAft>
                          <a:spcPts val="0"/>
                        </a:spcAft>
                      </a:pPr>
                      <a:r>
                        <a:rPr lang="en-US" sz="11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Total:</a:t>
                      </a: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lnSpc>
                          <a:spcPct val="100000"/>
                        </a:lnSpc>
                        <a:spcBef>
                          <a:spcPts val="0"/>
                        </a:spcBef>
                        <a:spcAft>
                          <a:spcPts val="0"/>
                        </a:spcAft>
                        <a:buClr>
                          <a:srgbClr val="000000"/>
                        </a:buClr>
                        <a:buFont typeface="Arial"/>
                      </a:pPr>
                      <a:r>
                        <a:rPr lang="en-US" sz="1100" b="1" i="0" u="none" strike="noStrike" cap="none">
                          <a:solidFill>
                            <a:srgbClr val="3A3838"/>
                          </a:solidFill>
                          <a:effectLst/>
                          <a:latin typeface="Roboto" panose="02000000000000000000" pitchFamily="2" charset="0"/>
                          <a:ea typeface="Roboto" panose="02000000000000000000" pitchFamily="2" charset="0"/>
                          <a:cs typeface="Roboto" panose="02000000000000000000" pitchFamily="2" charset="0"/>
                          <a:sym typeface="Arial"/>
                        </a:rPr>
                        <a:t>$388,831,178</a:t>
                      </a: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rtl="0">
                        <a:lnSpc>
                          <a:spcPct val="100000"/>
                        </a:lnSpc>
                        <a:spcBef>
                          <a:spcPts val="0"/>
                        </a:spcBef>
                        <a:spcAft>
                          <a:spcPts val="0"/>
                        </a:spcAft>
                        <a:buClr>
                          <a:srgbClr val="000000"/>
                        </a:buClr>
                        <a:buFont typeface="Arial"/>
                      </a:pPr>
                      <a:r>
                        <a:rPr lang="en-US" sz="1100" b="1" i="0" u="none" strike="noStrike" cap="none">
                          <a:solidFill>
                            <a:srgbClr val="3A3838"/>
                          </a:solidFill>
                          <a:effectLst/>
                          <a:latin typeface="Roboto" panose="02000000000000000000" pitchFamily="2" charset="0"/>
                          <a:ea typeface="Roboto" panose="02000000000000000000" pitchFamily="2" charset="0"/>
                          <a:cs typeface="Roboto" panose="02000000000000000000" pitchFamily="2" charset="0"/>
                          <a:sym typeface="Arial"/>
                        </a:rPr>
                        <a:t>3,440.0</a:t>
                      </a: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3369006189"/>
                  </a:ext>
                </a:extLst>
              </a:tr>
            </a:tbl>
          </a:graphicData>
        </a:graphic>
      </p:graphicFrame>
    </p:spTree>
    <p:extLst>
      <p:ext uri="{BB962C8B-B14F-4D97-AF65-F5344CB8AC3E}">
        <p14:creationId xmlns:p14="http://schemas.microsoft.com/office/powerpoint/2010/main" val="688012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Capital Project &amp; New Initiatives</a:t>
            </a:r>
          </a:p>
        </p:txBody>
      </p:sp>
      <p:sp>
        <p:nvSpPr>
          <p:cNvPr id="4" name="Slide Number Placeholder 3"/>
          <p:cNvSpPr>
            <a:spLocks noGrp="1"/>
          </p:cNvSpPr>
          <p:nvPr>
            <p:ph type="sldNum" idx="4"/>
          </p:nvPr>
        </p:nvSpPr>
        <p:spPr/>
        <p:txBody>
          <a:bodyPr/>
          <a:lstStyle/>
          <a:p>
            <a:fld id="{00000000-1234-1234-1234-123412341234}" type="slidenum">
              <a:rPr lang="en" smtClean="0"/>
              <a:pPr/>
              <a:t>46</a:t>
            </a:fld>
            <a:endParaRPr lang="en"/>
          </a:p>
        </p:txBody>
      </p:sp>
      <p:sp>
        <p:nvSpPr>
          <p:cNvPr id="3" name="Text Placeholder 9">
            <a:extLst>
              <a:ext uri="{FF2B5EF4-FFF2-40B4-BE49-F238E27FC236}">
                <a16:creationId xmlns:a16="http://schemas.microsoft.com/office/drawing/2014/main" id="{0B337388-4487-80D3-32CF-75FD117B11C7}"/>
              </a:ext>
            </a:extLst>
          </p:cNvPr>
          <p:cNvSpPr>
            <a:spLocks noGrp="1"/>
          </p:cNvSpPr>
          <p:nvPr>
            <p:ph type="body" idx="1"/>
          </p:nvPr>
        </p:nvSpPr>
        <p:spPr>
          <a:xfrm>
            <a:off x="311700" y="1152475"/>
            <a:ext cx="4266832" cy="3889788"/>
          </a:xfrm>
        </p:spPr>
        <p:txBody>
          <a:bodyPr/>
          <a:lstStyle/>
          <a:p>
            <a:pPr marL="456565" indent="-304165"/>
            <a:r>
              <a:rPr lang="en-US">
                <a:latin typeface="Montserrat Black"/>
              </a:rPr>
              <a:t>Training Center Renovation</a:t>
            </a:r>
          </a:p>
          <a:p>
            <a:pPr marL="913765" lvl="1" indent="-304165">
              <a:lnSpc>
                <a:spcPct val="100000"/>
              </a:lnSpc>
            </a:pPr>
            <a:r>
              <a:rPr lang="en-US">
                <a:latin typeface="Roboto Condensed"/>
                <a:ea typeface="Roboto Condensed"/>
              </a:rPr>
              <a:t>Demolition and remodeling to update the flooring, classrooms, HVAC, and overall state of good repair.</a:t>
            </a:r>
          </a:p>
          <a:p>
            <a:pPr marL="456565" indent="-304165"/>
            <a:r>
              <a:rPr lang="en-US">
                <a:latin typeface="Montserrat Black"/>
              </a:rPr>
              <a:t>Rouge Range Renovation</a:t>
            </a:r>
          </a:p>
          <a:p>
            <a:pPr marL="913765" lvl="1" indent="-304165">
              <a:lnSpc>
                <a:spcPct val="100000"/>
              </a:lnSpc>
            </a:pPr>
            <a:r>
              <a:rPr lang="en-US">
                <a:latin typeface="Roboto Condensed"/>
                <a:ea typeface="Roboto Condensed"/>
              </a:rPr>
              <a:t>Update the </a:t>
            </a:r>
            <a:r>
              <a:rPr lang="en-US" err="1">
                <a:latin typeface="Roboto Condensed"/>
                <a:ea typeface="Roboto Condensed"/>
              </a:rPr>
              <a:t>facilitie’s</a:t>
            </a:r>
            <a:r>
              <a:rPr lang="en-US">
                <a:latin typeface="Roboto Condensed"/>
                <a:ea typeface="Roboto Condensed"/>
              </a:rPr>
              <a:t> classrooms, restrooms, and kitchen area.  Demolition and installation of new steps to the range.</a:t>
            </a:r>
          </a:p>
          <a:p>
            <a:pPr marL="456565" indent="-304165"/>
            <a:r>
              <a:rPr lang="en-US">
                <a:latin typeface="Montserrat Black"/>
              </a:rPr>
              <a:t>7</a:t>
            </a:r>
            <a:r>
              <a:rPr lang="en-US" baseline="30000">
                <a:latin typeface="Montserrat Black"/>
              </a:rPr>
              <a:t>th</a:t>
            </a:r>
            <a:r>
              <a:rPr lang="en-US">
                <a:latin typeface="Montserrat Black"/>
              </a:rPr>
              <a:t> Precinct Renovation</a:t>
            </a:r>
          </a:p>
          <a:p>
            <a:pPr marL="913765" lvl="1" indent="-304165">
              <a:lnSpc>
                <a:spcPct val="100000"/>
              </a:lnSpc>
            </a:pPr>
            <a:r>
              <a:rPr lang="en-US">
                <a:latin typeface="Roboto Condensed"/>
                <a:ea typeface="Roboto Condensed"/>
              </a:rPr>
              <a:t>Floor plans are being finalized for the project to go out for bid.</a:t>
            </a:r>
          </a:p>
          <a:p>
            <a:pPr marL="456565" indent="-304165"/>
            <a:r>
              <a:rPr lang="en-US">
                <a:latin typeface="Montserrat Black"/>
              </a:rPr>
              <a:t>Civilianization Initiative</a:t>
            </a:r>
          </a:p>
          <a:p>
            <a:pPr marL="913765" lvl="1" indent="-304165">
              <a:lnSpc>
                <a:spcPct val="100000"/>
              </a:lnSpc>
            </a:pPr>
            <a:r>
              <a:rPr lang="en-US">
                <a:latin typeface="Roboto Condensed"/>
                <a:ea typeface="Roboto Condensed"/>
              </a:rPr>
              <a:t>Evaluating positions throughout the Department to return sworn members to patrol.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416121" y="3049898"/>
            <a:ext cx="2337967" cy="1753475"/>
          </a:xfrm>
          <a:prstGeom prst="rect">
            <a:avLst/>
          </a:prstGeom>
          <a:ln>
            <a:noFill/>
          </a:ln>
          <a:effectLst>
            <a:softEdge rad="112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888647" y="3363028"/>
            <a:ext cx="1949375" cy="1462031"/>
          </a:xfrm>
          <a:prstGeom prst="rect">
            <a:avLst/>
          </a:prstGeom>
          <a:ln>
            <a:noFill/>
          </a:ln>
          <a:effectLst>
            <a:softEdge rad="1125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643248" y="1331729"/>
            <a:ext cx="2055222" cy="1541416"/>
          </a:xfrm>
          <a:prstGeom prst="rect">
            <a:avLst/>
          </a:prstGeom>
          <a:ln>
            <a:noFill/>
          </a:ln>
          <a:effectLst>
            <a:softEdge rad="11250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4044" y="1074826"/>
            <a:ext cx="2167634" cy="1625725"/>
          </a:xfrm>
          <a:prstGeom prst="rect">
            <a:avLst/>
          </a:prstGeom>
          <a:ln>
            <a:noFill/>
          </a:ln>
          <a:effectLst>
            <a:softEdge rad="112500"/>
          </a:effectLst>
        </p:spPr>
      </p:pic>
    </p:spTree>
    <p:extLst>
      <p:ext uri="{BB962C8B-B14F-4D97-AF65-F5344CB8AC3E}">
        <p14:creationId xmlns:p14="http://schemas.microsoft.com/office/powerpoint/2010/main" val="3901685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How We Measure Success</a:t>
            </a:r>
          </a:p>
        </p:txBody>
      </p:sp>
      <p:sp>
        <p:nvSpPr>
          <p:cNvPr id="4" name="Slide Number Placeholder 3"/>
          <p:cNvSpPr>
            <a:spLocks noGrp="1"/>
          </p:cNvSpPr>
          <p:nvPr>
            <p:ph type="sldNum" idx="4"/>
          </p:nvPr>
        </p:nvSpPr>
        <p:spPr/>
        <p:txBody>
          <a:bodyPr/>
          <a:lstStyle/>
          <a:p>
            <a:fld id="{00000000-1234-1234-1234-123412341234}" type="slidenum">
              <a:rPr lang="en" smtClean="0"/>
              <a:pPr/>
              <a:t>47</a:t>
            </a:fld>
            <a:endParaRPr lang="en"/>
          </a:p>
        </p:txBody>
      </p:sp>
      <p:graphicFrame>
        <p:nvGraphicFramePr>
          <p:cNvPr id="3" name="Table 2">
            <a:extLst>
              <a:ext uri="{FF2B5EF4-FFF2-40B4-BE49-F238E27FC236}">
                <a16:creationId xmlns:a16="http://schemas.microsoft.com/office/drawing/2014/main" id="{018AF5D5-373F-41D1-1B8D-12DEF5851DB3}"/>
              </a:ext>
            </a:extLst>
          </p:cNvPr>
          <p:cNvGraphicFramePr>
            <a:graphicFrameLocks noGrp="1"/>
          </p:cNvGraphicFramePr>
          <p:nvPr/>
        </p:nvGraphicFramePr>
        <p:xfrm>
          <a:off x="311700" y="1417530"/>
          <a:ext cx="8520600" cy="3146993"/>
        </p:xfrm>
        <a:graphic>
          <a:graphicData uri="http://schemas.openxmlformats.org/drawingml/2006/table">
            <a:tbl>
              <a:tblPr firstRow="1" firstCol="1" bandRow="1">
                <a:tableStyleId>{69CF1AB2-1976-4502-BF36-3FF5EA218861}</a:tableStyleId>
              </a:tblPr>
              <a:tblGrid>
                <a:gridCol w="3905193">
                  <a:extLst>
                    <a:ext uri="{9D8B030D-6E8A-4147-A177-3AD203B41FA5}">
                      <a16:colId xmlns:a16="http://schemas.microsoft.com/office/drawing/2014/main" val="1430117476"/>
                    </a:ext>
                  </a:extLst>
                </a:gridCol>
                <a:gridCol w="4615407">
                  <a:extLst>
                    <a:ext uri="{9D8B030D-6E8A-4147-A177-3AD203B41FA5}">
                      <a16:colId xmlns:a16="http://schemas.microsoft.com/office/drawing/2014/main" val="2286772236"/>
                    </a:ext>
                  </a:extLst>
                </a:gridCol>
              </a:tblGrid>
              <a:tr h="338887">
                <a:tc>
                  <a:txBody>
                    <a:bodyPr/>
                    <a:lstStyle/>
                    <a:p>
                      <a:pPr marL="0" marR="0" algn="ctr">
                        <a:spcBef>
                          <a:spcPts val="0"/>
                        </a:spcBef>
                        <a:spcAft>
                          <a:spcPts val="0"/>
                        </a:spcAft>
                      </a:pPr>
                      <a:r>
                        <a:rPr lang="en-US" sz="1600">
                          <a:solidFill>
                            <a:srgbClr val="154C4D"/>
                          </a:solidFill>
                          <a:effectLst/>
                          <a:latin typeface="Montserrat Black"/>
                        </a:rPr>
                        <a:t>Metrics</a:t>
                      </a:r>
                    </a:p>
                  </a:txBody>
                  <a:tcPr marL="68580" marR="68580"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rgbClr val="154C4D"/>
                          </a:solidFill>
                          <a:effectLst/>
                          <a:latin typeface="Montserrat Black"/>
                        </a:rPr>
                        <a:t>Data</a:t>
                      </a:r>
                    </a:p>
                  </a:txBody>
                  <a:tcPr marL="68580" marR="68580"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37754"/>
                  </a:ext>
                </a:extLst>
              </a:tr>
              <a:tr h="752810">
                <a:tc>
                  <a:txBody>
                    <a:bodyPr/>
                    <a:lstStyle/>
                    <a:p>
                      <a:pPr marL="0" marR="0" algn="ctr">
                        <a:spcBef>
                          <a:spcPts val="0"/>
                        </a:spcBef>
                        <a:spcAft>
                          <a:spcPts val="0"/>
                        </a:spcAft>
                      </a:pPr>
                      <a:r>
                        <a:rPr lang="en-US" sz="1200">
                          <a:solidFill>
                            <a:schemeClr val="tx1"/>
                          </a:solidFill>
                          <a:effectLst/>
                          <a:latin typeface="Roboto" panose="020B0604020202020204" charset="0"/>
                          <a:ea typeface="Roboto" panose="020B0604020202020204" charset="0"/>
                          <a:cs typeface="Roboto" panose="020B0604020202020204" charset="0"/>
                        </a:rPr>
                        <a:t>DPD Calls For Service</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295,654 calls received by DPD</a:t>
                      </a:r>
                    </a:p>
                    <a:p>
                      <a:pPr marL="0" marR="0" algn="ctr">
                        <a:spcBef>
                          <a:spcPts val="0"/>
                        </a:spcBef>
                        <a:spcAft>
                          <a:spcPts val="0"/>
                        </a:spcAft>
                      </a:pP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231,790 were handled by DPD</a:t>
                      </a:r>
                    </a:p>
                    <a:p>
                      <a:pPr marL="0" marR="0" algn="ctr">
                        <a:spcBef>
                          <a:spcPts val="0"/>
                        </a:spcBef>
                        <a:spcAft>
                          <a:spcPts val="0"/>
                        </a:spcAft>
                      </a:pP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63,894 were canceled, duplicate calls or handled by other agencies</a:t>
                      </a:r>
                      <a:endParaRPr lang="en-US" sz="1200">
                        <a:solidFill>
                          <a:sysClr val="windowText" lastClr="000000"/>
                        </a:solidFill>
                        <a:effectLst/>
                        <a:latin typeface="Roboto" panose="020B0604020202020204" charset="0"/>
                        <a:ea typeface="Roboto" panose="020B0604020202020204" charset="0"/>
                        <a:cs typeface="Roboto" panose="020B0604020202020204" charset="0"/>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7370830"/>
                  </a:ext>
                </a:extLst>
              </a:tr>
              <a:tr h="366551">
                <a:tc>
                  <a:txBody>
                    <a:bodyPr/>
                    <a:lstStyle/>
                    <a:p>
                      <a:pPr marL="0" marR="0" algn="ctr">
                        <a:spcBef>
                          <a:spcPts val="0"/>
                        </a:spcBef>
                        <a:spcAft>
                          <a:spcPts val="0"/>
                        </a:spcAft>
                      </a:pPr>
                      <a:r>
                        <a:rPr lang="en-US" sz="1200">
                          <a:solidFill>
                            <a:schemeClr val="tx1"/>
                          </a:solidFill>
                          <a:effectLst/>
                          <a:latin typeface="Roboto" panose="020B0604020202020204" charset="0"/>
                          <a:ea typeface="Roboto" panose="020B0604020202020204" charset="0"/>
                          <a:cs typeface="Roboto" panose="020B0604020202020204" charset="0"/>
                        </a:rPr>
                        <a:t>Major Case Investigation- Yearly Homicide Closure</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latin typeface="Roboto" panose="020B0604020202020204" charset="0"/>
                          <a:ea typeface="Roboto" panose="020B0604020202020204" charset="0"/>
                          <a:cs typeface="Roboto" panose="020B0604020202020204" charset="0"/>
                        </a:rPr>
                        <a:t>46%</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0740742"/>
                  </a:ext>
                </a:extLst>
              </a:tr>
              <a:tr h="569384">
                <a:tc>
                  <a:txBody>
                    <a:bodyPr/>
                    <a:lstStyle/>
                    <a:p>
                      <a:pPr marL="0" marR="0" algn="ctr">
                        <a:spcBef>
                          <a:spcPts val="0"/>
                        </a:spcBef>
                        <a:spcAft>
                          <a:spcPts val="0"/>
                        </a:spcAft>
                      </a:pPr>
                      <a:r>
                        <a:rPr lang="en-US" sz="1200">
                          <a:solidFill>
                            <a:schemeClr val="tx1"/>
                          </a:solidFill>
                          <a:effectLst/>
                          <a:latin typeface="Roboto" panose="020B0604020202020204" charset="0"/>
                          <a:ea typeface="Roboto" panose="020B0604020202020204" charset="0"/>
                          <a:cs typeface="Roboto" panose="020B0604020202020204" charset="0"/>
                        </a:rPr>
                        <a:t>Part</a:t>
                      </a:r>
                      <a:r>
                        <a:rPr lang="en-US" sz="1200" baseline="0">
                          <a:solidFill>
                            <a:schemeClr val="tx1"/>
                          </a:solidFill>
                          <a:effectLst/>
                          <a:latin typeface="Roboto" panose="020B0604020202020204" charset="0"/>
                          <a:ea typeface="Roboto" panose="020B0604020202020204" charset="0"/>
                          <a:cs typeface="Roboto" panose="020B0604020202020204" charset="0"/>
                        </a:rPr>
                        <a:t> 1 Crime Data (as of 9/18/2023):</a:t>
                      </a:r>
                      <a:endParaRPr lang="en-US" sz="1200">
                        <a:solidFill>
                          <a:schemeClr val="tx1"/>
                        </a:solidFill>
                        <a:effectLst/>
                        <a:latin typeface="Roboto" panose="020B0604020202020204" charset="0"/>
                        <a:ea typeface="Roboto" panose="020B0604020202020204" charset="0"/>
                        <a:cs typeface="Roboto" panose="020B0604020202020204" charset="0"/>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Decreases in Criminal Homicide -9%, Sex Assault -8.6%, Carjacking -31% / Increases in Aggravated Assault 0.5% and Robbery 6 % </a:t>
                      </a:r>
                      <a:endParaRPr lang="en-US" sz="1200">
                        <a:solidFill>
                          <a:sysClr val="windowText" lastClr="000000"/>
                        </a:solidFill>
                        <a:effectLst/>
                        <a:latin typeface="Roboto" panose="020B0604020202020204" charset="0"/>
                        <a:ea typeface="Roboto" panose="020B0604020202020204" charset="0"/>
                        <a:cs typeface="Roboto" panose="020B0604020202020204" charset="0"/>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459553"/>
                  </a:ext>
                </a:extLst>
              </a:tr>
              <a:tr h="752810">
                <a:tc>
                  <a:txBody>
                    <a:bodyPr/>
                    <a:lstStyle/>
                    <a:p>
                      <a:pPr marL="0" marR="0" algn="ctr">
                        <a:spcBef>
                          <a:spcPts val="0"/>
                        </a:spcBef>
                        <a:spcAft>
                          <a:spcPts val="0"/>
                        </a:spcAft>
                      </a:pPr>
                      <a:r>
                        <a:rPr lang="en-US" sz="1200">
                          <a:solidFill>
                            <a:schemeClr val="tx1"/>
                          </a:solidFill>
                          <a:effectLst/>
                          <a:latin typeface="Roboto" panose="020B0604020202020204" charset="0"/>
                          <a:ea typeface="Roboto" panose="020B0604020202020204" charset="0"/>
                          <a:cs typeface="Roboto" panose="020B0604020202020204" charset="0"/>
                        </a:rPr>
                        <a:t>Other Services</a:t>
                      </a:r>
                      <a:r>
                        <a:rPr lang="en-US" sz="1200" baseline="0">
                          <a:solidFill>
                            <a:schemeClr val="tx1"/>
                          </a:solidFill>
                          <a:effectLst/>
                          <a:latin typeface="Roboto" panose="020B0604020202020204" charset="0"/>
                          <a:ea typeface="Roboto" panose="020B0604020202020204" charset="0"/>
                          <a:cs typeface="Roboto" panose="020B0604020202020204" charset="0"/>
                        </a:rPr>
                        <a:t> (Mental Health Calls/ Homeless Engagement) </a:t>
                      </a:r>
                      <a:endParaRPr lang="en-US" sz="1200">
                        <a:solidFill>
                          <a:schemeClr val="tx1"/>
                        </a:solidFill>
                        <a:effectLst/>
                        <a:latin typeface="Roboto" panose="020B0604020202020204" charset="0"/>
                        <a:ea typeface="Roboto" panose="020B0604020202020204" charset="0"/>
                        <a:cs typeface="Roboto" panose="020B0604020202020204" charset="0"/>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latin typeface="Roboto" panose="020B0604020202020204" charset="0"/>
                          <a:ea typeface="Roboto" panose="020B0604020202020204" charset="0"/>
                          <a:cs typeface="Roboto" panose="020B0604020202020204" charset="0"/>
                        </a:rPr>
                        <a:t>11,687 Mental Health calls</a:t>
                      </a: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 received by DPD </a:t>
                      </a:r>
                    </a:p>
                    <a:p>
                      <a:pPr marL="0" marR="0" algn="ctr">
                        <a:spcBef>
                          <a:spcPts val="0"/>
                        </a:spcBef>
                        <a:spcAft>
                          <a:spcPts val="0"/>
                        </a:spcAft>
                      </a:pP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10,320 Mental Health calls were handled by DPD </a:t>
                      </a:r>
                    </a:p>
                    <a:p>
                      <a:pPr marL="0" marR="0" algn="ctr">
                        <a:spcBef>
                          <a:spcPts val="0"/>
                        </a:spcBef>
                        <a:spcAft>
                          <a:spcPts val="0"/>
                        </a:spcAft>
                      </a:pP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1,367 Mental Health calls were canceled</a:t>
                      </a:r>
                    </a:p>
                    <a:p>
                      <a:pPr marL="0" marR="0" algn="ctr">
                        <a:spcBef>
                          <a:spcPts val="0"/>
                        </a:spcBef>
                        <a:spcAft>
                          <a:spcPts val="0"/>
                        </a:spcAft>
                      </a:pP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Homeless Engagement 469 people  T=YTD</a:t>
                      </a:r>
                      <a:endParaRPr lang="en-US" sz="1200">
                        <a:solidFill>
                          <a:sysClr val="windowText" lastClr="000000"/>
                        </a:solidFill>
                        <a:effectLst/>
                        <a:latin typeface="Roboto" panose="020B0604020202020204" charset="0"/>
                        <a:ea typeface="Roboto" panose="020B0604020202020204" charset="0"/>
                        <a:cs typeface="Roboto" panose="020B0604020202020204" charset="0"/>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0035474"/>
                  </a:ext>
                </a:extLst>
              </a:tr>
              <a:tr h="366551">
                <a:tc>
                  <a:txBody>
                    <a:bodyPr/>
                    <a:lstStyle/>
                    <a:p>
                      <a:pPr marL="0" marR="0" algn="ctr">
                        <a:spcBef>
                          <a:spcPts val="0"/>
                        </a:spcBef>
                        <a:spcAft>
                          <a:spcPts val="0"/>
                        </a:spcAft>
                      </a:pPr>
                      <a:r>
                        <a:rPr lang="en-US" sz="1200">
                          <a:solidFill>
                            <a:schemeClr val="tx1"/>
                          </a:solidFill>
                          <a:effectLst/>
                          <a:latin typeface="Roboto" panose="020B0604020202020204" charset="0"/>
                          <a:ea typeface="Roboto" panose="020B0604020202020204" charset="0"/>
                          <a:cs typeface="Roboto" panose="020B0604020202020204" charset="0"/>
                        </a:rPr>
                        <a:t>Recruitment</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latin typeface="Roboto" panose="020B0604020202020204" charset="0"/>
                          <a:ea typeface="Roboto" panose="020B0604020202020204" charset="0"/>
                          <a:cs typeface="Roboto" panose="020B0604020202020204" charset="0"/>
                        </a:rPr>
                        <a:t>Goal is to hire</a:t>
                      </a: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 40 employees a month</a:t>
                      </a:r>
                      <a:endParaRPr lang="en-US" sz="1200">
                        <a:solidFill>
                          <a:sysClr val="windowText" lastClr="000000"/>
                        </a:solidFill>
                        <a:effectLst/>
                        <a:latin typeface="Roboto" panose="020B0604020202020204" charset="0"/>
                        <a:ea typeface="Roboto" panose="020B0604020202020204" charset="0"/>
                        <a:cs typeface="Roboto" panose="020B0604020202020204" charset="0"/>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9663070"/>
                  </a:ext>
                </a:extLst>
              </a:tr>
            </a:tbl>
          </a:graphicData>
        </a:graphic>
      </p:graphicFrame>
    </p:spTree>
    <p:extLst>
      <p:ext uri="{BB962C8B-B14F-4D97-AF65-F5344CB8AC3E}">
        <p14:creationId xmlns:p14="http://schemas.microsoft.com/office/powerpoint/2010/main" val="14344277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Contact Information</a:t>
            </a:r>
          </a:p>
        </p:txBody>
      </p:sp>
      <p:sp>
        <p:nvSpPr>
          <p:cNvPr id="4" name="Slide Number Placeholder 3"/>
          <p:cNvSpPr>
            <a:spLocks noGrp="1"/>
          </p:cNvSpPr>
          <p:nvPr>
            <p:ph type="sldNum" idx="4"/>
          </p:nvPr>
        </p:nvSpPr>
        <p:spPr/>
        <p:txBody>
          <a:bodyPr/>
          <a:lstStyle/>
          <a:p>
            <a:fld id="{00000000-1234-1234-1234-123412341234}" type="slidenum">
              <a:rPr lang="en" smtClean="0"/>
              <a:pPr/>
              <a:t>48</a:t>
            </a:fld>
            <a:endParaRPr lang="en"/>
          </a:p>
        </p:txBody>
      </p:sp>
      <p:sp>
        <p:nvSpPr>
          <p:cNvPr id="5" name="Rectangle 4"/>
          <p:cNvSpPr/>
          <p:nvPr/>
        </p:nvSpPr>
        <p:spPr>
          <a:xfrm>
            <a:off x="311699" y="1182548"/>
            <a:ext cx="5820160" cy="3693319"/>
          </a:xfrm>
          <a:prstGeom prst="rect">
            <a:avLst/>
          </a:prstGeom>
        </p:spPr>
        <p:txBody>
          <a:bodyPr wrap="square">
            <a:spAutoFit/>
          </a:bodyPr>
          <a:lstStyle/>
          <a:p>
            <a:r>
              <a:rPr lang="en-US" sz="1800" b="1">
                <a:latin typeface="Montserrat" panose="02000505000000020004" pitchFamily="2" charset="0"/>
              </a:rPr>
              <a:t>How residents can contact your department</a:t>
            </a:r>
          </a:p>
          <a:p>
            <a:pPr marL="285750" indent="-285750">
              <a:buFont typeface="Arial" panose="020B0604020202020204" pitchFamily="34" charset="0"/>
              <a:buChar char="•"/>
            </a:pPr>
            <a:r>
              <a:rPr lang="en-US" sz="1800" b="1">
                <a:latin typeface="Montserrat" panose="02000505000000020004" pitchFamily="2" charset="0"/>
              </a:rPr>
              <a:t>Chief Neighborhood Liaison:  313.596.2520</a:t>
            </a:r>
          </a:p>
          <a:p>
            <a:pPr marL="285750" indent="-285750">
              <a:buFont typeface="Arial" panose="020B0604020202020204" pitchFamily="34" charset="0"/>
              <a:buChar char="•"/>
            </a:pPr>
            <a:endParaRPr lang="en-US" sz="600" b="1">
              <a:latin typeface="Montserrat" panose="02000505000000020004" pitchFamily="2" charset="0"/>
            </a:endParaRPr>
          </a:p>
          <a:p>
            <a:r>
              <a:rPr lang="en-US" sz="1800" b="1">
                <a:latin typeface="Montserrat" panose="02000505000000020004" pitchFamily="2" charset="0"/>
              </a:rPr>
              <a:t>	Detroit Public Safety Headquarters</a:t>
            </a:r>
          </a:p>
          <a:p>
            <a:r>
              <a:rPr lang="en-US" sz="1800" b="1">
                <a:latin typeface="Montserrat" panose="02000505000000020004" pitchFamily="2" charset="0"/>
              </a:rPr>
              <a:t>	1301 3</a:t>
            </a:r>
            <a:r>
              <a:rPr lang="en-US" sz="1800" b="1" baseline="30000">
                <a:latin typeface="Montserrat" panose="02000505000000020004" pitchFamily="2" charset="0"/>
              </a:rPr>
              <a:t>rd</a:t>
            </a:r>
            <a:r>
              <a:rPr lang="en-US" sz="1800" b="1">
                <a:latin typeface="Montserrat" panose="02000505000000020004" pitchFamily="2" charset="0"/>
              </a:rPr>
              <a:t> Street</a:t>
            </a:r>
          </a:p>
          <a:p>
            <a:r>
              <a:rPr lang="en-US" sz="1800" b="1">
                <a:latin typeface="Montserrat" panose="02000505000000020004" pitchFamily="2" charset="0"/>
              </a:rPr>
              <a:t>	Detroit, MI 48223</a:t>
            </a:r>
          </a:p>
          <a:p>
            <a:endParaRPr lang="en-US" sz="6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Department website: </a:t>
            </a:r>
            <a:r>
              <a:rPr lang="en-US" sz="1800" b="1">
                <a:latin typeface="Montserrat" panose="02000505000000020004" pitchFamily="2" charset="0"/>
                <a:hlinkClick r:id="rId3"/>
              </a:rPr>
              <a:t>https://detroitmi.gov/departments/police-department</a:t>
            </a:r>
            <a:endParaRPr lang="en-US" sz="1800" b="1">
              <a:latin typeface="Montserrat" panose="02000505000000020004" pitchFamily="2" charset="0"/>
            </a:endParaRPr>
          </a:p>
          <a:p>
            <a:pPr marL="285750" indent="-285750">
              <a:buFont typeface="Arial" panose="020B0604020202020204" pitchFamily="34" charset="0"/>
              <a:buChar char="•"/>
            </a:pPr>
            <a:endParaRPr lang="en-US" sz="6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Facebook: </a:t>
            </a:r>
            <a:r>
              <a:rPr lang="en-US" sz="1800" b="1">
                <a:latin typeface="Montserrat" panose="02000505000000020004" pitchFamily="2" charset="0"/>
                <a:hlinkClick r:id="rId4"/>
              </a:rPr>
              <a:t>https://www.facebook.com/detroitpolice</a:t>
            </a:r>
            <a:endParaRPr lang="en-US" sz="1800" b="1">
              <a:latin typeface="Montserrat" panose="02000505000000020004" pitchFamily="2" charset="0"/>
            </a:endParaRPr>
          </a:p>
          <a:p>
            <a:pPr marL="285750" indent="-285750">
              <a:buFont typeface="Arial" panose="020B0604020202020204" pitchFamily="34" charset="0"/>
              <a:buChar char="•"/>
            </a:pPr>
            <a:endParaRPr lang="en-US" sz="18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Instagram: </a:t>
            </a:r>
            <a:r>
              <a:rPr lang="en-US" sz="1800" b="1" err="1">
                <a:latin typeface="Montserrat" panose="02000505000000020004" pitchFamily="2" charset="0"/>
              </a:rPr>
              <a:t>detroit</a:t>
            </a:r>
            <a:r>
              <a:rPr lang="en-US" sz="1800" b="1">
                <a:latin typeface="Montserrat" panose="02000505000000020004" pitchFamily="2" charset="0"/>
              </a:rPr>
              <a:t> police</a:t>
            </a:r>
          </a:p>
        </p:txBody>
      </p:sp>
      <p:pic>
        <p:nvPicPr>
          <p:cNvPr id="3" name="Picture 2"/>
          <p:cNvPicPr>
            <a:picLocks noChangeAspect="1"/>
          </p:cNvPicPr>
          <p:nvPr/>
        </p:nvPicPr>
        <p:blipFill>
          <a:blip r:embed="rId5"/>
          <a:stretch>
            <a:fillRect/>
          </a:stretch>
        </p:blipFill>
        <p:spPr>
          <a:xfrm>
            <a:off x="5860500" y="1547949"/>
            <a:ext cx="2971800" cy="2971800"/>
          </a:xfrm>
          <a:prstGeom prst="rect">
            <a:avLst/>
          </a:prstGeom>
        </p:spPr>
      </p:pic>
    </p:spTree>
    <p:extLst>
      <p:ext uri="{BB962C8B-B14F-4D97-AF65-F5344CB8AC3E}">
        <p14:creationId xmlns:p14="http://schemas.microsoft.com/office/powerpoint/2010/main" val="2052923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Slide Number Placeholder 1"/>
          <p:cNvSpPr>
            <a:spLocks noGrp="1"/>
          </p:cNvSpPr>
          <p:nvPr>
            <p:ph type="sldNum" idx="4"/>
          </p:nvPr>
        </p:nvSpPr>
        <p:spPr/>
        <p:txBody>
          <a:bodyPr/>
          <a:lstStyle/>
          <a:p>
            <a:fld id="{00000000-1234-1234-1234-123412341234}" type="slidenum">
              <a:rPr lang="en" smtClean="0"/>
              <a:pPr/>
              <a:t>49</a:t>
            </a:fld>
            <a:endParaRPr lang="en"/>
          </a:p>
        </p:txBody>
      </p:sp>
      <p:sp>
        <p:nvSpPr>
          <p:cNvPr id="9" name="Title 2"/>
          <p:cNvSpPr>
            <a:spLocks noGrp="1"/>
          </p:cNvSpPr>
          <p:nvPr>
            <p:ph type="title"/>
          </p:nvPr>
        </p:nvSpPr>
        <p:spPr>
          <a:xfrm>
            <a:off x="311700" y="445025"/>
            <a:ext cx="8520600" cy="572700"/>
          </a:xfrm>
        </p:spPr>
        <p:txBody>
          <a:bodyPr/>
          <a:lstStyle/>
          <a:p>
            <a:endParaRPr lang="en-US" sz="2400">
              <a:solidFill>
                <a:schemeClr val="bg1"/>
              </a:solidFill>
            </a:endParaRPr>
          </a:p>
        </p:txBody>
      </p:sp>
      <p:sp>
        <p:nvSpPr>
          <p:cNvPr id="4" name="Google Shape;76;p14">
            <a:extLst>
              <a:ext uri="{FF2B5EF4-FFF2-40B4-BE49-F238E27FC236}">
                <a16:creationId xmlns:a16="http://schemas.microsoft.com/office/drawing/2014/main" id="{2D0BD1C3-F238-4A06-9AA0-83E8AFC5546B}"/>
              </a:ext>
            </a:extLst>
          </p:cNvPr>
          <p:cNvSpPr txBox="1">
            <a:spLocks/>
          </p:cNvSpPr>
          <p:nvPr/>
        </p:nvSpPr>
        <p:spPr>
          <a:xfrm>
            <a:off x="0" y="0"/>
            <a:ext cx="9144000" cy="5143500"/>
          </a:xfrm>
          <a:prstGeom prst="rect">
            <a:avLst/>
          </a:prstGeom>
          <a:solidFill>
            <a:srgbClr val="91CFAF"/>
          </a:solidFill>
          <a:ln w="12700" cmpd="sng">
            <a:solidFill>
              <a:srgbClr val="006600"/>
            </a:solidFill>
          </a:ln>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r>
              <a:rPr lang="en-US"/>
            </a:br>
            <a:br>
              <a:rPr lang="en-US"/>
            </a:br>
            <a:br>
              <a:rPr lang="en-US" sz="1600"/>
            </a:br>
            <a:endParaRPr lang="en-US" sz="1600"/>
          </a:p>
          <a:p>
            <a:pPr algn="ctr"/>
            <a:endParaRPr lang="en-US" sz="1600">
              <a:latin typeface="Montserrat Black" panose="00000A00000000000000" pitchFamily="2" charset="0"/>
            </a:endParaRPr>
          </a:p>
          <a:p>
            <a:pPr algn="ctr"/>
            <a:endParaRPr lang="en-US" sz="1600">
              <a:latin typeface="Montserrat Black" panose="00000A00000000000000" pitchFamily="2" charset="0"/>
            </a:endParaRPr>
          </a:p>
          <a:p>
            <a:pPr algn="ctr"/>
            <a:r>
              <a:rPr lang="en-US" sz="2400"/>
              <a:t>Questions?</a:t>
            </a:r>
            <a:br>
              <a:rPr lang="en-US" sz="2400">
                <a:latin typeface="Montserrat Black" panose="00000A00000000000000" pitchFamily="2" charset="0"/>
              </a:rPr>
            </a:br>
            <a:br>
              <a:rPr lang="en-US" sz="1800">
                <a:latin typeface="Montserrat Black" panose="00000A00000000000000" pitchFamily="2" charset="0"/>
              </a:rPr>
            </a:br>
            <a:r>
              <a:rPr lang="en-US" sz="1800"/>
              <a:t>Moderated Public Comment: </a:t>
            </a:r>
            <a:br>
              <a:rPr lang="en-US" sz="1800">
                <a:latin typeface="Montserrat Black" panose="00000A00000000000000" pitchFamily="2" charset="0"/>
              </a:rPr>
            </a:br>
            <a:r>
              <a:rPr lang="en-US" sz="1800"/>
              <a:t>“Raise Hand” function in Zoom </a:t>
            </a:r>
            <a:br>
              <a:rPr lang="en-US" sz="1800">
                <a:latin typeface="Montserrat Black" panose="00000A00000000000000" pitchFamily="2" charset="0"/>
              </a:rPr>
            </a:br>
            <a:endParaRPr lang="en-US" sz="1800"/>
          </a:p>
          <a:p>
            <a:pPr algn="ctr"/>
            <a:r>
              <a:rPr lang="en-US" sz="1800"/>
              <a:t>Share more by emailing:</a:t>
            </a:r>
            <a:br>
              <a:rPr lang="en-US" sz="3600">
                <a:latin typeface="Montserrat" panose="02000505000000020004" pitchFamily="2" charset="0"/>
              </a:rPr>
            </a:br>
            <a:br>
              <a:rPr lang="en-US" sz="4400" b="1">
                <a:latin typeface="Montserrat" panose="02000505000000020004" pitchFamily="2" charset="0"/>
              </a:rPr>
            </a:br>
            <a:br>
              <a:rPr lang="en-US" sz="2000">
                <a:latin typeface="Montserrat" panose="02000505000000020004" pitchFamily="2" charset="0"/>
              </a:rPr>
            </a:br>
            <a:endParaRPr lang="en-US" sz="2000">
              <a:latin typeface="Montserrat" panose="02000505000000020004" pitchFamily="2" charset="0"/>
            </a:endParaRPr>
          </a:p>
        </p:txBody>
      </p:sp>
      <p:pic>
        <p:nvPicPr>
          <p:cNvPr id="5" name="Google Shape;78;p14">
            <a:extLst>
              <a:ext uri="{FF2B5EF4-FFF2-40B4-BE49-F238E27FC236}">
                <a16:creationId xmlns:a16="http://schemas.microsoft.com/office/drawing/2014/main" id="{B7E4D858-0177-49C0-9691-77189CDF5090}"/>
              </a:ext>
            </a:extLst>
          </p:cNvPr>
          <p:cNvPicPr preferRelativeResize="0"/>
          <p:nvPr/>
        </p:nvPicPr>
        <p:blipFill>
          <a:blip r:embed="rId3">
            <a:alphaModFix/>
          </a:blip>
          <a:stretch>
            <a:fillRect/>
          </a:stretch>
        </p:blipFill>
        <p:spPr>
          <a:xfrm>
            <a:off x="4006839" y="81988"/>
            <a:ext cx="1130321" cy="1298773"/>
          </a:xfrm>
          <a:prstGeom prst="rect">
            <a:avLst/>
          </a:prstGeom>
          <a:noFill/>
          <a:ln>
            <a:noFill/>
          </a:ln>
        </p:spPr>
      </p:pic>
      <p:sp>
        <p:nvSpPr>
          <p:cNvPr id="7" name="TextBox 6">
            <a:extLst>
              <a:ext uri="{FF2B5EF4-FFF2-40B4-BE49-F238E27FC236}">
                <a16:creationId xmlns:a16="http://schemas.microsoft.com/office/drawing/2014/main" id="{98F3CE7F-58A5-79DD-2804-4E88897BBC5A}"/>
              </a:ext>
            </a:extLst>
          </p:cNvPr>
          <p:cNvSpPr txBox="1"/>
          <p:nvPr/>
        </p:nvSpPr>
        <p:spPr>
          <a:xfrm>
            <a:off x="2730261" y="3799550"/>
            <a:ext cx="3688657" cy="276999"/>
          </a:xfrm>
          <a:prstGeom prst="rect">
            <a:avLst/>
          </a:prstGeom>
          <a:solidFill>
            <a:srgbClr val="FFC000"/>
          </a:solidFill>
        </p:spPr>
        <p:txBody>
          <a:bodyPr wrap="square" lIns="91440" tIns="0" rIns="91440" bIns="0" rtlCol="0" anchor="ctr">
            <a:spAutoFit/>
          </a:bodyPr>
          <a:lstStyle/>
          <a:p>
            <a:pPr algn="ctr"/>
            <a:r>
              <a:rPr lang="en-US" sz="1800" b="1">
                <a:latin typeface="Montserrat"/>
              </a:rPr>
              <a:t>YourBudget@detroitmi.gov</a:t>
            </a:r>
          </a:p>
        </p:txBody>
      </p:sp>
    </p:spTree>
    <p:extLst>
      <p:ext uri="{BB962C8B-B14F-4D97-AF65-F5344CB8AC3E}">
        <p14:creationId xmlns:p14="http://schemas.microsoft.com/office/powerpoint/2010/main" val="208876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Slide Number Placeholder 1"/>
          <p:cNvSpPr>
            <a:spLocks noGrp="1"/>
          </p:cNvSpPr>
          <p:nvPr>
            <p:ph type="sldNum" idx="4"/>
          </p:nvPr>
        </p:nvSpPr>
        <p:spPr/>
        <p:txBody>
          <a:bodyPr/>
          <a:lstStyle/>
          <a:p>
            <a:fld id="{00000000-1234-1234-1234-123412341234}" type="slidenum">
              <a:rPr lang="en" smtClean="0"/>
              <a:pPr/>
              <a:t>5</a:t>
            </a:fld>
            <a:endParaRPr lang="en"/>
          </a:p>
        </p:txBody>
      </p:sp>
      <p:sp>
        <p:nvSpPr>
          <p:cNvPr id="3" name="Title 2"/>
          <p:cNvSpPr>
            <a:spLocks noGrp="1"/>
          </p:cNvSpPr>
          <p:nvPr>
            <p:ph type="title"/>
          </p:nvPr>
        </p:nvSpPr>
        <p:spPr>
          <a:xfrm>
            <a:off x="311700" y="496451"/>
            <a:ext cx="8520600" cy="572700"/>
          </a:xfrm>
        </p:spPr>
        <p:txBody>
          <a:bodyPr/>
          <a:lstStyle/>
          <a:p>
            <a:r>
              <a:rPr lang="en-US" sz="2400">
                <a:solidFill>
                  <a:schemeClr val="bg1"/>
                </a:solidFill>
              </a:rPr>
              <a:t>Where does the budget money go?</a:t>
            </a:r>
          </a:p>
        </p:txBody>
      </p:sp>
      <p:graphicFrame>
        <p:nvGraphicFramePr>
          <p:cNvPr id="9" name="Chart 8">
            <a:extLst>
              <a:ext uri="{FF2B5EF4-FFF2-40B4-BE49-F238E27FC236}">
                <a16:creationId xmlns:a16="http://schemas.microsoft.com/office/drawing/2014/main" id="{3D9DBDAE-432C-444A-9ECA-34FF6F40BD07}"/>
              </a:ext>
            </a:extLst>
          </p:cNvPr>
          <p:cNvGraphicFramePr/>
          <p:nvPr/>
        </p:nvGraphicFramePr>
        <p:xfrm>
          <a:off x="0" y="1069151"/>
          <a:ext cx="5689600" cy="373217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6">
            <a:extLst>
              <a:ext uri="{FF2B5EF4-FFF2-40B4-BE49-F238E27FC236}">
                <a16:creationId xmlns:a16="http://schemas.microsoft.com/office/drawing/2014/main" id="{88C1FE5C-5351-B85C-8801-4E8CB74CF7A1}"/>
              </a:ext>
            </a:extLst>
          </p:cNvPr>
          <p:cNvSpPr>
            <a:spLocks noGrp="1"/>
          </p:cNvSpPr>
          <p:nvPr>
            <p:ph type="body" idx="1"/>
          </p:nvPr>
        </p:nvSpPr>
        <p:spPr>
          <a:xfrm>
            <a:off x="4615386" y="1152764"/>
            <a:ext cx="4405773" cy="3648562"/>
          </a:xfrm>
        </p:spPr>
        <p:txBody>
          <a:bodyPr/>
          <a:lstStyle/>
          <a:p>
            <a:pPr>
              <a:spcBef>
                <a:spcPts val="1200"/>
              </a:spcBef>
              <a:buClr>
                <a:srgbClr val="18252A"/>
              </a:buClr>
            </a:pPr>
            <a:r>
              <a:rPr lang="en-US" sz="1400">
                <a:solidFill>
                  <a:srgbClr val="18252A"/>
                </a:solidFill>
                <a:latin typeface="Roboto" panose="02000000000000000000" pitchFamily="2" charset="0"/>
                <a:ea typeface="Roboto" panose="02000000000000000000" pitchFamily="2" charset="0"/>
                <a:cs typeface="Roboto" panose="02000000000000000000" pitchFamily="2" charset="0"/>
              </a:rPr>
              <a:t>The City’s expenditures exactly equal its revenues to maintain a balanced budget </a:t>
            </a:r>
            <a:endParaRPr lang="en-US" sz="1400" b="1">
              <a:solidFill>
                <a:srgbClr val="18252A"/>
              </a:solidFill>
              <a:latin typeface="Roboto" panose="02000000000000000000" pitchFamily="2" charset="0"/>
              <a:ea typeface="Roboto" panose="02000000000000000000" pitchFamily="2" charset="0"/>
              <a:cs typeface="Roboto" panose="02000000000000000000" pitchFamily="2" charset="0"/>
            </a:endParaRPr>
          </a:p>
          <a:p>
            <a:pPr>
              <a:spcBef>
                <a:spcPts val="1200"/>
              </a:spcBef>
              <a:buClr>
                <a:srgbClr val="18252A"/>
              </a:buClr>
            </a:pPr>
            <a:r>
              <a:rPr lang="en-US" sz="1400">
                <a:solidFill>
                  <a:srgbClr val="18252A"/>
                </a:solidFill>
                <a:latin typeface="Roboto" panose="02000000000000000000" pitchFamily="2" charset="0"/>
                <a:ea typeface="Roboto" panose="02000000000000000000" pitchFamily="2" charset="0"/>
                <a:cs typeface="Roboto" panose="02000000000000000000" pitchFamily="2" charset="0"/>
              </a:rPr>
              <a:t>The FY24 budget supports approximately 10,800 full-time equivalent (FTE) positions</a:t>
            </a:r>
          </a:p>
          <a:p>
            <a:pPr>
              <a:spcBef>
                <a:spcPts val="1200"/>
              </a:spcBef>
              <a:buClr>
                <a:srgbClr val="18252A"/>
              </a:buClr>
            </a:pPr>
            <a:r>
              <a:rPr lang="en-US" sz="1400" b="0" i="0">
                <a:solidFill>
                  <a:schemeClr val="bg1"/>
                </a:solidFill>
                <a:effectLst/>
                <a:latin typeface="Roboto" panose="02000000000000000000" pitchFamily="2" charset="0"/>
                <a:ea typeface="Roboto" panose="02000000000000000000" pitchFamily="2" charset="0"/>
                <a:cs typeface="Roboto" panose="02000000000000000000" pitchFamily="2" charset="0"/>
              </a:rPr>
              <a:t>The FY24 budget supports an increase of 288.5 FTE positions, supporting departments like health, general services, and water and sewer</a:t>
            </a:r>
          </a:p>
        </p:txBody>
      </p:sp>
    </p:spTree>
    <p:extLst>
      <p:ext uri="{BB962C8B-B14F-4D97-AF65-F5344CB8AC3E}">
        <p14:creationId xmlns:p14="http://schemas.microsoft.com/office/powerpoint/2010/main" val="2705325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aphicFrame>
        <p:nvGraphicFramePr>
          <p:cNvPr id="7" name="Chart 6"/>
          <p:cNvGraphicFramePr/>
          <p:nvPr/>
        </p:nvGraphicFramePr>
        <p:xfrm>
          <a:off x="4241990" y="935025"/>
          <a:ext cx="4400121" cy="284632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idx="4"/>
          </p:nvPr>
        </p:nvSpPr>
        <p:spPr/>
        <p:txBody>
          <a:bodyPr/>
          <a:lstStyle/>
          <a:p>
            <a:fld id="{00000000-1234-1234-1234-123412341234}" type="slidenum">
              <a:rPr lang="en" smtClean="0"/>
              <a:pPr/>
              <a:t>6</a:t>
            </a:fld>
            <a:endParaRPr lang="en"/>
          </a:p>
        </p:txBody>
      </p:sp>
      <p:sp>
        <p:nvSpPr>
          <p:cNvPr id="3" name="Title 2"/>
          <p:cNvSpPr>
            <a:spLocks noGrp="1"/>
          </p:cNvSpPr>
          <p:nvPr>
            <p:ph type="title"/>
          </p:nvPr>
        </p:nvSpPr>
        <p:spPr/>
        <p:txBody>
          <a:bodyPr/>
          <a:lstStyle/>
          <a:p>
            <a:r>
              <a:rPr lang="en-US" sz="2400">
                <a:solidFill>
                  <a:schemeClr val="bg1"/>
                </a:solidFill>
              </a:rPr>
              <a:t>What portion of the budget can we influence?</a:t>
            </a:r>
          </a:p>
        </p:txBody>
      </p:sp>
      <p:sp>
        <p:nvSpPr>
          <p:cNvPr id="8" name="TextBox 7">
            <a:extLst>
              <a:ext uri="{FF2B5EF4-FFF2-40B4-BE49-F238E27FC236}">
                <a16:creationId xmlns:a16="http://schemas.microsoft.com/office/drawing/2014/main" id="{6618C21A-F83A-4723-8606-1C0FA0C5B067}"/>
              </a:ext>
            </a:extLst>
          </p:cNvPr>
          <p:cNvSpPr txBox="1"/>
          <p:nvPr/>
        </p:nvSpPr>
        <p:spPr>
          <a:xfrm>
            <a:off x="1047348" y="4342298"/>
            <a:ext cx="3343275" cy="230832"/>
          </a:xfrm>
          <a:prstGeom prst="rect">
            <a:avLst/>
          </a:prstGeom>
          <a:noFill/>
        </p:spPr>
        <p:txBody>
          <a:bodyPr wrap="square" lIns="91440" tIns="45720" rIns="91440" bIns="45720" rtlCol="0" anchor="t">
            <a:spAutoFit/>
          </a:bodyPr>
          <a:lstStyle/>
          <a:p>
            <a:pPr algn="ctr"/>
            <a:r>
              <a:rPr lang="en-US" sz="900" b="1">
                <a:latin typeface="Montserrat Black"/>
                <a:ea typeface="Roboto Condensed"/>
              </a:rPr>
              <a:t>FY24 Adopted Budget – All Funds ($2.6 billion)</a:t>
            </a:r>
          </a:p>
        </p:txBody>
      </p:sp>
      <p:sp>
        <p:nvSpPr>
          <p:cNvPr id="6" name="TextBox 5">
            <a:extLst>
              <a:ext uri="{FF2B5EF4-FFF2-40B4-BE49-F238E27FC236}">
                <a16:creationId xmlns:a16="http://schemas.microsoft.com/office/drawing/2014/main" id="{0FC9242C-058F-0CE4-158B-7A0D0468A01D}"/>
              </a:ext>
            </a:extLst>
          </p:cNvPr>
          <p:cNvSpPr txBox="1"/>
          <p:nvPr/>
        </p:nvSpPr>
        <p:spPr>
          <a:xfrm>
            <a:off x="4843569" y="3550521"/>
            <a:ext cx="3309243" cy="230832"/>
          </a:xfrm>
          <a:prstGeom prst="rect">
            <a:avLst/>
          </a:prstGeom>
          <a:noFill/>
        </p:spPr>
        <p:txBody>
          <a:bodyPr wrap="square" lIns="91440" tIns="45720" rIns="91440" bIns="45720" rtlCol="0" anchor="t">
            <a:spAutoFit/>
          </a:bodyPr>
          <a:lstStyle/>
          <a:p>
            <a:pPr algn="ctr"/>
            <a:r>
              <a:rPr lang="en-US" sz="900" b="1">
                <a:latin typeface="Montserrat Black"/>
                <a:ea typeface="Roboto Condensed"/>
              </a:rPr>
              <a:t>FY24 Adopted Budget – General Fund ($1.3 billion)</a:t>
            </a:r>
          </a:p>
        </p:txBody>
      </p:sp>
      <p:graphicFrame>
        <p:nvGraphicFramePr>
          <p:cNvPr id="11" name="Chart 10">
            <a:extLst>
              <a:ext uri="{FF2B5EF4-FFF2-40B4-BE49-F238E27FC236}">
                <a16:creationId xmlns:a16="http://schemas.microsoft.com/office/drawing/2014/main" id="{6115B2D5-CE1E-C101-35E5-76C0D2A323F7}"/>
              </a:ext>
            </a:extLst>
          </p:cNvPr>
          <p:cNvGraphicFramePr>
            <a:graphicFrameLocks/>
          </p:cNvGraphicFramePr>
          <p:nvPr/>
        </p:nvGraphicFramePr>
        <p:xfrm>
          <a:off x="-54660" y="1172204"/>
          <a:ext cx="5607339" cy="3303530"/>
        </p:xfrm>
        <a:graphic>
          <a:graphicData uri="http://schemas.openxmlformats.org/drawingml/2006/chart">
            <c:chart xmlns:c="http://schemas.openxmlformats.org/drawingml/2006/chart" xmlns:r="http://schemas.openxmlformats.org/officeDocument/2006/relationships" r:id="rId4"/>
          </a:graphicData>
        </a:graphic>
      </p:graphicFrame>
      <p:cxnSp>
        <p:nvCxnSpPr>
          <p:cNvPr id="14" name="Straight Connector 13">
            <a:extLst>
              <a:ext uri="{FF2B5EF4-FFF2-40B4-BE49-F238E27FC236}">
                <a16:creationId xmlns:a16="http://schemas.microsoft.com/office/drawing/2014/main" id="{E18107E3-19CD-1C35-2899-1315D8B2FF99}"/>
              </a:ext>
            </a:extLst>
          </p:cNvPr>
          <p:cNvCxnSpPr>
            <a:cxnSpLocks/>
          </p:cNvCxnSpPr>
          <p:nvPr/>
        </p:nvCxnSpPr>
        <p:spPr>
          <a:xfrm flipV="1">
            <a:off x="3966983" y="1478165"/>
            <a:ext cx="1753173" cy="880024"/>
          </a:xfrm>
          <a:prstGeom prst="line">
            <a:avLst/>
          </a:prstGeom>
          <a:ln w="28575">
            <a:solidFill>
              <a:srgbClr val="154C4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6AE932D-C5E1-A37D-7443-DA7AA590CA7E}"/>
              </a:ext>
            </a:extLst>
          </p:cNvPr>
          <p:cNvCxnSpPr>
            <a:cxnSpLocks/>
          </p:cNvCxnSpPr>
          <p:nvPr/>
        </p:nvCxnSpPr>
        <p:spPr>
          <a:xfrm>
            <a:off x="4051801" y="3001834"/>
            <a:ext cx="1888361" cy="383700"/>
          </a:xfrm>
          <a:prstGeom prst="line">
            <a:avLst/>
          </a:prstGeom>
          <a:ln w="28575">
            <a:solidFill>
              <a:srgbClr val="154C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323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70B9-8EE8-47B8-A538-96F8DAC81C1F}"/>
              </a:ext>
            </a:extLst>
          </p:cNvPr>
          <p:cNvSpPr>
            <a:spLocks noGrp="1"/>
          </p:cNvSpPr>
          <p:nvPr>
            <p:ph type="title"/>
          </p:nvPr>
        </p:nvSpPr>
        <p:spPr/>
        <p:txBody>
          <a:bodyPr/>
          <a:lstStyle/>
          <a:p>
            <a:r>
              <a:rPr lang="en-US"/>
              <a:t>Ways to #TakePart in Your Budget</a:t>
            </a:r>
          </a:p>
        </p:txBody>
      </p:sp>
      <p:sp>
        <p:nvSpPr>
          <p:cNvPr id="3" name="Text Placeholder 2">
            <a:extLst>
              <a:ext uri="{FF2B5EF4-FFF2-40B4-BE49-F238E27FC236}">
                <a16:creationId xmlns:a16="http://schemas.microsoft.com/office/drawing/2014/main" id="{B15A3D3A-C08B-4BB6-BE46-92836F7056FE}"/>
              </a:ext>
            </a:extLst>
          </p:cNvPr>
          <p:cNvSpPr>
            <a:spLocks noGrp="1"/>
          </p:cNvSpPr>
          <p:nvPr>
            <p:ph type="body" idx="1"/>
          </p:nvPr>
        </p:nvSpPr>
        <p:spPr>
          <a:xfrm>
            <a:off x="311699" y="1152475"/>
            <a:ext cx="8429452" cy="3655052"/>
          </a:xfrm>
        </p:spPr>
        <p:txBody>
          <a:bodyPr/>
          <a:lstStyle/>
          <a:p>
            <a:pPr marL="456565" indent="-304165"/>
            <a:r>
              <a:rPr lang="en-US" sz="1400" b="1">
                <a:latin typeface="Roboto" panose="02000000000000000000" pitchFamily="2" charset="0"/>
                <a:ea typeface="Roboto" panose="02000000000000000000" pitchFamily="2" charset="0"/>
                <a:cs typeface="Roboto" panose="02000000000000000000" pitchFamily="2" charset="0"/>
              </a:rPr>
              <a:t>Email us </a:t>
            </a:r>
            <a:r>
              <a:rPr lang="en-US" sz="1400">
                <a:latin typeface="Roboto" panose="02000000000000000000" pitchFamily="2" charset="0"/>
                <a:ea typeface="Roboto" panose="02000000000000000000" pitchFamily="2" charset="0"/>
                <a:cs typeface="Roboto" panose="02000000000000000000" pitchFamily="2" charset="0"/>
              </a:rPr>
              <a:t>any time at </a:t>
            </a:r>
          </a:p>
          <a:p>
            <a:pPr marL="456565" indent="-304165"/>
            <a:r>
              <a:rPr lang="en-US" sz="1400">
                <a:latin typeface="Roboto" panose="02000000000000000000" pitchFamily="2" charset="0"/>
                <a:ea typeface="Roboto" panose="02000000000000000000" pitchFamily="2" charset="0"/>
                <a:cs typeface="Roboto" panose="02000000000000000000" pitchFamily="2" charset="0"/>
              </a:rPr>
              <a:t>Attend the </a:t>
            </a:r>
            <a:r>
              <a:rPr lang="en-US" sz="1400" b="1">
                <a:latin typeface="Roboto" panose="02000000000000000000" pitchFamily="2" charset="0"/>
                <a:ea typeface="Roboto" panose="02000000000000000000" pitchFamily="2" charset="0"/>
                <a:cs typeface="Roboto" panose="02000000000000000000" pitchFamily="2" charset="0"/>
              </a:rPr>
              <a:t>Annual Public Budget Meetings </a:t>
            </a:r>
            <a:r>
              <a:rPr lang="en-US" sz="1400">
                <a:latin typeface="Roboto" panose="02000000000000000000" pitchFamily="2" charset="0"/>
                <a:ea typeface="Roboto" panose="02000000000000000000" pitchFamily="2" charset="0"/>
                <a:cs typeface="Roboto" panose="02000000000000000000" pitchFamily="2" charset="0"/>
              </a:rPr>
              <a:t>– tune in on September 18th &amp; September 25th @5pm</a:t>
            </a:r>
          </a:p>
          <a:p>
            <a:pPr marL="913765" lvl="1" indent="-304165">
              <a:spcBef>
                <a:spcPts val="600"/>
              </a:spcBef>
            </a:pPr>
            <a:r>
              <a:rPr lang="en-US" sz="1400">
                <a:latin typeface="Roboto" panose="02000000000000000000" pitchFamily="2" charset="0"/>
                <a:ea typeface="Roboto" panose="02000000000000000000" pitchFamily="2" charset="0"/>
                <a:cs typeface="Roboto" panose="02000000000000000000" pitchFamily="2" charset="0"/>
              </a:rPr>
              <a:t>Learn more about the budget cycle and hear from several city service, health, and safety departments</a:t>
            </a:r>
          </a:p>
          <a:p>
            <a:pPr marL="456565" indent="-304165"/>
            <a:r>
              <a:rPr lang="en-US" sz="1400">
                <a:latin typeface="Roboto" panose="02000000000000000000" pitchFamily="2" charset="0"/>
                <a:ea typeface="Roboto" panose="02000000000000000000" pitchFamily="2" charset="0"/>
                <a:cs typeface="Roboto" panose="02000000000000000000" pitchFamily="2" charset="0"/>
              </a:rPr>
              <a:t>Attend your </a:t>
            </a:r>
            <a:r>
              <a:rPr lang="en-US" sz="1400" b="1">
                <a:latin typeface="Roboto" panose="02000000000000000000" pitchFamily="2" charset="0"/>
                <a:ea typeface="Roboto" panose="02000000000000000000" pitchFamily="2" charset="0"/>
                <a:cs typeface="Roboto" panose="02000000000000000000" pitchFamily="2" charset="0"/>
              </a:rPr>
              <a:t>District Priority Forum – </a:t>
            </a:r>
            <a:r>
              <a:rPr lang="en-US" sz="1400">
                <a:latin typeface="Roboto" panose="02000000000000000000" pitchFamily="2" charset="0"/>
                <a:ea typeface="Roboto" panose="02000000000000000000" pitchFamily="2" charset="0"/>
                <a:cs typeface="Roboto" panose="02000000000000000000" pitchFamily="2" charset="0"/>
              </a:rPr>
              <a:t>tune into your regular DON meeting from mid-to-late October (see next slide for schedule)</a:t>
            </a:r>
          </a:p>
          <a:p>
            <a:pPr marL="913765" lvl="1" indent="-304165">
              <a:spcBef>
                <a:spcPts val="600"/>
              </a:spcBef>
            </a:pPr>
            <a:r>
              <a:rPr lang="en-US" sz="1400">
                <a:latin typeface="Roboto" panose="02000000000000000000" pitchFamily="2" charset="0"/>
                <a:ea typeface="Roboto" panose="02000000000000000000" pitchFamily="2" charset="0"/>
                <a:cs typeface="Roboto" panose="02000000000000000000" pitchFamily="2" charset="0"/>
              </a:rPr>
              <a:t>Share what you would prioritize within the budget </a:t>
            </a:r>
          </a:p>
          <a:p>
            <a:pPr marL="456565" indent="-304165"/>
            <a:r>
              <a:rPr lang="en-US" sz="1400">
                <a:latin typeface="Roboto" panose="02000000000000000000" pitchFamily="2" charset="0"/>
                <a:ea typeface="Roboto" panose="02000000000000000000" pitchFamily="2" charset="0"/>
                <a:cs typeface="Roboto" panose="02000000000000000000" pitchFamily="2" charset="0"/>
              </a:rPr>
              <a:t>Look for </a:t>
            </a:r>
            <a:r>
              <a:rPr lang="en-US" sz="1400" b="1">
                <a:latin typeface="Roboto" panose="02000000000000000000" pitchFamily="2" charset="0"/>
                <a:ea typeface="Roboto" panose="02000000000000000000" pitchFamily="2" charset="0"/>
                <a:cs typeface="Roboto" panose="02000000000000000000" pitchFamily="2" charset="0"/>
              </a:rPr>
              <a:t>more information at</a:t>
            </a:r>
          </a:p>
        </p:txBody>
      </p:sp>
      <p:sp>
        <p:nvSpPr>
          <p:cNvPr id="4" name="Slide Number Placeholder 3">
            <a:extLst>
              <a:ext uri="{FF2B5EF4-FFF2-40B4-BE49-F238E27FC236}">
                <a16:creationId xmlns:a16="http://schemas.microsoft.com/office/drawing/2014/main" id="{9E14E03F-CC0B-476C-A462-C5203181D0DA}"/>
              </a:ext>
            </a:extLst>
          </p:cNvPr>
          <p:cNvSpPr>
            <a:spLocks noGrp="1"/>
          </p:cNvSpPr>
          <p:nvPr>
            <p:ph type="sldNum" idx="4"/>
          </p:nvPr>
        </p:nvSpPr>
        <p:spPr/>
        <p:txBody>
          <a:bodyPr/>
          <a:lstStyle/>
          <a:p>
            <a:fld id="{00000000-1234-1234-1234-123412341234}" type="slidenum">
              <a:rPr lang="en" smtClean="0"/>
              <a:pPr/>
              <a:t>7</a:t>
            </a:fld>
            <a:endParaRPr lang="en"/>
          </a:p>
        </p:txBody>
      </p:sp>
      <p:sp>
        <p:nvSpPr>
          <p:cNvPr id="5" name="TextBox 4">
            <a:extLst>
              <a:ext uri="{FF2B5EF4-FFF2-40B4-BE49-F238E27FC236}">
                <a16:creationId xmlns:a16="http://schemas.microsoft.com/office/drawing/2014/main" id="{074BAFE5-1302-4905-991B-2635AA623375}"/>
              </a:ext>
            </a:extLst>
          </p:cNvPr>
          <p:cNvSpPr txBox="1"/>
          <p:nvPr/>
        </p:nvSpPr>
        <p:spPr>
          <a:xfrm>
            <a:off x="2551443" y="1326360"/>
            <a:ext cx="2779454" cy="215444"/>
          </a:xfrm>
          <a:prstGeom prst="rect">
            <a:avLst/>
          </a:prstGeom>
          <a:solidFill>
            <a:srgbClr val="FFC000"/>
          </a:solidFill>
        </p:spPr>
        <p:txBody>
          <a:bodyPr wrap="square" lIns="91440" tIns="0" rIns="91440" bIns="0" rtlCol="0" anchor="ctr">
            <a:spAutoFit/>
          </a:bodyPr>
          <a:lstStyle/>
          <a:p>
            <a:pPr algn="ctr"/>
            <a:r>
              <a:rPr lang="en-US" b="1">
                <a:latin typeface="Montserrat"/>
              </a:rPr>
              <a:t>YourBudget@detroitmi.gov</a:t>
            </a:r>
          </a:p>
        </p:txBody>
      </p:sp>
      <p:sp>
        <p:nvSpPr>
          <p:cNvPr id="10" name="TextBox 9">
            <a:extLst>
              <a:ext uri="{FF2B5EF4-FFF2-40B4-BE49-F238E27FC236}">
                <a16:creationId xmlns:a16="http://schemas.microsoft.com/office/drawing/2014/main" id="{AC077EDA-D619-4EC4-8A80-479C7FB13D3F}"/>
              </a:ext>
            </a:extLst>
          </p:cNvPr>
          <p:cNvSpPr txBox="1"/>
          <p:nvPr/>
        </p:nvSpPr>
        <p:spPr>
          <a:xfrm>
            <a:off x="3178963" y="3686225"/>
            <a:ext cx="2250549" cy="236988"/>
          </a:xfrm>
          <a:prstGeom prst="rect">
            <a:avLst/>
          </a:prstGeom>
          <a:solidFill>
            <a:srgbClr val="A1D4B3"/>
          </a:solidFill>
        </p:spPr>
        <p:txBody>
          <a:bodyPr wrap="square" lIns="91440" tIns="0" rIns="91440" bIns="0" rtlCol="0" anchor="ctr">
            <a:spAutoFit/>
          </a:bodyPr>
          <a:lstStyle/>
          <a:p>
            <a:r>
              <a:rPr lang="en-US" b="1">
                <a:solidFill>
                  <a:srgbClr val="004545"/>
                </a:solidFill>
                <a:latin typeface="Montserrat"/>
              </a:rPr>
              <a:t>Detroitmi.gov/Budget</a:t>
            </a:r>
          </a:p>
        </p:txBody>
      </p:sp>
    </p:spTree>
    <p:extLst>
      <p:ext uri="{BB962C8B-B14F-4D97-AF65-F5344CB8AC3E}">
        <p14:creationId xmlns:p14="http://schemas.microsoft.com/office/powerpoint/2010/main" val="304411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70B9-8EE8-47B8-A538-96F8DAC81C1F}"/>
              </a:ext>
            </a:extLst>
          </p:cNvPr>
          <p:cNvSpPr>
            <a:spLocks noGrp="1"/>
          </p:cNvSpPr>
          <p:nvPr>
            <p:ph type="title"/>
          </p:nvPr>
        </p:nvSpPr>
        <p:spPr/>
        <p:txBody>
          <a:bodyPr/>
          <a:lstStyle/>
          <a:p>
            <a:r>
              <a:rPr lang="en-US"/>
              <a:t>District Priorities Forums </a:t>
            </a:r>
          </a:p>
        </p:txBody>
      </p:sp>
      <p:sp>
        <p:nvSpPr>
          <p:cNvPr id="4" name="Slide Number Placeholder 3">
            <a:extLst>
              <a:ext uri="{FF2B5EF4-FFF2-40B4-BE49-F238E27FC236}">
                <a16:creationId xmlns:a16="http://schemas.microsoft.com/office/drawing/2014/main" id="{9E14E03F-CC0B-476C-A462-C5203181D0DA}"/>
              </a:ext>
            </a:extLst>
          </p:cNvPr>
          <p:cNvSpPr>
            <a:spLocks noGrp="1"/>
          </p:cNvSpPr>
          <p:nvPr>
            <p:ph type="sldNum" idx="4"/>
          </p:nvPr>
        </p:nvSpPr>
        <p:spPr/>
        <p:txBody>
          <a:bodyPr/>
          <a:lstStyle/>
          <a:p>
            <a:fld id="{00000000-1234-1234-1234-123412341234}" type="slidenum">
              <a:rPr lang="en" smtClean="0"/>
              <a:pPr/>
              <a:t>8</a:t>
            </a:fld>
            <a:endParaRPr lang="en"/>
          </a:p>
        </p:txBody>
      </p:sp>
      <p:graphicFrame>
        <p:nvGraphicFramePr>
          <p:cNvPr id="6" name="Table 6">
            <a:extLst>
              <a:ext uri="{FF2B5EF4-FFF2-40B4-BE49-F238E27FC236}">
                <a16:creationId xmlns:a16="http://schemas.microsoft.com/office/drawing/2014/main" id="{9207E584-4646-48A3-DF01-75760916AD9E}"/>
              </a:ext>
            </a:extLst>
          </p:cNvPr>
          <p:cNvGraphicFramePr>
            <a:graphicFrameLocks noGrp="1"/>
          </p:cNvGraphicFramePr>
          <p:nvPr/>
        </p:nvGraphicFramePr>
        <p:xfrm>
          <a:off x="311700" y="1120166"/>
          <a:ext cx="8520600" cy="3909034"/>
        </p:xfrm>
        <a:graphic>
          <a:graphicData uri="http://schemas.openxmlformats.org/drawingml/2006/table">
            <a:tbl>
              <a:tblPr firstRow="1" bandRow="1">
                <a:tableStyleId>{5C22544A-7EE6-4342-B048-85BDC9FD1C3A}</a:tableStyleId>
              </a:tblPr>
              <a:tblGrid>
                <a:gridCol w="1114764">
                  <a:extLst>
                    <a:ext uri="{9D8B030D-6E8A-4147-A177-3AD203B41FA5}">
                      <a16:colId xmlns:a16="http://schemas.microsoft.com/office/drawing/2014/main" val="4082803122"/>
                    </a:ext>
                  </a:extLst>
                </a:gridCol>
                <a:gridCol w="3243072">
                  <a:extLst>
                    <a:ext uri="{9D8B030D-6E8A-4147-A177-3AD203B41FA5}">
                      <a16:colId xmlns:a16="http://schemas.microsoft.com/office/drawing/2014/main" val="4031749283"/>
                    </a:ext>
                  </a:extLst>
                </a:gridCol>
                <a:gridCol w="4162764">
                  <a:extLst>
                    <a:ext uri="{9D8B030D-6E8A-4147-A177-3AD203B41FA5}">
                      <a16:colId xmlns:a16="http://schemas.microsoft.com/office/drawing/2014/main" val="1666621742"/>
                    </a:ext>
                  </a:extLst>
                </a:gridCol>
              </a:tblGrid>
              <a:tr h="342874">
                <a:tc>
                  <a:txBody>
                    <a:bodyPr/>
                    <a:lstStyle/>
                    <a:p>
                      <a:r>
                        <a:rPr lang="en-US">
                          <a:solidFill>
                            <a:schemeClr val="tx1"/>
                          </a:solidFill>
                          <a:latin typeface="Montserrat" panose="00000300000000000000" pitchFamily="2" charset="0"/>
                        </a:rPr>
                        <a:t>DISTRICT</a:t>
                      </a:r>
                    </a:p>
                  </a:txBody>
                  <a:tcPr/>
                </a:tc>
                <a:tc>
                  <a:txBody>
                    <a:bodyPr/>
                    <a:lstStyle/>
                    <a:p>
                      <a:r>
                        <a:rPr lang="en-US">
                          <a:solidFill>
                            <a:schemeClr val="tx1"/>
                          </a:solidFill>
                          <a:latin typeface="Montserrat" panose="00000300000000000000" pitchFamily="2" charset="0"/>
                        </a:rPr>
                        <a:t>DETAILS</a:t>
                      </a:r>
                    </a:p>
                  </a:txBody>
                  <a:tcPr/>
                </a:tc>
                <a:tc>
                  <a:txBody>
                    <a:bodyPr/>
                    <a:lstStyle/>
                    <a:p>
                      <a:r>
                        <a:rPr lang="en-US">
                          <a:solidFill>
                            <a:schemeClr val="tx1"/>
                          </a:solidFill>
                          <a:latin typeface="Montserrat" panose="00000300000000000000" pitchFamily="2" charset="0"/>
                        </a:rPr>
                        <a:t>Joining Info</a:t>
                      </a:r>
                    </a:p>
                  </a:txBody>
                  <a:tcPr/>
                </a:tc>
                <a:extLst>
                  <a:ext uri="{0D108BD9-81ED-4DB2-BD59-A6C34878D82A}">
                    <a16:rowId xmlns:a16="http://schemas.microsoft.com/office/drawing/2014/main" val="2936439510"/>
                  </a:ext>
                </a:extLst>
              </a:tr>
              <a:tr h="280416">
                <a:tc>
                  <a:txBody>
                    <a:bodyPr/>
                    <a:lstStyle/>
                    <a:p>
                      <a:pPr algn="ctr"/>
                      <a:r>
                        <a:rPr lang="en-US" sz="14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1</a:t>
                      </a:r>
                    </a:p>
                  </a:txBody>
                  <a:tcPr anchor="ctr"/>
                </a:tc>
                <a:tc>
                  <a:txBody>
                    <a:bodyPr/>
                    <a:lstStyle/>
                    <a:p>
                      <a:r>
                        <a:rPr 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October 26th @5:30pm</a:t>
                      </a:r>
                    </a:p>
                  </a:txBody>
                  <a:tcPr anchor="ctr"/>
                </a:tc>
                <a:tc>
                  <a:txBody>
                    <a:bodyPr/>
                    <a:lstStyle/>
                    <a:p>
                      <a:r>
                        <a:rPr lang="en-US" sz="1200" b="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Crowell Recreation Center / hybrid</a:t>
                      </a:r>
                    </a:p>
                    <a:p>
                      <a:r>
                        <a:rPr lang="en-US" sz="1200" b="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hlinkClick r:id="rId2">
                            <a:extLst>
                              <a:ext uri="{A12FA001-AC4F-418D-AE19-62706E023703}">
                                <ahyp:hlinkClr xmlns:ahyp="http://schemas.microsoft.com/office/drawing/2018/hyperlinkcolor" val="tx"/>
                              </a:ext>
                            </a:extLst>
                          </a:hlinkClick>
                        </a:rPr>
                        <a:t>https://cityofdetroit.zoom.us/j/92945572636</a:t>
                      </a:r>
                      <a:endParaRPr lang="en-US" sz="1200" b="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endParaRPr>
                    </a:p>
                    <a:p>
                      <a:r>
                        <a:rPr lang="en-US" sz="1200" b="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Meeting ID: 929 4557 2636</a:t>
                      </a:r>
                    </a:p>
                  </a:txBody>
                  <a:tcPr/>
                </a:tc>
                <a:extLst>
                  <a:ext uri="{0D108BD9-81ED-4DB2-BD59-A6C34878D82A}">
                    <a16:rowId xmlns:a16="http://schemas.microsoft.com/office/drawing/2014/main" val="2264736629"/>
                  </a:ext>
                </a:extLst>
              </a:tr>
              <a:tr h="322788">
                <a:tc>
                  <a:txBody>
                    <a:bodyPr/>
                    <a:lstStyle/>
                    <a:p>
                      <a:pPr algn="ctr"/>
                      <a:r>
                        <a:rPr lang="en-US" b="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2</a:t>
                      </a:r>
                    </a:p>
                  </a:txBody>
                  <a:tcPr anchor="ctr"/>
                </a:tc>
                <a:tc>
                  <a:txBody>
                    <a:bodyPr/>
                    <a:lstStyle/>
                    <a:p>
                      <a:r>
                        <a:rPr lang="en-US" sz="1200" b="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October 10th @6pm</a:t>
                      </a:r>
                    </a:p>
                  </a:txBody>
                  <a:tcPr anchor="ctr"/>
                </a:tc>
                <a:tc>
                  <a:txBody>
                    <a:bodyPr/>
                    <a:lstStyle/>
                    <a:p>
                      <a:pPr lvl="0">
                        <a:buNone/>
                      </a:pPr>
                      <a:r>
                        <a:rPr lang="en-US" sz="1200" b="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Northwest Activities Center / hybrid</a:t>
                      </a:r>
                      <a:endParaRPr lang="en-US" sz="1200" b="0" i="0" u="none" strike="noStrike" noProof="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endParaRPr>
                    </a:p>
                    <a:p>
                      <a:pPr lvl="0">
                        <a:buNone/>
                      </a:pPr>
                      <a:r>
                        <a:rPr lang="en-US" sz="1200" b="0" i="0" u="none" strike="noStrike" noProof="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rPr>
                        <a:t>https://cityofdetroit.zoom.us/j/85890565831</a:t>
                      </a:r>
                      <a:endParaRPr lang="en-US" sz="1200" b="0" i="0" u="none" strike="noStrike" noProof="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endParaRPr>
                    </a:p>
                    <a:p>
                      <a:pPr lvl="0">
                        <a:buNone/>
                      </a:pPr>
                      <a:r>
                        <a:rPr lang="en-US" sz="1200" b="0" i="0" u="none" strike="noStrike" noProof="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Meeting ID: 858 9056 5831        Passcode: 222222</a:t>
                      </a:r>
                      <a:endParaRPr lang="en-US" sz="120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2541099694"/>
                  </a:ext>
                </a:extLst>
              </a:tr>
              <a:tr h="430860">
                <a:tc>
                  <a:txBody>
                    <a:bodyPr/>
                    <a:lstStyle/>
                    <a:p>
                      <a:pPr algn="ctr"/>
                      <a:r>
                        <a:rPr lang="en-US"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tc>
                <a:tc>
                  <a:txBody>
                    <a:bodyPr/>
                    <a:lstStyle/>
                    <a:p>
                      <a:r>
                        <a:rPr 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October 24th @6pm</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https://cityofdetroit.zoom.us/j/93947894155</a:t>
                      </a:r>
                      <a:endPar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p>
                      <a:pPr lvl="0">
                        <a:buNone/>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Meeting ID: 939 478 94155</a:t>
                      </a:r>
                    </a:p>
                  </a:txBody>
                  <a:tcPr/>
                </a:tc>
                <a:extLst>
                  <a:ext uri="{0D108BD9-81ED-4DB2-BD59-A6C34878D82A}">
                    <a16:rowId xmlns:a16="http://schemas.microsoft.com/office/drawing/2014/main" val="2574876739"/>
                  </a:ext>
                </a:extLst>
              </a:tr>
              <a:tr h="430860">
                <a:tc>
                  <a:txBody>
                    <a:bodyPr/>
                    <a:lstStyle/>
                    <a:p>
                      <a:pPr algn="ctr"/>
                      <a:r>
                        <a:rPr lang="en-US"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4</a:t>
                      </a:r>
                    </a:p>
                  </a:txBody>
                  <a:tcPr anchor="ctr"/>
                </a:tc>
                <a:tc>
                  <a:txBody>
                    <a:bodyPr/>
                    <a:lstStyle/>
                    <a:p>
                      <a:r>
                        <a:rPr 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October 24th @5pm</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https://cityofdetroit.zoom.us/j/89532011115</a:t>
                      </a:r>
                      <a:endPar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p>
                      <a:pPr lvl="0">
                        <a:buNone/>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Meeting ID: 895 3201 1115</a:t>
                      </a:r>
                    </a:p>
                  </a:txBody>
                  <a:tcPr/>
                </a:tc>
                <a:extLst>
                  <a:ext uri="{0D108BD9-81ED-4DB2-BD59-A6C34878D82A}">
                    <a16:rowId xmlns:a16="http://schemas.microsoft.com/office/drawing/2014/main" val="2810970620"/>
                  </a:ext>
                </a:extLst>
              </a:tr>
              <a:tr h="430860">
                <a:tc>
                  <a:txBody>
                    <a:bodyPr/>
                    <a:lstStyle/>
                    <a:p>
                      <a:pPr algn="ctr"/>
                      <a:r>
                        <a:rPr lang="en-US"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5</a:t>
                      </a:r>
                    </a:p>
                  </a:txBody>
                  <a:tcPr anchor="ctr"/>
                </a:tc>
                <a:tc>
                  <a:txBody>
                    <a:bodyPr/>
                    <a:lstStyle/>
                    <a:p>
                      <a:r>
                        <a:rPr 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October 18th @6pm</a:t>
                      </a:r>
                      <a:endParaRPr lang="en-US">
                        <a:latin typeface="Roboto condensed" panose="02000000000000000000" pitchFamily="2" charset="0"/>
                        <a:ea typeface="Roboto condensed" panose="02000000000000000000" pitchFamily="2" charset="0"/>
                        <a:cs typeface="Roboto condensed" panose="02000000000000000000"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https://cityofdetroit.zoom.us/j/88093600136</a:t>
                      </a:r>
                      <a:endPar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Meeting ID: 880 936 00136</a:t>
                      </a:r>
                    </a:p>
                  </a:txBody>
                  <a:tcPr/>
                </a:tc>
                <a:extLst>
                  <a:ext uri="{0D108BD9-81ED-4DB2-BD59-A6C34878D82A}">
                    <a16:rowId xmlns:a16="http://schemas.microsoft.com/office/drawing/2014/main" val="2483477186"/>
                  </a:ext>
                </a:extLst>
              </a:tr>
              <a:tr h="430860">
                <a:tc>
                  <a:txBody>
                    <a:bodyPr/>
                    <a:lstStyle/>
                    <a:p>
                      <a:pPr algn="ctr"/>
                      <a:r>
                        <a:rPr lang="en-US"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6</a:t>
                      </a:r>
                    </a:p>
                  </a:txBody>
                  <a:tcPr anchor="ctr"/>
                </a:tc>
                <a:tc>
                  <a:txBody>
                    <a:bodyPr/>
                    <a:lstStyle/>
                    <a:p>
                      <a:r>
                        <a:rPr 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October 19th @5pm</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https://cityofdetroit.zoom.us/j/3631409738</a:t>
                      </a:r>
                      <a:endPar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Meeting ID: 363 140 9738</a:t>
                      </a:r>
                    </a:p>
                  </a:txBody>
                  <a:tcPr/>
                </a:tc>
                <a:extLst>
                  <a:ext uri="{0D108BD9-81ED-4DB2-BD59-A6C34878D82A}">
                    <a16:rowId xmlns:a16="http://schemas.microsoft.com/office/drawing/2014/main" val="922820900"/>
                  </a:ext>
                </a:extLst>
              </a:tr>
              <a:tr h="430860">
                <a:tc>
                  <a:txBody>
                    <a:bodyPr/>
                    <a:lstStyle/>
                    <a:p>
                      <a:pPr algn="ctr"/>
                      <a:r>
                        <a:rPr lang="en-US"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7</a:t>
                      </a:r>
                    </a:p>
                  </a:txBody>
                  <a:tcPr anchor="ctr"/>
                </a:tc>
                <a:tc>
                  <a:txBody>
                    <a:bodyPr/>
                    <a:lstStyle/>
                    <a:p>
                      <a:r>
                        <a:rPr 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October 25th @5pm</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r:id="rId7">
                            <a:extLst>
                              <a:ext uri="{A12FA001-AC4F-418D-AE19-62706E023703}">
                                <ahyp:hlinkClr xmlns:ahyp="http://schemas.microsoft.com/office/drawing/2018/hyperlinkcolor" val="tx"/>
                              </a:ext>
                            </a:extLst>
                          </a:hlinkClick>
                        </a:rPr>
                        <a:t>https://cityofdetroit.zoom.us/j/89283928278</a:t>
                      </a:r>
                      <a:endPar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Meeting ID: 892 839 28278</a:t>
                      </a:r>
                    </a:p>
                  </a:txBody>
                  <a:tcPr/>
                </a:tc>
                <a:extLst>
                  <a:ext uri="{0D108BD9-81ED-4DB2-BD59-A6C34878D82A}">
                    <a16:rowId xmlns:a16="http://schemas.microsoft.com/office/drawing/2014/main" val="188032164"/>
                  </a:ext>
                </a:extLst>
              </a:tr>
            </a:tbl>
          </a:graphicData>
        </a:graphic>
      </p:graphicFrame>
      <p:sp>
        <p:nvSpPr>
          <p:cNvPr id="3" name="Rectangle: Rounded Corners 2">
            <a:extLst>
              <a:ext uri="{FF2B5EF4-FFF2-40B4-BE49-F238E27FC236}">
                <a16:creationId xmlns:a16="http://schemas.microsoft.com/office/drawing/2014/main" id="{2FBA8EEF-F17A-C348-6A8F-9DB3B4C11C7E}"/>
              </a:ext>
            </a:extLst>
          </p:cNvPr>
          <p:cNvSpPr/>
          <p:nvPr/>
        </p:nvSpPr>
        <p:spPr>
          <a:xfrm>
            <a:off x="7363047" y="445025"/>
            <a:ext cx="1658112" cy="830256"/>
          </a:xfrm>
          <a:prstGeom prst="roundRect">
            <a:avLst/>
          </a:prstGeom>
          <a:solidFill>
            <a:srgbClr val="9FD5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Call-In Number:</a:t>
            </a:r>
          </a:p>
          <a:p>
            <a:pPr algn="ctr"/>
            <a:r>
              <a:rPr lang="en-US" b="1">
                <a:solidFill>
                  <a:schemeClr val="bg1"/>
                </a:solidFill>
              </a:rPr>
              <a:t>(312) 626-6799</a:t>
            </a:r>
          </a:p>
        </p:txBody>
      </p:sp>
    </p:spTree>
    <p:extLst>
      <p:ext uri="{BB962C8B-B14F-4D97-AF65-F5344CB8AC3E}">
        <p14:creationId xmlns:p14="http://schemas.microsoft.com/office/powerpoint/2010/main" val="1019999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ctrTitle"/>
          </p:nvPr>
        </p:nvSpPr>
        <p:spPr>
          <a:xfrm>
            <a:off x="311700" y="1414034"/>
            <a:ext cx="8520600" cy="2052600"/>
          </a:xfrm>
          <a:prstGeom prst="rect">
            <a:avLst/>
          </a:prstGeom>
        </p:spPr>
        <p:txBody>
          <a:bodyPr spcFirstLastPara="1" wrap="square" lIns="91425" tIns="91425" rIns="91425" bIns="91425" anchor="b" anchorCtr="0">
            <a:noAutofit/>
          </a:bodyPr>
          <a:lstStyle/>
          <a:p>
            <a:r>
              <a:rPr lang="en"/>
              <a:t>Public Lighting Department (PLD)</a:t>
            </a:r>
            <a:endParaRPr/>
          </a:p>
        </p:txBody>
      </p:sp>
      <p:pic>
        <p:nvPicPr>
          <p:cNvPr id="78" name="Google Shape;78;p14"/>
          <p:cNvPicPr preferRelativeResize="0"/>
          <p:nvPr/>
        </p:nvPicPr>
        <p:blipFill>
          <a:blip r:embed="rId3">
            <a:alphaModFix/>
          </a:blip>
          <a:stretch>
            <a:fillRect/>
          </a:stretch>
        </p:blipFill>
        <p:spPr>
          <a:xfrm>
            <a:off x="3973190" y="784752"/>
            <a:ext cx="1197625" cy="1370575"/>
          </a:xfrm>
          <a:prstGeom prst="rect">
            <a:avLst/>
          </a:prstGeom>
          <a:noFill/>
          <a:ln>
            <a:noFill/>
          </a:ln>
        </p:spPr>
      </p:pic>
    </p:spTree>
  </p:cSld>
  <p:clrMapOvr>
    <a:masterClrMapping/>
  </p:clrMapOvr>
</p:sld>
</file>

<file path=ppt/theme/theme1.xml><?xml version="1.0" encoding="utf-8"?>
<a:theme xmlns:a="http://schemas.openxmlformats.org/drawingml/2006/main" name="DoIT Slide Template">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D_Content">
  <a:themeElements>
    <a:clrScheme name="City of Detroit_R04">
      <a:dk1>
        <a:sysClr val="windowText" lastClr="000000"/>
      </a:dk1>
      <a:lt1>
        <a:sysClr val="window" lastClr="FFFFFF"/>
      </a:lt1>
      <a:dk2>
        <a:srgbClr val="004445"/>
      </a:dk2>
      <a:lt2>
        <a:srgbClr val="9FD4B3"/>
      </a:lt2>
      <a:accent1>
        <a:srgbClr val="004445"/>
      </a:accent1>
      <a:accent2>
        <a:srgbClr val="009681"/>
      </a:accent2>
      <a:accent3>
        <a:srgbClr val="666666"/>
      </a:accent3>
      <a:accent4>
        <a:srgbClr val="9FD4B3"/>
      </a:accent4>
      <a:accent5>
        <a:srgbClr val="808080"/>
      </a:accent5>
      <a:accent6>
        <a:srgbClr val="154C4D"/>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600" dirty="0" smtClean="0"/>
        </a:defPPr>
      </a:lstStyle>
    </a:txDef>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290F6736248245894F82FC8EB35582" ma:contentTypeVersion="16" ma:contentTypeDescription="Create a new document." ma:contentTypeScope="" ma:versionID="1cfa149c33ac612d3a2cda24dcae5da6">
  <xsd:schema xmlns:xsd="http://www.w3.org/2001/XMLSchema" xmlns:xs="http://www.w3.org/2001/XMLSchema" xmlns:p="http://schemas.microsoft.com/office/2006/metadata/properties" xmlns:ns1="http://schemas.microsoft.com/sharepoint/v3" xmlns:ns2="7a1f9b62-da12-4d6d-92a9-143a0764599d" xmlns:ns3="5cb366bd-df37-4c8c-b3c6-84acdfb2a770" targetNamespace="http://schemas.microsoft.com/office/2006/metadata/properties" ma:root="true" ma:fieldsID="1843399dedd414f6ccdb300f4780a047" ns1:_="" ns2:_="" ns3:_="">
    <xsd:import namespace="http://schemas.microsoft.com/sharepoint/v3"/>
    <xsd:import namespace="7a1f9b62-da12-4d6d-92a9-143a0764599d"/>
    <xsd:import namespace="5cb366bd-df37-4c8c-b3c6-84acdfb2a770"/>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1f9b62-da12-4d6d-92a9-143a0764599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042f1e1-721c-4f15-8265-f5fffa71f74a"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b366bd-df37-4c8c-b3c6-84acdfb2a77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3347b65-1ae5-4879-957d-2aa01b50c6b0}" ma:internalName="TaxCatchAll" ma:showField="CatchAllData" ma:web="5cb366bd-df37-4c8c-b3c6-84acdfb2a7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7a1f9b62-da12-4d6d-92a9-143a0764599d">
      <Terms xmlns="http://schemas.microsoft.com/office/infopath/2007/PartnerControls"/>
    </lcf76f155ced4ddcb4097134ff3c332f>
    <_ip_UnifiedCompliancePolicyProperties xmlns="http://schemas.microsoft.com/sharepoint/v3" xsi:nil="true"/>
    <TaxCatchAll xmlns="5cb366bd-df37-4c8c-b3c6-84acdfb2a770" xsi:nil="true"/>
  </documentManagement>
</p:properties>
</file>

<file path=customXml/itemProps1.xml><?xml version="1.0" encoding="utf-8"?>
<ds:datastoreItem xmlns:ds="http://schemas.openxmlformats.org/officeDocument/2006/customXml" ds:itemID="{6BDEC409-3C68-4D6A-86F9-51FBC4C12A40}">
  <ds:schemaRefs>
    <ds:schemaRef ds:uri="http://schemas.microsoft.com/sharepoint/v3/contenttype/forms"/>
  </ds:schemaRefs>
</ds:datastoreItem>
</file>

<file path=customXml/itemProps2.xml><?xml version="1.0" encoding="utf-8"?>
<ds:datastoreItem xmlns:ds="http://schemas.openxmlformats.org/officeDocument/2006/customXml" ds:itemID="{E7F2C957-77F5-4255-80D0-602AE73A83AE}">
  <ds:schemaRefs>
    <ds:schemaRef ds:uri="5cb366bd-df37-4c8c-b3c6-84acdfb2a770"/>
    <ds:schemaRef ds:uri="7a1f9b62-da12-4d6d-92a9-143a076459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2BF994C-8008-402F-ADD6-6C050C6F1A2C}">
  <ds:schemaRefs>
    <ds:schemaRef ds:uri="5cb366bd-df37-4c8c-b3c6-84acdfb2a770"/>
    <ds:schemaRef ds:uri="7a1f9b62-da12-4d6d-92a9-143a076459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4010</Words>
  <Application>Microsoft Office PowerPoint</Application>
  <PresentationFormat>On-screen Show (16:9)</PresentationFormat>
  <Paragraphs>762</Paragraphs>
  <Slides>49</Slides>
  <Notes>45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49</vt:i4>
      </vt:variant>
    </vt:vector>
  </HeadingPairs>
  <TitlesOfParts>
    <vt:vector size="60" baseType="lpstr">
      <vt:lpstr>Montserrat ExtraBold</vt:lpstr>
      <vt:lpstr>Calibri</vt:lpstr>
      <vt:lpstr>Montserrat</vt:lpstr>
      <vt:lpstr>Montserrat Black</vt:lpstr>
      <vt:lpstr>Roboto condensed</vt:lpstr>
      <vt:lpstr>Roboto condensed</vt:lpstr>
      <vt:lpstr>Arial</vt:lpstr>
      <vt:lpstr>Lora</vt:lpstr>
      <vt:lpstr>Roboto</vt:lpstr>
      <vt:lpstr>DoIT Slide Template</vt:lpstr>
      <vt:lpstr>CoD_Content</vt:lpstr>
      <vt:lpstr>Annual Public Budget Meeting</vt:lpstr>
      <vt:lpstr>Agenda</vt:lpstr>
      <vt:lpstr>How is the budget built?</vt:lpstr>
      <vt:lpstr>Where does the budget money come from?</vt:lpstr>
      <vt:lpstr>Where does the budget money go?</vt:lpstr>
      <vt:lpstr>What portion of the budget can we influence?</vt:lpstr>
      <vt:lpstr>Ways to #TakePart in Your Budget</vt:lpstr>
      <vt:lpstr>District Priorities Forums </vt:lpstr>
      <vt:lpstr>Public Lighting Department (PLD)</vt:lpstr>
      <vt:lpstr>Public Lighting Department</vt:lpstr>
      <vt:lpstr>Public Lighting Department Services &amp; Activities</vt:lpstr>
      <vt:lpstr>Public Lighting Department Budget by Service</vt:lpstr>
      <vt:lpstr>Public Lighting Department How We Measure Success</vt:lpstr>
      <vt:lpstr>PowerPoint Presentation</vt:lpstr>
      <vt:lpstr>Public Lighting Authority of Detroit (PLA)</vt:lpstr>
      <vt:lpstr>Public Lighting Authority</vt:lpstr>
      <vt:lpstr>Public Lighting Authority Services &amp; Activities</vt:lpstr>
      <vt:lpstr>Public Lighting Authority Budget by Service</vt:lpstr>
      <vt:lpstr>Public Lighting Authority Capital Projects &amp; New Initiatives</vt:lpstr>
      <vt:lpstr>Public Lighting Authority How We Measure Success</vt:lpstr>
      <vt:lpstr>PowerPoint Presentation</vt:lpstr>
      <vt:lpstr>Detroit Fire Department</vt:lpstr>
      <vt:lpstr>Fire Department Mission</vt:lpstr>
      <vt:lpstr>Fire Department Services &amp; Activities</vt:lpstr>
      <vt:lpstr>Fire Department Budget by Service</vt:lpstr>
      <vt:lpstr>Fire Department Capital Project &amp; New Initiatives</vt:lpstr>
      <vt:lpstr>Fire Department How We Measure Success</vt:lpstr>
      <vt:lpstr>Fire Department Contact Information</vt:lpstr>
      <vt:lpstr>PowerPoint Presentation</vt:lpstr>
      <vt:lpstr>PowerPoint Presentation</vt:lpstr>
      <vt:lpstr>Community Impact</vt:lpstr>
      <vt:lpstr>Community Impact (cont'd)</vt:lpstr>
      <vt:lpstr>Detroit Health Department Services &amp; Activities</vt:lpstr>
      <vt:lpstr>Detroit Health Department Services &amp; Activities (cont.)</vt:lpstr>
      <vt:lpstr>Detroit Health Department Budget by Service</vt:lpstr>
      <vt:lpstr>Detroit Health Department Budget by Service (cont.)</vt:lpstr>
      <vt:lpstr>Detroit Health Department FY 2024 New Initiatives</vt:lpstr>
      <vt:lpstr>Detroit Health Department Contact Information</vt:lpstr>
      <vt:lpstr>Detroit Police Department</vt:lpstr>
      <vt:lpstr>Police Department Mission</vt:lpstr>
      <vt:lpstr>Police Department Services &amp; Activities (part 1)</vt:lpstr>
      <vt:lpstr>Police Department Services &amp; Activities (part 2)</vt:lpstr>
      <vt:lpstr>Police Department Services &amp; Activities (part 3)</vt:lpstr>
      <vt:lpstr>Police Department Budget by Service</vt:lpstr>
      <vt:lpstr>Police Department Budget by Service (cont.)</vt:lpstr>
      <vt:lpstr>Police Department Capital Project &amp; New Initiatives</vt:lpstr>
      <vt:lpstr>Police Department How We Measure Success</vt:lpstr>
      <vt:lpstr>Police Department 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Retiree Protection Fund</dc:title>
  <dc:creator>Steven Watson</dc:creator>
  <cp:lastModifiedBy>Stephanie Davis</cp:lastModifiedBy>
  <cp:revision>2</cp:revision>
  <cp:lastPrinted>2022-08-23T16:04:58Z</cp:lastPrinted>
  <dcterms:modified xsi:type="dcterms:W3CDTF">2023-09-29T17:24:16Z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0x0101009D290F6736248245894F82FC8EB35582</vt:lpwstr>
  </property>
  <property fmtid="{D5CDD505-2E9C-101B-9397-08002B2CF9AE}" pid="3" name="MediaServiceImageTags">
    <vt:lpwstr/>
  </property>
</Properties>
</file>