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89" r:id="rId5"/>
    <p:sldId id="268" r:id="rId6"/>
    <p:sldId id="294" r:id="rId7"/>
    <p:sldId id="270" r:id="rId8"/>
    <p:sldId id="295" r:id="rId9"/>
    <p:sldId id="296" r:id="rId10"/>
    <p:sldId id="273" r:id="rId11"/>
    <p:sldId id="271" r:id="rId12"/>
    <p:sldId id="288" r:id="rId13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D249"/>
    <a:srgbClr val="0090A2"/>
    <a:srgbClr val="F5DF13"/>
    <a:srgbClr val="4040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B22FEF-9E3C-FF83-8F77-779E6E36C9D6}" v="25" dt="2023-04-03T17:45:01.6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53" d="100"/>
          <a:sy n="53" d="100"/>
        </p:scale>
        <p:origin x="112" y="33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2F7A84F-E231-42BE-A9F8-B5131853C8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B813BC-9E49-4ABB-A3C3-CEE0885B02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BDBEE-1FDA-4F57-947F-5759FA6ABC55}" type="datetimeFigureOut">
              <a:rPr lang="en-US" smtClean="0"/>
              <a:t>5/24/2023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ADFF29-9BE4-4CDF-A198-BBEE303F0E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D4AFC6-5A97-4417-A16A-485E5801A6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8C659-3DDB-48CB-A056-6A658A161B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767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6A9CD-5E57-4C86-B862-09CA519924BA}" type="datetimeFigureOut">
              <a:rPr lang="en-US" smtClean="0"/>
              <a:t>5/24/2023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004F4-F240-48F9-8AE1-486585C7F0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881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853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980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573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317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955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704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17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137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744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7D165-49B0-44FF-A267-367F5A6EE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39514"/>
            <a:ext cx="9144000" cy="2128049"/>
          </a:xfrm>
        </p:spPr>
        <p:txBody>
          <a:bodyPr anchor="b"/>
          <a:lstStyle>
            <a:lvl1pPr algn="ctr">
              <a:lnSpc>
                <a:spcPct val="12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B52800-74D6-4A78-AC9B-8E737A1A3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1162"/>
            <a:ext cx="9144000" cy="882001"/>
          </a:xfrm>
          <a:solidFill>
            <a:schemeClr val="accent2">
              <a:alpha val="90000"/>
            </a:schemeClr>
          </a:solidFill>
        </p:spPr>
        <p:txBody>
          <a:bodyPr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1" kern="1200" spc="65" dirty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91F7B-C4AF-4FC6-A6BE-657DEF6D5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8ED5-AEFE-4443-9040-726EF6690995}" type="datetime1">
              <a:rPr lang="en-US" noProof="0" smtClean="0"/>
              <a:t>5/24/2023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D32F8-B0C7-4332-B0A5-BC19DD8C4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30946-D0C7-4F78-94B0-427DAA6D5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8950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202246-9B90-4CE1-AAF1-3328E51AE0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43DF42B-5E6A-409A-A205-0B59AE5FBD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530301" y="1690689"/>
            <a:ext cx="3148965" cy="192243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C7A202D-9C81-48E9-AC0B-E4DDE20AE14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888689" y="1702826"/>
            <a:ext cx="3148965" cy="192243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47ABC-6745-43B6-8A64-6E191BD65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37076" y="1702826"/>
            <a:ext cx="3148965" cy="192243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D216-73DE-4B96-8E1B-BB64D86142BB}" type="datetime1">
              <a:rPr lang="en-US" noProof="0" smtClean="0"/>
              <a:t>5/24/2023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0506441-775A-4D93-ADE3-695C86D6699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530301" y="3849456"/>
            <a:ext cx="3148965" cy="192243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FA00A08C-FA2D-44B5-9451-63F193A3E7B3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4888689" y="3849456"/>
            <a:ext cx="3148965" cy="192243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A8F9540-8D26-4ADA-88E6-B9A742232C2D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1337076" y="3849456"/>
            <a:ext cx="3148965" cy="192243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3D7801BA-80A8-4F2C-90C8-155E6210A85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47634" y="1679576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99C7ED62-8CE2-417B-9E03-DB47D419110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499246" y="1679576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1" name="Picture Placeholder 28">
            <a:extLst>
              <a:ext uri="{FF2B5EF4-FFF2-40B4-BE49-F238E27FC236}">
                <a16:creationId xmlns:a16="http://schemas.microsoft.com/office/drawing/2014/main" id="{96383197-4013-4D5E-BF47-64BD2386A4D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26282" y="1679576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2" name="Picture Placeholder 28">
            <a:extLst>
              <a:ext uri="{FF2B5EF4-FFF2-40B4-BE49-F238E27FC236}">
                <a16:creationId xmlns:a16="http://schemas.microsoft.com/office/drawing/2014/main" id="{B2568099-B430-4F70-A248-1840860FFEE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47634" y="3792079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3" name="Picture Placeholder 28">
            <a:extLst>
              <a:ext uri="{FF2B5EF4-FFF2-40B4-BE49-F238E27FC236}">
                <a16:creationId xmlns:a16="http://schemas.microsoft.com/office/drawing/2014/main" id="{82A0F640-3653-4074-BEAA-B09FF6E0B39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499246" y="3792079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4" name="Picture Placeholder 28">
            <a:extLst>
              <a:ext uri="{FF2B5EF4-FFF2-40B4-BE49-F238E27FC236}">
                <a16:creationId xmlns:a16="http://schemas.microsoft.com/office/drawing/2014/main" id="{1723BD4F-261F-418F-B763-09039D2CA7B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126282" y="3792079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67104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74348DE-EC54-4C62-948C-0B2BF90455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115389"/>
            <a:ext cx="12188825" cy="374261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2A53E879-94A1-4659-9069-ED0D6F03014D}"/>
              </a:ext>
            </a:extLst>
          </p:cNvPr>
          <p:cNvSpPr/>
          <p:nvPr userDrawn="1"/>
        </p:nvSpPr>
        <p:spPr>
          <a:xfrm>
            <a:off x="2400" y="1999821"/>
            <a:ext cx="12189600" cy="1115568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F43C73-1D0F-45F9-A7E4-E9D24EAF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88E76-F6AB-4621-A9A6-20A81C5A3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859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313FB9-6D6C-4F61-9E7A-76E686D06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34047"/>
            <a:ext cx="5157787" cy="275561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93A737-E48B-4909-BE04-F55B58103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859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F9958C-DB5F-444E-ACE8-73F5E0CA6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434047"/>
            <a:ext cx="5183188" cy="275561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D097D1-3052-4C1F-B573-CA25FFF6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CD8C-7FEF-4E71-8EB9-D3BA6E2E3E9E}" type="datetime1">
              <a:rPr lang="en-US" noProof="0" smtClean="0"/>
              <a:t>5/24/2023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607AC3-2220-4DDA-A22A-C404538F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D8DEB3-F122-4B42-9E12-F61189B8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75339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D216-73DE-4B96-8E1B-BB64D86142BB}" type="datetime1">
              <a:rPr lang="en-US" noProof="0" smtClean="0"/>
              <a:t>5/24/2023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15EEB49-54F4-404C-9B31-AD488BFCB2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2412" y="2219248"/>
            <a:ext cx="2414016" cy="2414016"/>
          </a:xfrm>
          <a:prstGeom prst="ellipse">
            <a:avLst/>
          </a:prstGeom>
          <a:noFill/>
          <a:ln w="387350">
            <a:noFill/>
          </a:ln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6B2DD458-866A-421E-9AD0-B0D9E119572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05572" y="2196083"/>
            <a:ext cx="2414016" cy="2414016"/>
          </a:xfrm>
          <a:prstGeom prst="ellipse">
            <a:avLst/>
          </a:prstGeom>
          <a:noFill/>
          <a:ln w="387350">
            <a:noFill/>
          </a:ln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57A4D097-9603-42DC-888D-8039CE6ADC9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87240" y="2019165"/>
            <a:ext cx="3017520" cy="3017520"/>
          </a:xfrm>
          <a:prstGeom prst="ellipse">
            <a:avLst/>
          </a:prstGeom>
          <a:noFill/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B9B9E0BA-35AD-4D69-9A03-35F2509C2C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612900" y="5033963"/>
            <a:ext cx="2700338" cy="73818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B1CC61B3-695C-423D-8F0B-45674DC932B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45831" y="5236700"/>
            <a:ext cx="2700338" cy="73818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B870F23E-35A1-4942-A685-641AA883066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878762" y="5033963"/>
            <a:ext cx="2700338" cy="73818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63B8202-88BB-4ED4-B936-9D9C0B4C8D1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9992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29F16048-FF4E-41B1-B3D4-0FB210A70DF2}"/>
              </a:ext>
            </a:extLst>
          </p:cNvPr>
          <p:cNvSpPr/>
          <p:nvPr userDrawn="1"/>
        </p:nvSpPr>
        <p:spPr>
          <a:xfrm>
            <a:off x="5294630" y="0"/>
            <a:ext cx="6897370" cy="6858000"/>
          </a:xfrm>
          <a:custGeom>
            <a:avLst/>
            <a:gdLst/>
            <a:ahLst/>
            <a:cxnLst/>
            <a:rect l="l" t="t" r="r" b="b"/>
            <a:pathLst>
              <a:path w="6897370" h="6858000">
                <a:moveTo>
                  <a:pt x="0" y="6858000"/>
                </a:moveTo>
                <a:lnTo>
                  <a:pt x="6896900" y="6858000"/>
                </a:lnTo>
                <a:lnTo>
                  <a:pt x="68969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lang="en-US" noProof="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8AB8B54-69CD-4C57-8DBB-02A0E09851DD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17362"/>
            <a:ext cx="3932237" cy="130211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79774D-36EB-4201-B1AC-922DD2E06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94251" y="1192697"/>
            <a:ext cx="4057961" cy="143123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34D-0427-413D-A0D0-098959D06FEF}" type="datetime1">
              <a:rPr lang="en-US" noProof="0" smtClean="0"/>
              <a:t>5/24/2023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9337951D-6DB6-4713-9200-E8513CDEB6B3}"/>
              </a:ext>
            </a:extLst>
          </p:cNvPr>
          <p:cNvSpPr/>
          <p:nvPr userDrawn="1"/>
        </p:nvSpPr>
        <p:spPr>
          <a:xfrm>
            <a:off x="0" y="2430411"/>
            <a:ext cx="3625850" cy="3438525"/>
          </a:xfrm>
          <a:custGeom>
            <a:avLst/>
            <a:gdLst/>
            <a:ahLst/>
            <a:cxnLst/>
            <a:rect l="l" t="t" r="r" b="b"/>
            <a:pathLst>
              <a:path w="3625850" h="3438525">
                <a:moveTo>
                  <a:pt x="0" y="3438486"/>
                </a:moveTo>
                <a:lnTo>
                  <a:pt x="3625596" y="3438486"/>
                </a:lnTo>
                <a:lnTo>
                  <a:pt x="3625596" y="0"/>
                </a:lnTo>
                <a:lnTo>
                  <a:pt x="0" y="0"/>
                </a:lnTo>
                <a:lnTo>
                  <a:pt x="0" y="343848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44B7CE-2038-4CCA-AA8A-D03DE5FD9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781223"/>
            <a:ext cx="6040800" cy="273690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28">
            <a:extLst>
              <a:ext uri="{FF2B5EF4-FFF2-40B4-BE49-F238E27FC236}">
                <a16:creationId xmlns:a16="http://schemas.microsoft.com/office/drawing/2014/main" id="{2EB2F967-97B6-4CA8-B3E7-5FF7CA2BDD8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86106" y="1188012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28">
            <a:extLst>
              <a:ext uri="{FF2B5EF4-FFF2-40B4-BE49-F238E27FC236}">
                <a16:creationId xmlns:a16="http://schemas.microsoft.com/office/drawing/2014/main" id="{5E78E133-FE09-456A-8463-9EFAC6ADE26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586106" y="2878015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F0C3496-EA4B-43E5-9704-968F80A8552C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7294250" y="2880357"/>
            <a:ext cx="4057961" cy="143123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Picture Placeholder 28">
            <a:extLst>
              <a:ext uri="{FF2B5EF4-FFF2-40B4-BE49-F238E27FC236}">
                <a16:creationId xmlns:a16="http://schemas.microsoft.com/office/drawing/2014/main" id="{13414E14-9FEB-40F8-AE6E-319637A8F1C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586106" y="4568018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EC97C88-8B4C-4665-845B-95CE8F237779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7294250" y="4568018"/>
            <a:ext cx="4057961" cy="143123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386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11141-A77D-4E0E-8CAF-4CD3B2799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EFDE0-5A54-402A-B0C3-6BC0BB739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825AD-4585-4E37-A076-3D0070C93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561F-7E45-400C-8758-912CDFE9410A}" type="datetime1">
              <a:rPr lang="en-US" noProof="0" smtClean="0"/>
              <a:t>5/24/2023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064AD-EDC3-4B13-8CD6-49EB60099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0FD1E-16F6-49B1-A938-8CE601ED7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2546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FA988-92AD-48D7-890A-AA0540961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999FA-A189-41DB-9CFC-D1356C534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D83DC-20E7-4B71-9794-36FC33B1B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4BC7-4CDB-41D7-81AF-9CE8473FF4B8}" type="datetime1">
              <a:rPr lang="en-US" noProof="0" smtClean="0"/>
              <a:t>5/24/2023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7D103-1290-4592-B37C-19C9C9DBE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55B1B-4A5C-42C7-99A5-B8217736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3320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47ABC-6745-43B6-8A64-6E191BD65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387105-2538-4216-9A7E-445FA092F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D216-73DE-4B96-8E1B-BB64D86142BB}" type="datetime1">
              <a:rPr lang="en-US" noProof="0" smtClean="0"/>
              <a:t>5/24/2023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2503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43C73-1D0F-45F9-A7E4-E9D24EAF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88E76-F6AB-4621-A9A6-20A81C5A3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313FB9-6D6C-4F61-9E7A-76E686D06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93A737-E48B-4909-BE04-F55B58103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F9958C-DB5F-444E-ACE8-73F5E0CA6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D097D1-3052-4C1F-B573-CA25FFF6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CD8C-7FEF-4E71-8EB9-D3BA6E2E3E9E}" type="datetime1">
              <a:rPr lang="en-US" noProof="0" smtClean="0"/>
              <a:t>5/24/2023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607AC3-2220-4DDA-A22A-C404538F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D8DEB3-F122-4B42-9E12-F61189B8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32769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89EF5-3FD9-4423-A9E8-B67B4E902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0D7191-31B4-440E-A4E9-F412FA558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379E-9B58-41EA-B928-5B1C8436A60E}" type="datetime1">
              <a:rPr lang="en-US" noProof="0" smtClean="0"/>
              <a:t>5/24/2023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C85CB6-0880-4BF0-8E98-291E70C7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4A5E74-F26F-4C7A-BED1-6EE66C0B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9190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55C546-684A-45B9-8890-66DC55DF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0A371-51FE-4D99-BD87-6A650FCE519D}" type="datetime1">
              <a:rPr lang="en-US" noProof="0" smtClean="0"/>
              <a:t>5/24/2023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43EBDF-D696-42F7-B962-56F5FEE12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9D77E-1675-4F9D-9113-B274CB0E8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460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E9C90-06AB-49B5-9970-F5791DE93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B0071-932D-4CA0-92FB-A6E75AC85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C8D9F5-8B70-4BDD-9CB5-BBF87CF55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9DE91-7A80-4682-9D32-2CD41DEF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F8CFF-A1C0-4B6C-AA8D-BE72CB14468D}" type="datetime1">
              <a:rPr lang="en-US" noProof="0" smtClean="0"/>
              <a:t>5/24/2023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9E2482-2E7D-4868-95A7-4A55B40FE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4E84CF-C3E5-4475-84C7-21CBAC06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6262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44B7CE-2038-4CCA-AA8A-D03DE5FD9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79774D-36EB-4201-B1AC-922DD2E06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34D-0427-413D-A0D0-098959D06FEF}" type="datetime1">
              <a:rPr lang="en-US" noProof="0" smtClean="0"/>
              <a:t>5/24/2023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6744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CEC732-0DE2-456B-92A1-84321C9BD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816A5B-B156-4DC3-B18E-14F3E59A6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0252E-67CD-4B33-849F-7B1449CF27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1749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591E0-5367-4F2F-9C30-2087D79A846D}" type="datetime1">
              <a:rPr lang="en-US" noProof="0" smtClean="0"/>
              <a:t>5/24/2023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20AD2-E3F8-48CB-8B72-B0945DF53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490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A5F3BCF-F6FD-4DFF-B0B4-9892C9389344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DEFFD-817B-43EC-86F0-34DEA2BA5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8844" y="6174902"/>
            <a:ext cx="357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chemeClr val="tx2">
                    <a:alpha val="70000"/>
                  </a:schemeClr>
                </a:solidFill>
              </a:defRPr>
            </a:lvl1pPr>
          </a:lstStyle>
          <a:p>
            <a:fld id="{82EE24B5-652C-4DB5-B7C3-B5BBEC1280B1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6410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detroitmi.gov/departments/civil-rights-inclusion-opportunity-department/detroit-business-opportunity-progra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3.svg"/><Relationship Id="rId10" Type="http://schemas.openxmlformats.org/officeDocument/2006/relationships/image" Target="../media/image2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9">
            <a:extLst>
              <a:ext uri="{FF2B5EF4-FFF2-40B4-BE49-F238E27FC236}">
                <a16:creationId xmlns:a16="http://schemas.microsoft.com/office/drawing/2014/main" id="{CF143FEA-6E93-4548-8A9B-318F437CD8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5466"/>
            <a:ext cx="12192000" cy="7585294"/>
          </a:xfrm>
          <a:prstGeom prst="rect">
            <a:avLst/>
          </a:prstGeom>
        </p:spPr>
      </p:pic>
      <p:sp>
        <p:nvSpPr>
          <p:cNvPr id="4" name="object 3" descr="People with documents">
            <a:extLst>
              <a:ext uri="{FF2B5EF4-FFF2-40B4-BE49-F238E27FC236}">
                <a16:creationId xmlns:a16="http://schemas.microsoft.com/office/drawing/2014/main" id="{0CA2E80D-F3EC-4A5F-8E65-56FEA206EE0F}"/>
              </a:ext>
            </a:extLst>
          </p:cNvPr>
          <p:cNvSpPr/>
          <p:nvPr/>
        </p:nvSpPr>
        <p:spPr bwMode="ltGray">
          <a:xfrm>
            <a:off x="0" y="5466"/>
            <a:ext cx="12189460" cy="7596563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B6C91D-4B22-49F1-9A0B-ABEB9E1F5A26}"/>
              </a:ext>
            </a:extLst>
          </p:cNvPr>
          <p:cNvSpPr>
            <a:spLocks noGrp="1"/>
          </p:cNvSpPr>
          <p:nvPr>
            <p:ph type="ctrTitle"/>
          </p:nvPr>
        </p:nvSpPr>
        <p:spPr bwMode="ltGray"/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en-US" sz="5000" dirty="0">
                <a:solidFill>
                  <a:schemeClr val="bg1"/>
                </a:solidFill>
              </a:rPr>
              <a:t>CIVIL RIGHTS, INCLUSION &amp; OPPORTUNITY DEPARTMENT </a:t>
            </a:r>
            <a:br>
              <a:rPr lang="en-US" sz="5000" dirty="0">
                <a:solidFill>
                  <a:schemeClr val="bg1"/>
                </a:solidFill>
              </a:rPr>
            </a:br>
            <a:endParaRPr lang="en-US" sz="50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8CF06A-B594-4BA2-8B1E-D649096D742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Gray">
          <a:xfrm>
            <a:off x="3866722" y="4275753"/>
            <a:ext cx="4458555" cy="882001"/>
          </a:xfrm>
          <a:solidFill>
            <a:schemeClr val="accent2">
              <a:alpha val="90000"/>
            </a:schemeClr>
          </a:solidFill>
        </p:spPr>
        <p:txBody>
          <a:bodyPr anchor="ctr" anchorCtr="0">
            <a:normAutofit/>
          </a:bodyPr>
          <a:lstStyle/>
          <a:p>
            <a:r>
              <a:rPr lang="en-US" dirty="0">
                <a:solidFill>
                  <a:srgbClr val="E5D249"/>
                </a:solidFill>
              </a:rPr>
              <a:t>DETROIT BUSINESS OPPORTUNITY PROGRAM</a:t>
            </a:r>
            <a:endParaRPr lang="en-US" sz="2500" b="1" i="1" spc="65" dirty="0">
              <a:solidFill>
                <a:srgbClr val="E5D249"/>
              </a:solidFill>
            </a:endParaRPr>
          </a:p>
        </p:txBody>
      </p:sp>
      <p:sp>
        <p:nvSpPr>
          <p:cNvPr id="6" name="object 7" descr="Beige rectangle">
            <a:extLst>
              <a:ext uri="{FF2B5EF4-FFF2-40B4-BE49-F238E27FC236}">
                <a16:creationId xmlns:a16="http://schemas.microsoft.com/office/drawing/2014/main" id="{B36975AA-C62E-46BE-9382-E2CF56FDF817}"/>
              </a:ext>
            </a:extLst>
          </p:cNvPr>
          <p:cNvSpPr/>
          <p:nvPr/>
        </p:nvSpPr>
        <p:spPr bwMode="white">
          <a:xfrm>
            <a:off x="4044000" y="3666597"/>
            <a:ext cx="4104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rgbClr val="E5D249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127976"/>
            <a:ext cx="1458933" cy="214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56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Placeholder 46" descr="People discuss something">
            <a:extLst>
              <a:ext uri="{FF2B5EF4-FFF2-40B4-BE49-F238E27FC236}">
                <a16:creationId xmlns:a16="http://schemas.microsoft.com/office/drawing/2014/main" id="{0FD54BB1-BA8F-46B1-AE35-C73B73A48218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0"/>
            <a:ext cx="12189599" cy="6856649"/>
          </a:xfrm>
        </p:spPr>
      </p:pic>
      <p:sp>
        <p:nvSpPr>
          <p:cNvPr id="35" name="object 3" descr="Blue rectangle">
            <a:extLst>
              <a:ext uri="{FF2B5EF4-FFF2-40B4-BE49-F238E27FC236}">
                <a16:creationId xmlns:a16="http://schemas.microsoft.com/office/drawing/2014/main" id="{9206F938-D64B-410D-BE2D-847D78F81E42}"/>
              </a:ext>
            </a:extLst>
          </p:cNvPr>
          <p:cNvSpPr/>
          <p:nvPr/>
        </p:nvSpPr>
        <p:spPr>
          <a:xfrm>
            <a:off x="0" y="30176"/>
            <a:ext cx="121884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48" name="Oval 47" descr="Beige oval">
            <a:extLst>
              <a:ext uri="{FF2B5EF4-FFF2-40B4-BE49-F238E27FC236}">
                <a16:creationId xmlns:a16="http://schemas.microsoft.com/office/drawing/2014/main" id="{7799BEE8-A94D-443E-9846-2D1F32C57944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CE755E-A3DE-48FA-953D-4B2CFF013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558CBCC-46BE-4654-9B01-07B35CF17C32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TEAM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8CE3A891-B3D6-4B07-A0B9-8F86A9EE588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 bwMode="white">
          <a:xfrm>
            <a:off x="449435" y="5715743"/>
            <a:ext cx="3768914" cy="105509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Tenika Griggs, Esq.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i="1" dirty="0" smtClean="0">
                <a:solidFill>
                  <a:schemeClr val="bg2"/>
                </a:solidFill>
                <a:latin typeface="+mn-lt"/>
              </a:rPr>
              <a:t>Deputy Director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i="1" dirty="0" smtClean="0">
                <a:solidFill>
                  <a:schemeClr val="bg2"/>
                </a:solidFill>
                <a:latin typeface="+mn-lt"/>
              </a:rPr>
              <a:t>Civil Rights, Inclusion and Opportunity </a:t>
            </a:r>
            <a:endParaRPr lang="en-US" sz="1600" i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49" name="object 6" descr="Beige rectangle">
            <a:extLst>
              <a:ext uri="{FF2B5EF4-FFF2-40B4-BE49-F238E27FC236}">
                <a16:creationId xmlns:a16="http://schemas.microsoft.com/office/drawing/2014/main" id="{E67B2D0F-2920-4165-BC82-05237362DABB}"/>
              </a:ext>
            </a:extLst>
          </p:cNvPr>
          <p:cNvSpPr/>
          <p:nvPr/>
        </p:nvSpPr>
        <p:spPr bwMode="ltGray">
          <a:xfrm>
            <a:off x="957251" y="1352776"/>
            <a:ext cx="2124000" cy="0"/>
          </a:xfrm>
          <a:custGeom>
            <a:avLst/>
            <a:gdLst/>
            <a:ahLst/>
            <a:cxnLst/>
            <a:rect l="l" t="t" r="r" b="b"/>
            <a:pathLst>
              <a:path w="1934210">
                <a:moveTo>
                  <a:pt x="0" y="0"/>
                </a:moveTo>
                <a:lnTo>
                  <a:pt x="1933600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9" name="Oval 28" descr="Beige circle">
            <a:extLst>
              <a:ext uri="{FF2B5EF4-FFF2-40B4-BE49-F238E27FC236}">
                <a16:creationId xmlns:a16="http://schemas.microsoft.com/office/drawing/2014/main" id="{23AE393F-46ED-4451-AACA-7EC20B0EE16F}"/>
              </a:ext>
            </a:extLst>
          </p:cNvPr>
          <p:cNvSpPr/>
          <p:nvPr/>
        </p:nvSpPr>
        <p:spPr>
          <a:xfrm>
            <a:off x="249853" y="1661383"/>
            <a:ext cx="3968496" cy="396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7" t="-667"/>
          <a:stretch/>
        </p:blipFill>
        <p:spPr>
          <a:xfrm>
            <a:off x="555861" y="1925933"/>
            <a:ext cx="3506357" cy="3506357"/>
          </a:xfrm>
        </p:spPr>
      </p:pic>
      <p:sp>
        <p:nvSpPr>
          <p:cNvPr id="10" name="Oval 9"/>
          <p:cNvSpPr/>
          <p:nvPr/>
        </p:nvSpPr>
        <p:spPr>
          <a:xfrm>
            <a:off x="6612153" y="920609"/>
            <a:ext cx="4812241" cy="5230678"/>
          </a:xfrm>
          <a:prstGeom prst="ellipse">
            <a:avLst/>
          </a:prstGeom>
          <a:solidFill>
            <a:srgbClr val="009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767169" y="2489826"/>
            <a:ext cx="30906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5080" lvl="0">
              <a:spcBef>
                <a:spcPts val="600"/>
              </a:spcBef>
            </a:pPr>
            <a:r>
              <a:rPr lang="en-US" sz="2000" b="1" dirty="0">
                <a:solidFill>
                  <a:srgbClr val="F0CDA1"/>
                </a:solidFill>
                <a:latin typeface="Montserrat" panose="02000505000000020004" pitchFamily="2" charset="0"/>
              </a:rPr>
              <a:t>To encourage and increase the utilization of local businesses by giving certified businesses the competitive edge needed to procure with the city of Detroit.</a:t>
            </a:r>
            <a:endParaRPr lang="en-US" sz="2000" b="1" dirty="0">
              <a:solidFill>
                <a:srgbClr val="F0CDA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91186" y="1369483"/>
            <a:ext cx="264260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prstClr val="white"/>
                </a:solidFill>
                <a:latin typeface="Gill Sans MT"/>
                <a:ea typeface="+mj-ea"/>
                <a:cs typeface="+mj-cs"/>
              </a:rPr>
              <a:t>PURPOSE</a:t>
            </a:r>
            <a:endParaRPr lang="en-US" dirty="0"/>
          </a:p>
        </p:txBody>
      </p:sp>
      <p:sp>
        <p:nvSpPr>
          <p:cNvPr id="30" name="object 9" descr="Beige rectangle">
            <a:extLst>
              <a:ext uri="{FF2B5EF4-FFF2-40B4-BE49-F238E27FC236}">
                <a16:creationId xmlns:a16="http://schemas.microsoft.com/office/drawing/2014/main" id="{02C6628C-972C-4717-AAF3-D882B30F6658}"/>
              </a:ext>
            </a:extLst>
          </p:cNvPr>
          <p:cNvSpPr/>
          <p:nvPr/>
        </p:nvSpPr>
        <p:spPr bwMode="white">
          <a:xfrm>
            <a:off x="7533273" y="2121102"/>
            <a:ext cx="2970000" cy="0"/>
          </a:xfrm>
          <a:custGeom>
            <a:avLst/>
            <a:gdLst/>
            <a:ahLst/>
            <a:cxnLst/>
            <a:rect l="l" t="t" r="r" b="b"/>
            <a:pathLst>
              <a:path w="2642870">
                <a:moveTo>
                  <a:pt x="0" y="0"/>
                </a:moveTo>
                <a:lnTo>
                  <a:pt x="2642616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714" y="2148656"/>
            <a:ext cx="1360304" cy="199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04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20" descr="Two person handshake">
            <a:extLst>
              <a:ext uri="{FF2B5EF4-FFF2-40B4-BE49-F238E27FC236}">
                <a16:creationId xmlns:a16="http://schemas.microsoft.com/office/drawing/2014/main" id="{42EF1974-141C-494C-A63E-216742273C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2" name="object 3" descr="Blue rectangle">
            <a:extLst>
              <a:ext uri="{FF2B5EF4-FFF2-40B4-BE49-F238E27FC236}">
                <a16:creationId xmlns:a16="http://schemas.microsoft.com/office/drawing/2014/main" id="{2D225086-68BE-4168-8F17-9443ADD89675}"/>
              </a:ext>
            </a:extLst>
          </p:cNvPr>
          <p:cNvSpPr/>
          <p:nvPr/>
        </p:nvSpPr>
        <p:spPr>
          <a:xfrm>
            <a:off x="2400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3" name="Oval 22" descr="Beige oval">
            <a:extLst>
              <a:ext uri="{FF2B5EF4-FFF2-40B4-BE49-F238E27FC236}">
                <a16:creationId xmlns:a16="http://schemas.microsoft.com/office/drawing/2014/main" id="{433945EE-A7C1-410E-BF29-F5CEA2F4F576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solidFill>
              <a:srgbClr val="E5D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90A3AE-E658-426D-96CD-CB0614B7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BDEDF39-62EC-40AF-98F4-06A79F1F80F1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818027" y="365125"/>
            <a:ext cx="11300081" cy="1325563"/>
          </a:xfrm>
        </p:spPr>
        <p:txBody>
          <a:bodyPr>
            <a:normAutofit/>
          </a:bodyPr>
          <a:lstStyle/>
          <a:p>
            <a:r>
              <a:rPr lang="en-US" sz="2800" dirty="0"/>
              <a:t>THE DETROIT BUSINESS OPPORUNITY PROGRAM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3DC0E4E-6822-467C-96E3-77C667B41D2B}"/>
              </a:ext>
            </a:extLst>
          </p:cNvPr>
          <p:cNvSpPr>
            <a:spLocks noGrp="1"/>
          </p:cNvSpPr>
          <p:nvPr>
            <p:ph sz="half" idx="1"/>
          </p:nvPr>
        </p:nvSpPr>
        <p:spPr bwMode="white">
          <a:xfrm>
            <a:off x="929706" y="1702825"/>
            <a:ext cx="10152822" cy="1968423"/>
          </a:xfrm>
        </p:spPr>
        <p:txBody>
          <a:bodyPr>
            <a:noAutofit/>
          </a:bodyPr>
          <a:lstStyle/>
          <a:p>
            <a:pPr marR="5080"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0"/>
              </a:rPr>
              <a:t>The Detroit Business Opportunity Program (DBOP), through processing applications and maintaining an online register, CRIO certifies and annually recertifies: </a:t>
            </a:r>
          </a:p>
          <a:p>
            <a:pPr marL="342900" marR="508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0"/>
              </a:rPr>
              <a:t>Detroit Based Businesses (DBB), </a:t>
            </a:r>
          </a:p>
          <a:p>
            <a:pPr marL="342900" marR="508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0"/>
              </a:rPr>
              <a:t>Detroit Headquartered Businesses (DHB), </a:t>
            </a:r>
          </a:p>
          <a:p>
            <a:pPr marL="342900" marR="508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0"/>
              </a:rPr>
              <a:t>Detroit Resident Businesses (DRB), </a:t>
            </a:r>
          </a:p>
          <a:p>
            <a:pPr marL="342900" marR="508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0"/>
              </a:rPr>
              <a:t>Detroit Small Businesses (DSB), </a:t>
            </a:r>
          </a:p>
          <a:p>
            <a:pPr marL="342900" marR="508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0"/>
              </a:rPr>
              <a:t>Detroit Based Micro Businesses (DBMB),</a:t>
            </a:r>
          </a:p>
          <a:p>
            <a:pPr marL="342900" marR="508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0"/>
              </a:rPr>
              <a:t>Detroit Start-Ups (DSU), </a:t>
            </a:r>
          </a:p>
          <a:p>
            <a:pPr marL="342900" marR="508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0"/>
              </a:rPr>
              <a:t>Minority-Owned Business Enterprises (MBE), </a:t>
            </a:r>
          </a:p>
          <a:p>
            <a:pPr marL="342900" marR="508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0"/>
              </a:rPr>
              <a:t>and Woman-Owned Business Enterprises (WBE). </a:t>
            </a:r>
            <a:endParaRPr lang="en-US" sz="2000" spc="-15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4" name="object 5" descr="Beige rectangle">
            <a:extLst>
              <a:ext uri="{FF2B5EF4-FFF2-40B4-BE49-F238E27FC236}">
                <a16:creationId xmlns:a16="http://schemas.microsoft.com/office/drawing/2014/main" id="{73ED10AC-D04B-401B-A6A1-6069912D1664}"/>
              </a:ext>
            </a:extLst>
          </p:cNvPr>
          <p:cNvSpPr/>
          <p:nvPr/>
        </p:nvSpPr>
        <p:spPr bwMode="ltGray">
          <a:xfrm>
            <a:off x="929705" y="1339122"/>
            <a:ext cx="306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029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20" descr="Two person handshake">
            <a:extLst>
              <a:ext uri="{FF2B5EF4-FFF2-40B4-BE49-F238E27FC236}">
                <a16:creationId xmlns:a16="http://schemas.microsoft.com/office/drawing/2014/main" id="{42EF1974-141C-494C-A63E-216742273C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2" name="object 3" descr="Blue rectangle">
            <a:extLst>
              <a:ext uri="{FF2B5EF4-FFF2-40B4-BE49-F238E27FC236}">
                <a16:creationId xmlns:a16="http://schemas.microsoft.com/office/drawing/2014/main" id="{2D225086-68BE-4168-8F17-9443ADD89675}"/>
              </a:ext>
            </a:extLst>
          </p:cNvPr>
          <p:cNvSpPr/>
          <p:nvPr/>
        </p:nvSpPr>
        <p:spPr>
          <a:xfrm>
            <a:off x="0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3" name="Oval 22" descr="Beige oval">
            <a:extLst>
              <a:ext uri="{FF2B5EF4-FFF2-40B4-BE49-F238E27FC236}">
                <a16:creationId xmlns:a16="http://schemas.microsoft.com/office/drawing/2014/main" id="{433945EE-A7C1-410E-BF29-F5CEA2F4F576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AF9D9A5-149E-4118-AAE3-8EF91B9C5B7D}"/>
              </a:ext>
            </a:extLst>
          </p:cNvPr>
          <p:cNvSpPr>
            <a:spLocks noGrp="1"/>
          </p:cNvSpPr>
          <p:nvPr>
            <p:ph sz="half" idx="14"/>
          </p:nvPr>
        </p:nvSpPr>
        <p:spPr bwMode="white">
          <a:xfrm>
            <a:off x="6653481" y="1717881"/>
            <a:ext cx="5041695" cy="1922438"/>
          </a:xfrm>
        </p:spPr>
        <p:txBody>
          <a:bodyPr>
            <a:noAutofit/>
          </a:bodyPr>
          <a:lstStyle/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1800" b="1" dirty="0">
                <a:solidFill>
                  <a:schemeClr val="accent1"/>
                </a:solidFill>
              </a:rPr>
              <a:t>DETROIT HEADQUARTED BUSINESS (DHB)</a:t>
            </a:r>
          </a:p>
          <a:p>
            <a:pPr marL="285750" marR="508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bg1"/>
                </a:solidFill>
              </a:rPr>
              <a:t>Meets the requirements for a Detroit Based Business </a:t>
            </a:r>
          </a:p>
          <a:p>
            <a:pPr marL="285750" marR="508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bg1"/>
                </a:solidFill>
              </a:rPr>
              <a:t>Has an office within the City that serves as the administrative center where the chief executive officer and highest-level management staff perform at least </a:t>
            </a:r>
            <a:r>
              <a:rPr lang="en-US" b="1" i="1" dirty="0">
                <a:solidFill>
                  <a:schemeClr val="bg1"/>
                </a:solidFill>
              </a:rPr>
              <a:t>51% </a:t>
            </a:r>
            <a:r>
              <a:rPr lang="en-US" i="1" dirty="0">
                <a:solidFill>
                  <a:schemeClr val="bg1"/>
                </a:solidFill>
              </a:rPr>
              <a:t>of their management functions</a:t>
            </a:r>
            <a:r>
              <a:rPr lang="en-US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90A3AE-E658-426D-96CD-CB0614B7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BDEDF39-62EC-40AF-98F4-06A79F1F80F1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818028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CERTIFICATION TYPES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3DC0E4E-6822-467C-96E3-77C667B41D2B}"/>
              </a:ext>
            </a:extLst>
          </p:cNvPr>
          <p:cNvSpPr>
            <a:spLocks noGrp="1"/>
          </p:cNvSpPr>
          <p:nvPr>
            <p:ph sz="half" idx="1"/>
          </p:nvPr>
        </p:nvSpPr>
        <p:spPr bwMode="white">
          <a:xfrm>
            <a:off x="914118" y="1748064"/>
            <a:ext cx="5029482" cy="2146629"/>
          </a:xfrm>
        </p:spPr>
        <p:txBody>
          <a:bodyPr>
            <a:noAutofit/>
          </a:bodyPr>
          <a:lstStyle/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1800" b="1" dirty="0">
                <a:solidFill>
                  <a:schemeClr val="accent1"/>
                </a:solidFill>
              </a:rPr>
              <a:t>DETROIT BASED BUSINESS (DBB)</a:t>
            </a:r>
          </a:p>
          <a:p>
            <a:pPr marL="298450" indent="-285750">
              <a:lnSpc>
                <a:spcPct val="12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A business that furnishes goods, perform services, or both, </a:t>
            </a:r>
          </a:p>
          <a:p>
            <a:pPr marL="298450" indent="-285750">
              <a:lnSpc>
                <a:spcPct val="12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from a location within  the City limits,</a:t>
            </a:r>
          </a:p>
          <a:p>
            <a:pPr marL="298450" indent="-285750">
              <a:lnSpc>
                <a:spcPct val="12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that pays City of Detroit Income Tax &amp; City of Detroit property tax at least 1 year immediately proceeding date of application.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2176240-9D71-46A9-959A-FFCF84DC04A3}"/>
              </a:ext>
            </a:extLst>
          </p:cNvPr>
          <p:cNvSpPr>
            <a:spLocks noGrp="1"/>
          </p:cNvSpPr>
          <p:nvPr>
            <p:ph sz="half" idx="17"/>
          </p:nvPr>
        </p:nvSpPr>
        <p:spPr bwMode="white">
          <a:xfrm>
            <a:off x="6767916" y="4212770"/>
            <a:ext cx="5058043" cy="1922438"/>
          </a:xfrm>
        </p:spPr>
        <p:txBody>
          <a:bodyPr>
            <a:noAutofit/>
          </a:bodyPr>
          <a:lstStyle/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1800" b="1" dirty="0">
                <a:solidFill>
                  <a:schemeClr val="accent1"/>
                </a:solidFill>
              </a:rPr>
              <a:t>DETROIT SMALL BUSINESS (DSB)</a:t>
            </a:r>
          </a:p>
          <a:p>
            <a:pPr marL="298450" indent="-285750">
              <a:lnSpc>
                <a:spcPct val="12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Meets the requirements of a Detroit Based Business </a:t>
            </a:r>
          </a:p>
          <a:p>
            <a:pPr marL="298450" indent="-285750">
              <a:lnSpc>
                <a:spcPct val="12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Has been in  operation for at least 1 year  and does not meet the requirement for Micro Based </a:t>
            </a:r>
          </a:p>
          <a:p>
            <a:pPr marL="298450" indent="-285750">
              <a:lnSpc>
                <a:spcPct val="12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There is also an annual gross receipts cap depending on the type of business.</a:t>
            </a:r>
          </a:p>
          <a:p>
            <a:pPr marL="298450" indent="-285750">
              <a:lnSpc>
                <a:spcPct val="12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Cannot be a subsidiary of an entity </a:t>
            </a:r>
          </a:p>
          <a:p>
            <a:pPr marR="5080">
              <a:lnSpc>
                <a:spcPct val="100000"/>
              </a:lnSpc>
              <a:spcBef>
                <a:spcPts val="600"/>
              </a:spcBef>
            </a:pPr>
            <a:endParaRPr lang="en-US" sz="1400" i="1" spc="-15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7C0FED8-C734-4A93-8023-C7053E036A1E}"/>
              </a:ext>
            </a:extLst>
          </p:cNvPr>
          <p:cNvSpPr>
            <a:spLocks noGrp="1"/>
          </p:cNvSpPr>
          <p:nvPr>
            <p:ph sz="half" idx="18"/>
          </p:nvPr>
        </p:nvSpPr>
        <p:spPr bwMode="white">
          <a:xfrm>
            <a:off x="914118" y="4347579"/>
            <a:ext cx="5093490" cy="2377977"/>
          </a:xfrm>
        </p:spPr>
        <p:txBody>
          <a:bodyPr>
            <a:noAutofit/>
          </a:bodyPr>
          <a:lstStyle/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1800" b="1" dirty="0">
                <a:solidFill>
                  <a:schemeClr val="accent1"/>
                </a:solidFill>
              </a:rPr>
              <a:t>DETROIT RESIDENT BUSINESS (DRB)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bg1"/>
                </a:solidFill>
              </a:rPr>
              <a:t>Any business which employs a minimum of four employees 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bg1"/>
                </a:solidFill>
              </a:rPr>
              <a:t>At least </a:t>
            </a:r>
            <a:r>
              <a:rPr lang="en-US" b="1" i="1" dirty="0">
                <a:solidFill>
                  <a:schemeClr val="bg1"/>
                </a:solidFill>
              </a:rPr>
              <a:t>51% </a:t>
            </a:r>
            <a:r>
              <a:rPr lang="en-US" i="1" dirty="0">
                <a:solidFill>
                  <a:schemeClr val="bg1"/>
                </a:solidFill>
              </a:rPr>
              <a:t>of which are City residents</a:t>
            </a:r>
          </a:p>
        </p:txBody>
      </p:sp>
      <p:pic>
        <p:nvPicPr>
          <p:cNvPr id="36" name="Picture Placeholder 35" descr="Check icon">
            <a:extLst>
              <a:ext uri="{FF2B5EF4-FFF2-40B4-BE49-F238E27FC236}">
                <a16:creationId xmlns:a16="http://schemas.microsoft.com/office/drawing/2014/main" id="{1A9D8BC9-CF04-4A6C-89E6-E6A18D7419F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322711" y="1692799"/>
            <a:ext cx="576000" cy="576000"/>
          </a:xfrm>
        </p:spPr>
      </p:pic>
      <p:pic>
        <p:nvPicPr>
          <p:cNvPr id="38" name="Picture Placeholder 37" descr="Check icon">
            <a:extLst>
              <a:ext uri="{FF2B5EF4-FFF2-40B4-BE49-F238E27FC236}">
                <a16:creationId xmlns:a16="http://schemas.microsoft.com/office/drawing/2014/main" id="{D15B4FC9-0788-4E4C-9F5A-FCFAF69E7E7F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6128764" y="1692799"/>
            <a:ext cx="576000" cy="576000"/>
          </a:xfrm>
        </p:spPr>
      </p:pic>
      <p:pic>
        <p:nvPicPr>
          <p:cNvPr id="34" name="Picture Placeholder 33" descr="Check icon">
            <a:extLst>
              <a:ext uri="{FF2B5EF4-FFF2-40B4-BE49-F238E27FC236}">
                <a16:creationId xmlns:a16="http://schemas.microsoft.com/office/drawing/2014/main" id="{EA6876F1-58FD-4237-BE75-C15655445FE1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322711" y="4293093"/>
            <a:ext cx="576000" cy="576000"/>
          </a:xfrm>
        </p:spPr>
      </p:pic>
      <p:sp>
        <p:nvSpPr>
          <p:cNvPr id="24" name="object 5" descr="Beige rectangle">
            <a:extLst>
              <a:ext uri="{FF2B5EF4-FFF2-40B4-BE49-F238E27FC236}">
                <a16:creationId xmlns:a16="http://schemas.microsoft.com/office/drawing/2014/main" id="{73ED10AC-D04B-401B-A6A1-6069912D1664}"/>
              </a:ext>
            </a:extLst>
          </p:cNvPr>
          <p:cNvSpPr/>
          <p:nvPr/>
        </p:nvSpPr>
        <p:spPr bwMode="ltGray">
          <a:xfrm>
            <a:off x="929705" y="1339122"/>
            <a:ext cx="306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pic>
        <p:nvPicPr>
          <p:cNvPr id="32" name="Picture Placeholder 31" descr="Check icon">
            <a:extLst>
              <a:ext uri="{FF2B5EF4-FFF2-40B4-BE49-F238E27FC236}">
                <a16:creationId xmlns:a16="http://schemas.microsoft.com/office/drawing/2014/main" id="{6054A700-8461-40AD-8429-6C9F6EEEEC4C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6226116" y="4176373"/>
            <a:ext cx="576000" cy="576000"/>
          </a:xfrm>
        </p:spPr>
      </p:pic>
    </p:spTree>
    <p:extLst>
      <p:ext uri="{BB962C8B-B14F-4D97-AF65-F5344CB8AC3E}">
        <p14:creationId xmlns:p14="http://schemas.microsoft.com/office/powerpoint/2010/main" val="3366032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20" descr="Two person handshake">
            <a:extLst>
              <a:ext uri="{FF2B5EF4-FFF2-40B4-BE49-F238E27FC236}">
                <a16:creationId xmlns:a16="http://schemas.microsoft.com/office/drawing/2014/main" id="{42EF1974-141C-494C-A63E-216742273C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2" name="object 3" descr="Blue rectangle">
            <a:extLst>
              <a:ext uri="{FF2B5EF4-FFF2-40B4-BE49-F238E27FC236}">
                <a16:creationId xmlns:a16="http://schemas.microsoft.com/office/drawing/2014/main" id="{2D225086-68BE-4168-8F17-9443ADD89675}"/>
              </a:ext>
            </a:extLst>
          </p:cNvPr>
          <p:cNvSpPr/>
          <p:nvPr/>
        </p:nvSpPr>
        <p:spPr>
          <a:xfrm>
            <a:off x="0" y="-4862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3" name="Oval 22" descr="Beige oval">
            <a:extLst>
              <a:ext uri="{FF2B5EF4-FFF2-40B4-BE49-F238E27FC236}">
                <a16:creationId xmlns:a16="http://schemas.microsoft.com/office/drawing/2014/main" id="{433945EE-A7C1-410E-BF29-F5CEA2F4F576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AF9D9A5-149E-4118-AAE3-8EF91B9C5B7D}"/>
              </a:ext>
            </a:extLst>
          </p:cNvPr>
          <p:cNvSpPr>
            <a:spLocks noGrp="1"/>
          </p:cNvSpPr>
          <p:nvPr>
            <p:ph sz="half" idx="14"/>
          </p:nvPr>
        </p:nvSpPr>
        <p:spPr bwMode="white">
          <a:xfrm>
            <a:off x="7162337" y="1757734"/>
            <a:ext cx="5042670" cy="1922438"/>
          </a:xfrm>
        </p:spPr>
        <p:txBody>
          <a:bodyPr>
            <a:noAutofit/>
          </a:bodyPr>
          <a:lstStyle/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1800" b="1" dirty="0">
                <a:solidFill>
                  <a:schemeClr val="accent1"/>
                </a:solidFill>
              </a:rPr>
              <a:t>MINORITY OWNED BUSINESS/ WOMAN OWNED BUSINESS</a:t>
            </a:r>
          </a:p>
          <a:p>
            <a:pPr marL="285750" marR="508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At least 51% minority or woman ownership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90A3AE-E658-426D-96CD-CB0614B7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BDEDF39-62EC-40AF-98F4-06A79F1F80F1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818028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CERTIFICATION TYPES CONTINUED…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3DC0E4E-6822-467C-96E3-77C667B41D2B}"/>
              </a:ext>
            </a:extLst>
          </p:cNvPr>
          <p:cNvSpPr>
            <a:spLocks noGrp="1"/>
          </p:cNvSpPr>
          <p:nvPr>
            <p:ph sz="half" idx="1"/>
          </p:nvPr>
        </p:nvSpPr>
        <p:spPr bwMode="white">
          <a:xfrm>
            <a:off x="914118" y="1748064"/>
            <a:ext cx="5191118" cy="2146629"/>
          </a:xfrm>
        </p:spPr>
        <p:txBody>
          <a:bodyPr>
            <a:noAutofit/>
          </a:bodyPr>
          <a:lstStyle/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1800" b="1" dirty="0">
                <a:solidFill>
                  <a:schemeClr val="accent1"/>
                </a:solidFill>
              </a:rPr>
              <a:t>DETROIT BASED MICRO BUSINESS (DBMB)</a:t>
            </a:r>
          </a:p>
          <a:p>
            <a:pPr marL="298450" indent="-285750">
              <a:lnSpc>
                <a:spcPct val="12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Meets the requirements of a Detroit Based Business</a:t>
            </a:r>
          </a:p>
          <a:p>
            <a:pPr marL="298450" indent="-285750">
              <a:lnSpc>
                <a:spcPct val="12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Has an average annual gross receipts of $1M or less</a:t>
            </a:r>
          </a:p>
          <a:p>
            <a:pPr marL="298450" indent="-285750">
              <a:lnSpc>
                <a:spcPct val="12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No more than 15 employees </a:t>
            </a:r>
          </a:p>
          <a:p>
            <a:pPr marL="298450" indent="-285750">
              <a:lnSpc>
                <a:spcPct val="12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Cannot be a subsidiary of an entity 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2176240-9D71-46A9-959A-FFCF84DC04A3}"/>
              </a:ext>
            </a:extLst>
          </p:cNvPr>
          <p:cNvSpPr>
            <a:spLocks noGrp="1"/>
          </p:cNvSpPr>
          <p:nvPr>
            <p:ph sz="half" idx="17"/>
          </p:nvPr>
        </p:nvSpPr>
        <p:spPr bwMode="white">
          <a:xfrm>
            <a:off x="1199151" y="3970537"/>
            <a:ext cx="9441140" cy="1922438"/>
          </a:xfrm>
        </p:spPr>
        <p:txBody>
          <a:bodyPr>
            <a:noAutofit/>
          </a:bodyPr>
          <a:lstStyle/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1900" b="1" dirty="0">
                <a:solidFill>
                  <a:schemeClr val="accent1"/>
                </a:solidFill>
              </a:rPr>
              <a:t>JOINT VENTURE / MENTOR VENTURE</a:t>
            </a:r>
          </a:p>
          <a:p>
            <a:pPr marL="285750" marR="508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A venture of separate firms, one of which is already certified as a DBB, DBSB, DRB or DBMB</a:t>
            </a:r>
          </a:p>
          <a:p>
            <a:pPr marL="285750" marR="508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Which has been created to perform a specific contract. </a:t>
            </a:r>
          </a:p>
          <a:p>
            <a:pPr marL="285750" marR="508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Written agree in which the already certified  business performs </a:t>
            </a:r>
          </a:p>
          <a:p>
            <a:pPr marL="742950" marR="5080" lvl="1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at least 51% of total performance , management and responsibility (Joint Venture)</a:t>
            </a:r>
          </a:p>
          <a:p>
            <a:pPr marL="742950" marR="5080" lvl="1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At least 30% of total performance , management and responsibility (Mentor Venture)</a:t>
            </a:r>
          </a:p>
          <a:p>
            <a:pPr marL="742950" marR="5080" lvl="1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i="1" spc="-15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  <a:p>
            <a:pPr marL="742950" marR="5080" lvl="1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i="1" spc="-15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  <p:pic>
        <p:nvPicPr>
          <p:cNvPr id="36" name="Picture Placeholder 35" descr="Check icon">
            <a:extLst>
              <a:ext uri="{FF2B5EF4-FFF2-40B4-BE49-F238E27FC236}">
                <a16:creationId xmlns:a16="http://schemas.microsoft.com/office/drawing/2014/main" id="{1A9D8BC9-CF04-4A6C-89E6-E6A18D7419F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322711" y="1692799"/>
            <a:ext cx="576000" cy="576000"/>
          </a:xfrm>
        </p:spPr>
      </p:pic>
      <p:pic>
        <p:nvPicPr>
          <p:cNvPr id="38" name="Picture Placeholder 37" descr="Check icon">
            <a:extLst>
              <a:ext uri="{FF2B5EF4-FFF2-40B4-BE49-F238E27FC236}">
                <a16:creationId xmlns:a16="http://schemas.microsoft.com/office/drawing/2014/main" id="{D15B4FC9-0788-4E4C-9F5A-FCFAF69E7E7F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6600553" y="1661241"/>
            <a:ext cx="576000" cy="576000"/>
          </a:xfrm>
        </p:spPr>
      </p:pic>
      <p:sp>
        <p:nvSpPr>
          <p:cNvPr id="24" name="object 5" descr="Beige rectangle">
            <a:extLst>
              <a:ext uri="{FF2B5EF4-FFF2-40B4-BE49-F238E27FC236}">
                <a16:creationId xmlns:a16="http://schemas.microsoft.com/office/drawing/2014/main" id="{73ED10AC-D04B-401B-A6A1-6069912D1664}"/>
              </a:ext>
            </a:extLst>
          </p:cNvPr>
          <p:cNvSpPr/>
          <p:nvPr/>
        </p:nvSpPr>
        <p:spPr bwMode="ltGray">
          <a:xfrm>
            <a:off x="929705" y="1339122"/>
            <a:ext cx="306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pic>
        <p:nvPicPr>
          <p:cNvPr id="32" name="Picture Placeholder 31" descr="Check icon">
            <a:extLst>
              <a:ext uri="{FF2B5EF4-FFF2-40B4-BE49-F238E27FC236}">
                <a16:creationId xmlns:a16="http://schemas.microsoft.com/office/drawing/2014/main" id="{6054A700-8461-40AD-8429-6C9F6EEEEC4C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530028" y="3894693"/>
            <a:ext cx="576000" cy="576000"/>
          </a:xfrm>
        </p:spPr>
      </p:pic>
    </p:spTree>
    <p:extLst>
      <p:ext uri="{BB962C8B-B14F-4D97-AF65-F5344CB8AC3E}">
        <p14:creationId xmlns:p14="http://schemas.microsoft.com/office/powerpoint/2010/main" val="3898870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6">
            <a:extLst>
              <a:ext uri="{FF2B5EF4-FFF2-40B4-BE49-F238E27FC236}">
                <a16:creationId xmlns:a16="http://schemas.microsoft.com/office/drawing/2014/main" id="{A241642C-CB49-4AA1-9EAD-3BCEA280B5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20054" y="145229"/>
            <a:ext cx="12212054" cy="6712771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rgbClr val="E7E6E6"/>
          </a:solidFill>
        </p:spPr>
      </p:pic>
      <p:sp>
        <p:nvSpPr>
          <p:cNvPr id="8" name="object 3" descr="Blue rectangle">
            <a:extLst>
              <a:ext uri="{FF2B5EF4-FFF2-40B4-BE49-F238E27FC236}">
                <a16:creationId xmlns:a16="http://schemas.microsoft.com/office/drawing/2014/main" id="{A277388B-76FD-44C4-B506-F8A157E57C65}"/>
              </a:ext>
            </a:extLst>
          </p:cNvPr>
          <p:cNvSpPr/>
          <p:nvPr/>
        </p:nvSpPr>
        <p:spPr>
          <a:xfrm>
            <a:off x="-20054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Oval 8" descr="Beige oval">
            <a:extLst>
              <a:ext uri="{FF2B5EF4-FFF2-40B4-BE49-F238E27FC236}">
                <a16:creationId xmlns:a16="http://schemas.microsoft.com/office/drawing/2014/main" id="{1191A09B-8CB4-416A-B1F9-ABC3B476DE1F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D00B79-44BB-4D5F-B51D-2270A854D77A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838200" y="32995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APPLICATION PROCESS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F3C1EE-D9A0-406A-9A3A-75C82527E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13" name="Content Placeholder 12" descr="Table">
            <a:extLst>
              <a:ext uri="{FF2B5EF4-FFF2-40B4-BE49-F238E27FC236}">
                <a16:creationId xmlns:a16="http://schemas.microsoft.com/office/drawing/2014/main" id="{1D6AB21B-0AB3-44DD-AD8E-D2EDD77DEA42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395369946"/>
              </p:ext>
            </p:extLst>
          </p:nvPr>
        </p:nvGraphicFramePr>
        <p:xfrm>
          <a:off x="562005" y="3081023"/>
          <a:ext cx="1100023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8643">
                  <a:extLst>
                    <a:ext uri="{9D8B030D-6E8A-4147-A177-3AD203B41FA5}">
                      <a16:colId xmlns:a16="http://schemas.microsoft.com/office/drawing/2014/main" val="3572385518"/>
                    </a:ext>
                  </a:extLst>
                </a:gridCol>
                <a:gridCol w="2138299">
                  <a:extLst>
                    <a:ext uri="{9D8B030D-6E8A-4147-A177-3AD203B41FA5}">
                      <a16:colId xmlns:a16="http://schemas.microsoft.com/office/drawing/2014/main" val="1440817424"/>
                    </a:ext>
                  </a:extLst>
                </a:gridCol>
                <a:gridCol w="3375074">
                  <a:extLst>
                    <a:ext uri="{9D8B030D-6E8A-4147-A177-3AD203B41FA5}">
                      <a16:colId xmlns:a16="http://schemas.microsoft.com/office/drawing/2014/main" val="1835666774"/>
                    </a:ext>
                  </a:extLst>
                </a:gridCol>
                <a:gridCol w="2848216">
                  <a:extLst>
                    <a:ext uri="{9D8B030D-6E8A-4147-A177-3AD203B41FA5}">
                      <a16:colId xmlns:a16="http://schemas.microsoft.com/office/drawing/2014/main" val="3312468757"/>
                    </a:ext>
                  </a:extLst>
                </a:gridCol>
              </a:tblGrid>
              <a:tr h="7310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1.Processing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1"/>
                          </a:solidFill>
                          <a:latin typeface="+mj-lt"/>
                        </a:rPr>
                        <a:t>2.Site</a:t>
                      </a:r>
                      <a:r>
                        <a:rPr lang="en-US" sz="2400" b="1" baseline="0" dirty="0">
                          <a:solidFill>
                            <a:schemeClr val="accent1"/>
                          </a:solidFill>
                          <a:latin typeface="+mj-lt"/>
                        </a:rPr>
                        <a:t> Visit </a:t>
                      </a:r>
                      <a:endParaRPr lang="en-US" sz="24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1"/>
                          </a:solidFill>
                          <a:latin typeface="+mj-lt"/>
                        </a:rPr>
                        <a:t>3. Certification</a:t>
                      </a:r>
                      <a:r>
                        <a:rPr lang="en-US" sz="2400" b="1" baseline="0" dirty="0">
                          <a:solidFill>
                            <a:schemeClr val="accent1"/>
                          </a:solidFill>
                          <a:latin typeface="+mj-lt"/>
                        </a:rPr>
                        <a:t> Fee Payment</a:t>
                      </a:r>
                      <a:endParaRPr lang="en-US" sz="24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1"/>
                          </a:solidFill>
                          <a:latin typeface="+mj-lt"/>
                        </a:rPr>
                        <a:t>4.Certification Letter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8120738"/>
                  </a:ext>
                </a:extLst>
              </a:tr>
            </a:tbl>
          </a:graphicData>
        </a:graphic>
      </p:graphicFrame>
      <p:sp>
        <p:nvSpPr>
          <p:cNvPr id="11" name="object 5" descr="Beige rectangle">
            <a:extLst>
              <a:ext uri="{FF2B5EF4-FFF2-40B4-BE49-F238E27FC236}">
                <a16:creationId xmlns:a16="http://schemas.microsoft.com/office/drawing/2014/main" id="{B07BA1F9-2C19-4C07-B29B-18B9FBCC4755}"/>
              </a:ext>
            </a:extLst>
          </p:cNvPr>
          <p:cNvSpPr/>
          <p:nvPr/>
        </p:nvSpPr>
        <p:spPr bwMode="white">
          <a:xfrm>
            <a:off x="947607" y="1324564"/>
            <a:ext cx="4536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1891" y="1655519"/>
            <a:ext cx="1021541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Apply online at:</a:t>
            </a:r>
          </a:p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4"/>
              </a:rPr>
              <a:t>Detroit Business Opportunity Program | City of Detroit (detroitmi.gov</a:t>
            </a:r>
            <a:r>
              <a:rPr lang="en-US" dirty="0">
                <a:solidFill>
                  <a:srgbClr val="E5D249"/>
                </a:solidFill>
                <a:hlinkClick r:id="rId4"/>
              </a:rPr>
              <a:t>)</a:t>
            </a:r>
            <a:endParaRPr lang="en-US" dirty="0">
              <a:solidFill>
                <a:srgbClr val="E5D249"/>
              </a:solidFill>
            </a:endParaRPr>
          </a:p>
          <a:p>
            <a:endParaRPr lang="en-US" dirty="0">
              <a:solidFill>
                <a:srgbClr val="E5D249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514604" y="1982213"/>
            <a:ext cx="8110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i="1" dirty="0">
              <a:solidFill>
                <a:schemeClr val="accent1"/>
              </a:solidFill>
            </a:endParaRPr>
          </a:p>
          <a:p>
            <a:pPr algn="ctr"/>
            <a:r>
              <a:rPr lang="en-US" b="1" i="1" dirty="0">
                <a:solidFill>
                  <a:schemeClr val="accent1"/>
                </a:solidFill>
              </a:rPr>
              <a:t>*Processing of applications may take up to </a:t>
            </a:r>
            <a:r>
              <a:rPr lang="en-US" b="1" i="1" u="sng" dirty="0">
                <a:solidFill>
                  <a:schemeClr val="accent1"/>
                </a:solidFill>
              </a:rPr>
              <a:t>45 days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6EB6CDBA-81D6-5446-96DF-05D84A9948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969700"/>
              </p:ext>
            </p:extLst>
          </p:nvPr>
        </p:nvGraphicFramePr>
        <p:xfrm>
          <a:off x="2830271" y="4284063"/>
          <a:ext cx="6233668" cy="2101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8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7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Gross Receipts From Previous Tax Year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09" marR="634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Fee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09" marR="6340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6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≤ $250,000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09" marR="6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$250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09" marR="6340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6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&lt; $ 1 million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09" marR="6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$500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09" marR="6340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8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≥ $1million to $5 million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09" marR="6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$1,500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09" marR="6340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6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&gt; $5 million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09" marR="6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$2,500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09" marR="6340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3998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People discuss something">
            <a:extLst>
              <a:ext uri="{FF2B5EF4-FFF2-40B4-BE49-F238E27FC236}">
                <a16:creationId xmlns:a16="http://schemas.microsoft.com/office/drawing/2014/main" id="{AA6A75DC-BE31-480B-B034-B1DF7AFA50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115389"/>
            <a:ext cx="12192000" cy="3742611"/>
          </a:xfrm>
        </p:spPr>
      </p:pic>
      <p:sp>
        <p:nvSpPr>
          <p:cNvPr id="12" name="object 3" descr="Blue rectangle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2400" y="3115389"/>
            <a:ext cx="12189600" cy="3742611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3" name="Oval 12" descr="Beige oval">
            <a:extLst>
              <a:ext uri="{FF2B5EF4-FFF2-40B4-BE49-F238E27FC236}">
                <a16:creationId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ADB42F-AE48-4323-897F-DB5A083B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67" y="62823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BENEFITS OF A DETROIT BASED CERTIFICATION</a:t>
            </a:r>
            <a:br>
              <a:rPr lang="en-US" dirty="0"/>
            </a:b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8F7FB6B-EAC9-40F7-9522-61A8D53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7</a:t>
            </a:fld>
            <a:endParaRPr lang="en-US" dirty="0"/>
          </a:p>
        </p:txBody>
      </p:sp>
      <p:sp>
        <p:nvSpPr>
          <p:cNvPr id="9" name="object 5" descr="Beige rectangle">
            <a:extLst>
              <a:ext uri="{FF2B5EF4-FFF2-40B4-BE49-F238E27FC236}">
                <a16:creationId xmlns:a16="http://schemas.microsoft.com/office/drawing/2014/main" id="{890F7762-BD37-4D33-9F80-1DA07B5E172E}"/>
              </a:ext>
            </a:extLst>
          </p:cNvPr>
          <p:cNvSpPr/>
          <p:nvPr/>
        </p:nvSpPr>
        <p:spPr>
          <a:xfrm>
            <a:off x="906493" y="1584128"/>
            <a:ext cx="3672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pic>
        <p:nvPicPr>
          <p:cNvPr id="15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91888" y="3493771"/>
            <a:ext cx="11608223" cy="296220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978408" y="2485618"/>
            <a:ext cx="761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1. EQUALIZATION CREDITS</a:t>
            </a:r>
          </a:p>
        </p:txBody>
      </p:sp>
    </p:spTree>
    <p:extLst>
      <p:ext uri="{BB962C8B-B14F-4D97-AF65-F5344CB8AC3E}">
        <p14:creationId xmlns:p14="http://schemas.microsoft.com/office/powerpoint/2010/main" val="3327019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5B371-F992-4547-B936-23F16F448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444" y="417362"/>
            <a:ext cx="3932237" cy="1302111"/>
          </a:xfrm>
        </p:spPr>
        <p:txBody>
          <a:bodyPr>
            <a:normAutofit fontScale="90000"/>
          </a:bodyPr>
          <a:lstStyle/>
          <a:p>
            <a:r>
              <a:rPr lang="en-US" dirty="0"/>
              <a:t>BENEFITS OF A DETROIT BUSINESS CERTFICATION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B07B54-E3ED-4BBF-91BB-9F611C440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 bwMode="ltGray">
          <a:xfrm>
            <a:off x="6872833" y="1140041"/>
            <a:ext cx="4531709" cy="62713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425"/>
              </a:spcBef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Appreciation events</a:t>
            </a:r>
          </a:p>
          <a:p>
            <a:pPr marR="417195">
              <a:lnSpc>
                <a:spcPct val="107100"/>
              </a:lnSpc>
              <a:spcBef>
                <a:spcPts val="0"/>
              </a:spcBef>
              <a:spcAft>
                <a:spcPts val="1000"/>
              </a:spcAft>
            </a:pPr>
            <a:endParaRPr lang="en-US" sz="1500" i="1" spc="-15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89DD8-AB5B-4556-B381-45F1AC070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8</a:t>
            </a:fld>
            <a:endParaRPr lang="en-US" dirty="0"/>
          </a:p>
        </p:txBody>
      </p:sp>
      <p:pic>
        <p:nvPicPr>
          <p:cNvPr id="15" name="Picture Placeholder 14" descr="Check icon">
            <a:extLst>
              <a:ext uri="{FF2B5EF4-FFF2-40B4-BE49-F238E27FC236}">
                <a16:creationId xmlns:a16="http://schemas.microsoft.com/office/drawing/2014/main" id="{2BB6FD49-92B0-4DC9-AC1D-17947DECCCB8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6296833" y="1123812"/>
            <a:ext cx="576000" cy="576000"/>
          </a:xfrm>
        </p:spPr>
      </p:pic>
      <p:pic>
        <p:nvPicPr>
          <p:cNvPr id="17" name="Picture Placeholder 16" descr="Check icon">
            <a:extLst>
              <a:ext uri="{FF2B5EF4-FFF2-40B4-BE49-F238E27FC236}">
                <a16:creationId xmlns:a16="http://schemas.microsoft.com/office/drawing/2014/main" id="{B35AF671-FB05-4C5C-AD79-E7C03FDFC8C4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6326945" y="1937466"/>
            <a:ext cx="576000" cy="576001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D93562-F631-4ADB-AB50-4D5ECF40F8A1}"/>
              </a:ext>
            </a:extLst>
          </p:cNvPr>
          <p:cNvSpPr>
            <a:spLocks noGrp="1"/>
          </p:cNvSpPr>
          <p:nvPr>
            <p:ph type="body" sz="half" idx="23"/>
          </p:nvPr>
        </p:nvSpPr>
        <p:spPr bwMode="ltGray">
          <a:xfrm>
            <a:off x="6872833" y="1997366"/>
            <a:ext cx="4531709" cy="101806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425"/>
              </a:spcBef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Networking and business opportunities</a:t>
            </a:r>
          </a:p>
        </p:txBody>
      </p:sp>
      <p:sp>
        <p:nvSpPr>
          <p:cNvPr id="8" name="object 13" descr="Beige rectangle">
            <a:extLst>
              <a:ext uri="{FF2B5EF4-FFF2-40B4-BE49-F238E27FC236}">
                <a16:creationId xmlns:a16="http://schemas.microsoft.com/office/drawing/2014/main" id="{DFB86A96-0959-48CB-911E-06E243290C23}"/>
              </a:ext>
            </a:extLst>
          </p:cNvPr>
          <p:cNvSpPr/>
          <p:nvPr/>
        </p:nvSpPr>
        <p:spPr>
          <a:xfrm>
            <a:off x="919594" y="1786728"/>
            <a:ext cx="3096000" cy="0"/>
          </a:xfrm>
          <a:custGeom>
            <a:avLst/>
            <a:gdLst/>
            <a:ahLst/>
            <a:cxnLst/>
            <a:rect l="l" t="t" r="r" b="b"/>
            <a:pathLst>
              <a:path w="2694304">
                <a:moveTo>
                  <a:pt x="0" y="0"/>
                </a:moveTo>
                <a:lnTo>
                  <a:pt x="2694127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pic>
        <p:nvPicPr>
          <p:cNvPr id="14" name="Picture Placeholder 18" descr="Check icon">
            <a:extLst>
              <a:ext uri="{FF2B5EF4-FFF2-40B4-BE49-F238E27FC236}">
                <a16:creationId xmlns:a16="http://schemas.microsoft.com/office/drawing/2014/main" id="{D0EA9FF8-E112-4BA0-B552-7EC47F10324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6297986" y="2980511"/>
            <a:ext cx="576000" cy="57600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872833" y="3692032"/>
            <a:ext cx="4178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Possible Business Expansion</a:t>
            </a:r>
          </a:p>
        </p:txBody>
      </p:sp>
      <p:pic>
        <p:nvPicPr>
          <p:cNvPr id="20" name="Picture Placeholder 18" descr="Check icon">
            <a:extLst>
              <a:ext uri="{FF2B5EF4-FFF2-40B4-BE49-F238E27FC236}">
                <a16:creationId xmlns:a16="http://schemas.microsoft.com/office/drawing/2014/main" id="{D0EA9FF8-E112-4BA0-B552-7EC47F10324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6280851" y="3670900"/>
            <a:ext cx="576000" cy="57600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872833" y="3053022"/>
            <a:ext cx="27608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Access to Capital </a:t>
            </a:r>
          </a:p>
        </p:txBody>
      </p:sp>
      <p:pic>
        <p:nvPicPr>
          <p:cNvPr id="22" name="Picture Placeholder 18" descr="Check icon">
            <a:extLst>
              <a:ext uri="{FF2B5EF4-FFF2-40B4-BE49-F238E27FC236}">
                <a16:creationId xmlns:a16="http://schemas.microsoft.com/office/drawing/2014/main" id="{D0EA9FF8-E112-4BA0-B552-7EC47F10324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6323490" y="4221719"/>
            <a:ext cx="576000" cy="57600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928850" y="4242712"/>
            <a:ext cx="47179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Visibility on the DBOP Register</a:t>
            </a:r>
          </a:p>
        </p:txBody>
      </p:sp>
      <p:pic>
        <p:nvPicPr>
          <p:cNvPr id="16" name="Picture Placeholder 15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781223"/>
            <a:ext cx="6354244" cy="2878913"/>
          </a:xfrm>
        </p:spPr>
      </p:pic>
    </p:spTree>
    <p:extLst>
      <p:ext uri="{BB962C8B-B14F-4D97-AF65-F5344CB8AC3E}">
        <p14:creationId xmlns:p14="http://schemas.microsoft.com/office/powerpoint/2010/main" val="3013812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9">
            <a:extLst>
              <a:ext uri="{FF2B5EF4-FFF2-40B4-BE49-F238E27FC236}">
                <a16:creationId xmlns:a16="http://schemas.microsoft.com/office/drawing/2014/main" id="{CF143FEA-6E93-4548-8A9B-318F437CD8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5466"/>
            <a:ext cx="12192000" cy="7585294"/>
          </a:xfrm>
          <a:prstGeom prst="rect">
            <a:avLst/>
          </a:prstGeom>
        </p:spPr>
      </p:pic>
      <p:sp>
        <p:nvSpPr>
          <p:cNvPr id="17" name="object 3" descr="People with documents">
            <a:extLst>
              <a:ext uri="{FF2B5EF4-FFF2-40B4-BE49-F238E27FC236}">
                <a16:creationId xmlns:a16="http://schemas.microsoft.com/office/drawing/2014/main" id="{0CA2E80D-F3EC-4A5F-8E65-56FEA206EE0F}"/>
              </a:ext>
            </a:extLst>
          </p:cNvPr>
          <p:cNvSpPr/>
          <p:nvPr/>
        </p:nvSpPr>
        <p:spPr bwMode="ltGray">
          <a:xfrm>
            <a:off x="0" y="-5803"/>
            <a:ext cx="12189460" cy="7596563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537408-2125-4CE5-92A7-F7E0FCBA31D0}"/>
              </a:ext>
            </a:extLst>
          </p:cNvPr>
          <p:cNvSpPr txBox="1">
            <a:spLocks/>
          </p:cNvSpPr>
          <p:nvPr/>
        </p:nvSpPr>
        <p:spPr>
          <a:xfrm>
            <a:off x="0" y="721941"/>
            <a:ext cx="6348413" cy="4140200"/>
          </a:xfrm>
          <a:prstGeom prst="rect">
            <a:avLst/>
          </a:prstGeom>
          <a:solidFill>
            <a:schemeClr val="accent2"/>
          </a:solidFill>
        </p:spPr>
        <p:txBody>
          <a:bodyPr lIns="1548000" tIns="216000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1100"/>
              </a:spcBef>
              <a:buNone/>
            </a:pPr>
            <a:endParaRPr lang="en-US" sz="2500" b="1" i="1" spc="60" dirty="0">
              <a:solidFill>
                <a:srgbClr val="E0F0F3">
                  <a:alpha val="75000"/>
                </a:srgbClr>
              </a:solidFill>
              <a:latin typeface="Arial "/>
              <a:cs typeface="Arial"/>
            </a:endParaRPr>
          </a:p>
        </p:txBody>
      </p:sp>
      <p:sp>
        <p:nvSpPr>
          <p:cNvPr id="6" name="object 6" descr="Beige rectangle">
            <a:extLst>
              <a:ext uri="{FF2B5EF4-FFF2-40B4-BE49-F238E27FC236}">
                <a16:creationId xmlns:a16="http://schemas.microsoft.com/office/drawing/2014/main" id="{B0C70F64-F3E5-413B-AF4F-E15CE944B761}"/>
              </a:ext>
            </a:extLst>
          </p:cNvPr>
          <p:cNvSpPr/>
          <p:nvPr/>
        </p:nvSpPr>
        <p:spPr bwMode="ltGray">
          <a:xfrm>
            <a:off x="931203" y="2894901"/>
            <a:ext cx="4176000" cy="0"/>
          </a:xfrm>
          <a:custGeom>
            <a:avLst/>
            <a:gdLst/>
            <a:ahLst/>
            <a:cxnLst/>
            <a:rect l="l" t="t" r="r" b="b"/>
            <a:pathLst>
              <a:path w="4206240">
                <a:moveTo>
                  <a:pt x="0" y="0"/>
                </a:moveTo>
                <a:lnTo>
                  <a:pt x="4206240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D43A5E-77DF-44FD-800D-158434A3ABC6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838200" y="1701559"/>
            <a:ext cx="4859215" cy="1325563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THANK YOU!</a:t>
            </a:r>
            <a:endParaRPr lang="en-US" sz="5000" dirty="0"/>
          </a:p>
        </p:txBody>
      </p:sp>
      <p:pic>
        <p:nvPicPr>
          <p:cNvPr id="11" name="Graphic 10" descr="Person icon">
            <a:extLst>
              <a:ext uri="{FF2B5EF4-FFF2-40B4-BE49-F238E27FC236}">
                <a16:creationId xmlns:a16="http://schemas.microsoft.com/office/drawing/2014/main" id="{623730AD-04DB-4D31-90B9-486007BC48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6687" y="3365679"/>
            <a:ext cx="342900" cy="352425"/>
          </a:xfrm>
          <a:prstGeom prst="rect">
            <a:avLst/>
          </a:prstGeom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D5537408-2125-4CE5-92A7-F7E0FCBA31D0}"/>
              </a:ext>
            </a:extLst>
          </p:cNvPr>
          <p:cNvSpPr txBox="1">
            <a:spLocks/>
          </p:cNvSpPr>
          <p:nvPr/>
        </p:nvSpPr>
        <p:spPr>
          <a:xfrm>
            <a:off x="6244029" y="721941"/>
            <a:ext cx="5843587" cy="4140200"/>
          </a:xfrm>
          <a:prstGeom prst="rect">
            <a:avLst/>
          </a:prstGeom>
          <a:solidFill>
            <a:schemeClr val="accent2"/>
          </a:solidFill>
        </p:spPr>
        <p:txBody>
          <a:bodyPr lIns="1548000" tIns="216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100"/>
              </a:spcBef>
              <a:buFont typeface="Arial" panose="020B0604020202020204" pitchFamily="34" charset="0"/>
              <a:buNone/>
            </a:pPr>
            <a:endParaRPr lang="en-US" sz="2400" b="1" i="1" spc="60" dirty="0">
              <a:solidFill>
                <a:schemeClr val="bg2">
                  <a:lumMod val="20000"/>
                  <a:lumOff val="80000"/>
                  <a:alpha val="75000"/>
                </a:schemeClr>
              </a:solidFill>
              <a:latin typeface="+mj-lt"/>
              <a:cs typeface="Arial"/>
            </a:endParaRPr>
          </a:p>
          <a:p>
            <a:pPr marL="0" indent="0">
              <a:spcBef>
                <a:spcPts val="1100"/>
              </a:spcBef>
              <a:buFont typeface="Arial" panose="020B0604020202020204" pitchFamily="34" charset="0"/>
              <a:buNone/>
            </a:pPr>
            <a:r>
              <a:rPr lang="en-US" sz="2400" b="1" i="1" spc="60" dirty="0">
                <a:solidFill>
                  <a:schemeClr val="bg2">
                    <a:lumMod val="20000"/>
                    <a:lumOff val="80000"/>
                    <a:alpha val="75000"/>
                  </a:schemeClr>
                </a:solidFill>
                <a:latin typeface="+mj-lt"/>
                <a:cs typeface="Arial"/>
              </a:rPr>
              <a:t>Tenika Griggs, Esq.</a:t>
            </a:r>
            <a:endParaRPr lang="en-US" sz="2400" b="1" i="1" dirty="0">
              <a:solidFill>
                <a:schemeClr val="bg2">
                  <a:lumMod val="20000"/>
                  <a:lumOff val="80000"/>
                  <a:alpha val="75000"/>
                </a:schemeClr>
              </a:solidFill>
              <a:latin typeface="+mj-lt"/>
              <a:cs typeface="Arial"/>
            </a:endParaRPr>
          </a:p>
          <a:p>
            <a:pPr marL="0" marR="5080" indent="0">
              <a:buFont typeface="Arial" panose="020B0604020202020204" pitchFamily="34" charset="0"/>
              <a:buNone/>
            </a:pPr>
            <a:r>
              <a:rPr lang="en-US" sz="2400" b="1" i="1" spc="70" dirty="0">
                <a:solidFill>
                  <a:schemeClr val="bg2">
                    <a:lumMod val="20000"/>
                    <a:lumOff val="80000"/>
                    <a:alpha val="75000"/>
                  </a:schemeClr>
                </a:solidFill>
                <a:latin typeface="+mj-lt"/>
                <a:cs typeface="Arial"/>
              </a:rPr>
              <a:t>Tenika.Griggs@detroitmi.gov</a:t>
            </a:r>
          </a:p>
          <a:p>
            <a:pPr marL="0" marR="5080" indent="0">
              <a:buFont typeface="Arial" panose="020B0604020202020204" pitchFamily="34" charset="0"/>
              <a:buNone/>
            </a:pPr>
            <a:r>
              <a:rPr lang="en-US" sz="2400" b="1" i="1" spc="45" dirty="0">
                <a:solidFill>
                  <a:schemeClr val="bg2">
                    <a:lumMod val="20000"/>
                    <a:lumOff val="80000"/>
                    <a:alpha val="75000"/>
                  </a:schemeClr>
                </a:solidFill>
                <a:latin typeface="+mj-lt"/>
                <a:cs typeface="Arial"/>
              </a:rPr>
              <a:t>313-418-7280</a:t>
            </a:r>
            <a:endParaRPr lang="en-US" sz="2400" b="1" i="1" dirty="0">
              <a:solidFill>
                <a:schemeClr val="bg2">
                  <a:lumMod val="20000"/>
                  <a:lumOff val="80000"/>
                  <a:alpha val="75000"/>
                </a:schemeClr>
              </a:solidFill>
              <a:latin typeface="+mj-lt"/>
              <a:cs typeface="Arial"/>
            </a:endParaRPr>
          </a:p>
          <a:p>
            <a:pPr marL="0" indent="0">
              <a:lnSpc>
                <a:spcPct val="125000"/>
              </a:lnSpc>
              <a:buFont typeface="Arial" panose="020B0604020202020204" pitchFamily="34" charset="0"/>
              <a:buNone/>
            </a:pPr>
            <a:endParaRPr lang="en-US" sz="2500" b="1" dirty="0">
              <a:solidFill>
                <a:schemeClr val="bg2">
                  <a:alpha val="50000"/>
                </a:schemeClr>
              </a:solidFill>
            </a:endParaRPr>
          </a:p>
        </p:txBody>
      </p:sp>
      <p:pic>
        <p:nvPicPr>
          <p:cNvPr id="12" name="Graphic 11" descr="Mail icon">
            <a:extLst>
              <a:ext uri="{FF2B5EF4-FFF2-40B4-BE49-F238E27FC236}">
                <a16:creationId xmlns:a16="http://schemas.microsoft.com/office/drawing/2014/main" id="{A19DD78C-1BBA-435D-AB9C-910A5A3B50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6687" y="3835290"/>
            <a:ext cx="342900" cy="342900"/>
          </a:xfrm>
          <a:prstGeom prst="rect">
            <a:avLst/>
          </a:prstGeom>
        </p:spPr>
      </p:pic>
      <p:pic>
        <p:nvPicPr>
          <p:cNvPr id="13" name="Graphic 12" descr="Phone icon">
            <a:extLst>
              <a:ext uri="{FF2B5EF4-FFF2-40B4-BE49-F238E27FC236}">
                <a16:creationId xmlns:a16="http://schemas.microsoft.com/office/drawing/2014/main" id="{E1FE68E0-BC77-4B86-BF40-6A4FF5062F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6687" y="4220464"/>
            <a:ext cx="342900" cy="342900"/>
          </a:xfrm>
          <a:prstGeom prst="rect">
            <a:avLst/>
          </a:prstGeom>
        </p:spPr>
      </p:pic>
      <p:pic>
        <p:nvPicPr>
          <p:cNvPr id="10" name="Graphic 10" descr="Person icon">
            <a:extLst>
              <a:ext uri="{FF2B5EF4-FFF2-40B4-BE49-F238E27FC236}">
                <a16:creationId xmlns:a16="http://schemas.microsoft.com/office/drawing/2014/main" id="{623730AD-04DB-4D31-90B9-486007BC48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83650" y="3289132"/>
            <a:ext cx="342900" cy="352425"/>
          </a:xfrm>
          <a:prstGeom prst="rect">
            <a:avLst/>
          </a:prstGeom>
        </p:spPr>
      </p:pic>
      <p:pic>
        <p:nvPicPr>
          <p:cNvPr id="15" name="Graphic 12" descr="Phone icon">
            <a:extLst>
              <a:ext uri="{FF2B5EF4-FFF2-40B4-BE49-F238E27FC236}">
                <a16:creationId xmlns:a16="http://schemas.microsoft.com/office/drawing/2014/main" id="{E1FE68E0-BC77-4B86-BF40-6A4FF5062F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83650" y="4213576"/>
            <a:ext cx="342900" cy="342900"/>
          </a:xfrm>
          <a:prstGeom prst="rect">
            <a:avLst/>
          </a:prstGeom>
        </p:spPr>
      </p:pic>
      <p:pic>
        <p:nvPicPr>
          <p:cNvPr id="16" name="Graphic 11" descr="Mail icon">
            <a:extLst>
              <a:ext uri="{FF2B5EF4-FFF2-40B4-BE49-F238E27FC236}">
                <a16:creationId xmlns:a16="http://schemas.microsoft.com/office/drawing/2014/main" id="{A19DD78C-1BBA-435D-AB9C-910A5A3B50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96795" y="3771010"/>
            <a:ext cx="342900" cy="3429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475" y="547701"/>
            <a:ext cx="1775736" cy="261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51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0">
      <a:dk1>
        <a:sysClr val="windowText" lastClr="000000"/>
      </a:dk1>
      <a:lt1>
        <a:sysClr val="window" lastClr="FFFFFF"/>
      </a:lt1>
      <a:dk2>
        <a:srgbClr val="00292E"/>
      </a:dk2>
      <a:lt2>
        <a:srgbClr val="64B2C1"/>
      </a:lt2>
      <a:accent1>
        <a:srgbClr val="F0CDA1"/>
      </a:accent1>
      <a:accent2>
        <a:srgbClr val="107082"/>
      </a:accent2>
      <a:accent3>
        <a:srgbClr val="054854"/>
      </a:accent3>
      <a:accent4>
        <a:srgbClr val="00AEEF"/>
      </a:accent4>
      <a:accent5>
        <a:srgbClr val="F99927"/>
      </a:accent5>
      <a:accent6>
        <a:srgbClr val="EC7216"/>
      </a:accent6>
      <a:hlink>
        <a:srgbClr val="000000"/>
      </a:hlink>
      <a:folHlink>
        <a:srgbClr val="000000"/>
      </a:folHlink>
    </a:clrScheme>
    <a:fontScheme name="Custom 25">
      <a:majorFont>
        <a:latin typeface="Gill Sans MT"/>
        <a:ea typeface=""/>
        <a:cs typeface=""/>
      </a:majorFont>
      <a:minorFont>
        <a:latin typeface="Aria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23188392_Professional services pitch deck_SL_V1.potx" id="{A16A60D7-542B-43C6-BB27-7BA8168B4019}" vid="{8C6CFC53-4DED-4518-8264-5814B6A371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68A1F80588CC4A940395D4D8D0494C" ma:contentTypeVersion="17" ma:contentTypeDescription="Create a new document." ma:contentTypeScope="" ma:versionID="e0ac5cf4f64c59a6df7cdc161325da67">
  <xsd:schema xmlns:xsd="http://www.w3.org/2001/XMLSchema" xmlns:xs="http://www.w3.org/2001/XMLSchema" xmlns:p="http://schemas.microsoft.com/office/2006/metadata/properties" xmlns:ns1="http://schemas.microsoft.com/sharepoint/v3" xmlns:ns2="a0f6b570-af70-4091-a45a-a8ae47b1fb27" xmlns:ns3="e4267ba3-be0f-4829-bb85-be53d0ccf504" targetNamespace="http://schemas.microsoft.com/office/2006/metadata/properties" ma:root="true" ma:fieldsID="c36980d11eb9d16a39255aa848269c5f" ns1:_="" ns2:_="" ns3:_="">
    <xsd:import namespace="http://schemas.microsoft.com/sharepoint/v3"/>
    <xsd:import namespace="a0f6b570-af70-4091-a45a-a8ae47b1fb27"/>
    <xsd:import namespace="e4267ba3-be0f-4829-bb85-be53d0ccf5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Senttoapplica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f6b570-af70-4091-a45a-a8ae47b1fb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042f1e1-721c-4f15-8265-f5fffa71f7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Senttoapplicant" ma:index="24" nillable="true" ma:displayName="Sent to applicant" ma:default="1" ma:format="Dropdown" ma:internalName="Senttoapplicant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267ba3-be0f-4829-bb85-be53d0ccf50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e4dac29-b069-41bc-af67-1d96a7aa3ec5}" ma:internalName="TaxCatchAll" ma:showField="CatchAllData" ma:web="e4267ba3-be0f-4829-bb85-be53d0ccf5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a0f6b570-af70-4091-a45a-a8ae47b1fb27">
      <Terms xmlns="http://schemas.microsoft.com/office/infopath/2007/PartnerControls"/>
    </lcf76f155ced4ddcb4097134ff3c332f>
    <TaxCatchAll xmlns="e4267ba3-be0f-4829-bb85-be53d0ccf504" xsi:nil="true"/>
    <Senttoapplicant xmlns="a0f6b570-af70-4091-a45a-a8ae47b1fb27">true</Senttoapplicant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16003A-A657-4D24-9FC8-D9905B37ED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0f6b570-af70-4091-a45a-a8ae47b1fb27"/>
    <ds:schemaRef ds:uri="e4267ba3-be0f-4829-bb85-be53d0ccf5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71946EF-A3EA-4ECB-8D9A-56C36FFF4075}">
  <ds:schemaRefs>
    <ds:schemaRef ds:uri="http://schemas.microsoft.com/office/2006/metadata/properties"/>
    <ds:schemaRef ds:uri="http://schemas.microsoft.com/sharepoint/v3"/>
    <ds:schemaRef ds:uri="http://schemas.microsoft.com/office/infopath/2007/PartnerControls"/>
    <ds:schemaRef ds:uri="http://schemas.microsoft.com/office/2006/documentManagement/types"/>
    <ds:schemaRef ds:uri="a0f6b570-af70-4091-a45a-a8ae47b1fb27"/>
    <ds:schemaRef ds:uri="http://schemas.openxmlformats.org/package/2006/metadata/core-properties"/>
    <ds:schemaRef ds:uri="http://purl.org/dc/elements/1.1/"/>
    <ds:schemaRef ds:uri="e4267ba3-be0f-4829-bb85-be53d0ccf504"/>
    <ds:schemaRef ds:uri="http://www.w3.org/XML/1998/namespace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2DAF9E5-DED4-4A50-A81B-4CC218A03F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Professional services pitch deck</Template>
  <TotalTime>0</TotalTime>
  <Words>567</Words>
  <Application>Microsoft Office PowerPoint</Application>
  <PresentationFormat>Widescreen</PresentationFormat>
  <Paragraphs>97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</vt:lpstr>
      <vt:lpstr>Calibri</vt:lpstr>
      <vt:lpstr>Gill Sans MT</vt:lpstr>
      <vt:lpstr>Montserrat</vt:lpstr>
      <vt:lpstr>Times New Roman</vt:lpstr>
      <vt:lpstr>Office Theme</vt:lpstr>
      <vt:lpstr>CIVIL RIGHTS, INCLUSION &amp; OPPORTUNITY DEPARTMENT  </vt:lpstr>
      <vt:lpstr>THE TEAM</vt:lpstr>
      <vt:lpstr>THE DETROIT BUSINESS OPPORUNITY PROGRAM</vt:lpstr>
      <vt:lpstr>CERTIFICATION TYPES</vt:lpstr>
      <vt:lpstr>CERTIFICATION TYPES CONTINUED…</vt:lpstr>
      <vt:lpstr>APPLICATION PROCESS</vt:lpstr>
      <vt:lpstr>BENEFITS OF A DETROIT BASED CERTIFICATION </vt:lpstr>
      <vt:lpstr>BENEFITS OF A DETROIT BUSINESS CERTFICATION </vt:lpstr>
      <vt:lpstr>THANK YOU!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 RIGHTS, INCLUSION &amp; OPPORTUNITY DEPARTMENT</dc:title>
  <dc:creator/>
  <cp:lastModifiedBy/>
  <cp:revision>12</cp:revision>
  <dcterms:created xsi:type="dcterms:W3CDTF">2022-04-19T13:17:28Z</dcterms:created>
  <dcterms:modified xsi:type="dcterms:W3CDTF">2023-05-24T16:43:15Z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0x010100B368A1F80588CC4A940395D4D8D0494C</vt:lpwstr>
  </property>
  <property fmtid="{D5CDD505-2E9C-101B-9397-08002B2CF9AE}" pid="3" name="MediaServiceImageTags">
    <vt:lpwstr/>
  </property>
</Properties>
</file>