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20" r:id="rId5"/>
    <p:sldMasterId id="2147483708" r:id="rId6"/>
    <p:sldMasterId id="2147483732" r:id="rId7"/>
    <p:sldMasterId id="2147483744" r:id="rId8"/>
  </p:sldMasterIdLst>
  <p:notesMasterIdLst>
    <p:notesMasterId r:id="rId24"/>
  </p:notesMasterIdLst>
  <p:sldIdLst>
    <p:sldId id="2147470354" r:id="rId9"/>
    <p:sldId id="2147470353" r:id="rId10"/>
    <p:sldId id="2147470346" r:id="rId11"/>
    <p:sldId id="725" r:id="rId12"/>
    <p:sldId id="2147470367" r:id="rId13"/>
    <p:sldId id="2147470356" r:id="rId14"/>
    <p:sldId id="729" r:id="rId15"/>
    <p:sldId id="295" r:id="rId16"/>
    <p:sldId id="358" r:id="rId17"/>
    <p:sldId id="299" r:id="rId18"/>
    <p:sldId id="704" r:id="rId19"/>
    <p:sldId id="730" r:id="rId20"/>
    <p:sldId id="2147470365" r:id="rId21"/>
    <p:sldId id="2147470358" r:id="rId22"/>
    <p:sldId id="2147470366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74B19C-6542-4D1F-8EA7-6CD7DD726DE7}" v="502" dt="2023-03-15T17:28:50.834"/>
    <p1510:client id="{7FA97C77-8B54-4D0F-85DB-F450C9D93459}" v="160" dt="2023-03-15T17:45:06.536"/>
    <p1510:client id="{89B501DB-97CA-44FD-A09C-0EBFBC3EE16D}" v="720" vWet="722" dt="2023-03-15T16:17:30.287"/>
    <p1510:client id="{D67CEB22-3103-46EC-B42E-DDA88DFE4CE4}" v="6" dt="2023-03-15T18:24:38.182"/>
    <p1510:client id="{DE81A995-607E-A02E-DE11-25E68C87D88F}" v="135" dt="2023-03-15T15:27:02.269"/>
    <p1510:client id="{EA672EA4-F256-03DD-BC63-B7BE80DEE8B2}" v="7" dt="2023-03-15T17:55:27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D82914-6F4E-CE4B-A1C0-F3A80FBC88B2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BDE00A-4A19-2348-B2C0-2DAFCFD9C72F}">
      <dgm:prSet phldrT="[Text]"/>
      <dgm:spPr/>
      <dgm:t>
        <a:bodyPr/>
        <a:lstStyle/>
        <a:p>
          <a:r>
            <a:rPr lang="en-US">
              <a:latin typeface="+mj-lt"/>
              <a:cs typeface="Calibri"/>
            </a:rPr>
            <a:t>Free General Admission</a:t>
          </a:r>
        </a:p>
      </dgm:t>
    </dgm:pt>
    <dgm:pt modelId="{4884E684-26A2-E142-8EF1-0093C7C604C2}" type="parTrans" cxnId="{C4FAEFF4-6161-7F46-9843-FA07D6E6BE5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63E4DF7-E5AF-D34C-85DE-09956854459A}" type="sibTrans" cxnId="{C4FAEFF4-6161-7F46-9843-FA07D6E6BE5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E23B17A-838F-9744-8BE9-4DD8B683038E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en-US" sz="1600" b="1">
              <a:solidFill>
                <a:schemeClr val="accent1"/>
              </a:solidFill>
              <a:latin typeface="+mj-lt"/>
              <a:cs typeface="Calibri"/>
            </a:rPr>
            <a:t> </a:t>
          </a:r>
          <a:r>
            <a:rPr lang="en-US" sz="1600" b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/>
            </a:rPr>
            <a:t>Detroit residents receive Free General Admission</a:t>
          </a:r>
          <a:r>
            <a:rPr lang="en-US" sz="1600" b="1">
              <a:solidFill>
                <a:schemeClr val="accent1"/>
              </a:solidFill>
              <a:latin typeface="+mj-lt"/>
              <a:cs typeface="Calibri"/>
            </a:rPr>
            <a:t> </a:t>
          </a:r>
        </a:p>
      </dgm:t>
    </dgm:pt>
    <dgm:pt modelId="{B8BE86E2-E971-9E4A-A09E-77F9AD04EBC3}" type="parTrans" cxnId="{97EF62CC-FE27-0D4C-BC30-B482DC7F4CD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0F263B4-CE99-164D-AE5E-E3B3FECE8667}" type="sibTrans" cxnId="{97EF62CC-FE27-0D4C-BC30-B482DC7F4CD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4C0365A-8B3A-F545-A686-60CAE5617581}">
      <dgm:prSet phldrT="[Text]"/>
      <dgm:spPr/>
      <dgm:t>
        <a:bodyPr/>
        <a:lstStyle/>
        <a:p>
          <a:r>
            <a:rPr lang="en-US">
              <a:latin typeface="+mj-lt"/>
              <a:cs typeface="Calibri"/>
            </a:rPr>
            <a:t>School Program</a:t>
          </a:r>
        </a:p>
      </dgm:t>
    </dgm:pt>
    <dgm:pt modelId="{4E78A41F-E5B3-E64A-B133-FBB2CCAB9A50}" type="parTrans" cxnId="{39CC4A51-C242-5247-A5D1-9F344080508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125DEC5-8058-F049-8775-81A6F611ECA2}" type="sibTrans" cxnId="{39CC4A51-C242-5247-A5D1-9F344080508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F3B4F94-668C-B643-B47D-2744B399F06E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6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K-12 Field Trips with Bus Transportation</a:t>
          </a:r>
          <a:endParaRPr lang="en-US" sz="1600">
            <a:latin typeface="+mj-lt"/>
            <a:ea typeface="Calibri"/>
            <a:cs typeface="Times New Roman"/>
          </a:endParaRPr>
        </a:p>
      </dgm:t>
    </dgm:pt>
    <dgm:pt modelId="{109BFD1D-1E29-A24A-9538-1465BE7F2D2E}" type="parTrans" cxnId="{B499040E-F18A-8D4A-BD11-C89533A3C5A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C256838-4A6A-944F-AAC8-302D93790F1D}" type="sibTrans" cxnId="{B499040E-F18A-8D4A-BD11-C89533A3C5A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641D88E-D0C8-BC4A-B084-882BD23E6C41}">
      <dgm:prSet/>
      <dgm:spPr/>
      <dgm:t>
        <a:bodyPr/>
        <a:lstStyle/>
        <a:p>
          <a:r>
            <a:rPr lang="en-US">
              <a:latin typeface="+mj-lt"/>
              <a:cs typeface="Calibri"/>
            </a:rPr>
            <a:t>Community Partnerships</a:t>
          </a:r>
        </a:p>
      </dgm:t>
    </dgm:pt>
    <dgm:pt modelId="{D7A264E2-D5D6-5849-B794-1209361D4718}" type="parTrans" cxnId="{38925C25-62BD-C547-9DAF-F22B84CFFE4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61E273C-DF3B-5943-927F-0B0A08415D2F}" type="sibTrans" cxnId="{38925C25-62BD-C547-9DAF-F22B84CFFE4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AECCBD9-D69D-9C4A-B838-64FD118C9928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en-US" sz="16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Art-based Programming with Cities, Townships, Villages, &amp; Arts Organizations</a:t>
          </a:r>
          <a:r>
            <a:rPr lang="en-US" sz="1600">
              <a:latin typeface="+mj-lt"/>
              <a:cs typeface="Times New Roman"/>
            </a:rPr>
            <a:t> </a:t>
          </a:r>
          <a:endParaRPr lang="en-US" sz="1600">
            <a:latin typeface="+mj-lt"/>
            <a:cs typeface="Calibri" panose="020F0502020204030204" pitchFamily="34" charset="0"/>
          </a:endParaRPr>
        </a:p>
      </dgm:t>
    </dgm:pt>
    <dgm:pt modelId="{3E35A257-4B65-DC4E-88B8-26660FADADC7}" type="parTrans" cxnId="{47ABFD11-2D89-5F44-A893-33ADD06A3DD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2004573-55C3-CC4C-AD07-8F0CA28E7C1A}" type="sibTrans" cxnId="{47ABFD11-2D89-5F44-A893-33ADD06A3DD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5C56581-9064-CF42-B159-25ED32E9914D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6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Educator Professional Development</a:t>
          </a:r>
        </a:p>
      </dgm:t>
    </dgm:pt>
    <dgm:pt modelId="{1F7DCF7E-F70E-584C-86C0-898035FFAB6C}" type="parTrans" cxnId="{8F5C28E1-F31C-8343-908E-1AF618A050C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B604D02-7A8B-C340-89F7-C2FA99AEE15F}" type="sibTrans" cxnId="{8F5C28E1-F31C-8343-908E-1AF618A050C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13BF40D-81E0-EF41-A27A-8AAD3D2694BF}">
      <dgm:prSet phldrT="[Text]"/>
      <dgm:spPr/>
      <dgm:t>
        <a:bodyPr/>
        <a:lstStyle/>
        <a:p>
          <a:r>
            <a:rPr lang="en-US">
              <a:latin typeface="+mj-lt"/>
              <a:cs typeface="Calibri"/>
            </a:rPr>
            <a:t>Senior Program</a:t>
          </a:r>
        </a:p>
      </dgm:t>
    </dgm:pt>
    <dgm:pt modelId="{9B29EA8C-DD7B-8145-93BD-4EBB2DA586C7}" type="parTrans" cxnId="{1E8B1CE2-1B0D-924F-8A44-2A01048FC10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9472FDA-B833-A149-BC66-A8DB7808AE70}" type="sibTrans" cxnId="{1E8B1CE2-1B0D-924F-8A44-2A01048FC10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E1AAD65-BB24-7641-9070-C0C4A2C68406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en-US" sz="1600" kern="12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Senior Group Visits</a:t>
          </a:r>
          <a:r>
            <a:rPr lang="en-US" sz="1600" i="0" kern="1200">
              <a:latin typeface="+mj-lt"/>
              <a:cs typeface="Times New Roman"/>
            </a:rPr>
            <a:t> </a:t>
          </a:r>
        </a:p>
      </dgm:t>
    </dgm:pt>
    <dgm:pt modelId="{9C6E0E27-CD6C-684E-A5A5-1707859D6D80}" type="parTrans" cxnId="{772A89DD-85DA-7F44-A3ED-B322A7EFE38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B419ECA-953E-E24C-B8C7-CCCB34B79A0F}" type="sibTrans" cxnId="{772A89DD-85DA-7F44-A3ED-B322A7EFE38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11E7B5E-F715-9B4B-9D09-92324A8760C7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sz="16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Free Group Transportation</a:t>
          </a:r>
        </a:p>
      </dgm:t>
    </dgm:pt>
    <dgm:pt modelId="{A3F9AE2E-7C73-774A-ABD5-C548BE6B2CB6}" type="parTrans" cxnId="{3ECE0CBB-7D83-3748-A278-52838392ACE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3317AED-5311-0B41-B58B-4B4CF0BE72C4}" type="sibTrans" cxnId="{3ECE0CBB-7D83-3748-A278-52838392ACE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05403D5-DAAB-114A-9379-D3CA9EE7A2FB}">
      <dgm:prSet phldr="0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en-US" sz="1600" kern="12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Docent-led Tours</a:t>
          </a:r>
        </a:p>
      </dgm:t>
    </dgm:pt>
    <dgm:pt modelId="{3C8BFCDC-1F9A-E44F-A196-0349B55A29B5}" type="parTrans" cxnId="{9296C049-745B-8140-986B-5BCBFE9A682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4A9648A-9411-964F-A87B-3E30DD6BCB06}" type="sibTrans" cxnId="{9296C049-745B-8140-986B-5BCBFE9A682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DB9C427-F3D0-0D4C-B324-7E842FCB4071}" type="pres">
      <dgm:prSet presAssocID="{33D82914-6F4E-CE4B-A1C0-F3A80FBC88B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71465D3-2DEF-2343-9BCA-9C42E9E5C5BA}" type="pres">
      <dgm:prSet presAssocID="{37BDE00A-4A19-2348-B2C0-2DAFCFD9C72F}" presName="horFlow" presStyleCnt="0"/>
      <dgm:spPr/>
    </dgm:pt>
    <dgm:pt modelId="{B15F6570-9365-EC40-B64A-DA4E8DBC06D4}" type="pres">
      <dgm:prSet presAssocID="{37BDE00A-4A19-2348-B2C0-2DAFCFD9C72F}" presName="bigChev" presStyleLbl="node1" presStyleIdx="0" presStyleCnt="4"/>
      <dgm:spPr/>
    </dgm:pt>
    <dgm:pt modelId="{01ECD5DA-59DE-594D-8042-4860C2B693DC}" type="pres">
      <dgm:prSet presAssocID="{B8BE86E2-E971-9E4A-A09E-77F9AD04EBC3}" presName="parTrans" presStyleCnt="0"/>
      <dgm:spPr/>
    </dgm:pt>
    <dgm:pt modelId="{B859A0B1-A0D4-B040-9B00-41B57F0EDD98}" type="pres">
      <dgm:prSet presAssocID="{5E23B17A-838F-9744-8BE9-4DD8B683038E}" presName="node" presStyleLbl="alignAccFollowNode1" presStyleIdx="0" presStyleCnt="7" custScaleX="282838">
        <dgm:presLayoutVars>
          <dgm:bulletEnabled val="1"/>
        </dgm:presLayoutVars>
      </dgm:prSet>
      <dgm:spPr/>
    </dgm:pt>
    <dgm:pt modelId="{1495F40D-DED3-9945-B2EC-302FAC84432E}" type="pres">
      <dgm:prSet presAssocID="{37BDE00A-4A19-2348-B2C0-2DAFCFD9C72F}" presName="vSp" presStyleCnt="0"/>
      <dgm:spPr/>
    </dgm:pt>
    <dgm:pt modelId="{17B2E2B3-95FE-AF43-A2B2-BFCDD10FDD35}" type="pres">
      <dgm:prSet presAssocID="{14C0365A-8B3A-F545-A686-60CAE5617581}" presName="horFlow" presStyleCnt="0"/>
      <dgm:spPr/>
    </dgm:pt>
    <dgm:pt modelId="{79495FE0-1837-2541-A411-1E1CA5830288}" type="pres">
      <dgm:prSet presAssocID="{14C0365A-8B3A-F545-A686-60CAE5617581}" presName="bigChev" presStyleLbl="node1" presStyleIdx="1" presStyleCnt="4"/>
      <dgm:spPr/>
    </dgm:pt>
    <dgm:pt modelId="{818545B1-DE5A-CB4F-A094-E9686AAAEBEE}" type="pres">
      <dgm:prSet presAssocID="{109BFD1D-1E29-A24A-9538-1465BE7F2D2E}" presName="parTrans" presStyleCnt="0"/>
      <dgm:spPr/>
    </dgm:pt>
    <dgm:pt modelId="{EDE73D56-532B-1146-A1DA-4D2B1087DE35}" type="pres">
      <dgm:prSet presAssocID="{CF3B4F94-668C-B643-B47D-2744B399F06E}" presName="node" presStyleLbl="alignAccFollowNode1" presStyleIdx="1" presStyleCnt="7" custScaleX="170119">
        <dgm:presLayoutVars>
          <dgm:bulletEnabled val="1"/>
        </dgm:presLayoutVars>
      </dgm:prSet>
      <dgm:spPr/>
    </dgm:pt>
    <dgm:pt modelId="{DFEEE8D2-055D-F24F-9EC7-FEF93A4265FA}" type="pres">
      <dgm:prSet presAssocID="{5C256838-4A6A-944F-AAC8-302D93790F1D}" presName="sibTrans" presStyleCnt="0"/>
      <dgm:spPr/>
    </dgm:pt>
    <dgm:pt modelId="{E471FC48-8610-8A4E-A214-2BA8B7A35EF8}" type="pres">
      <dgm:prSet presAssocID="{05C56581-9064-CF42-B159-25ED32E9914D}" presName="node" presStyleLbl="alignAccFollowNode1" presStyleIdx="2" presStyleCnt="7" custScaleX="123667">
        <dgm:presLayoutVars>
          <dgm:bulletEnabled val="1"/>
        </dgm:presLayoutVars>
      </dgm:prSet>
      <dgm:spPr/>
    </dgm:pt>
    <dgm:pt modelId="{C1CEAA39-F297-AD41-9FF9-8DA389C8A943}" type="pres">
      <dgm:prSet presAssocID="{14C0365A-8B3A-F545-A686-60CAE5617581}" presName="vSp" presStyleCnt="0"/>
      <dgm:spPr/>
    </dgm:pt>
    <dgm:pt modelId="{BF85B71A-2322-B54F-B918-998B0EDEED85}" type="pres">
      <dgm:prSet presAssocID="{413BF40D-81E0-EF41-A27A-8AAD3D2694BF}" presName="horFlow" presStyleCnt="0"/>
      <dgm:spPr/>
    </dgm:pt>
    <dgm:pt modelId="{CD322E1E-3079-C74F-B675-5F2D47C459DD}" type="pres">
      <dgm:prSet presAssocID="{413BF40D-81E0-EF41-A27A-8AAD3D2694BF}" presName="bigChev" presStyleLbl="node1" presStyleIdx="2" presStyleCnt="4"/>
      <dgm:spPr/>
    </dgm:pt>
    <dgm:pt modelId="{1D1D6B0E-A3CF-8A47-895C-23E3BBB0C689}" type="pres">
      <dgm:prSet presAssocID="{9C6E0E27-CD6C-684E-A5A5-1707859D6D80}" presName="parTrans" presStyleCnt="0"/>
      <dgm:spPr/>
    </dgm:pt>
    <dgm:pt modelId="{726DAB80-6C2D-BA47-A7F7-A805A437A361}" type="pres">
      <dgm:prSet presAssocID="{BE1AAD65-BB24-7641-9070-C0C4A2C68406}" presName="node" presStyleLbl="alignAccFollowNode1" presStyleIdx="3" presStyleCnt="7">
        <dgm:presLayoutVars>
          <dgm:bulletEnabled val="1"/>
        </dgm:presLayoutVars>
      </dgm:prSet>
      <dgm:spPr/>
    </dgm:pt>
    <dgm:pt modelId="{FE2B478C-71F7-124D-8D14-4E05088CA196}" type="pres">
      <dgm:prSet presAssocID="{1B419ECA-953E-E24C-B8C7-CCCB34B79A0F}" presName="sibTrans" presStyleCnt="0"/>
      <dgm:spPr/>
    </dgm:pt>
    <dgm:pt modelId="{D7FE4F82-DB12-3C49-AE93-4F5675D45B80}" type="pres">
      <dgm:prSet presAssocID="{711E7B5E-F715-9B4B-9D09-92324A8760C7}" presName="node" presStyleLbl="alignAccFollowNode1" presStyleIdx="4" presStyleCnt="7" custScaleX="118375">
        <dgm:presLayoutVars>
          <dgm:bulletEnabled val="1"/>
        </dgm:presLayoutVars>
      </dgm:prSet>
      <dgm:spPr/>
    </dgm:pt>
    <dgm:pt modelId="{CA2E4684-E78B-3744-98CC-FCA5E11E8ADC}" type="pres">
      <dgm:prSet presAssocID="{D3317AED-5311-0B41-B58B-4B4CF0BE72C4}" presName="sibTrans" presStyleCnt="0"/>
      <dgm:spPr/>
    </dgm:pt>
    <dgm:pt modelId="{7A206F5C-DB29-DE4A-99FC-56A85F813D14}" type="pres">
      <dgm:prSet presAssocID="{F05403D5-DAAB-114A-9379-D3CA9EE7A2FB}" presName="node" presStyleLbl="alignAccFollowNode1" presStyleIdx="5" presStyleCnt="7" custScaleX="92813">
        <dgm:presLayoutVars>
          <dgm:bulletEnabled val="1"/>
        </dgm:presLayoutVars>
      </dgm:prSet>
      <dgm:spPr/>
    </dgm:pt>
    <dgm:pt modelId="{616D85B1-4565-9D42-9E74-890CD99EE28E}" type="pres">
      <dgm:prSet presAssocID="{413BF40D-81E0-EF41-A27A-8AAD3D2694BF}" presName="vSp" presStyleCnt="0"/>
      <dgm:spPr/>
    </dgm:pt>
    <dgm:pt modelId="{74956433-2682-7443-8801-99FB5F3B5DA1}" type="pres">
      <dgm:prSet presAssocID="{E641D88E-D0C8-BC4A-B084-882BD23E6C41}" presName="horFlow" presStyleCnt="0"/>
      <dgm:spPr/>
    </dgm:pt>
    <dgm:pt modelId="{A328E987-88DE-2B46-85F7-AEFAF79D46B3}" type="pres">
      <dgm:prSet presAssocID="{E641D88E-D0C8-BC4A-B084-882BD23E6C41}" presName="bigChev" presStyleLbl="node1" presStyleIdx="3" presStyleCnt="4"/>
      <dgm:spPr/>
    </dgm:pt>
    <dgm:pt modelId="{DB90450B-F2D2-B547-B045-3686B9039147}" type="pres">
      <dgm:prSet presAssocID="{3E35A257-4B65-DC4E-88B8-26660FADADC7}" presName="parTrans" presStyleCnt="0"/>
      <dgm:spPr/>
    </dgm:pt>
    <dgm:pt modelId="{6E04311E-D1E1-A043-9355-7FB9779E1642}" type="pres">
      <dgm:prSet presAssocID="{7AECCBD9-D69D-9C4A-B838-64FD118C9928}" presName="node" presStyleLbl="alignAccFollowNode1" presStyleIdx="6" presStyleCnt="7" custScaleX="279729">
        <dgm:presLayoutVars>
          <dgm:bulletEnabled val="1"/>
        </dgm:presLayoutVars>
      </dgm:prSet>
      <dgm:spPr/>
    </dgm:pt>
  </dgm:ptLst>
  <dgm:cxnLst>
    <dgm:cxn modelId="{10DEBC03-55FF-3E4B-886B-18159B912032}" type="presOf" srcId="{413BF40D-81E0-EF41-A27A-8AAD3D2694BF}" destId="{CD322E1E-3079-C74F-B675-5F2D47C459DD}" srcOrd="0" destOrd="0" presId="urn:microsoft.com/office/officeart/2005/8/layout/lProcess3"/>
    <dgm:cxn modelId="{22DC8409-E4F2-CD43-8BE1-4D7FC65AB71A}" type="presOf" srcId="{33D82914-6F4E-CE4B-A1C0-F3A80FBC88B2}" destId="{3DB9C427-F3D0-0D4C-B324-7E842FCB4071}" srcOrd="0" destOrd="0" presId="urn:microsoft.com/office/officeart/2005/8/layout/lProcess3"/>
    <dgm:cxn modelId="{6D5D8F0A-D26F-FE4F-BAB1-9728829C3BAF}" type="presOf" srcId="{F05403D5-DAAB-114A-9379-D3CA9EE7A2FB}" destId="{7A206F5C-DB29-DE4A-99FC-56A85F813D14}" srcOrd="0" destOrd="0" presId="urn:microsoft.com/office/officeart/2005/8/layout/lProcess3"/>
    <dgm:cxn modelId="{D586840B-6202-A64D-998C-38618BBCE526}" type="presOf" srcId="{BE1AAD65-BB24-7641-9070-C0C4A2C68406}" destId="{726DAB80-6C2D-BA47-A7F7-A805A437A361}" srcOrd="0" destOrd="0" presId="urn:microsoft.com/office/officeart/2005/8/layout/lProcess3"/>
    <dgm:cxn modelId="{B499040E-F18A-8D4A-BD11-C89533A3C5A4}" srcId="{14C0365A-8B3A-F545-A686-60CAE5617581}" destId="{CF3B4F94-668C-B643-B47D-2744B399F06E}" srcOrd="0" destOrd="0" parTransId="{109BFD1D-1E29-A24A-9538-1465BE7F2D2E}" sibTransId="{5C256838-4A6A-944F-AAC8-302D93790F1D}"/>
    <dgm:cxn modelId="{47ABFD11-2D89-5F44-A893-33ADD06A3DD3}" srcId="{E641D88E-D0C8-BC4A-B084-882BD23E6C41}" destId="{7AECCBD9-D69D-9C4A-B838-64FD118C9928}" srcOrd="0" destOrd="0" parTransId="{3E35A257-4B65-DC4E-88B8-26660FADADC7}" sibTransId="{52004573-55C3-CC4C-AD07-8F0CA28E7C1A}"/>
    <dgm:cxn modelId="{34513416-0967-8E45-8035-61EF902D0B44}" type="presOf" srcId="{05C56581-9064-CF42-B159-25ED32E9914D}" destId="{E471FC48-8610-8A4E-A214-2BA8B7A35EF8}" srcOrd="0" destOrd="0" presId="urn:microsoft.com/office/officeart/2005/8/layout/lProcess3"/>
    <dgm:cxn modelId="{38925C25-62BD-C547-9DAF-F22B84CFFE49}" srcId="{33D82914-6F4E-CE4B-A1C0-F3A80FBC88B2}" destId="{E641D88E-D0C8-BC4A-B084-882BD23E6C41}" srcOrd="3" destOrd="0" parTransId="{D7A264E2-D5D6-5849-B794-1209361D4718}" sibTransId="{D61E273C-DF3B-5943-927F-0B0A08415D2F}"/>
    <dgm:cxn modelId="{9296C049-745B-8140-986B-5BCBFE9A6829}" srcId="{413BF40D-81E0-EF41-A27A-8AAD3D2694BF}" destId="{F05403D5-DAAB-114A-9379-D3CA9EE7A2FB}" srcOrd="2" destOrd="0" parTransId="{3C8BFCDC-1F9A-E44F-A196-0349B55A29B5}" sibTransId="{34A9648A-9411-964F-A87B-3E30DD6BCB06}"/>
    <dgm:cxn modelId="{39CC4A51-C242-5247-A5D1-9F3440805089}" srcId="{33D82914-6F4E-CE4B-A1C0-F3A80FBC88B2}" destId="{14C0365A-8B3A-F545-A686-60CAE5617581}" srcOrd="1" destOrd="0" parTransId="{4E78A41F-E5B3-E64A-B133-FBB2CCAB9A50}" sibTransId="{6125DEC5-8058-F049-8775-81A6F611ECA2}"/>
    <dgm:cxn modelId="{467F8079-AEA5-FD4E-A7BE-05B77558445B}" type="presOf" srcId="{E641D88E-D0C8-BC4A-B084-882BD23E6C41}" destId="{A328E987-88DE-2B46-85F7-AEFAF79D46B3}" srcOrd="0" destOrd="0" presId="urn:microsoft.com/office/officeart/2005/8/layout/lProcess3"/>
    <dgm:cxn modelId="{A021BD81-824F-504C-82AD-F565C7466955}" type="presOf" srcId="{7AECCBD9-D69D-9C4A-B838-64FD118C9928}" destId="{6E04311E-D1E1-A043-9355-7FB9779E1642}" srcOrd="0" destOrd="0" presId="urn:microsoft.com/office/officeart/2005/8/layout/lProcess3"/>
    <dgm:cxn modelId="{173A5482-0A47-604D-9AC7-02DC79345157}" type="presOf" srcId="{711E7B5E-F715-9B4B-9D09-92324A8760C7}" destId="{D7FE4F82-DB12-3C49-AE93-4F5675D45B80}" srcOrd="0" destOrd="0" presId="urn:microsoft.com/office/officeart/2005/8/layout/lProcess3"/>
    <dgm:cxn modelId="{AC7ACD91-25E5-1A4D-A7C9-E798A8868271}" type="presOf" srcId="{37BDE00A-4A19-2348-B2C0-2DAFCFD9C72F}" destId="{B15F6570-9365-EC40-B64A-DA4E8DBC06D4}" srcOrd="0" destOrd="0" presId="urn:microsoft.com/office/officeart/2005/8/layout/lProcess3"/>
    <dgm:cxn modelId="{D3EFE5A4-C9EB-4E42-B846-A7263AE3E42A}" type="presOf" srcId="{5E23B17A-838F-9744-8BE9-4DD8B683038E}" destId="{B859A0B1-A0D4-B040-9B00-41B57F0EDD98}" srcOrd="0" destOrd="0" presId="urn:microsoft.com/office/officeart/2005/8/layout/lProcess3"/>
    <dgm:cxn modelId="{3ECE0CBB-7D83-3748-A278-52838392ACE3}" srcId="{413BF40D-81E0-EF41-A27A-8AAD3D2694BF}" destId="{711E7B5E-F715-9B4B-9D09-92324A8760C7}" srcOrd="1" destOrd="0" parTransId="{A3F9AE2E-7C73-774A-ABD5-C548BE6B2CB6}" sibTransId="{D3317AED-5311-0B41-B58B-4B4CF0BE72C4}"/>
    <dgm:cxn modelId="{FEAB37C2-264A-E04F-8B08-A47D6A34A308}" type="presOf" srcId="{CF3B4F94-668C-B643-B47D-2744B399F06E}" destId="{EDE73D56-532B-1146-A1DA-4D2B1087DE35}" srcOrd="0" destOrd="0" presId="urn:microsoft.com/office/officeart/2005/8/layout/lProcess3"/>
    <dgm:cxn modelId="{97EF62CC-FE27-0D4C-BC30-B482DC7F4CD8}" srcId="{37BDE00A-4A19-2348-B2C0-2DAFCFD9C72F}" destId="{5E23B17A-838F-9744-8BE9-4DD8B683038E}" srcOrd="0" destOrd="0" parTransId="{B8BE86E2-E971-9E4A-A09E-77F9AD04EBC3}" sibTransId="{30F263B4-CE99-164D-AE5E-E3B3FECE8667}"/>
    <dgm:cxn modelId="{250616D3-7400-984E-8036-BDE39440CBD8}" type="presOf" srcId="{14C0365A-8B3A-F545-A686-60CAE5617581}" destId="{79495FE0-1837-2541-A411-1E1CA5830288}" srcOrd="0" destOrd="0" presId="urn:microsoft.com/office/officeart/2005/8/layout/lProcess3"/>
    <dgm:cxn modelId="{772A89DD-85DA-7F44-A3ED-B322A7EFE381}" srcId="{413BF40D-81E0-EF41-A27A-8AAD3D2694BF}" destId="{BE1AAD65-BB24-7641-9070-C0C4A2C68406}" srcOrd="0" destOrd="0" parTransId="{9C6E0E27-CD6C-684E-A5A5-1707859D6D80}" sibTransId="{1B419ECA-953E-E24C-B8C7-CCCB34B79A0F}"/>
    <dgm:cxn modelId="{8F5C28E1-F31C-8343-908E-1AF618A050CA}" srcId="{14C0365A-8B3A-F545-A686-60CAE5617581}" destId="{05C56581-9064-CF42-B159-25ED32E9914D}" srcOrd="1" destOrd="0" parTransId="{1F7DCF7E-F70E-584C-86C0-898035FFAB6C}" sibTransId="{0B604D02-7A8B-C340-89F7-C2FA99AEE15F}"/>
    <dgm:cxn modelId="{1E8B1CE2-1B0D-924F-8A44-2A01048FC10F}" srcId="{33D82914-6F4E-CE4B-A1C0-F3A80FBC88B2}" destId="{413BF40D-81E0-EF41-A27A-8AAD3D2694BF}" srcOrd="2" destOrd="0" parTransId="{9B29EA8C-DD7B-8145-93BD-4EBB2DA586C7}" sibTransId="{49472FDA-B833-A149-BC66-A8DB7808AE70}"/>
    <dgm:cxn modelId="{C4FAEFF4-6161-7F46-9843-FA07D6E6BE5F}" srcId="{33D82914-6F4E-CE4B-A1C0-F3A80FBC88B2}" destId="{37BDE00A-4A19-2348-B2C0-2DAFCFD9C72F}" srcOrd="0" destOrd="0" parTransId="{4884E684-26A2-E142-8EF1-0093C7C604C2}" sibTransId="{E63E4DF7-E5AF-D34C-85DE-09956854459A}"/>
    <dgm:cxn modelId="{03D04C74-77BD-274D-9858-70F26111831A}" type="presParOf" srcId="{3DB9C427-F3D0-0D4C-B324-7E842FCB4071}" destId="{871465D3-2DEF-2343-9BCA-9C42E9E5C5BA}" srcOrd="0" destOrd="0" presId="urn:microsoft.com/office/officeart/2005/8/layout/lProcess3"/>
    <dgm:cxn modelId="{82C374D3-2299-3546-B10B-36089A73A69C}" type="presParOf" srcId="{871465D3-2DEF-2343-9BCA-9C42E9E5C5BA}" destId="{B15F6570-9365-EC40-B64A-DA4E8DBC06D4}" srcOrd="0" destOrd="0" presId="urn:microsoft.com/office/officeart/2005/8/layout/lProcess3"/>
    <dgm:cxn modelId="{96309AE8-835F-564B-AC84-AD6798AE4660}" type="presParOf" srcId="{871465D3-2DEF-2343-9BCA-9C42E9E5C5BA}" destId="{01ECD5DA-59DE-594D-8042-4860C2B693DC}" srcOrd="1" destOrd="0" presId="urn:microsoft.com/office/officeart/2005/8/layout/lProcess3"/>
    <dgm:cxn modelId="{2250D883-236B-E246-B96C-55CA647A49EA}" type="presParOf" srcId="{871465D3-2DEF-2343-9BCA-9C42E9E5C5BA}" destId="{B859A0B1-A0D4-B040-9B00-41B57F0EDD98}" srcOrd="2" destOrd="0" presId="urn:microsoft.com/office/officeart/2005/8/layout/lProcess3"/>
    <dgm:cxn modelId="{3C9362D0-9866-664C-A7A1-E6DB53F73A0D}" type="presParOf" srcId="{3DB9C427-F3D0-0D4C-B324-7E842FCB4071}" destId="{1495F40D-DED3-9945-B2EC-302FAC84432E}" srcOrd="1" destOrd="0" presId="urn:microsoft.com/office/officeart/2005/8/layout/lProcess3"/>
    <dgm:cxn modelId="{4DB0C4F3-26AC-0449-B835-063B8594D6B0}" type="presParOf" srcId="{3DB9C427-F3D0-0D4C-B324-7E842FCB4071}" destId="{17B2E2B3-95FE-AF43-A2B2-BFCDD10FDD35}" srcOrd="2" destOrd="0" presId="urn:microsoft.com/office/officeart/2005/8/layout/lProcess3"/>
    <dgm:cxn modelId="{84F10D48-70AF-374F-B5B0-F2DE9EE62A04}" type="presParOf" srcId="{17B2E2B3-95FE-AF43-A2B2-BFCDD10FDD35}" destId="{79495FE0-1837-2541-A411-1E1CA5830288}" srcOrd="0" destOrd="0" presId="urn:microsoft.com/office/officeart/2005/8/layout/lProcess3"/>
    <dgm:cxn modelId="{A37449CE-912E-9B47-A053-1B0FE12FB2C8}" type="presParOf" srcId="{17B2E2B3-95FE-AF43-A2B2-BFCDD10FDD35}" destId="{818545B1-DE5A-CB4F-A094-E9686AAAEBEE}" srcOrd="1" destOrd="0" presId="urn:microsoft.com/office/officeart/2005/8/layout/lProcess3"/>
    <dgm:cxn modelId="{02BF4334-72C6-324D-AAD1-29FAAFEE277B}" type="presParOf" srcId="{17B2E2B3-95FE-AF43-A2B2-BFCDD10FDD35}" destId="{EDE73D56-532B-1146-A1DA-4D2B1087DE35}" srcOrd="2" destOrd="0" presId="urn:microsoft.com/office/officeart/2005/8/layout/lProcess3"/>
    <dgm:cxn modelId="{1300A583-6269-0244-AB02-F5B9DC09A22A}" type="presParOf" srcId="{17B2E2B3-95FE-AF43-A2B2-BFCDD10FDD35}" destId="{DFEEE8D2-055D-F24F-9EC7-FEF93A4265FA}" srcOrd="3" destOrd="0" presId="urn:microsoft.com/office/officeart/2005/8/layout/lProcess3"/>
    <dgm:cxn modelId="{FBA7A40F-F4C8-2C49-B670-C0EC2082376B}" type="presParOf" srcId="{17B2E2B3-95FE-AF43-A2B2-BFCDD10FDD35}" destId="{E471FC48-8610-8A4E-A214-2BA8B7A35EF8}" srcOrd="4" destOrd="0" presId="urn:microsoft.com/office/officeart/2005/8/layout/lProcess3"/>
    <dgm:cxn modelId="{5D154888-2E36-B441-BBA2-11A6CE4B24DE}" type="presParOf" srcId="{3DB9C427-F3D0-0D4C-B324-7E842FCB4071}" destId="{C1CEAA39-F297-AD41-9FF9-8DA389C8A943}" srcOrd="3" destOrd="0" presId="urn:microsoft.com/office/officeart/2005/8/layout/lProcess3"/>
    <dgm:cxn modelId="{AD100DD1-9F62-3547-A17A-13189C31EB4C}" type="presParOf" srcId="{3DB9C427-F3D0-0D4C-B324-7E842FCB4071}" destId="{BF85B71A-2322-B54F-B918-998B0EDEED85}" srcOrd="4" destOrd="0" presId="urn:microsoft.com/office/officeart/2005/8/layout/lProcess3"/>
    <dgm:cxn modelId="{EBEBCE90-28B9-314C-B438-B633BD6EA0FA}" type="presParOf" srcId="{BF85B71A-2322-B54F-B918-998B0EDEED85}" destId="{CD322E1E-3079-C74F-B675-5F2D47C459DD}" srcOrd="0" destOrd="0" presId="urn:microsoft.com/office/officeart/2005/8/layout/lProcess3"/>
    <dgm:cxn modelId="{62740A18-B496-794E-AF53-98C78ED838BB}" type="presParOf" srcId="{BF85B71A-2322-B54F-B918-998B0EDEED85}" destId="{1D1D6B0E-A3CF-8A47-895C-23E3BBB0C689}" srcOrd="1" destOrd="0" presId="urn:microsoft.com/office/officeart/2005/8/layout/lProcess3"/>
    <dgm:cxn modelId="{AD3AEA7E-2ADC-6C45-9440-BAB5298ACA5F}" type="presParOf" srcId="{BF85B71A-2322-B54F-B918-998B0EDEED85}" destId="{726DAB80-6C2D-BA47-A7F7-A805A437A361}" srcOrd="2" destOrd="0" presId="urn:microsoft.com/office/officeart/2005/8/layout/lProcess3"/>
    <dgm:cxn modelId="{6F46B750-BFD3-3548-B394-CE38C960A1DC}" type="presParOf" srcId="{BF85B71A-2322-B54F-B918-998B0EDEED85}" destId="{FE2B478C-71F7-124D-8D14-4E05088CA196}" srcOrd="3" destOrd="0" presId="urn:microsoft.com/office/officeart/2005/8/layout/lProcess3"/>
    <dgm:cxn modelId="{CF54DCBB-732F-8C48-93BF-BB36340074F5}" type="presParOf" srcId="{BF85B71A-2322-B54F-B918-998B0EDEED85}" destId="{D7FE4F82-DB12-3C49-AE93-4F5675D45B80}" srcOrd="4" destOrd="0" presId="urn:microsoft.com/office/officeart/2005/8/layout/lProcess3"/>
    <dgm:cxn modelId="{897A5BA7-24CB-3F42-AB4F-102D4B965EE6}" type="presParOf" srcId="{BF85B71A-2322-B54F-B918-998B0EDEED85}" destId="{CA2E4684-E78B-3744-98CC-FCA5E11E8ADC}" srcOrd="5" destOrd="0" presId="urn:microsoft.com/office/officeart/2005/8/layout/lProcess3"/>
    <dgm:cxn modelId="{14C775DB-8ED6-7A43-9B07-D31DF5B80CDE}" type="presParOf" srcId="{BF85B71A-2322-B54F-B918-998B0EDEED85}" destId="{7A206F5C-DB29-DE4A-99FC-56A85F813D14}" srcOrd="6" destOrd="0" presId="urn:microsoft.com/office/officeart/2005/8/layout/lProcess3"/>
    <dgm:cxn modelId="{E0E906D0-EF62-5746-A3B0-1801E4BCD89A}" type="presParOf" srcId="{3DB9C427-F3D0-0D4C-B324-7E842FCB4071}" destId="{616D85B1-4565-9D42-9E74-890CD99EE28E}" srcOrd="5" destOrd="0" presId="urn:microsoft.com/office/officeart/2005/8/layout/lProcess3"/>
    <dgm:cxn modelId="{4A2040F6-77F5-4640-8420-2ED7900DFAD6}" type="presParOf" srcId="{3DB9C427-F3D0-0D4C-B324-7E842FCB4071}" destId="{74956433-2682-7443-8801-99FB5F3B5DA1}" srcOrd="6" destOrd="0" presId="urn:microsoft.com/office/officeart/2005/8/layout/lProcess3"/>
    <dgm:cxn modelId="{D31ABB53-84FF-294C-B499-C928A78B93D3}" type="presParOf" srcId="{74956433-2682-7443-8801-99FB5F3B5DA1}" destId="{A328E987-88DE-2B46-85F7-AEFAF79D46B3}" srcOrd="0" destOrd="0" presId="urn:microsoft.com/office/officeart/2005/8/layout/lProcess3"/>
    <dgm:cxn modelId="{03832C39-023A-5542-9D0D-01CD83CCE158}" type="presParOf" srcId="{74956433-2682-7443-8801-99FB5F3B5DA1}" destId="{DB90450B-F2D2-B547-B045-3686B9039147}" srcOrd="1" destOrd="0" presId="urn:microsoft.com/office/officeart/2005/8/layout/lProcess3"/>
    <dgm:cxn modelId="{EE578598-CDAA-F44F-A58F-3E685CC1EC5E}" type="presParOf" srcId="{74956433-2682-7443-8801-99FB5F3B5DA1}" destId="{6E04311E-D1E1-A043-9355-7FB9779E1642}" srcOrd="2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F6570-9365-EC40-B64A-DA4E8DBC06D4}">
      <dsp:nvSpPr>
        <dsp:cNvPr id="0" name=""/>
        <dsp:cNvSpPr/>
      </dsp:nvSpPr>
      <dsp:spPr>
        <a:xfrm>
          <a:off x="608957" y="3655"/>
          <a:ext cx="2453404" cy="9813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  <a:cs typeface="Calibri"/>
            </a:rPr>
            <a:t>Free General Admission</a:t>
          </a:r>
        </a:p>
      </dsp:txBody>
      <dsp:txXfrm>
        <a:off x="1099638" y="3655"/>
        <a:ext cx="1472043" cy="981361"/>
      </dsp:txXfrm>
    </dsp:sp>
    <dsp:sp modelId="{B859A0B1-A0D4-B040-9B00-41B57F0EDD98}">
      <dsp:nvSpPr>
        <dsp:cNvPr id="0" name=""/>
        <dsp:cNvSpPr/>
      </dsp:nvSpPr>
      <dsp:spPr>
        <a:xfrm>
          <a:off x="2743419" y="87071"/>
          <a:ext cx="5759504" cy="814530"/>
        </a:xfrm>
        <a:prstGeom prst="chevron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accent1"/>
              </a:solidFill>
              <a:latin typeface="+mj-lt"/>
              <a:cs typeface="Calibri"/>
            </a:rPr>
            <a:t> </a:t>
          </a:r>
          <a:r>
            <a:rPr lang="en-US" sz="1600" b="0" kern="12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/>
            </a:rPr>
            <a:t>Detroit residents receive Free General Admission</a:t>
          </a:r>
          <a:r>
            <a:rPr lang="en-US" sz="1600" b="1" kern="1200">
              <a:solidFill>
                <a:schemeClr val="accent1"/>
              </a:solidFill>
              <a:latin typeface="+mj-lt"/>
              <a:cs typeface="Calibri"/>
            </a:rPr>
            <a:t> </a:t>
          </a:r>
        </a:p>
      </dsp:txBody>
      <dsp:txXfrm>
        <a:off x="3150684" y="87071"/>
        <a:ext cx="4944974" cy="814530"/>
      </dsp:txXfrm>
    </dsp:sp>
    <dsp:sp modelId="{79495FE0-1837-2541-A411-1E1CA5830288}">
      <dsp:nvSpPr>
        <dsp:cNvPr id="0" name=""/>
        <dsp:cNvSpPr/>
      </dsp:nvSpPr>
      <dsp:spPr>
        <a:xfrm>
          <a:off x="608957" y="1122408"/>
          <a:ext cx="2453404" cy="9813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  <a:cs typeface="Calibri"/>
            </a:rPr>
            <a:t>School Program</a:t>
          </a:r>
        </a:p>
      </dsp:txBody>
      <dsp:txXfrm>
        <a:off x="1099638" y="1122408"/>
        <a:ext cx="1472043" cy="981361"/>
      </dsp:txXfrm>
    </dsp:sp>
    <dsp:sp modelId="{EDE73D56-532B-1146-A1DA-4D2B1087DE35}">
      <dsp:nvSpPr>
        <dsp:cNvPr id="0" name=""/>
        <dsp:cNvSpPr/>
      </dsp:nvSpPr>
      <dsp:spPr>
        <a:xfrm>
          <a:off x="2743419" y="1205823"/>
          <a:ext cx="3464177" cy="814530"/>
        </a:xfrm>
        <a:prstGeom prst="chevron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K-12 Field Trips with Bus Transportation</a:t>
          </a:r>
          <a:endParaRPr lang="en-US" sz="1600" kern="1200">
            <a:latin typeface="+mj-lt"/>
            <a:ea typeface="Calibri"/>
            <a:cs typeface="Times New Roman"/>
          </a:endParaRPr>
        </a:p>
      </dsp:txBody>
      <dsp:txXfrm>
        <a:off x="3150684" y="1205823"/>
        <a:ext cx="2649647" cy="814530"/>
      </dsp:txXfrm>
    </dsp:sp>
    <dsp:sp modelId="{E471FC48-8610-8A4E-A214-2BA8B7A35EF8}">
      <dsp:nvSpPr>
        <dsp:cNvPr id="0" name=""/>
        <dsp:cNvSpPr/>
      </dsp:nvSpPr>
      <dsp:spPr>
        <a:xfrm>
          <a:off x="5922511" y="1205823"/>
          <a:ext cx="2518263" cy="814530"/>
        </a:xfrm>
        <a:prstGeom prst="chevron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Educator Professional Development</a:t>
          </a:r>
        </a:p>
      </dsp:txBody>
      <dsp:txXfrm>
        <a:off x="6329776" y="1205823"/>
        <a:ext cx="1703733" cy="814530"/>
      </dsp:txXfrm>
    </dsp:sp>
    <dsp:sp modelId="{CD322E1E-3079-C74F-B675-5F2D47C459DD}">
      <dsp:nvSpPr>
        <dsp:cNvPr id="0" name=""/>
        <dsp:cNvSpPr/>
      </dsp:nvSpPr>
      <dsp:spPr>
        <a:xfrm>
          <a:off x="608957" y="2241160"/>
          <a:ext cx="2453404" cy="9813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  <a:cs typeface="Calibri"/>
            </a:rPr>
            <a:t>Senior Program</a:t>
          </a:r>
        </a:p>
      </dsp:txBody>
      <dsp:txXfrm>
        <a:off x="1099638" y="2241160"/>
        <a:ext cx="1472043" cy="981361"/>
      </dsp:txXfrm>
    </dsp:sp>
    <dsp:sp modelId="{726DAB80-6C2D-BA47-A7F7-A805A437A361}">
      <dsp:nvSpPr>
        <dsp:cNvPr id="0" name=""/>
        <dsp:cNvSpPr/>
      </dsp:nvSpPr>
      <dsp:spPr>
        <a:xfrm>
          <a:off x="2743419" y="2324576"/>
          <a:ext cx="2036326" cy="814530"/>
        </a:xfrm>
        <a:prstGeom prst="chevron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Senior Group Visits</a:t>
          </a:r>
          <a:r>
            <a:rPr lang="en-US" sz="1600" i="0" kern="1200">
              <a:latin typeface="+mj-lt"/>
              <a:cs typeface="Times New Roman"/>
            </a:rPr>
            <a:t> </a:t>
          </a:r>
        </a:p>
      </dsp:txBody>
      <dsp:txXfrm>
        <a:off x="3150684" y="2324576"/>
        <a:ext cx="1221796" cy="814530"/>
      </dsp:txXfrm>
    </dsp:sp>
    <dsp:sp modelId="{D7FE4F82-DB12-3C49-AE93-4F5675D45B80}">
      <dsp:nvSpPr>
        <dsp:cNvPr id="0" name=""/>
        <dsp:cNvSpPr/>
      </dsp:nvSpPr>
      <dsp:spPr>
        <a:xfrm>
          <a:off x="4494660" y="2324576"/>
          <a:ext cx="2410501" cy="814530"/>
        </a:xfrm>
        <a:prstGeom prst="chevron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Free Group Transportation</a:t>
          </a:r>
        </a:p>
      </dsp:txBody>
      <dsp:txXfrm>
        <a:off x="4901925" y="2324576"/>
        <a:ext cx="1595971" cy="814530"/>
      </dsp:txXfrm>
    </dsp:sp>
    <dsp:sp modelId="{7A206F5C-DB29-DE4A-99FC-56A85F813D14}">
      <dsp:nvSpPr>
        <dsp:cNvPr id="0" name=""/>
        <dsp:cNvSpPr/>
      </dsp:nvSpPr>
      <dsp:spPr>
        <a:xfrm>
          <a:off x="6620075" y="2324576"/>
          <a:ext cx="1889975" cy="814530"/>
        </a:xfrm>
        <a:prstGeom prst="chevron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Docent-led Tours</a:t>
          </a:r>
        </a:p>
      </dsp:txBody>
      <dsp:txXfrm>
        <a:off x="7027340" y="2324576"/>
        <a:ext cx="1075445" cy="814530"/>
      </dsp:txXfrm>
    </dsp:sp>
    <dsp:sp modelId="{A328E987-88DE-2B46-85F7-AEFAF79D46B3}">
      <dsp:nvSpPr>
        <dsp:cNvPr id="0" name=""/>
        <dsp:cNvSpPr/>
      </dsp:nvSpPr>
      <dsp:spPr>
        <a:xfrm>
          <a:off x="608957" y="3359913"/>
          <a:ext cx="2453404" cy="9813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  <a:cs typeface="Calibri"/>
            </a:rPr>
            <a:t>Community Partnerships</a:t>
          </a:r>
        </a:p>
      </dsp:txBody>
      <dsp:txXfrm>
        <a:off x="1099638" y="3359913"/>
        <a:ext cx="1472043" cy="981361"/>
      </dsp:txXfrm>
    </dsp:sp>
    <dsp:sp modelId="{6E04311E-D1E1-A043-9355-7FB9779E1642}">
      <dsp:nvSpPr>
        <dsp:cNvPr id="0" name=""/>
        <dsp:cNvSpPr/>
      </dsp:nvSpPr>
      <dsp:spPr>
        <a:xfrm>
          <a:off x="2743419" y="3443329"/>
          <a:ext cx="5696194" cy="814530"/>
        </a:xfrm>
        <a:prstGeom prst="chevron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Calibri"/>
              <a:cs typeface="Times New Roman"/>
            </a:rPr>
            <a:t>Art-based Programming with Cities, Townships, Villages, &amp; Arts Organizations</a:t>
          </a:r>
          <a:r>
            <a:rPr lang="en-US" sz="1600" kern="1200">
              <a:latin typeface="+mj-lt"/>
              <a:cs typeface="Times New Roman"/>
            </a:rPr>
            <a:t> </a:t>
          </a:r>
          <a:endParaRPr lang="en-US" sz="1600" kern="1200">
            <a:latin typeface="+mj-lt"/>
            <a:cs typeface="Calibri" panose="020F0502020204030204" pitchFamily="34" charset="0"/>
          </a:endParaRPr>
        </a:p>
      </dsp:txBody>
      <dsp:txXfrm>
        <a:off x="3150684" y="3443329"/>
        <a:ext cx="4881664" cy="814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D480F8B-CC89-4E3B-988E-5C3C565E069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37F7FC-E5D7-4A77-92DD-4C9122A25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2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CE3B8-2935-465B-B96C-82C7ECF346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20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7F7FC-E5D7-4A77-92DD-4C9122A258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25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7F7FC-E5D7-4A77-92DD-4C9122A258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38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AF7BE-E746-419F-8EBF-A2A9170DCB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2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7F7FC-E5D7-4A77-92DD-4C9122A258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8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7F7FC-E5D7-4A77-92DD-4C9122A258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3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AF7BE-E746-419F-8EBF-A2A9170DCB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81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375">
              <a:defRPr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0009F-16A5-422D-B9F4-92E8282A5A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4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2424-030D-4957-8B19-E40AC52373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0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375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0009F-16A5-422D-B9F4-92E8282A5A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1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0009F-16A5-422D-B9F4-92E8282A5A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62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12192000" cy="5859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5A7D9C-2DB9-4FEB-8636-BB6960DD0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389" y1="47611" x2="19389" y2="47611"/>
                        <a14:foregroundMark x1="47722" y1="27611" x2="47722" y2="27611"/>
                        <a14:foregroundMark x1="50111" y1="26722" x2="50111" y2="26722"/>
                        <a14:foregroundMark x1="52778" y1="27056" x2="52778" y2="27056"/>
                        <a14:foregroundMark x1="74389" y1="44944" x2="74389" y2="44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8" y="5990590"/>
            <a:ext cx="731520" cy="731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74C94E-BE20-45A9-96A5-7BF9FE8937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98" y="6356350"/>
            <a:ext cx="4476274" cy="1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8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45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3578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7BE1-4ECF-41DF-B59D-FBEF2A1D6958}" type="datetime1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F7C9-C5D1-4D17-837B-FA48525B789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3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44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3728-8045-430A-88D1-ACA20E969CF3}" type="datetime1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F7C9-C5D1-4D17-837B-FA48525B78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69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821251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F76908-A4BC-2609-D03F-86442BF3A7C7}"/>
              </a:ext>
            </a:extLst>
          </p:cNvPr>
          <p:cNvSpPr/>
          <p:nvPr userDrawn="1"/>
        </p:nvSpPr>
        <p:spPr>
          <a:xfrm>
            <a:off x="1524000" y="1346667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410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503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536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518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20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35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52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013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168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992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255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966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821251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96C85A-FA8C-8CCE-3E3B-6693F5858556}"/>
              </a:ext>
            </a:extLst>
          </p:cNvPr>
          <p:cNvSpPr/>
          <p:nvPr userDrawn="1"/>
        </p:nvSpPr>
        <p:spPr>
          <a:xfrm>
            <a:off x="1524000" y="1346667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5019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6419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359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8577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74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615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1505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409F9F8-0A9A-1813-04E7-D51E70917674}"/>
              </a:ext>
            </a:extLst>
          </p:cNvPr>
          <p:cNvGrpSpPr/>
          <p:nvPr userDrawn="1"/>
        </p:nvGrpSpPr>
        <p:grpSpPr>
          <a:xfrm>
            <a:off x="11017307" y="2463820"/>
            <a:ext cx="457200" cy="457200"/>
            <a:chOff x="6201965" y="4562475"/>
            <a:chExt cx="457200" cy="457200"/>
          </a:xfrm>
          <a:solidFill>
            <a:schemeClr val="tx1">
              <a:lumMod val="50000"/>
              <a:lumOff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5359CE7E-F4BF-D981-184F-6FC178F23509}"/>
                </a:ext>
              </a:extLst>
            </p:cNvPr>
            <p:cNvSpPr/>
            <p:nvPr/>
          </p:nvSpPr>
          <p:spPr>
            <a:xfrm>
              <a:off x="6201965" y="4562475"/>
              <a:ext cx="457200" cy="457200"/>
            </a:xfrm>
            <a:prstGeom prst="wedgeEllipseCallout">
              <a:avLst>
                <a:gd name="adj1" fmla="val -42187"/>
                <a:gd name="adj2" fmla="val 51563"/>
              </a:avLst>
            </a:prstGeom>
            <a:grp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6274096-CEF0-AF48-0240-A6E34E1FBAF8}"/>
                </a:ext>
              </a:extLst>
            </p:cNvPr>
            <p:cNvCxnSpPr>
              <a:cxnSpLocks/>
            </p:cNvCxnSpPr>
            <p:nvPr/>
          </p:nvCxnSpPr>
          <p:spPr>
            <a:xfrm>
              <a:off x="6322218" y="4752975"/>
              <a:ext cx="216694" cy="0"/>
            </a:xfrm>
            <a:prstGeom prst="line">
              <a:avLst/>
            </a:prstGeom>
            <a:grp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CA2CAA3-5B7D-5049-8A89-52434E64F04F}"/>
                </a:ext>
              </a:extLst>
            </p:cNvPr>
            <p:cNvCxnSpPr>
              <a:cxnSpLocks/>
            </p:cNvCxnSpPr>
            <p:nvPr/>
          </p:nvCxnSpPr>
          <p:spPr>
            <a:xfrm>
              <a:off x="6322218" y="4835301"/>
              <a:ext cx="145257" cy="0"/>
            </a:xfrm>
            <a:prstGeom prst="line">
              <a:avLst/>
            </a:prstGeom>
            <a:grp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6116626-B9B2-5784-F389-A546827D7568}"/>
              </a:ext>
            </a:extLst>
          </p:cNvPr>
          <p:cNvGrpSpPr/>
          <p:nvPr userDrawn="1"/>
        </p:nvGrpSpPr>
        <p:grpSpPr>
          <a:xfrm>
            <a:off x="10925867" y="3365798"/>
            <a:ext cx="640080" cy="548640"/>
            <a:chOff x="2529840" y="4691062"/>
            <a:chExt cx="1142104" cy="914400"/>
          </a:xfrm>
        </p:grpSpPr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41D1FA51-AFAE-88BC-2E1B-D883A86A6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29840" y="4691062"/>
              <a:ext cx="914400" cy="914400"/>
            </a:xfrm>
            <a:prstGeom prst="rect">
              <a:avLst/>
            </a:prstGeom>
          </p:spPr>
        </p:pic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2B4AE1D-B97F-3455-D883-922A223D0AEE}"/>
                </a:ext>
              </a:extLst>
            </p:cNvPr>
            <p:cNvSpPr/>
            <p:nvPr/>
          </p:nvSpPr>
          <p:spPr>
            <a:xfrm>
              <a:off x="3010855" y="5038727"/>
              <a:ext cx="537883" cy="457200"/>
            </a:xfrm>
            <a:prstGeom prst="wedgeEllipseCallout">
              <a:avLst>
                <a:gd name="adj1" fmla="val -40717"/>
                <a:gd name="adj2" fmla="val 59799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B7148AB2-A05B-DAA7-B6A5-04D8B28B74DF}"/>
                </a:ext>
              </a:extLst>
            </p:cNvPr>
            <p:cNvSpPr/>
            <p:nvPr/>
          </p:nvSpPr>
          <p:spPr>
            <a:xfrm>
              <a:off x="3037243" y="5027296"/>
              <a:ext cx="537883" cy="457200"/>
            </a:xfrm>
            <a:prstGeom prst="wedgeEllipseCallout">
              <a:avLst>
                <a:gd name="adj1" fmla="val -40717"/>
                <a:gd name="adj2" fmla="val 59799"/>
              </a:avLst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A06CFC54-3992-2506-7852-A03BA74D1569}"/>
                </a:ext>
              </a:extLst>
            </p:cNvPr>
            <p:cNvSpPr/>
            <p:nvPr/>
          </p:nvSpPr>
          <p:spPr>
            <a:xfrm flipH="1">
              <a:off x="3306184" y="5237164"/>
              <a:ext cx="365760" cy="274320"/>
            </a:xfrm>
            <a:prstGeom prst="wedgeEllipseCallout">
              <a:avLst>
                <a:gd name="adj1" fmla="val -54656"/>
                <a:gd name="adj2" fmla="val 51118"/>
              </a:avLst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98CB7-B74E-F2AB-7451-6C344A19FB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570540" cy="691134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79D818D-C85F-CF18-9B56-8641B6520681}"/>
              </a:ext>
            </a:extLst>
          </p:cNvPr>
          <p:cNvSpPr txBox="1">
            <a:spLocks/>
          </p:cNvSpPr>
          <p:nvPr userDrawn="1"/>
        </p:nvSpPr>
        <p:spPr>
          <a:xfrm>
            <a:off x="6231722" y="427831"/>
            <a:ext cx="4389912" cy="2852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Questions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C2E2E-EDD1-E6DE-C599-DF188901FE44}"/>
              </a:ext>
            </a:extLst>
          </p:cNvPr>
          <p:cNvSpPr txBox="1"/>
          <p:nvPr userDrawn="1"/>
        </p:nvSpPr>
        <p:spPr>
          <a:xfrm>
            <a:off x="5570540" y="2495739"/>
            <a:ext cx="571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Submit questions through the chat </a:t>
            </a:r>
          </a:p>
          <a:p>
            <a:pPr algn="ctr"/>
            <a:endParaRPr lang="en-US" sz="2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Today’s moderator is </a:t>
            </a:r>
            <a:r>
              <a:rPr lang="en-US" sz="2400" b="1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endParaRPr lang="en-US" sz="2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683F7CE-F524-E808-E12D-3C698C3F07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5993" y="3640118"/>
            <a:ext cx="4221370" cy="914400"/>
          </a:xfrm>
        </p:spPr>
        <p:txBody>
          <a:bodyPr>
            <a:noAutofit/>
          </a:bodyPr>
          <a:lstStyle>
            <a:lvl1pPr marL="0" indent="0" algn="ctr">
              <a:buNone/>
              <a:defRPr sz="2400" b="1" u="none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3667642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884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666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0691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5895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591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B25ED5-802C-14AE-731C-7D21D8A21371}"/>
              </a:ext>
            </a:extLst>
          </p:cNvPr>
          <p:cNvSpPr/>
          <p:nvPr userDrawn="1"/>
        </p:nvSpPr>
        <p:spPr>
          <a:xfrm>
            <a:off x="0" y="0"/>
            <a:ext cx="12192000" cy="5821251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F5CBD-8884-7501-5427-889E2CE93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AEAC3-06EE-E72D-1283-3B7D4BCBE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681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7AB30-13D5-58A6-C4B9-9F432A92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4E860-0B9B-EBDA-EA56-F82BEB162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422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71E06-8729-6E05-198E-05848470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A4EA9-86E5-753E-9E54-3A6BB5FC3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74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445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528D-1ACF-2F8F-B41F-AA9A1D33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AEB4E-40C2-07D2-34DA-5F4C05FD1B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6CC4A-C51B-2D36-25B3-A40CBB5A7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244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458A6-D0B0-7FAC-85E3-75E22366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0145B-9AA9-A92A-B888-873759B6E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F1CFD-935C-2B8B-0CEB-6019065F4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7E584-622C-2690-5899-FB72A5855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C32A5-32BD-6340-19F8-3F25EB5D2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2080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5DF3A-9859-56C6-A728-55755505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7188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64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20C3-348E-898A-E542-8B152FF3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14A81-E754-4E6E-7736-025D7A4FF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00813-9B42-93DB-5B7F-EB0FC4428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4915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5D2F-B192-C822-20D4-CC92897C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B5CC5-F13B-A314-FD21-6AA69E4BB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51264-01C5-0A04-C766-C4334E08D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9138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93F5-EDE0-68FF-8D05-38F9F3F9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A54FF-AABA-5BB3-3CBD-F79BB2886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763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85611-35D4-BC89-E4FE-35E5A4C4B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8CDEA-8C07-463D-D489-09F38785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40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5CBD-8884-7501-5427-889E2CE93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AEAC3-06EE-E72D-1283-3B7D4BCBE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413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7AB30-13D5-58A6-C4B9-9F432A92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4E860-0B9B-EBDA-EA56-F82BEB162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45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05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71E06-8729-6E05-198E-05848470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A4EA9-86E5-753E-9E54-3A6BB5FC3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208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528D-1ACF-2F8F-B41F-AA9A1D33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AEB4E-40C2-07D2-34DA-5F4C05FD1B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6CC4A-C51B-2D36-25B3-A40CBB5A7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0573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458A6-D0B0-7FAC-85E3-75E22366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0145B-9AA9-A92A-B888-873759B6E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F1CFD-935C-2B8B-0CEB-6019065F4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7E584-622C-2690-5899-FB72A5855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C32A5-32BD-6340-19F8-3F25EB5D2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149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5DF3A-9859-56C6-A728-55755505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5973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515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20C3-348E-898A-E542-8B152FF3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14A81-E754-4E6E-7736-025D7A4FF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00813-9B42-93DB-5B7F-EB0FC4428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34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5D2F-B192-C822-20D4-CC92897C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B5CC5-F13B-A314-FD21-6AA69E4BB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51264-01C5-0A04-C766-C4334E08D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0080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93F5-EDE0-68FF-8D05-38F9F3F9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A54FF-AABA-5BB3-3CBD-F79BB2886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835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85611-35D4-BC89-E4FE-35E5A4C4B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8CDEA-8C07-463D-D489-09F38785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7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33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86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07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37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520DB-7077-43CE-94FA-D0473BE123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89" y1="47611" x2="19389" y2="47611"/>
                        <a14:foregroundMark x1="47722" y1="27611" x2="47722" y2="27611"/>
                        <a14:foregroundMark x1="50111" y1="26722" x2="50111" y2="26722"/>
                        <a14:foregroundMark x1="52778" y1="27056" x2="52778" y2="27056"/>
                        <a14:foregroundMark x1="74389" y1="44944" x2="74389" y2="44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8" y="5990590"/>
            <a:ext cx="731520" cy="73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B970C-011A-4FFD-A561-B49D2389C2C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98" y="6356350"/>
            <a:ext cx="4476274" cy="1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6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57" r:id="rId12"/>
    <p:sldLayoutId id="21474837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CD4A04-A5A6-4B50-BA2F-ACE5A2B9EC7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2192000" cy="68945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54D35-CCC4-4974-A2B4-F7A18C0E297E}"/>
              </a:ext>
            </a:extLst>
          </p:cNvPr>
          <p:cNvSpPr/>
          <p:nvPr userDrawn="1"/>
        </p:nvSpPr>
        <p:spPr>
          <a:xfrm>
            <a:off x="381001" y="-2"/>
            <a:ext cx="11429999" cy="6894577"/>
          </a:xfrm>
          <a:prstGeom prst="rect">
            <a:avLst/>
          </a:prstGeom>
          <a:gradFill flip="none" rotWithShape="1">
            <a:gsLst>
              <a:gs pos="5000">
                <a:schemeClr val="bg1">
                  <a:alpha val="95000"/>
                </a:schemeClr>
              </a:gs>
              <a:gs pos="57000">
                <a:schemeClr val="bg1">
                  <a:alpha val="90000"/>
                </a:schemeClr>
              </a:gs>
              <a:gs pos="70000">
                <a:schemeClr val="bg1">
                  <a:alpha val="80000"/>
                </a:schemeClr>
              </a:gs>
              <a:gs pos="87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6996" y="1825625"/>
            <a:ext cx="101968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2944" y1="42444" x2="22944" y2="42444"/>
                        <a14:foregroundMark x1="47333" y1="25056" x2="47556" y2="74333"/>
                        <a14:foregroundMark x1="49944" y1="25278" x2="50167" y2="74833"/>
                        <a14:foregroundMark x1="52500" y1="25556" x2="52722" y2="74333"/>
                        <a14:foregroundMark x1="75500" y1="45722" x2="7550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12885"/>
            <a:ext cx="640080" cy="640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3F233-9D0D-4B14-97F2-805C482B4DD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10" y="6332925"/>
            <a:ext cx="3952390" cy="1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7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CD4A04-A5A6-4B50-BA2F-ACE5A2B9E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"/>
            <a:ext cx="12192000" cy="68945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54D35-CCC4-4974-A2B4-F7A18C0E297E}"/>
              </a:ext>
            </a:extLst>
          </p:cNvPr>
          <p:cNvSpPr/>
          <p:nvPr userDrawn="1"/>
        </p:nvSpPr>
        <p:spPr>
          <a:xfrm>
            <a:off x="381001" y="-2"/>
            <a:ext cx="11429999" cy="6894577"/>
          </a:xfrm>
          <a:prstGeom prst="rect">
            <a:avLst/>
          </a:prstGeom>
          <a:gradFill flip="none" rotWithShape="1">
            <a:gsLst>
              <a:gs pos="5000">
                <a:schemeClr val="bg1">
                  <a:alpha val="95000"/>
                </a:schemeClr>
              </a:gs>
              <a:gs pos="57000">
                <a:schemeClr val="bg1">
                  <a:alpha val="90000"/>
                </a:schemeClr>
              </a:gs>
              <a:gs pos="70000">
                <a:schemeClr val="bg1">
                  <a:alpha val="80000"/>
                </a:schemeClr>
              </a:gs>
              <a:gs pos="87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6996" y="1825625"/>
            <a:ext cx="101968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87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56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B55D1A-4614-BDF0-96AF-2E3BB4BB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557F5-F103-57B2-4467-5DC41D8ED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26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B55D1A-4614-BDF0-96AF-2E3BB4BB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557F5-F103-57B2-4467-5DC41D8ED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294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mcfarland@dia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VjmWzq0LUuA?feature=oembed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0.jpeg"/><Relationship Id="rId5" Type="http://schemas.openxmlformats.org/officeDocument/2006/relationships/slide" Target="slide9.xm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4055-997F-FAE6-FAEA-71933B7FC6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CITY OF DETROIT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BEFC7-C2F1-E423-E9D4-44E40204D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8916"/>
            <a:ext cx="9144000" cy="1655762"/>
          </a:xfrm>
        </p:spPr>
        <p:txBody>
          <a:bodyPr/>
          <a:lstStyle/>
          <a:p>
            <a:r>
              <a:rPr lang="en-US" sz="24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Thursday, March 16, 2023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6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0076BF"/>
                </a:solidFill>
              </a:rPr>
              <a:t>SENIOR PROGRAM</a:t>
            </a:r>
            <a:endParaRPr lang="en-US" sz="4000" spc="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05DCB4-DCBB-6046-8276-088E7C94A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012" y="1492822"/>
            <a:ext cx="8277976" cy="16660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Museum Visits with Free Group Transportation &amp; Tours</a:t>
            </a:r>
          </a:p>
          <a:p>
            <a:pPr marL="0" indent="0" algn="ctr">
              <a:buNone/>
            </a:pPr>
            <a:r>
              <a:rPr lang="en-US" sz="2200" i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Behind the Seen </a:t>
            </a: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Art Talks in the Community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Groups of patrons looking around at the Detroit Industry Murals in Rivera Court">
            <a:extLst>
              <a:ext uri="{FF2B5EF4-FFF2-40B4-BE49-F238E27FC236}">
                <a16:creationId xmlns:a16="http://schemas.microsoft.com/office/drawing/2014/main" id="{6ABE2A9A-C78B-DB41-9719-BBF743A95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29" y="2558475"/>
            <a:ext cx="9130942" cy="3278262"/>
          </a:xfrm>
          <a:prstGeom prst="rect">
            <a:avLst/>
          </a:prstGeom>
          <a:noFill/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11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C260E9-5AB5-AC49-837A-5AD7D8E4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52" y="134968"/>
            <a:ext cx="10515600" cy="1325563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>
                <a:solidFill>
                  <a:srgbClr val="0076BF"/>
                </a:solidFill>
              </a:rPr>
              <a:t>COMMUNITY PARTNERSHIP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123D2-7457-15FF-D621-6FDA33A81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90480" y="1292954"/>
            <a:ext cx="3505729" cy="48196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rPr>
              <a:t>INSIDE|OUT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rPr>
              <a:t>2022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Calibri" panose="020F0502020204030204" pitchFamily="34" charset="0"/>
              </a:rPr>
              <a:t>Greektown, Rouge Park &amp;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Calibri" panose="020F0502020204030204" pitchFamily="34" charset="0"/>
              </a:rPr>
              <a:t>Osborne Neighborhood Alliance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1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lt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Calibri" panose="020F0502020204030204" pitchFamily="34" charset="0"/>
              </a:rPr>
              <a:t>2023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Calibri" panose="020F0502020204030204" pitchFamily="34" charset="0"/>
              </a:rPr>
              <a:t>San Bernardo Community,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Calibri" panose="020F0502020204030204" pitchFamily="34" charset="0"/>
              </a:rPr>
              <a:t>Highland Park’s Avalon Village, &amp; Southwest Detroit</a:t>
            </a:r>
          </a:p>
          <a:p>
            <a:pPr marL="0" indent="0" defTabSz="914400">
              <a:buNone/>
            </a:pPr>
            <a:endParaRPr lang="en-US" sz="12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lt"/>
              <a:cs typeface="Calibri" panose="020F0502020204030204" pitchFamily="34" charset="0"/>
            </a:endParaRPr>
          </a:p>
          <a:p>
            <a:pPr marL="0" indent="0" algn="ctr" defTabSz="914400">
              <a:buNone/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Calibri" panose="020F0502020204030204" pitchFamily="34" charset="0"/>
              </a:rPr>
              <a:t>Long-Term Partners</a:t>
            </a:r>
          </a:p>
          <a:p>
            <a:pPr marL="0" indent="0" algn="ctr" defTabSz="914400">
              <a:buNone/>
            </a:pPr>
            <a:r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Calibri" panose="020F0502020204030204" pitchFamily="34" charset="0"/>
              </a:rPr>
              <a:t>Wayne County Community College District</a:t>
            </a:r>
          </a:p>
          <a:p>
            <a:pPr marL="0" indent="0" algn="ctr" defTabSz="914400">
              <a:buNone/>
            </a:pPr>
            <a:r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Calibri" panose="020F0502020204030204" pitchFamily="34" charset="0"/>
              </a:rPr>
              <a:t>Warren C. Evans Terminal at Detroit Metro Airport</a:t>
            </a:r>
          </a:p>
          <a:p>
            <a:pPr marL="0" indent="0" algn="ctr" defTabSz="914400">
              <a:buNone/>
            </a:pPr>
            <a:r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Calibri" panose="020F0502020204030204" pitchFamily="34" charset="0"/>
              </a:rPr>
              <a:t>Brigitte Harris Cancer Pavilion at Henry Ford Hospital</a:t>
            </a:r>
          </a:p>
          <a:p>
            <a:endParaRPr lang="en-US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04F5C5-DA38-5F41-A641-B228B51FC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352" y="1315908"/>
            <a:ext cx="3505730" cy="46652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Calibri" panose="020F0502020204030204" pitchFamily="34" charset="0"/>
              </a:rPr>
              <a:t>Concert of Colors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Calibri" panose="020F0502020204030204" pitchFamily="34" charset="0"/>
              </a:rPr>
              <a:t>Community Group Studio Program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Calibri" panose="020F0502020204030204" pitchFamily="34" charset="0"/>
              </a:rPr>
              <a:t>InsideOut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Calibri" panose="020F0502020204030204" pitchFamily="34" charset="0"/>
              </a:rPr>
              <a:t> Literary Arts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Calibri" panose="020F0502020204030204" pitchFamily="34" charset="0"/>
              </a:rPr>
              <a:t>Wayne County High School Art Exhibition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Calibri" panose="020F0502020204030204" pitchFamily="34" charset="0"/>
              </a:rPr>
              <a:t>86</a:t>
            </a:r>
            <a:r>
              <a:rPr lang="en-US" sz="24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Calibri" panose="020F0502020204030204" pitchFamily="34" charset="0"/>
              </a:rPr>
              <a:t>th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Calibri" panose="020F0502020204030204" pitchFamily="34" charset="0"/>
              </a:rPr>
              <a:t> Annual DPSCD Student Art Exhibition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Calibri" panose="020F0502020204030204" pitchFamily="34" charset="0"/>
              </a:rPr>
              <a:t>Drop-in Art Making at Fairs &amp; Festivals</a:t>
            </a:r>
          </a:p>
        </p:txBody>
      </p:sp>
      <p:pic>
        <p:nvPicPr>
          <p:cNvPr id="10" name="Picture 9" descr="A couple of people looking at a painting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8926EA43-713F-15CB-AD3C-AEBDD7EFD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7" t="14289" r="33240" b="-775"/>
          <a:stretch/>
        </p:blipFill>
        <p:spPr>
          <a:xfrm>
            <a:off x="4413916" y="1315908"/>
            <a:ext cx="3505730" cy="4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0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CAF584-8C8F-7205-C1FE-1B6798424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76BF"/>
                </a:solidFill>
              </a:rPr>
              <a:t>STUDENT ART EXHIBITIONS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B40B5C9-5F17-ED80-62B5-F1FEE73080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181600" cy="257134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CA18584-B867-FDFE-8F82-F06BA1619A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7962" y="1690688"/>
            <a:ext cx="4362450" cy="292002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4F84F7-0A21-3074-075A-B827485C0508}"/>
              </a:ext>
            </a:extLst>
          </p:cNvPr>
          <p:cNvSpPr txBox="1"/>
          <p:nvPr/>
        </p:nvSpPr>
        <p:spPr>
          <a:xfrm>
            <a:off x="838200" y="4427205"/>
            <a:ext cx="52863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86th Annual Detroit Public Schools Community District Art Exhibition </a:t>
            </a:r>
          </a:p>
          <a:p>
            <a:pPr algn="l"/>
            <a:r>
              <a:rPr lang="en-US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April 22 – May 28,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502ACF-285B-32FC-6025-33810A7F7E74}"/>
              </a:ext>
            </a:extLst>
          </p:cNvPr>
          <p:cNvSpPr txBox="1"/>
          <p:nvPr/>
        </p:nvSpPr>
        <p:spPr>
          <a:xfrm>
            <a:off x="6557962" y="4704204"/>
            <a:ext cx="4795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Wayne County High School Art Exhibition </a:t>
            </a:r>
          </a:p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June 16 – July 16, 2023</a:t>
            </a:r>
          </a:p>
        </p:txBody>
      </p:sp>
    </p:spTree>
    <p:extLst>
      <p:ext uri="{BB962C8B-B14F-4D97-AF65-F5344CB8AC3E}">
        <p14:creationId xmlns:p14="http://schemas.microsoft.com/office/powerpoint/2010/main" val="3835647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BEA737-9D0E-973E-A3AF-6A7D659B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76BF"/>
                </a:solidFill>
              </a:rPr>
              <a:t>CURRENT &amp; UPCOMING EXHIBITIONS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7B61B-6CDF-7029-7237-3B9038187276}"/>
              </a:ext>
            </a:extLst>
          </p:cNvPr>
          <p:cNvSpPr txBox="1"/>
          <p:nvPr/>
        </p:nvSpPr>
        <p:spPr>
          <a:xfrm>
            <a:off x="1544023" y="5701506"/>
            <a:ext cx="40961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1C2122"/>
                </a:solidFill>
                <a:effectLst/>
                <a:latin typeface="+mj-lt"/>
              </a:rPr>
              <a:t>Mon on Seneca, 2021, Judy McReynolds Bowman</a:t>
            </a:r>
          </a:p>
          <a:p>
            <a:r>
              <a:rPr lang="en-US" sz="800">
                <a:solidFill>
                  <a:srgbClr val="1C2122"/>
                </a:solidFill>
                <a:latin typeface="+mj-lt"/>
              </a:rPr>
              <a:t>Pigment on Paper</a:t>
            </a:r>
            <a:endParaRPr lang="en-US" sz="800" b="0" i="0">
              <a:solidFill>
                <a:srgbClr val="1C2122"/>
              </a:solidFill>
              <a:effectLst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DB084-0DFE-BC7D-3DA9-07327B2CDD15}"/>
              </a:ext>
            </a:extLst>
          </p:cNvPr>
          <p:cNvSpPr txBox="1"/>
          <p:nvPr/>
        </p:nvSpPr>
        <p:spPr>
          <a:xfrm>
            <a:off x="1544023" y="1527678"/>
            <a:ext cx="4905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Printmaking in the Twenty-First Century</a:t>
            </a:r>
          </a:p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October 21, 2022 – April 9,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ECCFAB-5757-0AB2-688C-244DE924A6FE}"/>
              </a:ext>
            </a:extLst>
          </p:cNvPr>
          <p:cNvSpPr txBox="1"/>
          <p:nvPr/>
        </p:nvSpPr>
        <p:spPr>
          <a:xfrm>
            <a:off x="6096000" y="1529383"/>
            <a:ext cx="4198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James Barnor: Accra/London</a:t>
            </a:r>
          </a:p>
          <a:p>
            <a:pPr algn="r"/>
            <a:r>
              <a:rPr lang="en-US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May 28 – October 15, 2023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EEAB218E-5ED2-C72E-C431-D974474EE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r="2098"/>
          <a:stretch/>
        </p:blipFill>
        <p:spPr>
          <a:xfrm>
            <a:off x="6620105" y="2198606"/>
            <a:ext cx="3674335" cy="365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CFE350-04B7-F11D-D29D-EDE65FBC8E21}"/>
              </a:ext>
            </a:extLst>
          </p:cNvPr>
          <p:cNvSpPr txBox="1"/>
          <p:nvPr/>
        </p:nvSpPr>
        <p:spPr>
          <a:xfrm>
            <a:off x="6501456" y="5877999"/>
            <a:ext cx="3911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>
                <a:latin typeface="+mj-lt"/>
                <a:cs typeface="Calibri" panose="020F0502020204030204" pitchFamily="34" charset="0"/>
              </a:rPr>
              <a:t>Roy Ankrah During Road Work Training, Accra, 1951. Gelatin silver print. </a:t>
            </a:r>
          </a:p>
          <a:p>
            <a:pPr algn="r"/>
            <a:r>
              <a:rPr lang="en-US" sz="800">
                <a:latin typeface="+mj-lt"/>
                <a:cs typeface="Calibri" panose="020F0502020204030204" pitchFamily="34" charset="0"/>
              </a:rPr>
              <a:t>Galerie Clémentine de la Féronnière, Paris.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63638BE-665C-A19B-CE4A-EB2FB2783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23" y="2203068"/>
            <a:ext cx="4706014" cy="34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25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0D52-4505-5C89-8804-1A2EA57C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118569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0076BF"/>
                </a:solidFill>
              </a:rPr>
              <a:t>NEW AQUISITIONS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A2479-DA2D-C0DF-61F8-23AF56706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5392604"/>
            <a:ext cx="1803400" cy="424089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Council, </a:t>
            </a:r>
            <a:r>
              <a:rPr lang="en-US" sz="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2020</a:t>
            </a:r>
            <a:endParaRPr lang="en-US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Mario Moore, American, born 1987</a:t>
            </a:r>
            <a:endParaRPr lang="en-US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Oil on canvas</a:t>
            </a:r>
            <a:endParaRPr lang="en-US" sz="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pic>
        <p:nvPicPr>
          <p:cNvPr id="6" name="Picture 5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52D58A3A-99A7-3834-39DD-1D7C23796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14815" r="8414" b="16614"/>
          <a:stretch/>
        </p:blipFill>
        <p:spPr>
          <a:xfrm>
            <a:off x="838199" y="1583071"/>
            <a:ext cx="6118570" cy="3671142"/>
          </a:xfrm>
          <a:prstGeom prst="rect">
            <a:avLst/>
          </a:prstGeom>
        </p:spPr>
      </p:pic>
      <p:pic>
        <p:nvPicPr>
          <p:cNvPr id="5" name="Picture 4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3DBCAD48-D14A-1CC5-24F8-3F6CF0605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83" y="797992"/>
            <a:ext cx="3349518" cy="524130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661A51-2164-458D-D6C0-48AB05CF89D9}"/>
              </a:ext>
            </a:extLst>
          </p:cNvPr>
          <p:cNvSpPr txBox="1">
            <a:spLocks/>
          </p:cNvSpPr>
          <p:nvPr/>
        </p:nvSpPr>
        <p:spPr>
          <a:xfrm>
            <a:off x="6096000" y="5392604"/>
            <a:ext cx="1803400" cy="646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 i="1" err="1">
                <a:latin typeface="Calibri" panose="020F0502020204030204" pitchFamily="34" charset="0"/>
              </a:rPr>
              <a:t>Golga</a:t>
            </a:r>
            <a:r>
              <a:rPr lang="en-US" sz="800">
                <a:latin typeface="Calibri" panose="020F0502020204030204" pitchFamily="34" charset="0"/>
              </a:rPr>
              <a:t>, 2021</a:t>
            </a:r>
            <a:br>
              <a:rPr lang="en-US" sz="800">
                <a:latin typeface="Calibri" panose="020F0502020204030204" pitchFamily="34" charset="0"/>
              </a:rPr>
            </a:br>
            <a:r>
              <a:rPr lang="en-US" sz="800">
                <a:latin typeface="Calibri" panose="020F0502020204030204" pitchFamily="34" charset="0"/>
              </a:rPr>
              <a:t>Cara Romero, Chemehuevi , born 1977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>
                <a:latin typeface="Calibri" panose="020F0502020204030204" pitchFamily="34" charset="0"/>
              </a:rPr>
              <a:t>Pigment Print</a:t>
            </a:r>
          </a:p>
        </p:txBody>
      </p:sp>
    </p:spTree>
    <p:extLst>
      <p:ext uri="{BB962C8B-B14F-4D97-AF65-F5344CB8AC3E}">
        <p14:creationId xmlns:p14="http://schemas.microsoft.com/office/powerpoint/2010/main" val="3118727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AE03-6921-1B23-726C-CC9799C3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7" y="1792805"/>
            <a:ext cx="7027843" cy="1227980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0076BF"/>
                </a:solidFill>
              </a:rPr>
              <a:t>CONTACT INFORMATION</a:t>
            </a:r>
            <a:endParaRPr lang="en-US"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47EEE-2C24-C7B0-023E-7C290B6F3B7A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006CB6"/>
          </a:solidFill>
          <a:ln>
            <a:solidFill>
              <a:srgbClr val="00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57E9D-D0C4-91F8-41F7-0F4D5420676C}"/>
              </a:ext>
            </a:extLst>
          </p:cNvPr>
          <p:cNvSpPr txBox="1"/>
          <p:nvPr/>
        </p:nvSpPr>
        <p:spPr>
          <a:xfrm>
            <a:off x="6458087" y="3020785"/>
            <a:ext cx="5733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Julie McFarland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Executive Director, Public Affairs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&amp; Community Engagement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3"/>
              </a:rPr>
              <a:t>Jmcfarland@dia.org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| (313) 833-8626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9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B764C-B981-624A-BCFC-54D02C88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65120A-75D5-4933-8031-963B98BD185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Van Gogh in America catalogue - Detroit Institute of Arts Museum Shop">
            <a:extLst>
              <a:ext uri="{FF2B5EF4-FFF2-40B4-BE49-F238E27FC236}">
                <a16:creationId xmlns:a16="http://schemas.microsoft.com/office/drawing/2014/main" id="{B0B014AD-338E-E85C-803A-26A8C56A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C5ACF8-861A-88FB-9683-262A566A87CE}"/>
              </a:ext>
            </a:extLst>
          </p:cNvPr>
          <p:cNvSpPr txBox="1"/>
          <p:nvPr/>
        </p:nvSpPr>
        <p:spPr>
          <a:xfrm>
            <a:off x="1188301" y="2729020"/>
            <a:ext cx="4659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+mj-lt"/>
                <a:cs typeface="Calibri" panose="020F0502020204030204" pitchFamily="34" charset="0"/>
              </a:rPr>
              <a:t>232,193</a:t>
            </a:r>
            <a:r>
              <a:rPr lang="en-US" sz="2400">
                <a:latin typeface="+mj-lt"/>
                <a:cs typeface="Calibri" panose="020F0502020204030204" pitchFamily="34" charset="0"/>
              </a:rPr>
              <a:t> Visitors</a:t>
            </a:r>
          </a:p>
          <a:p>
            <a:r>
              <a:rPr lang="en-US" sz="2400" i="1">
                <a:latin typeface="+mj-lt"/>
                <a:cs typeface="Calibri" panose="020F0502020204030204" pitchFamily="34" charset="0"/>
              </a:rPr>
              <a:t>Van Gogh in America</a:t>
            </a:r>
          </a:p>
        </p:txBody>
      </p:sp>
    </p:spTree>
    <p:extLst>
      <p:ext uri="{BB962C8B-B14F-4D97-AF65-F5344CB8AC3E}">
        <p14:creationId xmlns:p14="http://schemas.microsoft.com/office/powerpoint/2010/main" val="258617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6158701-52EA-B670-E869-B2D552FA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4"/>
          <a:stretch/>
        </p:blipFill>
        <p:spPr>
          <a:xfrm>
            <a:off x="1270861" y="520745"/>
            <a:ext cx="9613787" cy="5407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A2922E-FC39-D97F-22B0-3542DD804897}"/>
              </a:ext>
            </a:extLst>
          </p:cNvPr>
          <p:cNvSpPr txBox="1"/>
          <p:nvPr/>
        </p:nvSpPr>
        <p:spPr>
          <a:xfrm>
            <a:off x="7362702" y="1359468"/>
            <a:ext cx="4025734" cy="4139064"/>
          </a:xfrm>
          <a:prstGeom prst="rect">
            <a:avLst/>
          </a:prstGeom>
          <a:solidFill>
            <a:srgbClr val="006CB6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In total, </a:t>
            </a:r>
            <a:r>
              <a:rPr lang="en-US" sz="2400" b="1">
                <a:solidFill>
                  <a:srgbClr val="FFFF00"/>
                </a:solidFill>
              </a:rPr>
              <a:t>30</a:t>
            </a: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2400" b="1">
                <a:solidFill>
                  <a:srgbClr val="FFFF00"/>
                </a:solidFill>
              </a:rPr>
              <a:t>employees</a:t>
            </a: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throughout the exhibition went from Temporary to Regular team member.</a:t>
            </a:r>
            <a:endParaRPr lang="en-US" sz="2800" b="1">
              <a:solidFill>
                <a:schemeClr val="bg1"/>
              </a:solidFill>
              <a:cs typeface="Helvetic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solidFill>
                  <a:srgbClr val="FFFF00"/>
                </a:solidFill>
              </a:rPr>
              <a:t>50%</a:t>
            </a:r>
            <a:r>
              <a:rPr lang="en-US" sz="2400">
                <a:solidFill>
                  <a:schemeClr val="bg1"/>
                </a:solidFill>
              </a:rPr>
              <a:t> of these team members are Detroit residents.</a:t>
            </a:r>
            <a:endParaRPr lang="en-US" sz="2400">
              <a:solidFill>
                <a:schemeClr val="bg1"/>
              </a:solidFill>
              <a:cs typeface="Helvetic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5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99708-42CB-40FB-8E2D-EF540213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02AB79-AFF9-4CAB-93B0-656B5AB3C3EA}"/>
              </a:ext>
            </a:extLst>
          </p:cNvPr>
          <p:cNvSpPr txBox="1"/>
          <p:nvPr/>
        </p:nvSpPr>
        <p:spPr>
          <a:xfrm>
            <a:off x="6477000" y="5562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405169-4465-16F7-DFB3-7AA79FD6898A}"/>
              </a:ext>
            </a:extLst>
          </p:cNvPr>
          <p:cNvSpPr/>
          <p:nvPr/>
        </p:nvSpPr>
        <p:spPr>
          <a:xfrm>
            <a:off x="254000" y="4699000"/>
            <a:ext cx="11658600" cy="203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large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0735834-2CB3-4DD6-45E2-CC0DAFDA0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4" b="11763"/>
          <a:stretch/>
        </p:blipFill>
        <p:spPr>
          <a:xfrm>
            <a:off x="931898" y="1263532"/>
            <a:ext cx="10328204" cy="5126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16961C-3E9B-2E3E-0101-23CB1481EFD0}"/>
              </a:ext>
            </a:extLst>
          </p:cNvPr>
          <p:cNvSpPr txBox="1"/>
          <p:nvPr/>
        </p:nvSpPr>
        <p:spPr>
          <a:xfrm>
            <a:off x="884746" y="468233"/>
            <a:ext cx="103282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>
                <a:solidFill>
                  <a:srgbClr val="0076B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USA TODAY’S BEST ART MUSEUM </a:t>
            </a:r>
          </a:p>
        </p:txBody>
      </p:sp>
    </p:spTree>
    <p:extLst>
      <p:ext uri="{BB962C8B-B14F-4D97-AF65-F5344CB8AC3E}">
        <p14:creationId xmlns:p14="http://schemas.microsoft.com/office/powerpoint/2010/main" val="32360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ng Smith pictured in front of the Detroit city skyline">
            <a:extLst>
              <a:ext uri="{FF2B5EF4-FFF2-40B4-BE49-F238E27FC236}">
                <a16:creationId xmlns:a16="http://schemas.microsoft.com/office/drawing/2014/main" id="{F4754C35-29C6-169E-711F-FAA2AA90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435" y="683947"/>
            <a:ext cx="3522703" cy="23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C6628-1534-C9E3-0BA1-A1D5D506588C}"/>
              </a:ext>
            </a:extLst>
          </p:cNvPr>
          <p:cNvSpPr txBox="1"/>
          <p:nvPr/>
        </p:nvSpPr>
        <p:spPr>
          <a:xfrm>
            <a:off x="1587456" y="311514"/>
            <a:ext cx="4346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>
                <a:solidFill>
                  <a:srgbClr val="1C2122"/>
                </a:solidFill>
                <a:effectLst/>
                <a:latin typeface="+mj-lt"/>
              </a:rPr>
              <a:t>30th Annual Alain Locke Awards</a:t>
            </a:r>
          </a:p>
        </p:txBody>
      </p:sp>
      <p:pic>
        <p:nvPicPr>
          <p:cNvPr id="6" name="Picture 5" descr="A picture containing person, outdoor, player, crowd&#10;&#10;Description automatically generated">
            <a:extLst>
              <a:ext uri="{FF2B5EF4-FFF2-40B4-BE49-F238E27FC236}">
                <a16:creationId xmlns:a16="http://schemas.microsoft.com/office/drawing/2014/main" id="{66BC0CC4-58C7-1CE9-8721-F91947589D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863" y="680846"/>
            <a:ext cx="3522701" cy="2351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73BE9-E8A8-DBFD-4E9D-9F626BBDE1A7}"/>
              </a:ext>
            </a:extLst>
          </p:cNvPr>
          <p:cNvSpPr txBox="1"/>
          <p:nvPr/>
        </p:nvSpPr>
        <p:spPr>
          <a:xfrm>
            <a:off x="6273619" y="311514"/>
            <a:ext cx="4201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The Rebellious Life of Mrs. Rosa Parks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29BAC-13A5-EC74-B34B-59D01C7016C5}"/>
              </a:ext>
            </a:extLst>
          </p:cNvPr>
          <p:cNvSpPr txBox="1"/>
          <p:nvPr/>
        </p:nvSpPr>
        <p:spPr>
          <a:xfrm>
            <a:off x="1793444" y="5589408"/>
            <a:ext cx="3934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>
                <a:solidFill>
                  <a:srgbClr val="1C2122"/>
                </a:solidFill>
                <a:effectLst/>
                <a:latin typeface="+mj-lt"/>
              </a:rPr>
              <a:t>Friday Night Live! Ballet Folklorico de Detroit</a:t>
            </a:r>
          </a:p>
        </p:txBody>
      </p:sp>
      <p:pic>
        <p:nvPicPr>
          <p:cNvPr id="1030" name="Picture 6" descr="Six women, in traditional Japanese garments, sit in a row and smile at the camera.">
            <a:extLst>
              <a:ext uri="{FF2B5EF4-FFF2-40B4-BE49-F238E27FC236}">
                <a16:creationId xmlns:a16="http://schemas.microsoft.com/office/drawing/2014/main" id="{035B41EC-B4E7-18F1-0171-AED37308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9862" y="3175000"/>
            <a:ext cx="3522703" cy="23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3A1266-443C-9879-C467-FAAA11B2A114}"/>
              </a:ext>
            </a:extLst>
          </p:cNvPr>
          <p:cNvSpPr txBox="1"/>
          <p:nvPr/>
        </p:nvSpPr>
        <p:spPr>
          <a:xfrm>
            <a:off x="6201145" y="5589408"/>
            <a:ext cx="4346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err="1">
                <a:solidFill>
                  <a:srgbClr val="1C2122"/>
                </a:solidFill>
                <a:effectLst/>
                <a:latin typeface="+mj-lt"/>
              </a:rPr>
              <a:t>Hinamatsuri</a:t>
            </a:r>
            <a:r>
              <a:rPr lang="en-US" b="0" i="0">
                <a:solidFill>
                  <a:srgbClr val="1C2122"/>
                </a:solidFill>
                <a:effectLst/>
                <a:latin typeface="+mj-lt"/>
              </a:rPr>
              <a:t> – Japanese Girls Day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81D6624-FB84-ED74-F668-FE497DAEE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1" t="27725" r="19230"/>
          <a:stretch/>
        </p:blipFill>
        <p:spPr bwMode="auto">
          <a:xfrm>
            <a:off x="2037308" y="3175000"/>
            <a:ext cx="3484830" cy="23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982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7392DB8-79C3-F488-6758-175874D4F4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17" y="1166842"/>
            <a:ext cx="4981766" cy="49817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A0C216-7092-D6F8-1969-3AA7CCABA40F}"/>
              </a:ext>
            </a:extLst>
          </p:cNvPr>
          <p:cNvSpPr txBox="1"/>
          <p:nvPr/>
        </p:nvSpPr>
        <p:spPr>
          <a:xfrm>
            <a:off x="1265382" y="257242"/>
            <a:ext cx="6068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900" b="1">
                <a:solidFill>
                  <a:srgbClr val="0076B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DIA STRATEGIC PLAN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685CF-D600-89DA-DEE6-7954FC36587C}"/>
              </a:ext>
            </a:extLst>
          </p:cNvPr>
          <p:cNvSpPr txBox="1"/>
          <p:nvPr/>
        </p:nvSpPr>
        <p:spPr>
          <a:xfrm>
            <a:off x="701964" y="1166842"/>
            <a:ext cx="105294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Create an extraordinary </a:t>
            </a:r>
            <a:r>
              <a:rPr lang="en-US" sz="180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experience</a:t>
            </a: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 for every DIA visitor, onsite, online, and in the community</a:t>
            </a: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endParaRPr lang="en-US" sz="1800">
              <a:solidFill>
                <a:srgbClr val="002846"/>
              </a:solidFill>
              <a:latin typeface="+mj-lt"/>
              <a:cs typeface="Helvetica" panose="020B0604020202020204" pitchFamily="34" charset="0"/>
            </a:endParaRP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Continue to foster a </a:t>
            </a:r>
            <a:r>
              <a:rPr lang="en-US" sz="180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sense of belonging </a:t>
            </a: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for our team, visitors and Tri-County communities based on </a:t>
            </a:r>
            <a:r>
              <a:rPr lang="en-US" sz="180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inclusion, diversity, equity, and access </a:t>
            </a: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in all museum activities</a:t>
            </a: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endParaRPr lang="en-US" sz="1800">
              <a:solidFill>
                <a:srgbClr val="002846"/>
              </a:solidFill>
              <a:latin typeface="+mj-lt"/>
              <a:cs typeface="Helvetica" panose="020B0604020202020204" pitchFamily="34" charset="0"/>
            </a:endParaRP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Cultivate a collaborative, inclusive, and equitable </a:t>
            </a:r>
            <a:r>
              <a:rPr lang="en-US" sz="180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workplace culture </a:t>
            </a: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to attract, develop and retain a high-performing team</a:t>
            </a: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endParaRPr lang="en-US" sz="1800">
              <a:solidFill>
                <a:srgbClr val="002846"/>
              </a:solidFill>
              <a:latin typeface="+mj-lt"/>
              <a:cs typeface="Helvetica" panose="020B0604020202020204" pitchFamily="34" charset="0"/>
            </a:endParaRP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Develop </a:t>
            </a:r>
            <a:r>
              <a:rPr lang="en-US" sz="180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education, exhibition and public programs </a:t>
            </a: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and steward our </a:t>
            </a:r>
            <a:r>
              <a:rPr lang="en-US" sz="180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art collection</a:t>
            </a: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 to uplift and reflect the diversity of cultures and human experiences, raising the </a:t>
            </a:r>
            <a:r>
              <a:rPr lang="en-US" sz="180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world-class profile </a:t>
            </a: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of the DIA</a:t>
            </a: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endParaRPr lang="en-US" sz="1800">
              <a:solidFill>
                <a:srgbClr val="002846"/>
              </a:solidFill>
              <a:latin typeface="+mj-lt"/>
              <a:cs typeface="Helvetica" panose="020B0604020202020204" pitchFamily="34" charset="0"/>
            </a:endParaRP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Secure </a:t>
            </a:r>
            <a:r>
              <a:rPr lang="en-US" sz="180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financial stability </a:t>
            </a: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and support creativity for current and future generations by growing the DIA’s endowment</a:t>
            </a: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endParaRPr lang="en-US" sz="1800">
              <a:solidFill>
                <a:srgbClr val="002846"/>
              </a:solidFill>
              <a:latin typeface="+mj-lt"/>
              <a:cs typeface="Helvetica" panose="020B0604020202020204" pitchFamily="34" charset="0"/>
            </a:endParaRPr>
          </a:p>
          <a:p>
            <a:pPr marL="592434" lvl="1" indent="-394956">
              <a:buClr>
                <a:srgbClr val="0070C0"/>
              </a:buClr>
              <a:buSzPct val="100000"/>
              <a:buFont typeface="Trebuchet MS" panose="020B0603020202020204" pitchFamily="34" charset="0"/>
              <a:buChar char="•"/>
              <a:defRPr/>
            </a:pP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Build </a:t>
            </a:r>
            <a:r>
              <a:rPr lang="en-US" sz="180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digital capabilities </a:t>
            </a:r>
            <a:r>
              <a:rPr lang="en-US" sz="1800">
                <a:solidFill>
                  <a:srgbClr val="002846"/>
                </a:solidFill>
                <a:latin typeface="+mj-lt"/>
                <a:cs typeface="Helvetica" panose="020B0604020202020204" pitchFamily="34" charset="0"/>
              </a:rPr>
              <a:t>that enable efficient teamwork and inspire our onsite and online audiences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AE1E26-2DC3-07FD-2906-7B9BB00A17E4}"/>
              </a:ext>
            </a:extLst>
          </p:cNvPr>
          <p:cNvSpPr/>
          <p:nvPr/>
        </p:nvSpPr>
        <p:spPr>
          <a:xfrm>
            <a:off x="526942" y="5691157"/>
            <a:ext cx="976394" cy="1166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404894E-2808-0D43-9DC6-D2F558375C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157277"/>
              </p:ext>
            </p:extLst>
          </p:nvPr>
        </p:nvGraphicFramePr>
        <p:xfrm>
          <a:off x="431595" y="1476288"/>
          <a:ext cx="9119008" cy="4344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 descr="A person teaching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B843B885-6DF3-3E06-28FD-2F989F2058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73"/>
          <a:stretch/>
        </p:blipFill>
        <p:spPr>
          <a:xfrm>
            <a:off x="9144000" y="1474744"/>
            <a:ext cx="2019301" cy="1387670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person, sky, outdoor, tree&#10;&#10;Description automatically generated">
            <a:extLst>
              <a:ext uri="{FF2B5EF4-FFF2-40B4-BE49-F238E27FC236}">
                <a16:creationId xmlns:a16="http://schemas.microsoft.com/office/drawing/2014/main" id="{1E5C9FAC-B7A2-FEBC-7963-0619C2E353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70" r="84" b="5392"/>
          <a:stretch/>
        </p:blipFill>
        <p:spPr>
          <a:xfrm>
            <a:off x="9143999" y="4350003"/>
            <a:ext cx="2019301" cy="14050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5C8614-3E4F-A71A-23D5-4DEE21C93DF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22" r="1838" b="527"/>
          <a:stretch/>
        </p:blipFill>
        <p:spPr>
          <a:xfrm>
            <a:off x="9144000" y="2855421"/>
            <a:ext cx="2019301" cy="1494582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5FAAC4-8B22-C0F2-57AF-F1D644B7F88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pPr algn="ctr"/>
            <a:r>
              <a:rPr lang="en-US" sz="4000">
                <a:solidFill>
                  <a:srgbClr val="0076BF"/>
                </a:solidFill>
              </a:rPr>
              <a:t>BENEFITS FOR DETROIT RESIDENTS</a:t>
            </a:r>
          </a:p>
        </p:txBody>
      </p:sp>
    </p:spTree>
    <p:extLst>
      <p:ext uri="{BB962C8B-B14F-4D97-AF65-F5344CB8AC3E}">
        <p14:creationId xmlns:p14="http://schemas.microsoft.com/office/powerpoint/2010/main" val="34124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4" y="1113692"/>
            <a:ext cx="45719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76BF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FREE ADMISSION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B3F07-342A-494E-A771-BD8EB7F5C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577" y="150541"/>
            <a:ext cx="3918509" cy="5877763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3EDC5C-CC57-4439-8B1B-1F0AFD7CC138}"/>
              </a:ext>
            </a:extLst>
          </p:cNvPr>
          <p:cNvSpPr txBox="1"/>
          <p:nvPr/>
        </p:nvSpPr>
        <p:spPr>
          <a:xfrm>
            <a:off x="2035108" y="1998960"/>
            <a:ext cx="372687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Museum Hours</a:t>
            </a:r>
            <a:b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</a:br>
            <a:endParaRPr lang="en-US" sz="1200" b="1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2000" i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Mon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		</a:t>
            </a:r>
            <a:r>
              <a:rPr lang="en-US" sz="2000" i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Closed</a:t>
            </a:r>
          </a:p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Tues – Thurs	9 AM – 4 PM</a:t>
            </a:r>
          </a:p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Fri		9 AM – 9 PM</a:t>
            </a:r>
          </a:p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Sat – Sun	10 AM – 5 PM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CE11B8-9A18-0442-A168-639AA92AF3B2}"/>
              </a:ext>
            </a:extLst>
          </p:cNvPr>
          <p:cNvCxnSpPr>
            <a:cxnSpLocks/>
          </p:cNvCxnSpPr>
          <p:nvPr/>
        </p:nvCxnSpPr>
        <p:spPr>
          <a:xfrm>
            <a:off x="2233609" y="2400578"/>
            <a:ext cx="330518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55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5A402E-74E6-FA52-5002-70F45147F1A5}"/>
              </a:ext>
            </a:extLst>
          </p:cNvPr>
          <p:cNvSpPr/>
          <p:nvPr/>
        </p:nvSpPr>
        <p:spPr>
          <a:xfrm>
            <a:off x="3711744" y="1235103"/>
            <a:ext cx="7090095" cy="891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rgbClr val="006CB6"/>
                </a:solidFill>
              </a:rPr>
              <a:t>9,061</a:t>
            </a:r>
            <a:r>
              <a:rPr lang="en-US">
                <a:solidFill>
                  <a:schemeClr val="tx1"/>
                </a:solidFill>
              </a:rPr>
              <a:t> Detroit students participated in 2022</a:t>
            </a:r>
            <a:endParaRPr lang="en-US">
              <a:solidFill>
                <a:schemeClr val="tx1"/>
              </a:solidFill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284A5-B2FD-4CBE-888C-3CE8E501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4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>
                <a:solidFill>
                  <a:srgbClr val="0076BF"/>
                </a:solidFill>
                <a:latin typeface="Helvetica"/>
                <a:cs typeface="Helvetica"/>
              </a:rPr>
              <a:t>SCHOOL PROGRAM</a:t>
            </a:r>
            <a:br>
              <a:rPr lang="en-US" sz="4400" b="1"/>
            </a:br>
            <a:r>
              <a:rPr lang="en-US" sz="3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Free</a:t>
            </a:r>
            <a:r>
              <a:rPr 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K-12 Field Trips</a:t>
            </a:r>
            <a:endParaRPr lang="en-US" sz="4400" b="1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2975AD-A111-1BD4-8F7F-BF84195EA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1" y="2135357"/>
            <a:ext cx="4786652" cy="3724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300"/>
              </a:spcBef>
              <a:buNone/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Teacher Professional Development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Virtual &amp; In-Museum Events 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Custom Educator Professional Development Opportunities</a:t>
            </a:r>
          </a:p>
          <a:p>
            <a:pPr marL="0" indent="0" algn="ctr">
              <a:buNone/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Educator &amp; Student Resources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Exhibition Resources 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Lesson Plans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DIA Delivered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Art Byte Video Series</a:t>
            </a:r>
          </a:p>
        </p:txBody>
      </p:sp>
      <p:sp>
        <p:nvSpPr>
          <p:cNvPr id="3" name="TextBox 2">
            <a:hlinkClick r:id="rId5" action="ppaction://hlinksldjump"/>
            <a:extLst>
              <a:ext uri="{FF2B5EF4-FFF2-40B4-BE49-F238E27FC236}">
                <a16:creationId xmlns:a16="http://schemas.microsoft.com/office/drawing/2014/main" id="{6987F261-4B0A-7A38-084D-D1D62AD76199}"/>
              </a:ext>
            </a:extLst>
          </p:cNvPr>
          <p:cNvSpPr txBox="1"/>
          <p:nvPr/>
        </p:nvSpPr>
        <p:spPr>
          <a:xfrm>
            <a:off x="642022" y="3306726"/>
            <a:ext cx="569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Online Media 3" title="Metro Detroit students experience the art of Van Gogh masterpieces">
            <a:hlinkClick r:id="" action="ppaction://media"/>
            <a:extLst>
              <a:ext uri="{FF2B5EF4-FFF2-40B4-BE49-F238E27FC236}">
                <a16:creationId xmlns:a16="http://schemas.microsoft.com/office/drawing/2014/main" id="{6712FEED-395E-D298-ADE1-434F7BA75CC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52097" y="2231325"/>
            <a:ext cx="6223639" cy="351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491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D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6BF"/>
      </a:accent1>
      <a:accent2>
        <a:srgbClr val="9853A1"/>
      </a:accent2>
      <a:accent3>
        <a:srgbClr val="F1562F"/>
      </a:accent3>
      <a:accent4>
        <a:srgbClr val="76CDD9"/>
      </a:accent4>
      <a:accent5>
        <a:srgbClr val="FFCB05"/>
      </a:accent5>
      <a:accent6>
        <a:srgbClr val="A1C937"/>
      </a:accent6>
      <a:hlink>
        <a:srgbClr val="0563C1"/>
      </a:hlink>
      <a:folHlink>
        <a:srgbClr val="954F72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D309A1C-B024-4D72-BAB7-A2CAE78EEFD0}" vid="{546E30E2-94AF-4218-8DBA-36387F3BB6A4}"/>
    </a:ext>
  </a:extLst>
</a:theme>
</file>

<file path=ppt/theme/theme2.xml><?xml version="1.0" encoding="utf-8"?>
<a:theme xmlns:a="http://schemas.openxmlformats.org/drawingml/2006/main" name="Office Theme">
  <a:themeElements>
    <a:clrScheme name="DI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076BF"/>
      </a:accent1>
      <a:accent2>
        <a:srgbClr val="9853A1"/>
      </a:accent2>
      <a:accent3>
        <a:srgbClr val="F1562F"/>
      </a:accent3>
      <a:accent4>
        <a:srgbClr val="76CDD9"/>
      </a:accent4>
      <a:accent5>
        <a:srgbClr val="FFCB05"/>
      </a:accent5>
      <a:accent6>
        <a:srgbClr val="A1C937"/>
      </a:accent6>
      <a:hlink>
        <a:srgbClr val="0000FF"/>
      </a:hlink>
      <a:folHlink>
        <a:srgbClr val="A5A5A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D309A1C-B024-4D72-BAB7-A2CAE78EEFD0}" vid="{5272C5FD-281F-42A7-A1E0-D1A0ECAF1586}"/>
    </a:ext>
  </a:extLst>
</a:theme>
</file>

<file path=ppt/theme/theme3.xml><?xml version="1.0" encoding="utf-8"?>
<a:theme xmlns:a="http://schemas.openxmlformats.org/drawingml/2006/main" name="5_Office Theme">
  <a:themeElements>
    <a:clrScheme name="DI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076BF"/>
      </a:accent1>
      <a:accent2>
        <a:srgbClr val="9853A1"/>
      </a:accent2>
      <a:accent3>
        <a:srgbClr val="F1562F"/>
      </a:accent3>
      <a:accent4>
        <a:srgbClr val="76CDD9"/>
      </a:accent4>
      <a:accent5>
        <a:srgbClr val="FFCB05"/>
      </a:accent5>
      <a:accent6>
        <a:srgbClr val="A1C937"/>
      </a:accent6>
      <a:hlink>
        <a:srgbClr val="0000FF"/>
      </a:hlink>
      <a:folHlink>
        <a:srgbClr val="A5A5A5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D309A1C-B024-4D72-BAB7-A2CAE78EEFD0}" vid="{92039721-5C56-431B-8AE1-68FC5263C039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D309A1C-B024-4D72-BAB7-A2CAE78EEFD0}" vid="{78A8ED2C-D326-486A-A641-871AA2CF066D}"/>
    </a:ext>
  </a:extLst>
</a:theme>
</file>

<file path=ppt/theme/theme5.xml><?xml version="1.0" encoding="utf-8"?>
<a:theme xmlns:a="http://schemas.openxmlformats.org/drawingml/2006/main" name="1_Custom Design">
  <a:themeElements>
    <a:clrScheme name="DI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076BF"/>
      </a:accent1>
      <a:accent2>
        <a:srgbClr val="9853A1"/>
      </a:accent2>
      <a:accent3>
        <a:srgbClr val="F1562F"/>
      </a:accent3>
      <a:accent4>
        <a:srgbClr val="76CDD9"/>
      </a:accent4>
      <a:accent5>
        <a:srgbClr val="FFCB05"/>
      </a:accent5>
      <a:accent6>
        <a:srgbClr val="A1C937"/>
      </a:accent6>
      <a:hlink>
        <a:srgbClr val="0000F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D309A1C-B024-4D72-BAB7-A2CAE78EEFD0}" vid="{F3E65EEC-D972-46C3-8F48-5666B33438F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BE64A1D07F3D43B654291A3557B0B1" ma:contentTypeVersion="17" ma:contentTypeDescription="Create a new document." ma:contentTypeScope="" ma:versionID="ee39578849940154724ac87acdcda03c">
  <xsd:schema xmlns:xsd="http://www.w3.org/2001/XMLSchema" xmlns:xs="http://www.w3.org/2001/XMLSchema" xmlns:p="http://schemas.microsoft.com/office/2006/metadata/properties" xmlns:ns1="http://schemas.microsoft.com/sharepoint/v3" xmlns:ns2="3adbbdea-f687-4950-9a3d-bc3a035ba2fd" xmlns:ns3="d41a5c6b-95c7-4010-ba6c-3bc01dc467d5" targetNamespace="http://schemas.microsoft.com/office/2006/metadata/properties" ma:root="true" ma:fieldsID="8052e46f0a2b62c54e3847a724f68649" ns1:_="" ns2:_="" ns3:_="">
    <xsd:import namespace="http://schemas.microsoft.com/sharepoint/v3"/>
    <xsd:import namespace="3adbbdea-f687-4950-9a3d-bc3a035ba2fd"/>
    <xsd:import namespace="d41a5c6b-95c7-4010-ba6c-3bc01dc467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Dateandtimemodified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bbdea-f687-4950-9a3d-bc3a035ba2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Dateandtimemodified" ma:index="15" nillable="true" ma:displayName="Date and time modified" ma:format="DateOnly" ma:internalName="Dateandtimemodified">
      <xsd:simpleType>
        <xsd:restriction base="dms:DateTim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042f1e1-721c-4f15-8265-f5fffa71f7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1a5c6b-95c7-4010-ba6c-3bc01dc467d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3e1a1c1-1b1e-4807-bccc-491b895d3a6f}" ma:internalName="TaxCatchAll" ma:showField="CatchAllData" ma:web="d41a5c6b-95c7-4010-ba6c-3bc01dc467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41a5c6b-95c7-4010-ba6c-3bc01dc467d5">
      <UserInfo>
        <DisplayName>Salvador Salort-Pons</DisplayName>
        <AccountId>44</AccountId>
        <AccountType/>
      </UserInfo>
      <UserInfo>
        <DisplayName>Julie McFarland</DisplayName>
        <AccountId>7</AccountId>
        <AccountType/>
      </UserInfo>
      <UserInfo>
        <DisplayName>Rachael Goodwin</DisplayName>
        <AccountId>34</AccountId>
        <AccountType/>
      </UserInfo>
    </SharedWithUsers>
    <lcf76f155ced4ddcb4097134ff3c332f xmlns="3adbbdea-f687-4950-9a3d-bc3a035ba2fd">
      <Terms xmlns="http://schemas.microsoft.com/office/infopath/2007/PartnerControls"/>
    </lcf76f155ced4ddcb4097134ff3c332f>
    <_ip_UnifiedCompliancePolicyUIAction xmlns="http://schemas.microsoft.com/sharepoint/v3" xsi:nil="true"/>
    <TaxCatchAll xmlns="d41a5c6b-95c7-4010-ba6c-3bc01dc467d5" xsi:nil="true"/>
    <_ip_UnifiedCompliancePolicyProperties xmlns="http://schemas.microsoft.com/sharepoint/v3" xsi:nil="true"/>
    <Dateandtimemodified xmlns="3adbbdea-f687-4950-9a3d-bc3a035ba2f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E70255-3160-49A1-9405-A83EED6BF4D0}"/>
</file>

<file path=customXml/itemProps2.xml><?xml version="1.0" encoding="utf-8"?>
<ds:datastoreItem xmlns:ds="http://schemas.openxmlformats.org/officeDocument/2006/customXml" ds:itemID="{9244151F-ABC6-4FE1-9E82-BF5377154D3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6914a6b-4175-4610-9ab3-1b4eb27a642c"/>
    <ds:schemaRef ds:uri="http://purl.org/dc/dcmitype/"/>
    <ds:schemaRef ds:uri="http://schemas.microsoft.com/office/infopath/2007/PartnerControls"/>
    <ds:schemaRef ds:uri="03b7c5cc-7f19-49d4-868f-4cc2c88ec66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4BDA70-C912-4328-BFD2-061C0B745F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DIA_PowerPoint_Template</Template>
  <TotalTime>1</TotalTime>
  <Words>588</Words>
  <Application>Microsoft Office PowerPoint</Application>
  <PresentationFormat>Widescreen</PresentationFormat>
  <Paragraphs>113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Arial,Sans-Serif</vt:lpstr>
      <vt:lpstr>Calibri</vt:lpstr>
      <vt:lpstr>Gill Sans MT</vt:lpstr>
      <vt:lpstr>Helvetica</vt:lpstr>
      <vt:lpstr>Palatino Linotype</vt:lpstr>
      <vt:lpstr>Trebuchet MS</vt:lpstr>
      <vt:lpstr>2_Office Theme</vt:lpstr>
      <vt:lpstr>Office Theme</vt:lpstr>
      <vt:lpstr>5_Office Theme</vt:lpstr>
      <vt:lpstr>Custom Design</vt:lpstr>
      <vt:lpstr>1_Custom Design</vt:lpstr>
      <vt:lpstr>CITY OF DETROIT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PROGRAM Free K-12 Field Trips</vt:lpstr>
      <vt:lpstr>SENIOR PROGRAM</vt:lpstr>
      <vt:lpstr>COMMUNITY PARTNERSHIP PROGRAMS</vt:lpstr>
      <vt:lpstr>STUDENT ART EXHIBITIONS</vt:lpstr>
      <vt:lpstr>CURRENT &amp; UPCOMING EXHIBITIONS</vt:lpstr>
      <vt:lpstr>NEW AQUISITIONS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Corker</dc:creator>
  <cp:lastModifiedBy>Julie McFarland</cp:lastModifiedBy>
  <cp:revision>2</cp:revision>
  <cp:lastPrinted>2023-03-14T15:52:02Z</cp:lastPrinted>
  <dcterms:created xsi:type="dcterms:W3CDTF">2023-02-28T18:21:17Z</dcterms:created>
  <dcterms:modified xsi:type="dcterms:W3CDTF">2023-03-15T18:24:41Z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0x010100399B9743F5EE3248A5EB6513EB479844</vt:lpwstr>
  </property>
  <property fmtid="{D5CDD505-2E9C-101B-9397-08002B2CF9AE}" pid="3" name="MediaServiceImageTags">
    <vt:lpwstr/>
  </property>
</Properties>
</file>