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2" r:id="rId2"/>
    <p:sldId id="271" r:id="rId3"/>
    <p:sldId id="257" r:id="rId4"/>
    <p:sldId id="266" r:id="rId5"/>
    <p:sldId id="268" r:id="rId6"/>
    <p:sldId id="269" r:id="rId7"/>
    <p:sldId id="267" r:id="rId8"/>
    <p:sldId id="270" r:id="rId9"/>
    <p:sldId id="27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0"/>
  </p:normalViewPr>
  <p:slideViewPr>
    <p:cSldViewPr snapToGrid="0" snapToObjects="1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93E19-41E0-1647-8866-E07D3628DC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235CE9-48BB-E84B-85A8-E69B9D2E57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47C1AB-96C5-6448-93D0-73CE148ED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DD4B3-5820-5E40-BCBD-466C625C4EAB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4E8450-047B-8143-BF44-AF05A5D3C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AC0B3C-E8A4-DC41-84BB-390A458A6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BF001-BD5B-694F-ADD7-BE3A2588E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847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D7CE39-A02C-EF4C-BF56-94B02C7BE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BFD5F6-8228-1C4C-B904-279197AE4D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B0DE82-34BE-ED42-B6BF-9069B61FC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DD4B3-5820-5E40-BCBD-466C625C4EAB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0A0D32-0FE2-CE4E-A6CA-53C0B9723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F18386-B9BD-A646-9B5C-C23F66EB8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BF001-BD5B-694F-ADD7-BE3A2588E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657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392B63B-8321-B549-A57E-970A181E41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60BF4C-D567-6348-8BAF-DD66828D60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EA6F11-D5D4-EC4F-8B92-87ACFE605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DD4B3-5820-5E40-BCBD-466C625C4EAB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F35AFC-44BB-B948-B93E-08DF7423F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44FD7A-D553-C74E-AF6D-DAC331532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BF001-BD5B-694F-ADD7-BE3A2588E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145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D0B9F6-666B-EF47-B7A7-830E70699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F66991-E2AC-9048-A9F0-A218420F8D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F06EE2-BAC5-5649-8AED-B4A8B88F9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DD4B3-5820-5E40-BCBD-466C625C4EAB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54D9D0-2DC1-BD44-A972-4B7A8341A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B92943-7A78-7A4C-A1E0-EF8561C7F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BF001-BD5B-694F-ADD7-BE3A2588E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79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AF1A6-AA74-1E4B-9789-07B580DC5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363B69-9738-7346-A0BC-25B546D200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2EB88C-A362-2045-8F6F-E8C557703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DD4B3-5820-5E40-BCBD-466C625C4EAB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038413-DD80-5149-8015-AE8EB2188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A97CA8-6AEF-174B-BF2D-1B1002AFE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BF001-BD5B-694F-ADD7-BE3A2588E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567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8B318-F679-F748-8A1C-15F6EDFCE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2D033C-FB2F-264B-BB11-E8E7AD3C48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6B9D5F-8DBA-5C44-92CE-6C63831A58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D303EA-A3A8-AC4E-A9EC-49E0B44ED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DD4B3-5820-5E40-BCBD-466C625C4EAB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B9A8D2-07C7-0A40-89D5-60237A304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ADF6FF-4E99-4349-A8B5-2FD6FF930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BF001-BD5B-694F-ADD7-BE3A2588E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8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BBD08-9B54-DF45-A07C-8923DDA9D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8C9B83-FF73-9745-827C-0FA168AE1C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C69229-E976-4242-822E-3D75BC7E8E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61F305-4ED2-DF41-B99D-4F690F48B8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0D090D-702D-8A48-9BFD-4085E06963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7532DC0-CF39-6E42-8C9A-170AB2A2F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DD4B3-5820-5E40-BCBD-466C625C4EAB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1A3D5F-3316-CC46-82E6-6F979C8A0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5EBACE-2A06-A945-B8FA-BDD18525E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BF001-BD5B-694F-ADD7-BE3A2588E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683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D29BD-708D-EF42-B788-C36EBCFCC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2DD81D-8971-4047-8E58-B9DAA2CF7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DD4B3-5820-5E40-BCBD-466C625C4EAB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253691-033F-4B4A-8AC5-F7AF21117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4CA291-2692-3D4F-8805-1F0DAD832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BF001-BD5B-694F-ADD7-BE3A2588E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376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7427DB-8B48-5D4B-8BD5-17F73CFEC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DD4B3-5820-5E40-BCBD-466C625C4EAB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2A3602-C38D-C847-B42A-550B07753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4FD624-C0F6-B144-BDE5-646C608AB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BF001-BD5B-694F-ADD7-BE3A2588E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469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ED4C7-7321-1445-8031-6163ACFBD5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EB22CB-CB97-3949-B12D-67B7681939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0F4627-048D-BF40-AD3E-58A11DB29E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4C5D46-F374-5641-81ED-59FBEB12B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DD4B3-5820-5E40-BCBD-466C625C4EAB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7B3F50-2A19-5A4E-8D1A-0007596C4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952AD9-E7C3-5946-8C7A-0656450F5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BF001-BD5B-694F-ADD7-BE3A2588E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942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849CE-1E80-A14E-8BD7-9BA2E1BE7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6DE880-1BAE-854B-B018-9E15021E5E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56B713-510E-4F4E-B1A3-F41B3126BE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AA5876-FC54-BA40-A4F0-9149D7002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DD4B3-5820-5E40-BCBD-466C625C4EAB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BD4FC4-ECB1-5046-B75B-F4D44FD69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9B77A8-040C-8742-807F-41C778513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BF001-BD5B-694F-ADD7-BE3A2588E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199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BFBB75-06F4-B942-9486-CB35BC3E3D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4360D1-6770-9446-8971-6565057DBF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27F439-000E-194F-9583-9ED1948C5B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DD4B3-5820-5E40-BCBD-466C625C4EAB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95B6FC-256D-EE49-8FBC-0E277F37AC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4FA831-669C-B145-BC55-49DABC0D01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BF001-BD5B-694F-ADD7-BE3A2588E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208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026B9-25A0-9442-9116-440C8AFCB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Detroit Fire Department 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D10A11-D526-D04F-B018-F3F0810C41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>
                <a:solidFill>
                  <a:schemeClr val="accent1">
                    <a:lumMod val="75000"/>
                  </a:schemeClr>
                </a:solidFill>
              </a:rPr>
              <a:t>Mission Statement</a:t>
            </a:r>
          </a:p>
          <a:p>
            <a:pPr lvl="1"/>
            <a:r>
              <a:rPr lang="en-US" dirty="0"/>
              <a:t>The Detroit Fire Department’s mission and purpose is to provide a safe environment for the citizens and visitors of Detroit through public education, enforcement of fire codes and deployment of efficient emergency response resources.</a:t>
            </a:r>
          </a:p>
          <a:p>
            <a:pPr lvl="1"/>
            <a:endParaRPr lang="en-US" dirty="0"/>
          </a:p>
          <a:p>
            <a:r>
              <a:rPr lang="en-US" u="sng" dirty="0">
                <a:solidFill>
                  <a:schemeClr val="accent1">
                    <a:lumMod val="75000"/>
                  </a:schemeClr>
                </a:solidFill>
              </a:rPr>
              <a:t>Vision Statement</a:t>
            </a:r>
          </a:p>
          <a:p>
            <a:pPr lvl="1"/>
            <a:r>
              <a:rPr lang="en-US" dirty="0"/>
              <a:t>The Detroit Fire Department will continuously strive to provide exemplary emergency services to our citizens in a professional and courteous manner.   Establish a strong community engagement and training program and be the model of a world class fire department.  </a:t>
            </a:r>
          </a:p>
        </p:txBody>
      </p:sp>
    </p:spTree>
    <p:extLst>
      <p:ext uri="{BB962C8B-B14F-4D97-AF65-F5344CB8AC3E}">
        <p14:creationId xmlns:p14="http://schemas.microsoft.com/office/powerpoint/2010/main" val="2723834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8E68B-BE3B-7C41-91A2-5691518E8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u="sng" dirty="0">
                <a:solidFill>
                  <a:srgbClr val="FF0000"/>
                </a:solidFill>
              </a:rPr>
              <a:t>Detroit Fire Department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2876CF-BB5C-C24A-B903-442C0C800A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7606"/>
            <a:ext cx="10515600" cy="487225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000" u="sng" dirty="0">
                <a:solidFill>
                  <a:schemeClr val="accent1">
                    <a:lumMod val="75000"/>
                  </a:schemeClr>
                </a:solidFill>
              </a:rPr>
              <a:t>3-year Strategic Plan that addresses the future of the </a:t>
            </a:r>
          </a:p>
          <a:p>
            <a:pPr marL="0" indent="0" algn="ctr">
              <a:buNone/>
            </a:pPr>
            <a:r>
              <a:rPr lang="en-US" sz="3000" u="sng" dirty="0">
                <a:solidFill>
                  <a:schemeClr val="accent1">
                    <a:lumMod val="75000"/>
                  </a:schemeClr>
                </a:solidFill>
              </a:rPr>
              <a:t>fire department and the community</a:t>
            </a:r>
          </a:p>
          <a:p>
            <a:pPr marL="0" indent="0">
              <a:buNone/>
            </a:pPr>
            <a:r>
              <a:rPr lang="en-US" dirty="0"/>
              <a:t>1)  Assess and address the Health and Wellness of Fire Dept. Personnel</a:t>
            </a:r>
          </a:p>
          <a:p>
            <a:pPr marL="0" indent="0">
              <a:buNone/>
            </a:pPr>
            <a:r>
              <a:rPr lang="en-US" dirty="0"/>
              <a:t>2)  Manage resources to provide exemplary emergency services</a:t>
            </a:r>
          </a:p>
          <a:p>
            <a:pPr marL="514350" indent="-514350">
              <a:buAutoNum type="arabicParenR" startAt="3"/>
            </a:pPr>
            <a:r>
              <a:rPr lang="en-US" dirty="0"/>
              <a:t>Community Training and Engagement</a:t>
            </a:r>
          </a:p>
          <a:p>
            <a:pPr marL="514350" indent="-514350">
              <a:buAutoNum type="arabicParenR" startAt="3"/>
            </a:pPr>
            <a:r>
              <a:rPr lang="en-US" dirty="0"/>
              <a:t>Comprehensive Training and Development</a:t>
            </a:r>
          </a:p>
          <a:p>
            <a:pPr marL="514350" indent="-514350">
              <a:buFont typeface="Arial" panose="020B0604020202020204" pitchFamily="34" charset="0"/>
              <a:buAutoNum type="arabicParenR" startAt="3"/>
            </a:pPr>
            <a:r>
              <a:rPr lang="en-US" dirty="0"/>
              <a:t>Infusion of Technology</a:t>
            </a:r>
          </a:p>
          <a:p>
            <a:pPr marL="514350" indent="-514350">
              <a:buAutoNum type="arabicParenR" startAt="3"/>
            </a:pPr>
            <a:r>
              <a:rPr lang="en-US" dirty="0"/>
              <a:t>Increase Revenue</a:t>
            </a:r>
          </a:p>
          <a:p>
            <a:pPr marL="514350" indent="-514350">
              <a:buAutoNum type="arabicParenR" startAt="3"/>
            </a:pPr>
            <a:endParaRPr lang="en-US" dirty="0"/>
          </a:p>
          <a:p>
            <a:pPr marL="514350" indent="-514350">
              <a:buAutoNum type="arabicParenR" startAt="3"/>
            </a:pPr>
            <a:endParaRPr lang="en-US" dirty="0"/>
          </a:p>
          <a:p>
            <a:pPr marL="514350" indent="-514350">
              <a:buAutoNum type="arabicParenR" startAt="3"/>
            </a:pPr>
            <a:endParaRPr lang="en-US" dirty="0"/>
          </a:p>
          <a:p>
            <a:endParaRPr lang="en-US" b="1" dirty="0"/>
          </a:p>
          <a:p>
            <a:endParaRPr lang="en-US" b="1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342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8E68B-BE3B-7C41-91A2-5691518E8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u="sng" dirty="0">
                <a:solidFill>
                  <a:schemeClr val="accent1"/>
                </a:solidFill>
              </a:rPr>
              <a:t>Initiative #1</a:t>
            </a:r>
            <a:br>
              <a:rPr lang="en-US" sz="6000" b="1" dirty="0">
                <a:solidFill>
                  <a:schemeClr val="accent1"/>
                </a:solidFill>
              </a:rPr>
            </a:br>
            <a:r>
              <a:rPr lang="en-US" sz="2400" b="1" dirty="0"/>
              <a:t>Completion Date – Dec 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2876CF-BB5C-C24A-B903-442C0C800A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8548"/>
            <a:ext cx="10515600" cy="5227093"/>
          </a:xfrm>
        </p:spPr>
        <p:txBody>
          <a:bodyPr>
            <a:normAutofit fontScale="62500" lnSpcReduction="20000"/>
          </a:bodyPr>
          <a:lstStyle/>
          <a:p>
            <a:pPr marL="457200" lvl="1" indent="0" algn="ctr">
              <a:buNone/>
            </a:pPr>
            <a:r>
              <a:rPr lang="en-US" sz="3500" b="1" u="sng" dirty="0">
                <a:solidFill>
                  <a:schemeClr val="accent1"/>
                </a:solidFill>
              </a:rPr>
              <a:t>Address the Health and Wellness of Personnel </a:t>
            </a:r>
          </a:p>
          <a:p>
            <a:pPr marL="457200" lvl="1" indent="0">
              <a:buNone/>
            </a:pPr>
            <a:endParaRPr lang="en-US" sz="2800" dirty="0">
              <a:solidFill>
                <a:schemeClr val="accent1"/>
              </a:solidFill>
            </a:endParaRPr>
          </a:p>
          <a:p>
            <a:pPr lvl="1"/>
            <a:r>
              <a:rPr lang="en-US" sz="3200" dirty="0"/>
              <a:t>Increased Peer Support Team to 40 members and increase visibility with routine firehouse visits.  </a:t>
            </a:r>
            <a:r>
              <a:rPr lang="en-US" sz="3200" dirty="0">
                <a:solidFill>
                  <a:srgbClr val="FF0000"/>
                </a:solidFill>
              </a:rPr>
              <a:t>Current team at 25 members. </a:t>
            </a:r>
          </a:p>
          <a:p>
            <a:pPr lvl="1"/>
            <a:r>
              <a:rPr lang="en-US" sz="3200" dirty="0"/>
              <a:t>Implement robust Employee Assistance Program to work in tandem with Peer Support Team:  </a:t>
            </a:r>
            <a:r>
              <a:rPr lang="en-US" sz="3200" dirty="0">
                <a:solidFill>
                  <a:srgbClr val="FF0000"/>
                </a:solidFill>
              </a:rPr>
              <a:t>Completed. Hired Well Being Manager, HMSA, webinars, brochures, refrigerator magnets.  Utilization rate increased from 6.9% 1</a:t>
            </a:r>
            <a:r>
              <a:rPr lang="en-US" sz="3200" baseline="30000" dirty="0">
                <a:solidFill>
                  <a:srgbClr val="FF0000"/>
                </a:solidFill>
              </a:rPr>
              <a:t>st</a:t>
            </a:r>
            <a:r>
              <a:rPr lang="en-US" sz="3200" dirty="0">
                <a:solidFill>
                  <a:srgbClr val="FF0000"/>
                </a:solidFill>
              </a:rPr>
              <a:t> quarter 2022 to 30% by 2023.</a:t>
            </a:r>
          </a:p>
          <a:p>
            <a:pPr lvl="2"/>
            <a:r>
              <a:rPr lang="en-US" sz="2800" dirty="0"/>
              <a:t>Mental Well Being</a:t>
            </a:r>
          </a:p>
          <a:p>
            <a:pPr lvl="2"/>
            <a:r>
              <a:rPr lang="en-US" sz="2800" dirty="0"/>
              <a:t>Substance Abuse </a:t>
            </a:r>
          </a:p>
          <a:p>
            <a:pPr lvl="2"/>
            <a:r>
              <a:rPr lang="en-US" sz="2800" dirty="0"/>
              <a:t>Alcohol Abuse</a:t>
            </a:r>
          </a:p>
          <a:p>
            <a:pPr lvl="2"/>
            <a:r>
              <a:rPr lang="en-US" sz="2800" dirty="0"/>
              <a:t>Family Counseling  </a:t>
            </a:r>
          </a:p>
          <a:p>
            <a:pPr lvl="2"/>
            <a:r>
              <a:rPr lang="en-US" sz="2800" dirty="0"/>
              <a:t>Money Management </a:t>
            </a:r>
          </a:p>
          <a:p>
            <a:pPr lvl="1"/>
            <a:r>
              <a:rPr lang="en-US" sz="3200" dirty="0"/>
              <a:t>Rapid hiring will prevent burn out:  </a:t>
            </a:r>
            <a:r>
              <a:rPr lang="en-US" sz="3200" dirty="0">
                <a:solidFill>
                  <a:srgbClr val="FF0000"/>
                </a:solidFill>
              </a:rPr>
              <a:t>Hired 105 new cadets.</a:t>
            </a:r>
          </a:p>
          <a:p>
            <a:pPr lvl="1"/>
            <a:r>
              <a:rPr lang="en-US" sz="3200" dirty="0"/>
              <a:t>Routine Cardiovascular and Cancer Screening:  </a:t>
            </a:r>
            <a:r>
              <a:rPr lang="en-US" sz="3200" dirty="0">
                <a:solidFill>
                  <a:srgbClr val="FF0000"/>
                </a:solidFill>
              </a:rPr>
              <a:t>Completed 144 in August 2022 by HFHS.  </a:t>
            </a:r>
          </a:p>
          <a:p>
            <a:pPr lvl="1"/>
            <a:r>
              <a:rPr lang="en-US" sz="3200" dirty="0"/>
              <a:t>Hire a Department Nutritionist:  </a:t>
            </a:r>
            <a:r>
              <a:rPr lang="en-US" sz="3200" dirty="0">
                <a:solidFill>
                  <a:srgbClr val="FF0000"/>
                </a:solidFill>
              </a:rPr>
              <a:t>Completed. Video on Healthy Firehouse cooking. </a:t>
            </a:r>
          </a:p>
          <a:p>
            <a:pPr lvl="1"/>
            <a:r>
              <a:rPr lang="en-US" sz="3200" dirty="0"/>
              <a:t>Hire a Department psychologist:  </a:t>
            </a:r>
            <a:r>
              <a:rPr lang="en-US" sz="3200" dirty="0">
                <a:solidFill>
                  <a:srgbClr val="FF0000"/>
                </a:solidFill>
              </a:rPr>
              <a:t>Completed. HMSA</a:t>
            </a:r>
          </a:p>
          <a:p>
            <a:pPr lvl="1"/>
            <a:r>
              <a:rPr lang="en-US" sz="3200" dirty="0"/>
              <a:t>New work shift provides longer resting days and less working hours: </a:t>
            </a:r>
            <a:r>
              <a:rPr lang="en-US" sz="3200" dirty="0">
                <a:solidFill>
                  <a:srgbClr val="FF0000"/>
                </a:solidFill>
              </a:rPr>
              <a:t>Completed</a:t>
            </a:r>
          </a:p>
          <a:p>
            <a:pPr lvl="1"/>
            <a:r>
              <a:rPr lang="en-US" sz="3200" dirty="0"/>
              <a:t>Running/Walking Track at Regional Training Center:  </a:t>
            </a:r>
            <a:r>
              <a:rPr lang="en-US" sz="3200" dirty="0">
                <a:solidFill>
                  <a:srgbClr val="FF0000"/>
                </a:solidFill>
              </a:rPr>
              <a:t>In progress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342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8E68B-BE3B-7C41-91A2-5691518E8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u="sng" dirty="0">
                <a:solidFill>
                  <a:schemeClr val="accent1"/>
                </a:solidFill>
              </a:rPr>
              <a:t>Initiative #2</a:t>
            </a:r>
            <a:br>
              <a:rPr lang="en-US" sz="6000" b="1" dirty="0">
                <a:solidFill>
                  <a:schemeClr val="accent1"/>
                </a:solidFill>
              </a:rPr>
            </a:br>
            <a:r>
              <a:rPr lang="en-US" sz="2400" b="1" dirty="0"/>
              <a:t>Completion Date – Dec 2024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2876CF-BB5C-C24A-B903-442C0C800A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8549"/>
            <a:ext cx="10515600" cy="4964326"/>
          </a:xfrm>
        </p:spPr>
        <p:txBody>
          <a:bodyPr>
            <a:normAutofit fontScale="92500" lnSpcReduction="20000"/>
          </a:bodyPr>
          <a:lstStyle/>
          <a:p>
            <a:pPr marL="0" lvl="0" indent="0" algn="ctr">
              <a:buNone/>
            </a:pPr>
            <a:r>
              <a:rPr lang="en-US" sz="3000" b="1" dirty="0">
                <a:solidFill>
                  <a:schemeClr val="accent1"/>
                </a:solidFill>
              </a:rPr>
              <a:t>Manage resources to provide exemplary emergency services</a:t>
            </a:r>
          </a:p>
          <a:p>
            <a:pPr lvl="1"/>
            <a:endParaRPr lang="en-US" dirty="0"/>
          </a:p>
          <a:p>
            <a:pPr lvl="1"/>
            <a:r>
              <a:rPr lang="en-US" sz="2600" dirty="0"/>
              <a:t>Secondary Public Safety Answering Point (PSAP) Decrease response times:  </a:t>
            </a:r>
          </a:p>
          <a:p>
            <a:pPr lvl="2"/>
            <a:r>
              <a:rPr lang="en-US" sz="2200" dirty="0">
                <a:solidFill>
                  <a:srgbClr val="FF0000"/>
                </a:solidFill>
              </a:rPr>
              <a:t>In progress</a:t>
            </a:r>
          </a:p>
          <a:p>
            <a:pPr lvl="1"/>
            <a:r>
              <a:rPr lang="en-US" sz="2600" dirty="0"/>
              <a:t>ALS and BLS fire engines  (8 per year) Expedited enhanced care:  </a:t>
            </a:r>
            <a:r>
              <a:rPr lang="en-US" sz="2600" dirty="0">
                <a:solidFill>
                  <a:srgbClr val="FF0000"/>
                </a:solidFill>
              </a:rPr>
              <a:t>In progress</a:t>
            </a:r>
          </a:p>
          <a:p>
            <a:pPr lvl="1"/>
            <a:r>
              <a:rPr lang="en-US" sz="2600" dirty="0"/>
              <a:t>30 Ambulances each shift – current average is 20-25 per shift</a:t>
            </a:r>
          </a:p>
          <a:p>
            <a:pPr lvl="2"/>
            <a:r>
              <a:rPr lang="en-US" sz="2200" dirty="0" err="1"/>
              <a:t>Firefigher</a:t>
            </a:r>
            <a:r>
              <a:rPr lang="en-US" sz="2200" dirty="0"/>
              <a:t>/EMT entry level</a:t>
            </a:r>
          </a:p>
          <a:p>
            <a:pPr lvl="3"/>
            <a:r>
              <a:rPr lang="en-US" sz="2200" dirty="0"/>
              <a:t>2022 – 105 cadets (Feb 14, April 18, June 27) </a:t>
            </a:r>
            <a:r>
              <a:rPr lang="en-US" sz="2200" dirty="0">
                <a:solidFill>
                  <a:srgbClr val="FF0000"/>
                </a:solidFill>
              </a:rPr>
              <a:t>Completed </a:t>
            </a:r>
          </a:p>
          <a:p>
            <a:pPr lvl="3"/>
            <a:r>
              <a:rPr lang="en-US" sz="2200" dirty="0"/>
              <a:t>2023 – 50 cadets   ( 1</a:t>
            </a:r>
            <a:r>
              <a:rPr lang="en-US" sz="2200" baseline="30000" dirty="0"/>
              <a:t>st</a:t>
            </a:r>
            <a:r>
              <a:rPr lang="en-US" sz="2200" dirty="0"/>
              <a:t> Quarter and July) </a:t>
            </a:r>
            <a:r>
              <a:rPr lang="en-US" sz="2200" dirty="0">
                <a:solidFill>
                  <a:srgbClr val="FF0000"/>
                </a:solidFill>
              </a:rPr>
              <a:t>53 to date.</a:t>
            </a:r>
          </a:p>
          <a:p>
            <a:pPr lvl="3"/>
            <a:r>
              <a:rPr lang="en-US" sz="2200" dirty="0"/>
              <a:t>2024 – 50 cadets   (1</a:t>
            </a:r>
            <a:r>
              <a:rPr lang="en-US" sz="2200" baseline="30000" dirty="0"/>
              <a:t>st</a:t>
            </a:r>
            <a:r>
              <a:rPr lang="en-US" sz="2200" dirty="0"/>
              <a:t> Quarter and July )</a:t>
            </a:r>
          </a:p>
          <a:p>
            <a:pPr lvl="2"/>
            <a:r>
              <a:rPr lang="en-US" sz="2200" dirty="0"/>
              <a:t>Crossover Training for EMS</a:t>
            </a:r>
          </a:p>
          <a:p>
            <a:pPr lvl="3"/>
            <a:r>
              <a:rPr lang="en-US" sz="2200" dirty="0"/>
              <a:t>2022 – 75 EMT’s with Firefighter certification.  </a:t>
            </a:r>
            <a:r>
              <a:rPr lang="en-US" sz="2200" dirty="0">
                <a:solidFill>
                  <a:srgbClr val="FF0000"/>
                </a:solidFill>
              </a:rPr>
              <a:t>38 to date.     </a:t>
            </a:r>
          </a:p>
          <a:p>
            <a:pPr lvl="2"/>
            <a:r>
              <a:rPr lang="en-US" sz="2200" dirty="0"/>
              <a:t>Crossover Training for Firefighters (current EMT class)</a:t>
            </a:r>
          </a:p>
          <a:p>
            <a:pPr lvl="3"/>
            <a:r>
              <a:rPr lang="en-US" sz="2200" dirty="0"/>
              <a:t>2022 – 50.  </a:t>
            </a:r>
            <a:r>
              <a:rPr lang="en-US" sz="2200" dirty="0">
                <a:solidFill>
                  <a:srgbClr val="FF0000"/>
                </a:solidFill>
              </a:rPr>
              <a:t>87 Completed to date. </a:t>
            </a:r>
          </a:p>
          <a:p>
            <a:pPr lvl="3"/>
            <a:r>
              <a:rPr lang="en-US" sz="2200" dirty="0"/>
              <a:t>2023 – 50   </a:t>
            </a:r>
            <a:r>
              <a:rPr lang="en-US" sz="2200" dirty="0">
                <a:solidFill>
                  <a:srgbClr val="FF0000"/>
                </a:solidFill>
              </a:rPr>
              <a:t>Start in the Fall 2023.</a:t>
            </a:r>
          </a:p>
          <a:p>
            <a:pPr lvl="3"/>
            <a:r>
              <a:rPr lang="en-US" sz="2200" dirty="0"/>
              <a:t>2024 - 50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546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8E68B-BE3B-7C41-91A2-5691518E8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u="sng" dirty="0">
                <a:solidFill>
                  <a:schemeClr val="accent1"/>
                </a:solidFill>
              </a:rPr>
              <a:t>Initiative #3</a:t>
            </a:r>
            <a:br>
              <a:rPr lang="en-US" sz="6000" b="1" dirty="0">
                <a:solidFill>
                  <a:schemeClr val="accent1"/>
                </a:solidFill>
              </a:rPr>
            </a:br>
            <a:r>
              <a:rPr lang="en-US" sz="2400" b="1" dirty="0"/>
              <a:t>Completion Date – Dec 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2876CF-BB5C-C24A-B903-442C0C800A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02187"/>
          </a:xfrm>
        </p:spPr>
        <p:txBody>
          <a:bodyPr>
            <a:normAutofit fontScale="92500" lnSpcReduction="20000"/>
          </a:bodyPr>
          <a:lstStyle/>
          <a:p>
            <a:pPr marL="0" lvl="0" indent="0" algn="ctr">
              <a:buNone/>
            </a:pPr>
            <a:r>
              <a:rPr lang="en-US" sz="3000" b="1" u="sng" dirty="0">
                <a:solidFill>
                  <a:schemeClr val="accent1"/>
                </a:solidFill>
              </a:rPr>
              <a:t>Community Training and Engagement </a:t>
            </a:r>
          </a:p>
          <a:p>
            <a:pPr marL="0" lvl="0" indent="0" algn="ctr">
              <a:buNone/>
            </a:pPr>
            <a:endParaRPr lang="en-US" b="1" u="sng" dirty="0">
              <a:solidFill>
                <a:schemeClr val="accent1"/>
              </a:solidFill>
            </a:endParaRPr>
          </a:p>
          <a:p>
            <a:pPr lvl="1"/>
            <a:r>
              <a:rPr lang="en-US" sz="2600" dirty="0"/>
              <a:t>Save a Life initiative</a:t>
            </a:r>
          </a:p>
          <a:p>
            <a:pPr lvl="2"/>
            <a:r>
              <a:rPr lang="en-US" dirty="0"/>
              <a:t>Smoke/CO detector in every household in Detroit:  </a:t>
            </a:r>
            <a:r>
              <a:rPr lang="en-US" dirty="0">
                <a:solidFill>
                  <a:srgbClr val="FF0000"/>
                </a:solidFill>
              </a:rPr>
              <a:t>Approx. 1500 in 2022.</a:t>
            </a:r>
          </a:p>
          <a:p>
            <a:pPr lvl="2"/>
            <a:r>
              <a:rPr lang="en-US" dirty="0"/>
              <a:t>8</a:t>
            </a:r>
            <a:r>
              <a:rPr lang="en-US" baseline="30000" dirty="0"/>
              <a:t>th</a:t>
            </a:r>
            <a:r>
              <a:rPr lang="en-US" dirty="0"/>
              <a:t> grade hands only CPR annual training: </a:t>
            </a:r>
            <a:r>
              <a:rPr lang="en-US" dirty="0">
                <a:solidFill>
                  <a:srgbClr val="FF0000"/>
                </a:solidFill>
              </a:rPr>
              <a:t>139 in 2022.</a:t>
            </a:r>
          </a:p>
          <a:p>
            <a:pPr lvl="1"/>
            <a:r>
              <a:rPr lang="en-US" sz="2600" dirty="0"/>
              <a:t>Smokehouse and Safety Trailer to train children and seniors on fire safety:  </a:t>
            </a:r>
            <a:r>
              <a:rPr lang="en-US" sz="2600" dirty="0">
                <a:solidFill>
                  <a:srgbClr val="FF0000"/>
                </a:solidFill>
              </a:rPr>
              <a:t>Completed </a:t>
            </a:r>
          </a:p>
          <a:p>
            <a:pPr lvl="1"/>
            <a:r>
              <a:rPr lang="en-US" sz="2600" dirty="0"/>
              <a:t>Safety Literature</a:t>
            </a:r>
          </a:p>
          <a:p>
            <a:pPr lvl="2"/>
            <a:r>
              <a:rPr lang="en-US" sz="2600" dirty="0"/>
              <a:t>DFD Safety Guide – English, Spanish, Arabic and Bengali: </a:t>
            </a:r>
            <a:r>
              <a:rPr lang="en-US" sz="2600" dirty="0">
                <a:solidFill>
                  <a:srgbClr val="FF0000"/>
                </a:solidFill>
              </a:rPr>
              <a:t>Completed</a:t>
            </a:r>
          </a:p>
          <a:p>
            <a:pPr lvl="2"/>
            <a:r>
              <a:rPr lang="en-US" sz="2600" dirty="0"/>
              <a:t>After a Fire Brochure – English Spanish, Arabic and Bengali:  </a:t>
            </a:r>
            <a:r>
              <a:rPr lang="en-US" sz="2600" dirty="0">
                <a:solidFill>
                  <a:srgbClr val="FF0000"/>
                </a:solidFill>
              </a:rPr>
              <a:t>Completed</a:t>
            </a:r>
          </a:p>
          <a:p>
            <a:pPr lvl="1"/>
            <a:r>
              <a:rPr lang="en-US" sz="2600" dirty="0"/>
              <a:t>Community training on calling 911: </a:t>
            </a:r>
            <a:r>
              <a:rPr lang="en-US" sz="2600" dirty="0">
                <a:solidFill>
                  <a:srgbClr val="FF0000"/>
                </a:solidFill>
              </a:rPr>
              <a:t>Completed 911 Campaign </a:t>
            </a:r>
          </a:p>
          <a:p>
            <a:pPr lvl="1"/>
            <a:r>
              <a:rPr lang="en-US" sz="2600" dirty="0"/>
              <a:t>Quarterly email blasts:  </a:t>
            </a:r>
            <a:r>
              <a:rPr lang="en-US" sz="2600" dirty="0">
                <a:solidFill>
                  <a:srgbClr val="FF0000"/>
                </a:solidFill>
              </a:rPr>
              <a:t>Completed</a:t>
            </a:r>
          </a:p>
          <a:p>
            <a:pPr lvl="1"/>
            <a:r>
              <a:rPr lang="en-US" sz="2600" dirty="0"/>
              <a:t>Trained PIO:  </a:t>
            </a:r>
            <a:r>
              <a:rPr lang="en-US" sz="2600" dirty="0">
                <a:solidFill>
                  <a:srgbClr val="FF0000"/>
                </a:solidFill>
              </a:rPr>
              <a:t>Completed</a:t>
            </a:r>
          </a:p>
          <a:p>
            <a:pPr lvl="1"/>
            <a:r>
              <a:rPr lang="en-US" sz="2600" dirty="0"/>
              <a:t>Revitalize Apprenticeship Program:  </a:t>
            </a:r>
            <a:r>
              <a:rPr lang="en-US" sz="2600" dirty="0">
                <a:solidFill>
                  <a:srgbClr val="FF0000"/>
                </a:solidFill>
              </a:rPr>
              <a:t>Completed</a:t>
            </a:r>
          </a:p>
          <a:p>
            <a:pPr lvl="1"/>
            <a:r>
              <a:rPr lang="en-US" sz="2600" dirty="0"/>
              <a:t>Baby car seat installation: </a:t>
            </a:r>
            <a:r>
              <a:rPr lang="en-US" sz="2600" dirty="0">
                <a:solidFill>
                  <a:srgbClr val="FF0000"/>
                </a:solidFill>
              </a:rPr>
              <a:t>Completed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46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8E68B-BE3B-7C41-91A2-5691518E8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u="sng" dirty="0">
                <a:solidFill>
                  <a:schemeClr val="accent1"/>
                </a:solidFill>
              </a:rPr>
              <a:t>Initiative #4</a:t>
            </a:r>
            <a:br>
              <a:rPr lang="en-US" sz="6000" b="1" dirty="0">
                <a:solidFill>
                  <a:schemeClr val="accent1"/>
                </a:solidFill>
              </a:rPr>
            </a:br>
            <a:r>
              <a:rPr lang="en-US" sz="2400" b="1" dirty="0"/>
              <a:t>Completion Date – Dec 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2876CF-BB5C-C24A-B903-442C0C800A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02187"/>
          </a:xfrm>
        </p:spPr>
        <p:txBody>
          <a:bodyPr>
            <a:normAutofit fontScale="92500" lnSpcReduction="20000"/>
          </a:bodyPr>
          <a:lstStyle/>
          <a:p>
            <a:pPr marL="0" lvl="0" indent="0" algn="ctr">
              <a:buNone/>
            </a:pPr>
            <a:r>
              <a:rPr lang="en-US" sz="3000" b="1" u="sng" dirty="0">
                <a:solidFill>
                  <a:schemeClr val="accent1"/>
                </a:solidFill>
              </a:rPr>
              <a:t>Comprehensive Training and Development </a:t>
            </a:r>
          </a:p>
          <a:p>
            <a:pPr marL="0" lvl="0" indent="0" algn="ctr">
              <a:buNone/>
            </a:pPr>
            <a:endParaRPr lang="en-US" b="1" u="sng" dirty="0">
              <a:solidFill>
                <a:schemeClr val="accent1"/>
              </a:solidFill>
            </a:endParaRPr>
          </a:p>
          <a:p>
            <a:pPr lvl="1"/>
            <a:r>
              <a:rPr lang="en-US" sz="2800" dirty="0"/>
              <a:t>Annual 3-day training for all personnel: </a:t>
            </a:r>
            <a:r>
              <a:rPr lang="en-US" sz="2800" dirty="0">
                <a:solidFill>
                  <a:srgbClr val="FF0000"/>
                </a:solidFill>
              </a:rPr>
              <a:t>Completed</a:t>
            </a:r>
          </a:p>
          <a:p>
            <a:pPr lvl="1"/>
            <a:r>
              <a:rPr lang="en-US" sz="2800" dirty="0"/>
              <a:t>Fire Rescue 1 training assignments:  </a:t>
            </a:r>
            <a:r>
              <a:rPr lang="en-US" sz="2800" dirty="0">
                <a:solidFill>
                  <a:srgbClr val="FF0000"/>
                </a:solidFill>
              </a:rPr>
              <a:t>Completed</a:t>
            </a:r>
          </a:p>
          <a:p>
            <a:pPr lvl="1"/>
            <a:r>
              <a:rPr lang="en-US" sz="2800" dirty="0"/>
              <a:t>Daily company training:  </a:t>
            </a:r>
            <a:r>
              <a:rPr lang="en-US" sz="2800" dirty="0">
                <a:solidFill>
                  <a:srgbClr val="FF0000"/>
                </a:solidFill>
              </a:rPr>
              <a:t>Completed</a:t>
            </a:r>
          </a:p>
          <a:p>
            <a:pPr lvl="1"/>
            <a:r>
              <a:rPr lang="en-US" sz="2800" dirty="0"/>
              <a:t>WSU, Cleary and WCCCD partnerships:  </a:t>
            </a:r>
            <a:r>
              <a:rPr lang="en-US" sz="2800" dirty="0">
                <a:solidFill>
                  <a:srgbClr val="FF0000"/>
                </a:solidFill>
              </a:rPr>
              <a:t>Completed</a:t>
            </a:r>
          </a:p>
          <a:p>
            <a:pPr lvl="1"/>
            <a:r>
              <a:rPr lang="en-US" sz="2800" dirty="0"/>
              <a:t>Collaborative training with DPD, Homeland Security, etc.:  </a:t>
            </a:r>
            <a:r>
              <a:rPr lang="en-US" sz="2800" dirty="0">
                <a:solidFill>
                  <a:srgbClr val="FF0000"/>
                </a:solidFill>
              </a:rPr>
              <a:t>Completed </a:t>
            </a:r>
          </a:p>
          <a:p>
            <a:pPr lvl="1"/>
            <a:r>
              <a:rPr lang="en-US" sz="2800" dirty="0"/>
              <a:t>Create 48 Technicians in each specialized discipline: </a:t>
            </a:r>
            <a:r>
              <a:rPr lang="en-US" sz="2800" dirty="0">
                <a:solidFill>
                  <a:srgbClr val="FF0000"/>
                </a:solidFill>
              </a:rPr>
              <a:t>In progress </a:t>
            </a:r>
            <a:endParaRPr lang="en-US" dirty="0">
              <a:solidFill>
                <a:srgbClr val="FF0000"/>
              </a:solidFill>
            </a:endParaRPr>
          </a:p>
          <a:p>
            <a:pPr lvl="2"/>
            <a:r>
              <a:rPr lang="en-US" dirty="0"/>
              <a:t>Confined Space</a:t>
            </a:r>
          </a:p>
          <a:p>
            <a:pPr lvl="2"/>
            <a:r>
              <a:rPr lang="en-US" dirty="0"/>
              <a:t>High Angle Rescue</a:t>
            </a:r>
          </a:p>
          <a:p>
            <a:pPr lvl="2"/>
            <a:r>
              <a:rPr lang="en-US" dirty="0"/>
              <a:t>High Rise Operations</a:t>
            </a:r>
          </a:p>
          <a:p>
            <a:pPr lvl="2"/>
            <a:r>
              <a:rPr lang="en-US" dirty="0"/>
              <a:t>Trench Rescue</a:t>
            </a:r>
          </a:p>
          <a:p>
            <a:pPr lvl="2"/>
            <a:r>
              <a:rPr lang="en-US" dirty="0"/>
              <a:t>Rope Rescue</a:t>
            </a:r>
          </a:p>
          <a:p>
            <a:pPr lvl="2"/>
            <a:r>
              <a:rPr lang="en-US" dirty="0"/>
              <a:t>Ice and Swift Water Rescue</a:t>
            </a:r>
          </a:p>
          <a:p>
            <a:pPr lvl="2"/>
            <a:r>
              <a:rPr lang="en-US" dirty="0"/>
              <a:t>Mass Casualty Incidents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5410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8E68B-BE3B-7C41-91A2-5691518E8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u="sng" dirty="0">
                <a:solidFill>
                  <a:schemeClr val="accent1"/>
                </a:solidFill>
              </a:rPr>
              <a:t>Initiative #5</a:t>
            </a:r>
            <a:br>
              <a:rPr lang="en-US" sz="6000" b="1" dirty="0">
                <a:solidFill>
                  <a:schemeClr val="accent1"/>
                </a:solidFill>
              </a:rPr>
            </a:br>
            <a:r>
              <a:rPr lang="en-US" sz="2400" b="1" dirty="0"/>
              <a:t>Completion Date – Dec 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2876CF-BB5C-C24A-B903-442C0C800A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02187"/>
          </a:xfrm>
        </p:spPr>
        <p:txBody>
          <a:bodyPr>
            <a:normAutofit lnSpcReduction="10000"/>
          </a:bodyPr>
          <a:lstStyle/>
          <a:p>
            <a:pPr marL="0" lvl="0" indent="0" algn="ctr">
              <a:buNone/>
            </a:pPr>
            <a:r>
              <a:rPr lang="en-US" sz="3200" b="1" u="sng" dirty="0">
                <a:solidFill>
                  <a:schemeClr val="accent1"/>
                </a:solidFill>
              </a:rPr>
              <a:t>Infusion of technology  </a:t>
            </a:r>
          </a:p>
          <a:p>
            <a:pPr marL="0" lvl="0" indent="0" algn="ctr">
              <a:buNone/>
            </a:pPr>
            <a:endParaRPr lang="en-US" dirty="0"/>
          </a:p>
          <a:p>
            <a:pPr lvl="1"/>
            <a:r>
              <a:rPr lang="en-US" dirty="0"/>
              <a:t>Chest Compression Devices:  </a:t>
            </a:r>
            <a:r>
              <a:rPr lang="en-US" dirty="0">
                <a:solidFill>
                  <a:srgbClr val="FF0000"/>
                </a:solidFill>
              </a:rPr>
              <a:t>Completed/Upgraded EKG monitors</a:t>
            </a:r>
          </a:p>
          <a:p>
            <a:pPr lvl="1"/>
            <a:r>
              <a:rPr lang="en-US" dirty="0"/>
              <a:t>Autonomous Drone Technology:  </a:t>
            </a:r>
            <a:r>
              <a:rPr lang="en-US" dirty="0">
                <a:solidFill>
                  <a:srgbClr val="FF0000"/>
                </a:solidFill>
              </a:rPr>
              <a:t>Completed</a:t>
            </a:r>
          </a:p>
          <a:p>
            <a:pPr lvl="1"/>
            <a:r>
              <a:rPr lang="en-US" dirty="0"/>
              <a:t>Personnel Accountability location technology:  </a:t>
            </a:r>
            <a:r>
              <a:rPr lang="en-US" dirty="0">
                <a:solidFill>
                  <a:srgbClr val="FF0000"/>
                </a:solidFill>
              </a:rPr>
              <a:t>Completed</a:t>
            </a:r>
          </a:p>
          <a:p>
            <a:pPr lvl="1"/>
            <a:r>
              <a:rPr lang="en-US" dirty="0"/>
              <a:t>Smoke detector installation software:  </a:t>
            </a:r>
            <a:r>
              <a:rPr lang="en-US" dirty="0">
                <a:solidFill>
                  <a:srgbClr val="FF0000"/>
                </a:solidFill>
              </a:rPr>
              <a:t>Completed</a:t>
            </a:r>
          </a:p>
          <a:p>
            <a:pPr lvl="1"/>
            <a:r>
              <a:rPr lang="en-US" dirty="0"/>
              <a:t>Self-inspections for compliant business owners:  </a:t>
            </a:r>
            <a:r>
              <a:rPr lang="en-US" dirty="0">
                <a:solidFill>
                  <a:srgbClr val="FF0000"/>
                </a:solidFill>
              </a:rPr>
              <a:t>Completed </a:t>
            </a:r>
          </a:p>
          <a:p>
            <a:pPr lvl="1"/>
            <a:r>
              <a:rPr lang="en-US" dirty="0"/>
              <a:t>Increased social media presence:  </a:t>
            </a:r>
            <a:r>
              <a:rPr lang="en-US" dirty="0">
                <a:solidFill>
                  <a:srgbClr val="FF0000"/>
                </a:solidFill>
              </a:rPr>
              <a:t>In progress</a:t>
            </a:r>
          </a:p>
          <a:p>
            <a:pPr lvl="2"/>
            <a:r>
              <a:rPr lang="en-US" sz="2400" dirty="0"/>
              <a:t>City website </a:t>
            </a:r>
          </a:p>
          <a:p>
            <a:pPr lvl="2"/>
            <a:r>
              <a:rPr lang="en-US" sz="2400" dirty="0"/>
              <a:t>Battalion Facebook page</a:t>
            </a:r>
          </a:p>
          <a:p>
            <a:pPr lvl="1"/>
            <a:r>
              <a:rPr lang="en-US" dirty="0"/>
              <a:t>Digital literature for residents and business owners:  </a:t>
            </a:r>
            <a:r>
              <a:rPr lang="en-US" dirty="0">
                <a:solidFill>
                  <a:srgbClr val="FF0000"/>
                </a:solidFill>
              </a:rPr>
              <a:t>In progress</a:t>
            </a:r>
          </a:p>
          <a:p>
            <a:pPr lvl="2"/>
            <a:r>
              <a:rPr lang="en-US" dirty="0"/>
              <a:t>Fire Safety Guide</a:t>
            </a:r>
          </a:p>
          <a:p>
            <a:pPr lvl="2"/>
            <a:r>
              <a:rPr lang="en-US" dirty="0"/>
              <a:t>After Fire Brochure</a:t>
            </a:r>
          </a:p>
          <a:p>
            <a:pPr marL="457200" lvl="1" indent="0">
              <a:buNone/>
            </a:pP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092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8E68B-BE3B-7C41-91A2-5691518E8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u="sng" dirty="0">
                <a:solidFill>
                  <a:schemeClr val="accent1"/>
                </a:solidFill>
              </a:rPr>
              <a:t>Initiative #6</a:t>
            </a:r>
            <a:br>
              <a:rPr lang="en-US" sz="6000" b="1" dirty="0">
                <a:solidFill>
                  <a:schemeClr val="accent1"/>
                </a:solidFill>
              </a:rPr>
            </a:br>
            <a:r>
              <a:rPr lang="en-US" sz="2400" b="1" dirty="0"/>
              <a:t>Completion Date – Dec 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2876CF-BB5C-C24A-B903-442C0C800A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02187"/>
          </a:xfrm>
        </p:spPr>
        <p:txBody>
          <a:bodyPr>
            <a:normAutofit lnSpcReduction="10000"/>
          </a:bodyPr>
          <a:lstStyle/>
          <a:p>
            <a:pPr marL="0" lvl="0" indent="0" algn="ctr">
              <a:buNone/>
            </a:pPr>
            <a:r>
              <a:rPr lang="en-US" sz="3000" b="1" u="sng" dirty="0">
                <a:solidFill>
                  <a:schemeClr val="accent1"/>
                </a:solidFill>
              </a:rPr>
              <a:t>Increase revenue </a:t>
            </a:r>
          </a:p>
          <a:p>
            <a:pPr marL="0" lvl="0" indent="0" algn="ctr">
              <a:buNone/>
            </a:pPr>
            <a:endParaRPr lang="en-US" sz="3200" b="1" u="sng" dirty="0">
              <a:solidFill>
                <a:schemeClr val="accent1"/>
              </a:solidFill>
            </a:endParaRPr>
          </a:p>
          <a:p>
            <a:pPr lvl="1"/>
            <a:r>
              <a:rPr lang="en-US" sz="2800" dirty="0"/>
              <a:t>Increase Advanced Life Support ambulances:  </a:t>
            </a:r>
            <a:r>
              <a:rPr lang="en-US" sz="2800" dirty="0">
                <a:solidFill>
                  <a:srgbClr val="FF0000"/>
                </a:solidFill>
              </a:rPr>
              <a:t>In progress</a:t>
            </a:r>
          </a:p>
          <a:p>
            <a:pPr lvl="1"/>
            <a:r>
              <a:rPr lang="en-US" sz="2800" dirty="0"/>
              <a:t>Training Hub for the State of Michigan:  </a:t>
            </a:r>
            <a:r>
              <a:rPr lang="en-US" sz="2800" dirty="0">
                <a:solidFill>
                  <a:srgbClr val="FF0000"/>
                </a:solidFill>
              </a:rPr>
              <a:t>In progress</a:t>
            </a:r>
          </a:p>
          <a:p>
            <a:pPr lvl="1"/>
            <a:r>
              <a:rPr lang="en-US" sz="2800" dirty="0"/>
              <a:t>Partner with Businesses and Corporations:  </a:t>
            </a:r>
            <a:r>
              <a:rPr lang="en-US" sz="2800" dirty="0">
                <a:solidFill>
                  <a:srgbClr val="FF0000"/>
                </a:solidFill>
              </a:rPr>
              <a:t>Completed</a:t>
            </a:r>
          </a:p>
          <a:p>
            <a:pPr lvl="1"/>
            <a:r>
              <a:rPr lang="en-US" sz="2800" dirty="0"/>
              <a:t>Private Sector Funding:  </a:t>
            </a:r>
            <a:r>
              <a:rPr lang="en-US" sz="2800" dirty="0">
                <a:solidFill>
                  <a:srgbClr val="FF0000"/>
                </a:solidFill>
              </a:rPr>
              <a:t>Completed</a:t>
            </a:r>
          </a:p>
          <a:p>
            <a:pPr lvl="1"/>
            <a:r>
              <a:rPr lang="en-US" sz="2800" dirty="0"/>
              <a:t>Grants:  </a:t>
            </a:r>
            <a:r>
              <a:rPr lang="en-US" sz="2800" dirty="0">
                <a:solidFill>
                  <a:srgbClr val="FF0000"/>
                </a:solidFill>
              </a:rPr>
              <a:t>Completed</a:t>
            </a:r>
          </a:p>
          <a:p>
            <a:pPr lvl="1"/>
            <a:r>
              <a:rPr lang="en-US" sz="2800" dirty="0"/>
              <a:t>Revise Fee Schedule:  </a:t>
            </a:r>
            <a:r>
              <a:rPr lang="en-US" sz="2800" dirty="0">
                <a:solidFill>
                  <a:srgbClr val="FF0000"/>
                </a:solidFill>
              </a:rPr>
              <a:t>Currently with vendor</a:t>
            </a:r>
          </a:p>
          <a:p>
            <a:pPr lvl="2"/>
            <a:r>
              <a:rPr lang="en-US" sz="2400" dirty="0"/>
              <a:t>Inspection Fees</a:t>
            </a:r>
          </a:p>
          <a:p>
            <a:pPr lvl="2"/>
            <a:r>
              <a:rPr lang="en-US" sz="2400" dirty="0"/>
              <a:t>Training Fees</a:t>
            </a:r>
          </a:p>
          <a:p>
            <a:pPr lvl="2"/>
            <a:r>
              <a:rPr lang="en-US" sz="2400" dirty="0"/>
              <a:t>Arson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4230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8E68B-BE3B-7C41-91A2-5691518E8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u="sng" dirty="0">
                <a:solidFill>
                  <a:schemeClr val="accent1"/>
                </a:solidFill>
              </a:rPr>
              <a:t>DFD New Initiatives</a:t>
            </a:r>
            <a:br>
              <a:rPr lang="en-US" sz="6000" b="1" dirty="0">
                <a:solidFill>
                  <a:schemeClr val="accent1"/>
                </a:solidFill>
              </a:rPr>
            </a:br>
            <a:r>
              <a:rPr lang="en-US" sz="2400" b="1" dirty="0"/>
              <a:t>Completion Date – Dec 2023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2876CF-BB5C-C24A-B903-442C0C800A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02187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endParaRPr lang="en-US" sz="3200" b="1" u="sng" dirty="0">
              <a:solidFill>
                <a:schemeClr val="accent1"/>
              </a:solidFill>
            </a:endParaRPr>
          </a:p>
          <a:p>
            <a:pPr lvl="1"/>
            <a:r>
              <a:rPr lang="en-US" dirty="0"/>
              <a:t>Dispatch Nurse Line</a:t>
            </a:r>
          </a:p>
          <a:p>
            <a:pPr lvl="1"/>
            <a:r>
              <a:rPr lang="en-US" dirty="0"/>
              <a:t>MABAS </a:t>
            </a:r>
          </a:p>
          <a:p>
            <a:pPr lvl="1"/>
            <a:r>
              <a:rPr lang="en-US" dirty="0"/>
              <a:t>Medical Response Ordinance</a:t>
            </a:r>
          </a:p>
          <a:p>
            <a:pPr lvl="1"/>
            <a:r>
              <a:rPr lang="en-US" dirty="0"/>
              <a:t>ISO </a:t>
            </a:r>
          </a:p>
          <a:p>
            <a:pPr lvl="1"/>
            <a:r>
              <a:rPr lang="en-US" dirty="0"/>
              <a:t>2024 DFD Symposium/Conference</a:t>
            </a:r>
          </a:p>
          <a:p>
            <a:pPr lvl="2"/>
            <a:r>
              <a:rPr lang="en-US" sz="2400" dirty="0"/>
              <a:t>Hosting 2023 National Fallen Firefighter Foundation Symposium.</a:t>
            </a:r>
          </a:p>
          <a:p>
            <a:pPr lvl="1"/>
            <a:r>
              <a:rPr lang="en-US" dirty="0"/>
              <a:t>Business self inspections. 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927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8BE64A1D07F3D43B654291A3557B0B1" ma:contentTypeVersion="17" ma:contentTypeDescription="Create a new document." ma:contentTypeScope="" ma:versionID="ee39578849940154724ac87acdcda03c">
  <xsd:schema xmlns:xsd="http://www.w3.org/2001/XMLSchema" xmlns:xs="http://www.w3.org/2001/XMLSchema" xmlns:p="http://schemas.microsoft.com/office/2006/metadata/properties" xmlns:ns1="http://schemas.microsoft.com/sharepoint/v3" xmlns:ns2="3adbbdea-f687-4950-9a3d-bc3a035ba2fd" xmlns:ns3="d41a5c6b-95c7-4010-ba6c-3bc01dc467d5" targetNamespace="http://schemas.microsoft.com/office/2006/metadata/properties" ma:root="true" ma:fieldsID="8052e46f0a2b62c54e3847a724f68649" ns1:_="" ns2:_="" ns3:_="">
    <xsd:import namespace="http://schemas.microsoft.com/sharepoint/v3"/>
    <xsd:import namespace="3adbbdea-f687-4950-9a3d-bc3a035ba2fd"/>
    <xsd:import namespace="d41a5c6b-95c7-4010-ba6c-3bc01dc467d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1:_ip_UnifiedCompliancePolicyProperties" minOccurs="0"/>
                <xsd:element ref="ns1:_ip_UnifiedCompliancePolicyUIAction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Dateandtimemodified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lcf76f155ced4ddcb4097134ff3c332f" minOccurs="0"/>
                <xsd:element ref="ns3:TaxCatchAll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dbbdea-f687-4950-9a3d-bc3a035ba2f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Dateandtimemodified" ma:index="15" nillable="true" ma:displayName="Date and time modified" ma:format="DateOnly" ma:internalName="Dateandtimemodified">
      <xsd:simpleType>
        <xsd:restriction base="dms:DateTime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042f1e1-721c-4f15-8265-f5fffa71f74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4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1a5c6b-95c7-4010-ba6c-3bc01dc467d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d3e1a1c1-1b1e-4807-bccc-491b895d3a6f}" ma:internalName="TaxCatchAll" ma:showField="CatchAllData" ma:web="d41a5c6b-95c7-4010-ba6c-3bc01dc467d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TaxCatchAll xmlns="d41a5c6b-95c7-4010-ba6c-3bc01dc467d5" xsi:nil="true"/>
    <lcf76f155ced4ddcb4097134ff3c332f xmlns="3adbbdea-f687-4950-9a3d-bc3a035ba2fd">
      <Terms xmlns="http://schemas.microsoft.com/office/infopath/2007/PartnerControls"/>
    </lcf76f155ced4ddcb4097134ff3c332f>
    <_ip_UnifiedCompliancePolicyProperties xmlns="http://schemas.microsoft.com/sharepoint/v3" xsi:nil="true"/>
    <Dateandtimemodified xmlns="3adbbdea-f687-4950-9a3d-bc3a035ba2fd" xsi:nil="true"/>
  </documentManagement>
</p:properties>
</file>

<file path=customXml/itemProps1.xml><?xml version="1.0" encoding="utf-8"?>
<ds:datastoreItem xmlns:ds="http://schemas.openxmlformats.org/officeDocument/2006/customXml" ds:itemID="{1B035F0A-203F-48F9-98AA-34E4ED38BF12}"/>
</file>

<file path=customXml/itemProps2.xml><?xml version="1.0" encoding="utf-8"?>
<ds:datastoreItem xmlns:ds="http://schemas.openxmlformats.org/officeDocument/2006/customXml" ds:itemID="{0F58A4BF-F015-406B-9D5F-17DA541B2029}"/>
</file>

<file path=customXml/itemProps3.xml><?xml version="1.0" encoding="utf-8"?>
<ds:datastoreItem xmlns:ds="http://schemas.openxmlformats.org/officeDocument/2006/customXml" ds:itemID="{E86B8D3E-6A77-4A3D-8938-67F212B404DB}"/>
</file>

<file path=docProps/app.xml><?xml version="1.0" encoding="utf-8"?>
<Properties xmlns="http://schemas.openxmlformats.org/officeDocument/2006/extended-properties" xmlns:vt="http://schemas.openxmlformats.org/officeDocument/2006/docPropsVTypes">
  <TotalTime>1394</TotalTime>
  <Words>810</Words>
  <Application>Microsoft Office PowerPoint</Application>
  <PresentationFormat>Widescreen</PresentationFormat>
  <Paragraphs>119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Detroit Fire Department  </vt:lpstr>
      <vt:lpstr>Detroit Fire Department</vt:lpstr>
      <vt:lpstr>Initiative #1 Completion Date – Dec 2022</vt:lpstr>
      <vt:lpstr>Initiative #2 Completion Date – Dec 2024</vt:lpstr>
      <vt:lpstr>Initiative #3 Completion Date – Dec 2022</vt:lpstr>
      <vt:lpstr>Initiative #4 Completion Date – Dec 2022</vt:lpstr>
      <vt:lpstr>Initiative #5 Completion Date – Dec 2022</vt:lpstr>
      <vt:lpstr>Initiative #6 Completion Date – Dec 2022</vt:lpstr>
      <vt:lpstr>DFD New Initiatives Completion Date – Dec 2023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Detroit Fire Department</dc:title>
  <dc:creator>c s</dc:creator>
  <cp:lastModifiedBy>Sabrina Shockley</cp:lastModifiedBy>
  <cp:revision>45</cp:revision>
  <cp:lastPrinted>2022-02-21T03:25:26Z</cp:lastPrinted>
  <dcterms:created xsi:type="dcterms:W3CDTF">2022-02-20T22:48:52Z</dcterms:created>
  <dcterms:modified xsi:type="dcterms:W3CDTF">2023-03-13T13:29:22Z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0x010100C8BE64A1D07F3D43B654291A3557B0B1</vt:lpwstr>
  </property>
</Properties>
</file>