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311" r:id="rId2"/>
    <p:sldId id="318" r:id="rId3"/>
    <p:sldId id="319" r:id="rId4"/>
    <p:sldId id="320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yd Stanley" userId="8765913e-24a4-486e-a753-df093b16b09f" providerId="ADAL" clId="{8F10C2EB-7BE4-4AA5-98FB-4DC23D3DDEA7}"/>
    <pc:docChg chg="modSld">
      <pc:chgData name="Floyd Stanley" userId="8765913e-24a4-486e-a753-df093b16b09f" providerId="ADAL" clId="{8F10C2EB-7BE4-4AA5-98FB-4DC23D3DDEA7}" dt="2023-01-10T22:15:31.139" v="16" actId="5793"/>
      <pc:docMkLst>
        <pc:docMk/>
      </pc:docMkLst>
      <pc:sldChg chg="modSp mod">
        <pc:chgData name="Floyd Stanley" userId="8765913e-24a4-486e-a753-df093b16b09f" providerId="ADAL" clId="{8F10C2EB-7BE4-4AA5-98FB-4DC23D3DDEA7}" dt="2023-01-10T22:15:31.139" v="16" actId="5793"/>
        <pc:sldMkLst>
          <pc:docMk/>
          <pc:sldMk cId="1562661577" sldId="311"/>
        </pc:sldMkLst>
        <pc:spChg chg="mod">
          <ac:chgData name="Floyd Stanley" userId="8765913e-24a4-486e-a753-df093b16b09f" providerId="ADAL" clId="{8F10C2EB-7BE4-4AA5-98FB-4DC23D3DDEA7}" dt="2023-01-10T22:15:31.139" v="16" actId="5793"/>
          <ac:spMkLst>
            <pc:docMk/>
            <pc:sldMk cId="1562661577" sldId="311"/>
            <ac:spMk id="3" creationId="{00000000-0000-0000-0000-000000000000}"/>
          </ac:spMkLst>
        </pc:spChg>
      </pc:sldChg>
    </pc:docChg>
  </pc:docChgLst>
  <pc:docChgLst>
    <pc:chgData name="Floyd Stanley" userId="8765913e-24a4-486e-a753-df093b16b09f" providerId="ADAL" clId="{1E59B96C-8B28-4460-A91F-75EDE2DCCBE0}"/>
    <pc:docChg chg="undo custSel modSld">
      <pc:chgData name="Floyd Stanley" userId="8765913e-24a4-486e-a753-df093b16b09f" providerId="ADAL" clId="{1E59B96C-8B28-4460-A91F-75EDE2DCCBE0}" dt="2022-12-04T12:00:47.996" v="340" actId="20577"/>
      <pc:docMkLst>
        <pc:docMk/>
      </pc:docMkLst>
      <pc:sldChg chg="modSp mod">
        <pc:chgData name="Floyd Stanley" userId="8765913e-24a4-486e-a753-df093b16b09f" providerId="ADAL" clId="{1E59B96C-8B28-4460-A91F-75EDE2DCCBE0}" dt="2022-12-04T11:59:05.717" v="310" actId="313"/>
        <pc:sldMkLst>
          <pc:docMk/>
          <pc:sldMk cId="1562661577" sldId="311"/>
        </pc:sldMkLst>
        <pc:spChg chg="mod">
          <ac:chgData name="Floyd Stanley" userId="8765913e-24a4-486e-a753-df093b16b09f" providerId="ADAL" clId="{1E59B96C-8B28-4460-A91F-75EDE2DCCBE0}" dt="2022-12-04T11:59:05.717" v="310" actId="313"/>
          <ac:spMkLst>
            <pc:docMk/>
            <pc:sldMk cId="1562661577" sldId="311"/>
            <ac:spMk id="3" creationId="{00000000-0000-0000-0000-000000000000}"/>
          </ac:spMkLst>
        </pc:spChg>
      </pc:sldChg>
      <pc:sldChg chg="addSp delSp modSp mod">
        <pc:chgData name="Floyd Stanley" userId="8765913e-24a4-486e-a753-df093b16b09f" providerId="ADAL" clId="{1E59B96C-8B28-4460-A91F-75EDE2DCCBE0}" dt="2022-12-02T15:56:33.147" v="274" actId="255"/>
        <pc:sldMkLst>
          <pc:docMk/>
          <pc:sldMk cId="3129985537" sldId="318"/>
        </pc:sldMkLst>
        <pc:spChg chg="mod">
          <ac:chgData name="Floyd Stanley" userId="8765913e-24a4-486e-a753-df093b16b09f" providerId="ADAL" clId="{1E59B96C-8B28-4460-A91F-75EDE2DCCBE0}" dt="2022-12-02T15:54:03.967" v="238" actId="27636"/>
          <ac:spMkLst>
            <pc:docMk/>
            <pc:sldMk cId="3129985537" sldId="318"/>
            <ac:spMk id="2" creationId="{70067583-6176-4F83-80F4-5BACF79AD53A}"/>
          </ac:spMkLst>
        </pc:spChg>
        <pc:spChg chg="add del mod">
          <ac:chgData name="Floyd Stanley" userId="8765913e-24a4-486e-a753-df093b16b09f" providerId="ADAL" clId="{1E59B96C-8B28-4460-A91F-75EDE2DCCBE0}" dt="2022-12-02T15:36:50.299" v="64"/>
          <ac:spMkLst>
            <pc:docMk/>
            <pc:sldMk cId="3129985537" sldId="318"/>
            <ac:spMk id="5" creationId="{244E03AD-CE57-39D6-523A-7EB6E2AD1C16}"/>
          </ac:spMkLst>
        </pc:spChg>
        <pc:spChg chg="add del mod">
          <ac:chgData name="Floyd Stanley" userId="8765913e-24a4-486e-a753-df093b16b09f" providerId="ADAL" clId="{1E59B96C-8B28-4460-A91F-75EDE2DCCBE0}" dt="2022-12-02T15:38:28.519" v="69"/>
          <ac:spMkLst>
            <pc:docMk/>
            <pc:sldMk cId="3129985537" sldId="318"/>
            <ac:spMk id="10" creationId="{97716044-1598-6B62-6D35-D6DEEB0757E4}"/>
          </ac:spMkLst>
        </pc:spChg>
        <pc:spChg chg="add del mod">
          <ac:chgData name="Floyd Stanley" userId="8765913e-24a4-486e-a753-df093b16b09f" providerId="ADAL" clId="{1E59B96C-8B28-4460-A91F-75EDE2DCCBE0}" dt="2022-12-02T15:45:13.121" v="118"/>
          <ac:spMkLst>
            <pc:docMk/>
            <pc:sldMk cId="3129985537" sldId="318"/>
            <ac:spMk id="13" creationId="{E54C6BFE-5C79-14F2-13C8-15E11EA40F06}"/>
          </ac:spMkLst>
        </pc:spChg>
        <pc:spChg chg="add del mod">
          <ac:chgData name="Floyd Stanley" userId="8765913e-24a4-486e-a753-df093b16b09f" providerId="ADAL" clId="{1E59B96C-8B28-4460-A91F-75EDE2DCCBE0}" dt="2022-12-02T15:49:37.790" v="150"/>
          <ac:spMkLst>
            <pc:docMk/>
            <pc:sldMk cId="3129985537" sldId="318"/>
            <ac:spMk id="17" creationId="{9D5C0D34-A8DA-54FE-9224-FE1D3B8C29F0}"/>
          </ac:spMkLst>
        </pc:spChg>
        <pc:spChg chg="add del mod">
          <ac:chgData name="Floyd Stanley" userId="8765913e-24a4-486e-a753-df093b16b09f" providerId="ADAL" clId="{1E59B96C-8B28-4460-A91F-75EDE2DCCBE0}" dt="2022-12-02T15:53:06.950" v="186"/>
          <ac:spMkLst>
            <pc:docMk/>
            <pc:sldMk cId="3129985537" sldId="318"/>
            <ac:spMk id="21" creationId="{E3E33CF9-2C73-9BB4-5D0A-DD268B83AEA2}"/>
          </ac:spMkLst>
        </pc:spChg>
        <pc:graphicFrameChg chg="add del mod">
          <ac:chgData name="Floyd Stanley" userId="8765913e-24a4-486e-a753-df093b16b09f" providerId="ADAL" clId="{1E59B96C-8B28-4460-A91F-75EDE2DCCBE0}" dt="2022-12-02T15:36:28.482" v="63"/>
          <ac:graphicFrameMkLst>
            <pc:docMk/>
            <pc:sldMk cId="3129985537" sldId="318"/>
            <ac:graphicFrameMk id="6" creationId="{F43EB069-3FBE-DEE0-E72B-F300A151E142}"/>
          </ac:graphicFrameMkLst>
        </pc:graphicFrameChg>
        <pc:graphicFrameChg chg="add del mod modGraphic">
          <ac:chgData name="Floyd Stanley" userId="8765913e-24a4-486e-a753-df093b16b09f" providerId="ADAL" clId="{1E59B96C-8B28-4460-A91F-75EDE2DCCBE0}" dt="2022-12-02T15:37:49.905" v="68" actId="478"/>
          <ac:graphicFrameMkLst>
            <pc:docMk/>
            <pc:sldMk cId="3129985537" sldId="318"/>
            <ac:graphicFrameMk id="8" creationId="{AFA16F8B-144B-5C5B-63BA-B3C97DD3996B}"/>
          </ac:graphicFrameMkLst>
        </pc:graphicFrameChg>
        <pc:graphicFrameChg chg="add del mod modGraphic">
          <ac:chgData name="Floyd Stanley" userId="8765913e-24a4-486e-a753-df093b16b09f" providerId="ADAL" clId="{1E59B96C-8B28-4460-A91F-75EDE2DCCBE0}" dt="2022-12-02T15:44:49.102" v="115" actId="478"/>
          <ac:graphicFrameMkLst>
            <pc:docMk/>
            <pc:sldMk cId="3129985537" sldId="318"/>
            <ac:graphicFrameMk id="11" creationId="{DCD87558-5BB8-F1FA-5F6A-FF8F9B0C91DF}"/>
          </ac:graphicFrameMkLst>
        </pc:graphicFrameChg>
        <pc:graphicFrameChg chg="add del mod">
          <ac:chgData name="Floyd Stanley" userId="8765913e-24a4-486e-a753-df093b16b09f" providerId="ADAL" clId="{1E59B96C-8B28-4460-A91F-75EDE2DCCBE0}" dt="2022-12-02T15:45:09.148" v="117"/>
          <ac:graphicFrameMkLst>
            <pc:docMk/>
            <pc:sldMk cId="3129985537" sldId="318"/>
            <ac:graphicFrameMk id="14" creationId="{9FB5E394-752F-3E49-C31A-2B105771CA00}"/>
          </ac:graphicFrameMkLst>
        </pc:graphicFrameChg>
        <pc:graphicFrameChg chg="add del mod modGraphic">
          <ac:chgData name="Floyd Stanley" userId="8765913e-24a4-486e-a753-df093b16b09f" providerId="ADAL" clId="{1E59B96C-8B28-4460-A91F-75EDE2DCCBE0}" dt="2022-12-02T15:46:25.392" v="143" actId="478"/>
          <ac:graphicFrameMkLst>
            <pc:docMk/>
            <pc:sldMk cId="3129985537" sldId="318"/>
            <ac:graphicFrameMk id="15" creationId="{C42315E4-1083-1CCB-063E-31DA3CC449C0}"/>
          </ac:graphicFrameMkLst>
        </pc:graphicFrameChg>
        <pc:graphicFrameChg chg="add del mod">
          <ac:chgData name="Floyd Stanley" userId="8765913e-24a4-486e-a753-df093b16b09f" providerId="ADAL" clId="{1E59B96C-8B28-4460-A91F-75EDE2DCCBE0}" dt="2022-12-02T15:49:33.730" v="149"/>
          <ac:graphicFrameMkLst>
            <pc:docMk/>
            <pc:sldMk cId="3129985537" sldId="318"/>
            <ac:graphicFrameMk id="18" creationId="{9EBC28DE-EED8-E79F-4375-607BC2766635}"/>
          </ac:graphicFrameMkLst>
        </pc:graphicFrameChg>
        <pc:graphicFrameChg chg="add del mod modGraphic">
          <ac:chgData name="Floyd Stanley" userId="8765913e-24a4-486e-a753-df093b16b09f" providerId="ADAL" clId="{1E59B96C-8B28-4460-A91F-75EDE2DCCBE0}" dt="2022-12-02T15:52:11.979" v="154" actId="478"/>
          <ac:graphicFrameMkLst>
            <pc:docMk/>
            <pc:sldMk cId="3129985537" sldId="318"/>
            <ac:graphicFrameMk id="19" creationId="{242E5F42-2849-4EE8-2D83-3450CCDDCBCE}"/>
          </ac:graphicFrameMkLst>
        </pc:graphicFrameChg>
        <pc:graphicFrameChg chg="add del mod">
          <ac:chgData name="Floyd Stanley" userId="8765913e-24a4-486e-a753-df093b16b09f" providerId="ADAL" clId="{1E59B96C-8B28-4460-A91F-75EDE2DCCBE0}" dt="2022-12-02T15:53:01.004" v="185"/>
          <ac:graphicFrameMkLst>
            <pc:docMk/>
            <pc:sldMk cId="3129985537" sldId="318"/>
            <ac:graphicFrameMk id="22" creationId="{FBEE843F-2FB6-4AF8-244F-5F92576E32C3}"/>
          </ac:graphicFrameMkLst>
        </pc:graphicFrameChg>
        <pc:graphicFrameChg chg="add mod modGraphic">
          <ac:chgData name="Floyd Stanley" userId="8765913e-24a4-486e-a753-df093b16b09f" providerId="ADAL" clId="{1E59B96C-8B28-4460-A91F-75EDE2DCCBE0}" dt="2022-12-02T15:56:33.147" v="274" actId="255"/>
          <ac:graphicFrameMkLst>
            <pc:docMk/>
            <pc:sldMk cId="3129985537" sldId="318"/>
            <ac:graphicFrameMk id="23" creationId="{9037656D-62E2-2FD4-DDF4-A8701EC295DE}"/>
          </ac:graphicFrameMkLst>
        </pc:graphicFrameChg>
        <pc:picChg chg="del">
          <ac:chgData name="Floyd Stanley" userId="8765913e-24a4-486e-a753-df093b16b09f" providerId="ADAL" clId="{1E59B96C-8B28-4460-A91F-75EDE2DCCBE0}" dt="2022-12-02T15:33:50.321" v="1" actId="478"/>
          <ac:picMkLst>
            <pc:docMk/>
            <pc:sldMk cId="3129985537" sldId="318"/>
            <ac:picMk id="7" creationId="{8D6F423A-CD6C-EA4A-64FD-0CD0ED219070}"/>
          </ac:picMkLst>
        </pc:picChg>
      </pc:sldChg>
      <pc:sldChg chg="modSp mod">
        <pc:chgData name="Floyd Stanley" userId="8765913e-24a4-486e-a753-df093b16b09f" providerId="ADAL" clId="{1E59B96C-8B28-4460-A91F-75EDE2DCCBE0}" dt="2022-12-04T12:00:47.996" v="340" actId="20577"/>
        <pc:sldMkLst>
          <pc:docMk/>
          <pc:sldMk cId="3154130690" sldId="319"/>
        </pc:sldMkLst>
        <pc:spChg chg="mod">
          <ac:chgData name="Floyd Stanley" userId="8765913e-24a4-486e-a753-df093b16b09f" providerId="ADAL" clId="{1E59B96C-8B28-4460-A91F-75EDE2DCCBE0}" dt="2022-12-04T11:59:12.348" v="311" actId="313"/>
          <ac:spMkLst>
            <pc:docMk/>
            <pc:sldMk cId="3154130690" sldId="319"/>
            <ac:spMk id="2" creationId="{4C32C1F6-5A62-4A05-B318-AB47B3DE5E81}"/>
          </ac:spMkLst>
        </pc:spChg>
        <pc:spChg chg="mod">
          <ac:chgData name="Floyd Stanley" userId="8765913e-24a4-486e-a753-df093b16b09f" providerId="ADAL" clId="{1E59B96C-8B28-4460-A91F-75EDE2DCCBE0}" dt="2022-12-04T12:00:47.996" v="340" actId="20577"/>
          <ac:spMkLst>
            <pc:docMk/>
            <pc:sldMk cId="3154130690" sldId="319"/>
            <ac:spMk id="3" creationId="{D3137841-3E17-4E5D-853E-A447380A968A}"/>
          </ac:spMkLst>
        </pc:spChg>
      </pc:sldChg>
      <pc:sldChg chg="addSp modSp mod">
        <pc:chgData name="Floyd Stanley" userId="8765913e-24a4-486e-a753-df093b16b09f" providerId="ADAL" clId="{1E59B96C-8B28-4460-A91F-75EDE2DCCBE0}" dt="2022-12-02T15:59:42.269" v="309" actId="14100"/>
        <pc:sldMkLst>
          <pc:docMk/>
          <pc:sldMk cId="468300742" sldId="320"/>
        </pc:sldMkLst>
        <pc:graphicFrameChg chg="add mod">
          <ac:chgData name="Floyd Stanley" userId="8765913e-24a4-486e-a753-df093b16b09f" providerId="ADAL" clId="{1E59B96C-8B28-4460-A91F-75EDE2DCCBE0}" dt="2022-12-02T15:59:42.269" v="309" actId="14100"/>
          <ac:graphicFrameMkLst>
            <pc:docMk/>
            <pc:sldMk cId="468300742" sldId="320"/>
            <ac:graphicFrameMk id="4" creationId="{477E4531-12EC-4C6D-A339-5264C14465D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Proposal N Bond Proceeds Funds Status as of September 30,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'Proposal N Monthly Graph'!$B$8</c:f>
              <c:strCache>
                <c:ptCount val="1"/>
                <c:pt idx="0">
                  <c:v>Proposal N status as ofSeptember 30, 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07-4566-A761-28B0473390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07-4566-A761-28B0473390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07-4566-A761-28B0473390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07-4566-A761-28B04733909A}"/>
              </c:ext>
            </c:extLst>
          </c:dPt>
          <c:dLbls>
            <c:dLbl>
              <c:idx val="0"/>
              <c:layout>
                <c:manualLayout>
                  <c:x val="0.12688159447293645"/>
                  <c:y val="4.1060481926476121E-2"/>
                </c:manualLayout>
              </c:layout>
              <c:tx>
                <c:rich>
                  <a:bodyPr/>
                  <a:lstStyle/>
                  <a:p>
                    <a:fld id="{18EC22BF-B0A9-4F48-88F9-8C109391C294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F25D3478-4F26-4D9C-8386-340CA2243DE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07-4566-A761-28B0473390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3F5E3D4-CE3C-4598-9EDD-B824CDA4CC5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68900CD0-2E96-4984-9860-3B2178B2B4F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07-4566-A761-28B0473390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AF797FA-CA4A-4C9A-AC7B-103A7A2F7DE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A6E0F038-EC1D-49FD-A9BF-659288F2499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07-4566-A761-28B0473390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6E39F36-8A91-4874-9508-DB298CD4935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7BFD71DB-8BF8-49C8-8164-34B7CFA3383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07-4566-A761-28B04733909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'Proposal N Monthly Graph'!$C$7:$F$7</c:f>
              <c:strCache>
                <c:ptCount val="4"/>
                <c:pt idx="0">
                  <c:v>Payroll Expenditures</c:v>
                </c:pt>
                <c:pt idx="1">
                  <c:v>Demolition Expenditures</c:v>
                </c:pt>
                <c:pt idx="2">
                  <c:v>Encumbrance</c:v>
                </c:pt>
                <c:pt idx="3">
                  <c:v>Funds Available</c:v>
                </c:pt>
              </c:strCache>
            </c:strRef>
          </c:cat>
          <c:val>
            <c:numRef>
              <c:f>'Proposal N Monthly Graph'!$C$8:$F$8</c:f>
              <c:numCache>
                <c:formatCode>0.0%</c:formatCode>
                <c:ptCount val="4"/>
                <c:pt idx="0">
                  <c:v>3.1504891940081131E-2</c:v>
                </c:pt>
                <c:pt idx="1">
                  <c:v>0.31145191330518085</c:v>
                </c:pt>
                <c:pt idx="2">
                  <c:v>0.25256649186750146</c:v>
                </c:pt>
                <c:pt idx="3">
                  <c:v>0.40447670288723625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07-4566-A761-28B04733909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r">
              <a:defRPr sz="1200"/>
            </a:lvl1pPr>
          </a:lstStyle>
          <a:p>
            <a:fld id="{DD883581-E921-4432-8D92-2B7EE3C984F1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9" tIns="47109" rIns="94219" bIns="471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9" tIns="47109" rIns="94219" bIns="471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r">
              <a:defRPr sz="1200"/>
            </a:lvl1pPr>
          </a:lstStyle>
          <a:p>
            <a:fld id="{885FDBA3-A1F4-4989-AD8A-806988B97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4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5A6A-1FCD-43D4-BF69-2633F63E73B0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617-86EC-4C61-ABF8-FA97063B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7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5E3E-2C7E-4378-B866-F333831F94C7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617-86EC-4C61-ABF8-FA97063B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0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59B-6121-4031-8025-DFEC5EEF2D97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617-86EC-4C61-ABF8-FA97063B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3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F97B-7B6F-4B5B-BE7A-89AD4405D103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4483617-86EC-4C61-ABF8-FA97063B2D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7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F225-A665-46D9-8588-D7D7FB1B9E38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617-86EC-4C61-ABF8-FA97063B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1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E9D8-070C-435A-BDE4-09099A85C6C3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617-86EC-4C61-ABF8-FA97063B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7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912A-667B-422C-B232-C84817D55A8A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617-86EC-4C61-ABF8-FA97063B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1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E7C9-DE1E-4AF8-92D7-ED871F5BF4AA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617-86EC-4C61-ABF8-FA97063B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3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DF6D-300C-4D1B-AB53-47BE8BD8D73C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617-86EC-4C61-ABF8-FA97063B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3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DCB6-E6D5-4F3C-98A3-51D6D771638C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617-86EC-4C61-ABF8-FA97063B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8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7764-E7AA-41A7-8088-324BAEA0370B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3617-86EC-4C61-ABF8-FA97063B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0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BF9D-C821-4C9C-868B-6BA292F17940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83617-86EC-4C61-ABF8-FA97063B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6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427290"/>
            <a:ext cx="11837567" cy="59290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DETROIT city COUNCIL</a:t>
            </a:r>
          </a:p>
          <a:p>
            <a:pPr marL="0" indent="0" algn="ctr">
              <a:buNone/>
            </a:pPr>
            <a:r>
              <a: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Legislative Policy Division </a:t>
            </a:r>
          </a:p>
          <a:p>
            <a:pPr marL="0" indent="0" algn="ctr">
              <a:buNone/>
            </a:pPr>
            <a:r>
              <a: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PROPSAL N BOND PROCEEDS FUNDS STATUS</a:t>
            </a:r>
          </a:p>
          <a:p>
            <a:pPr marL="0" indent="0" algn="ctr">
              <a:buNone/>
            </a:pPr>
            <a:r>
              <a: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Update as of September 30, 2022</a:t>
            </a:r>
          </a:p>
          <a:p>
            <a:pPr marL="0" indent="0" algn="ctr">
              <a:buNone/>
            </a:pPr>
            <a:endParaRPr lang="en-US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Detroit City Council </a:t>
            </a:r>
          </a:p>
          <a:p>
            <a:pPr marL="0" indent="0" algn="ctr">
              <a:buNone/>
            </a:pPr>
            <a:r>
              <a: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Budget Finance and Audit Committee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FRED DURHAL III, CHAIRPERSON</a:t>
            </a:r>
          </a:p>
          <a:p>
            <a:pPr marL="0" indent="0" algn="ctr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COLEMAN YOUNG II, VICE CHAIRPERSON</a:t>
            </a:r>
          </a:p>
          <a:p>
            <a:pPr marL="0" indent="0" algn="ctr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GABRIELA SANTIAGO-ROMERO, MEMBER</a:t>
            </a:r>
          </a:p>
          <a:p>
            <a:pPr marL="0" indent="0" algn="ctr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COUNCIL PRESIDENT MARY SHEFFIELD, (EX-OFFICIO)</a:t>
            </a:r>
          </a:p>
          <a:p>
            <a:pPr marL="0" indent="0" algn="ctr">
              <a:buNone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January 11, 2023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3723" y="6356350"/>
            <a:ext cx="10823331" cy="365125"/>
          </a:xfrm>
        </p:spPr>
        <p:txBody>
          <a:bodyPr/>
          <a:lstStyle/>
          <a:p>
            <a:pPr algn="ctr"/>
            <a:fld id="{54483617-86EC-4C61-ABF8-FA97063B2D34}" type="slidenum">
              <a:rPr lang="en-US" smtClean="0"/>
              <a:pPr algn="ctr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5148F-5CB4-4012-8D23-E954BF30C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501651"/>
            <a:ext cx="2431027" cy="47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6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67583-6176-4F83-80F4-5BACF79A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66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N Bond Proceeds Funds Status – Summary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of September 30, 2022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EAD5F-0829-4D02-A2EB-CCF18499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8548" y="6356350"/>
            <a:ext cx="6694904" cy="365125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9037656D-62E2-2FD4-DDF4-A8701EC295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459625"/>
              </p:ext>
            </p:extLst>
          </p:nvPr>
        </p:nvGraphicFramePr>
        <p:xfrm>
          <a:off x="483326" y="1425540"/>
          <a:ext cx="11116490" cy="4882594"/>
        </p:xfrm>
        <a:graphic>
          <a:graphicData uri="http://schemas.openxmlformats.org/drawingml/2006/table">
            <a:tbl>
              <a:tblPr/>
              <a:tblGrid>
                <a:gridCol w="696959">
                  <a:extLst>
                    <a:ext uri="{9D8B030D-6E8A-4147-A177-3AD203B41FA5}">
                      <a16:colId xmlns:a16="http://schemas.microsoft.com/office/drawing/2014/main" val="1049019724"/>
                    </a:ext>
                  </a:extLst>
                </a:gridCol>
                <a:gridCol w="114048">
                  <a:extLst>
                    <a:ext uri="{9D8B030D-6E8A-4147-A177-3AD203B41FA5}">
                      <a16:colId xmlns:a16="http://schemas.microsoft.com/office/drawing/2014/main" val="1115605325"/>
                    </a:ext>
                  </a:extLst>
                </a:gridCol>
                <a:gridCol w="1609340">
                  <a:extLst>
                    <a:ext uri="{9D8B030D-6E8A-4147-A177-3AD203B41FA5}">
                      <a16:colId xmlns:a16="http://schemas.microsoft.com/office/drawing/2014/main" val="4227839151"/>
                    </a:ext>
                  </a:extLst>
                </a:gridCol>
                <a:gridCol w="114048">
                  <a:extLst>
                    <a:ext uri="{9D8B030D-6E8A-4147-A177-3AD203B41FA5}">
                      <a16:colId xmlns:a16="http://schemas.microsoft.com/office/drawing/2014/main" val="2452726508"/>
                    </a:ext>
                  </a:extLst>
                </a:gridCol>
                <a:gridCol w="1140478">
                  <a:extLst>
                    <a:ext uri="{9D8B030D-6E8A-4147-A177-3AD203B41FA5}">
                      <a16:colId xmlns:a16="http://schemas.microsoft.com/office/drawing/2014/main" val="218796360"/>
                    </a:ext>
                  </a:extLst>
                </a:gridCol>
                <a:gridCol w="114048">
                  <a:extLst>
                    <a:ext uri="{9D8B030D-6E8A-4147-A177-3AD203B41FA5}">
                      <a16:colId xmlns:a16="http://schemas.microsoft.com/office/drawing/2014/main" val="296657375"/>
                    </a:ext>
                  </a:extLst>
                </a:gridCol>
                <a:gridCol w="1701212">
                  <a:extLst>
                    <a:ext uri="{9D8B030D-6E8A-4147-A177-3AD203B41FA5}">
                      <a16:colId xmlns:a16="http://schemas.microsoft.com/office/drawing/2014/main" val="3690924597"/>
                    </a:ext>
                  </a:extLst>
                </a:gridCol>
                <a:gridCol w="114048">
                  <a:extLst>
                    <a:ext uri="{9D8B030D-6E8A-4147-A177-3AD203B41FA5}">
                      <a16:colId xmlns:a16="http://schemas.microsoft.com/office/drawing/2014/main" val="2850471421"/>
                    </a:ext>
                  </a:extLst>
                </a:gridCol>
                <a:gridCol w="1701212">
                  <a:extLst>
                    <a:ext uri="{9D8B030D-6E8A-4147-A177-3AD203B41FA5}">
                      <a16:colId xmlns:a16="http://schemas.microsoft.com/office/drawing/2014/main" val="3296672816"/>
                    </a:ext>
                  </a:extLst>
                </a:gridCol>
                <a:gridCol w="114048">
                  <a:extLst>
                    <a:ext uri="{9D8B030D-6E8A-4147-A177-3AD203B41FA5}">
                      <a16:colId xmlns:a16="http://schemas.microsoft.com/office/drawing/2014/main" val="3676099621"/>
                    </a:ext>
                  </a:extLst>
                </a:gridCol>
                <a:gridCol w="1073950">
                  <a:extLst>
                    <a:ext uri="{9D8B030D-6E8A-4147-A177-3AD203B41FA5}">
                      <a16:colId xmlns:a16="http://schemas.microsoft.com/office/drawing/2014/main" val="1292624636"/>
                    </a:ext>
                  </a:extLst>
                </a:gridCol>
                <a:gridCol w="114048">
                  <a:extLst>
                    <a:ext uri="{9D8B030D-6E8A-4147-A177-3AD203B41FA5}">
                      <a16:colId xmlns:a16="http://schemas.microsoft.com/office/drawing/2014/main" val="1160321898"/>
                    </a:ext>
                  </a:extLst>
                </a:gridCol>
                <a:gridCol w="1406589">
                  <a:extLst>
                    <a:ext uri="{9D8B030D-6E8A-4147-A177-3AD203B41FA5}">
                      <a16:colId xmlns:a16="http://schemas.microsoft.com/office/drawing/2014/main" val="1627896203"/>
                    </a:ext>
                  </a:extLst>
                </a:gridCol>
                <a:gridCol w="114048">
                  <a:extLst>
                    <a:ext uri="{9D8B030D-6E8A-4147-A177-3AD203B41FA5}">
                      <a16:colId xmlns:a16="http://schemas.microsoft.com/office/drawing/2014/main" val="69484104"/>
                    </a:ext>
                  </a:extLst>
                </a:gridCol>
                <a:gridCol w="988414">
                  <a:extLst>
                    <a:ext uri="{9D8B030D-6E8A-4147-A177-3AD203B41FA5}">
                      <a16:colId xmlns:a16="http://schemas.microsoft.com/office/drawing/2014/main" val="2538726775"/>
                    </a:ext>
                  </a:extLst>
                </a:gridCol>
              </a:tblGrid>
              <a:tr h="24514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FY2023 Activity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832979"/>
                  </a:ext>
                </a:extLst>
              </a:tr>
              <a:tr h="245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Center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Center Description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2021 Actual Expenditures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2022 Actual Expenditures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Encumbrances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Expenditures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Funds Available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039762"/>
                  </a:ext>
                </a:extLst>
              </a:tr>
              <a:tr h="443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160010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Demolition Administration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7,692,167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265,738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2,109,469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3,088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338,268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4,975,604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56911"/>
                  </a:ext>
                </a:extLst>
              </a:tr>
              <a:tr h="24514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171298"/>
                  </a:ext>
                </a:extLst>
              </a:tr>
              <a:tr h="443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160020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Residential Demolition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188,777,644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3,642,293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47,502,486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51,953,891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11,225,414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74,453,560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162127"/>
                  </a:ext>
                </a:extLst>
              </a:tr>
              <a:tr h="24514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752091"/>
                  </a:ext>
                </a:extLst>
              </a:tr>
              <a:tr h="443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160040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Demolition Environmental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739,250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42,286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422,454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1,612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170,137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102,761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300405"/>
                  </a:ext>
                </a:extLst>
              </a:tr>
              <a:tr h="24514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95488"/>
                  </a:ext>
                </a:extLst>
              </a:tr>
              <a:tr h="443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160050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Demolition Compliance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7,103,500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259,831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2,502,704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6,659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665,440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3,668,865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172888"/>
                  </a:ext>
                </a:extLst>
              </a:tr>
              <a:tr h="24514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279234"/>
                  </a:ext>
                </a:extLst>
              </a:tr>
              <a:tr h="443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351380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UTGO Bonds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1,436,228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1,416,427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-  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-  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19,801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055920"/>
                  </a:ext>
                </a:extLst>
              </a:tr>
              <a:tr h="24514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271565"/>
                  </a:ext>
                </a:extLst>
              </a:tr>
              <a:tr h="44370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205,748,790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5,626,576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52,537,113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51,965,250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12,399,259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83,220,592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840544"/>
                  </a:ext>
                </a:extLst>
              </a:tr>
              <a:tr h="25739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-   </a:t>
                      </a: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3" marR="8993" marT="89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9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98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C1F6-5A62-4A05-B318-AB47B3DE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N Bond Proceeds Funds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Expenditures breakdown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September 30,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7841-3E17-4E5D-853E-A447380A9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231"/>
            <a:ext cx="10515600" cy="395250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Payroll expenditures: $6.482,093 (City employees)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Non-payroll expenditures: $64,080,854 (Vendor payments)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expenditures: $51,965,250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6B5D6-D66C-403A-9618-3FD6F48E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413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A5FB-1C7D-4D86-8CC4-123705B4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815" y="6356350"/>
            <a:ext cx="10456985" cy="365125"/>
          </a:xfrm>
        </p:spPr>
        <p:txBody>
          <a:bodyPr/>
          <a:lstStyle/>
          <a:p>
            <a:pPr algn="ctr"/>
            <a:fld id="{54483617-86EC-4C61-ABF8-FA97063B2D34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85162-BF39-9E5B-4CF1-8B2D1028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036" y="565609"/>
            <a:ext cx="8574411" cy="462224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7E4531-12EC-4C6D-A339-5264C1446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106782"/>
              </p:ext>
            </p:extLst>
          </p:nvPr>
        </p:nvGraphicFramePr>
        <p:xfrm>
          <a:off x="1993036" y="565610"/>
          <a:ext cx="8574411" cy="462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830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11652</TotalTime>
  <Words>249</Words>
  <Application>Microsoft Office PowerPoint</Application>
  <PresentationFormat>Widescreen</PresentationFormat>
  <Paragraphs>84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Proposal N Bond Proceeds Funds Status – Summary as of September 30, 2022</vt:lpstr>
      <vt:lpstr>Proposal N Bond Proceeds Funds Expenditures breakdown Through September 30, 2022</vt:lpstr>
      <vt:lpstr>PowerPoint Presentation</vt:lpstr>
    </vt:vector>
  </TitlesOfParts>
  <Company>City of Detroit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LPD FY2017 CAFR ANALYSIS</dc:title>
  <dc:creator>Richard Drumb</dc:creator>
  <cp:lastModifiedBy>Floyd Stanley</cp:lastModifiedBy>
  <cp:revision>421</cp:revision>
  <cp:lastPrinted>2022-11-02T16:06:15Z</cp:lastPrinted>
  <dcterms:created xsi:type="dcterms:W3CDTF">2018-03-23T12:10:18Z</dcterms:created>
  <dcterms:modified xsi:type="dcterms:W3CDTF">2023-01-10T22:15:39Z</dcterms:modified>
</cp:coreProperties>
</file>