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sldIdLst>
    <p:sldId id="311" r:id="rId2"/>
    <p:sldId id="318" r:id="rId3"/>
    <p:sldId id="319" r:id="rId4"/>
    <p:sldId id="320" r:id="rId5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2" autoAdjust="0"/>
    <p:restoredTop sz="94660"/>
  </p:normalViewPr>
  <p:slideViewPr>
    <p:cSldViewPr snapToGrid="0">
      <p:cViewPr varScale="1">
        <p:scale>
          <a:sx n="50" d="100"/>
          <a:sy n="50" d="100"/>
        </p:scale>
        <p:origin x="119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loyd Stanley" userId="8765913e-24a4-486e-a753-df093b16b09f" providerId="ADAL" clId="{411F5FBC-0E12-4D2B-B23B-7EB09FA8673E}"/>
    <pc:docChg chg="modSld">
      <pc:chgData name="Floyd Stanley" userId="8765913e-24a4-486e-a753-df093b16b09f" providerId="ADAL" clId="{411F5FBC-0E12-4D2B-B23B-7EB09FA8673E}" dt="2023-01-11T16:13:53.062" v="11" actId="20577"/>
      <pc:docMkLst>
        <pc:docMk/>
      </pc:docMkLst>
      <pc:sldChg chg="modSp mod">
        <pc:chgData name="Floyd Stanley" userId="8765913e-24a4-486e-a753-df093b16b09f" providerId="ADAL" clId="{411F5FBC-0E12-4D2B-B23B-7EB09FA8673E}" dt="2023-01-11T16:13:53.062" v="11" actId="20577"/>
        <pc:sldMkLst>
          <pc:docMk/>
          <pc:sldMk cId="1562661577" sldId="311"/>
        </pc:sldMkLst>
        <pc:spChg chg="mod">
          <ac:chgData name="Floyd Stanley" userId="8765913e-24a4-486e-a753-df093b16b09f" providerId="ADAL" clId="{411F5FBC-0E12-4D2B-B23B-7EB09FA8673E}" dt="2023-01-11T16:13:53.062" v="11" actId="20577"/>
          <ac:spMkLst>
            <pc:docMk/>
            <pc:sldMk cId="1562661577" sldId="311"/>
            <ac:spMk id="3" creationId="{00000000-0000-0000-0000-000000000000}"/>
          </ac:spMkLst>
        </pc:spChg>
      </pc:sldChg>
    </pc:docChg>
  </pc:docChgLst>
  <pc:docChgLst>
    <pc:chgData name="Floyd Stanley" userId="8765913e-24a4-486e-a753-df093b16b09f" providerId="ADAL" clId="{A3BBDE97-858C-4870-8937-95FEFEA6E17C}"/>
    <pc:docChg chg="custSel modSld">
      <pc:chgData name="Floyd Stanley" userId="8765913e-24a4-486e-a753-df093b16b09f" providerId="ADAL" clId="{A3BBDE97-858C-4870-8937-95FEFEA6E17C}" dt="2022-12-20T22:35:39.990" v="127" actId="1037"/>
      <pc:docMkLst>
        <pc:docMk/>
      </pc:docMkLst>
      <pc:sldChg chg="addSp delSp modSp mod">
        <pc:chgData name="Floyd Stanley" userId="8765913e-24a4-486e-a753-df093b16b09f" providerId="ADAL" clId="{A3BBDE97-858C-4870-8937-95FEFEA6E17C}" dt="2022-12-20T22:31:32.905" v="17" actId="20577"/>
        <pc:sldMkLst>
          <pc:docMk/>
          <pc:sldMk cId="3129985537" sldId="318"/>
        </pc:sldMkLst>
        <pc:spChg chg="mod">
          <ac:chgData name="Floyd Stanley" userId="8765913e-24a4-486e-a753-df093b16b09f" providerId="ADAL" clId="{A3BBDE97-858C-4870-8937-95FEFEA6E17C}" dt="2022-12-20T22:31:32.905" v="17" actId="20577"/>
          <ac:spMkLst>
            <pc:docMk/>
            <pc:sldMk cId="3129985537" sldId="318"/>
            <ac:spMk id="2" creationId="{70067583-6176-4F83-80F4-5BACF79AD53A}"/>
          </ac:spMkLst>
        </pc:spChg>
        <pc:graphicFrameChg chg="del">
          <ac:chgData name="Floyd Stanley" userId="8765913e-24a4-486e-a753-df093b16b09f" providerId="ADAL" clId="{A3BBDE97-858C-4870-8937-95FEFEA6E17C}" dt="2022-12-20T22:30:44.494" v="0" actId="478"/>
          <ac:graphicFrameMkLst>
            <pc:docMk/>
            <pc:sldMk cId="3129985537" sldId="318"/>
            <ac:graphicFrameMk id="10" creationId="{630D1B94-7DFD-2F3F-3B7C-D38DDA26BE9F}"/>
          </ac:graphicFrameMkLst>
        </pc:graphicFrameChg>
        <pc:picChg chg="add mod">
          <ac:chgData name="Floyd Stanley" userId="8765913e-24a4-486e-a753-df093b16b09f" providerId="ADAL" clId="{A3BBDE97-858C-4870-8937-95FEFEA6E17C}" dt="2022-12-20T22:31:14.591" v="6" actId="14100"/>
          <ac:picMkLst>
            <pc:docMk/>
            <pc:sldMk cId="3129985537" sldId="318"/>
            <ac:picMk id="3" creationId="{6CE8E8B8-7F51-C15C-1E26-B007BF2050C6}"/>
          </ac:picMkLst>
        </pc:picChg>
      </pc:sldChg>
      <pc:sldChg chg="modSp mod">
        <pc:chgData name="Floyd Stanley" userId="8765913e-24a4-486e-a753-df093b16b09f" providerId="ADAL" clId="{A3BBDE97-858C-4870-8937-95FEFEA6E17C}" dt="2022-12-20T22:33:59.567" v="75" actId="20577"/>
        <pc:sldMkLst>
          <pc:docMk/>
          <pc:sldMk cId="3154130690" sldId="319"/>
        </pc:sldMkLst>
        <pc:spChg chg="mod">
          <ac:chgData name="Floyd Stanley" userId="8765913e-24a4-486e-a753-df093b16b09f" providerId="ADAL" clId="{A3BBDE97-858C-4870-8937-95FEFEA6E17C}" dt="2022-12-20T22:32:08.523" v="28" actId="20577"/>
          <ac:spMkLst>
            <pc:docMk/>
            <pc:sldMk cId="3154130690" sldId="319"/>
            <ac:spMk id="2" creationId="{4C32C1F6-5A62-4A05-B318-AB47B3DE5E81}"/>
          </ac:spMkLst>
        </pc:spChg>
        <pc:spChg chg="mod">
          <ac:chgData name="Floyd Stanley" userId="8765913e-24a4-486e-a753-df093b16b09f" providerId="ADAL" clId="{A3BBDE97-858C-4870-8937-95FEFEA6E17C}" dt="2022-12-20T22:33:59.567" v="75" actId="20577"/>
          <ac:spMkLst>
            <pc:docMk/>
            <pc:sldMk cId="3154130690" sldId="319"/>
            <ac:spMk id="3" creationId="{D3137841-3E17-4E5D-853E-A447380A968A}"/>
          </ac:spMkLst>
        </pc:spChg>
      </pc:sldChg>
      <pc:sldChg chg="addSp delSp modSp mod">
        <pc:chgData name="Floyd Stanley" userId="8765913e-24a4-486e-a753-df093b16b09f" providerId="ADAL" clId="{A3BBDE97-858C-4870-8937-95FEFEA6E17C}" dt="2022-12-20T22:35:39.990" v="127" actId="1037"/>
        <pc:sldMkLst>
          <pc:docMk/>
          <pc:sldMk cId="468300742" sldId="320"/>
        </pc:sldMkLst>
        <pc:graphicFrameChg chg="add mod">
          <ac:chgData name="Floyd Stanley" userId="8765913e-24a4-486e-a753-df093b16b09f" providerId="ADAL" clId="{A3BBDE97-858C-4870-8937-95FEFEA6E17C}" dt="2022-12-20T22:35:39.990" v="127" actId="1037"/>
          <ac:graphicFrameMkLst>
            <pc:docMk/>
            <pc:sldMk cId="468300742" sldId="320"/>
            <ac:graphicFrameMk id="3" creationId="{0F06CBE7-69DE-4F22-B60E-9E919C8AA038}"/>
          </ac:graphicFrameMkLst>
        </pc:graphicFrameChg>
        <pc:graphicFrameChg chg="del">
          <ac:chgData name="Floyd Stanley" userId="8765913e-24a4-486e-a753-df093b16b09f" providerId="ADAL" clId="{A3BBDE97-858C-4870-8937-95FEFEA6E17C}" dt="2022-12-20T22:35:22.666" v="81" actId="478"/>
          <ac:graphicFrameMkLst>
            <pc:docMk/>
            <pc:sldMk cId="468300742" sldId="320"/>
            <ac:graphicFrameMk id="4" creationId="{0F06CBE7-69DE-4F22-B60E-9E919C8AA038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cidetroitmius-my.sharepoint.com/personal/floyd_stanley_detroitmi_gov/Documents/FY%2023/ARPA/Nov-22/November%202022%20ARPA%20Report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American Rescue Plan Act funds status as of November 30, 2022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'ARPA Monthly Graph'!$B$8</c:f>
              <c:strCache>
                <c:ptCount val="1"/>
                <c:pt idx="0">
                  <c:v>ARPA status as of October 31, 2022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6012-403B-ABDA-FE6E1E49B8B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6012-403B-ABDA-FE6E1E49B8B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6012-403B-ABDA-FE6E1E49B8B3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6012-403B-ABDA-FE6E1E49B8B3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fld id="{CF6643EA-7203-46EE-9EB3-60ADD73EAC2C}" type="CATEGORYNAME">
                      <a:rPr lang="en-US"/>
                      <a:pPr/>
                      <a:t>[CATEGORY NAME]</a:t>
                    </a:fld>
                    <a:r>
                      <a:rPr lang="en-US" baseline="0"/>
                      <a:t>
</a:t>
                    </a:r>
                    <a:fld id="{79C282BD-84F1-470F-8A9E-4FFFA9F1B5CB}" type="VALUE">
                      <a:rPr lang="en-US" baseline="0"/>
                      <a:pPr/>
                      <a:t>[VALUE]</a:t>
                    </a:fld>
                    <a:endParaRPr lang="en-US" baseline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6012-403B-ABDA-FE6E1E49B8B3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BB1B7DAB-9611-4F77-87CE-55A06627F47B}" type="CATEGORYNAME">
                      <a:rPr lang="en-US"/>
                      <a:pPr/>
                      <a:t>[CATEGORY NAME]</a:t>
                    </a:fld>
                    <a:r>
                      <a:rPr lang="en-US" baseline="0"/>
                      <a:t>
</a:t>
                    </a:r>
                    <a:fld id="{E4AFACE1-9AD0-4E48-9473-56316196E299}" type="VALUE">
                      <a:rPr lang="en-US" baseline="0"/>
                      <a:pPr/>
                      <a:t>[VALUE]</a:t>
                    </a:fld>
                    <a:endParaRPr lang="en-US" baseline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6012-403B-ABDA-FE6E1E49B8B3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C12D4DC1-5018-40D6-8E76-C1BC9932A8E1}" type="CATEGORYNAME">
                      <a:rPr lang="en-US"/>
                      <a:pPr/>
                      <a:t>[CATEGORY NAME]</a:t>
                    </a:fld>
                    <a:r>
                      <a:rPr lang="en-US" baseline="0"/>
                      <a:t>
</a:t>
                    </a:r>
                    <a:fld id="{497C5D36-D6A8-4242-B814-DE74981C55AF}" type="VALUE">
                      <a:rPr lang="en-US" baseline="0"/>
                      <a:pPr/>
                      <a:t>[VALUE]</a:t>
                    </a:fld>
                    <a:endParaRPr lang="en-US" baseline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6012-403B-ABDA-FE6E1E49B8B3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4CA97517-E45D-471A-9EF0-9C74B652E132}" type="CATEGORYNAME">
                      <a:rPr lang="en-US"/>
                      <a:pPr/>
                      <a:t>[CATEGORY NAME]</a:t>
                    </a:fld>
                    <a:r>
                      <a:rPr lang="en-US" baseline="0"/>
                      <a:t>
</a:t>
                    </a:r>
                    <a:fld id="{B4E7941F-9105-400F-8620-856344724731}" type="VALUE">
                      <a:rPr lang="en-US" baseline="0"/>
                      <a:pPr/>
                      <a:t>[VALUE]</a:t>
                    </a:fld>
                    <a:endParaRPr lang="en-US" baseline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6012-403B-ABDA-FE6E1E49B8B3}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'ARPA Monthly Graph'!$C$7:$F$7</c:f>
              <c:strCache>
                <c:ptCount val="4"/>
                <c:pt idx="0">
                  <c:v>Encumbrances</c:v>
                </c:pt>
                <c:pt idx="1">
                  <c:v>Payroll Expenditures</c:v>
                </c:pt>
                <c:pt idx="2">
                  <c:v>Non-payroll Expenditures</c:v>
                </c:pt>
                <c:pt idx="3">
                  <c:v>Funds Available</c:v>
                </c:pt>
              </c:strCache>
            </c:strRef>
          </c:cat>
          <c:val>
            <c:numRef>
              <c:f>'ARPA Monthly Graph'!$C$8:$F$8</c:f>
              <c:numCache>
                <c:formatCode>0.0%</c:formatCode>
                <c:ptCount val="4"/>
                <c:pt idx="0">
                  <c:v>0.25728833748012475</c:v>
                </c:pt>
                <c:pt idx="1">
                  <c:v>2.5455406717188826E-2</c:v>
                </c:pt>
                <c:pt idx="2">
                  <c:v>3.2357417082104871E-2</c:v>
                </c:pt>
                <c:pt idx="3">
                  <c:v>0.68489883872058155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6012-403B-ABDA-FE6E1E49B8B3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19" tIns="47109" rIns="94219" bIns="4710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19" tIns="47109" rIns="94219" bIns="47109" rtlCol="0"/>
          <a:lstStyle>
            <a:lvl1pPr algn="r">
              <a:defRPr sz="1200"/>
            </a:lvl1pPr>
          </a:lstStyle>
          <a:p>
            <a:fld id="{DD883581-E921-4432-8D92-2B7EE3C984F1}" type="datetimeFigureOut">
              <a:rPr lang="en-US" smtClean="0"/>
              <a:t>1/10/2023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19" tIns="47109" rIns="94219" bIns="4710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518204"/>
            <a:ext cx="5681980" cy="3696712"/>
          </a:xfrm>
          <a:prstGeom prst="rect">
            <a:avLst/>
          </a:prstGeom>
        </p:spPr>
        <p:txBody>
          <a:bodyPr vert="horz" lIns="94219" tIns="47109" rIns="94219" bIns="4710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3"/>
            <a:ext cx="3077739" cy="471053"/>
          </a:xfrm>
          <a:prstGeom prst="rect">
            <a:avLst/>
          </a:prstGeom>
        </p:spPr>
        <p:txBody>
          <a:bodyPr vert="horz" lIns="94219" tIns="47109" rIns="94219" bIns="4710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3"/>
            <a:ext cx="3077739" cy="471053"/>
          </a:xfrm>
          <a:prstGeom prst="rect">
            <a:avLst/>
          </a:prstGeom>
        </p:spPr>
        <p:txBody>
          <a:bodyPr vert="horz" lIns="94219" tIns="47109" rIns="94219" bIns="47109" rtlCol="0" anchor="b"/>
          <a:lstStyle>
            <a:lvl1pPr algn="r">
              <a:defRPr sz="1200"/>
            </a:lvl1pPr>
          </a:lstStyle>
          <a:p>
            <a:fld id="{885FDBA3-A1F4-4989-AD8A-806988B976F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29407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45A6A-1FCD-43D4-BF69-2633F63E73B0}" type="datetime1">
              <a:rPr lang="en-US" smtClean="0"/>
              <a:t>1/10/2023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83617-86EC-4C61-ABF8-FA97063B2D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6274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95E3E-2C7E-4378-B866-F333831F94C7}" type="datetime1">
              <a:rPr lang="en-US" smtClean="0"/>
              <a:t>1/10/2023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83617-86EC-4C61-ABF8-FA97063B2D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2507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8259B-6121-4031-8025-DFEC5EEF2D97}" type="datetime1">
              <a:rPr lang="en-US" smtClean="0"/>
              <a:t>1/10/2023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83617-86EC-4C61-ABF8-FA97063B2D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4833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F97B-7B6F-4B5B-BE7A-89AD4405D103}" type="datetime1">
              <a:rPr lang="en-US" smtClean="0"/>
              <a:t>1/10/2023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54483617-86EC-4C61-ABF8-FA97063B2D3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0" y="6356350"/>
            <a:ext cx="5257800" cy="365125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4971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DF225-A665-46D9-8588-D7D7FB1B9E38}" type="datetime1">
              <a:rPr lang="en-US" smtClean="0"/>
              <a:t>1/10/2023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83617-86EC-4C61-ABF8-FA97063B2D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5614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7E9D8-070C-435A-BDE4-09099A85C6C3}" type="datetime1">
              <a:rPr lang="en-US" smtClean="0"/>
              <a:t>1/10/2023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83617-86EC-4C61-ABF8-FA97063B2D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5471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A912A-667B-422C-B232-C84817D55A8A}" type="datetime1">
              <a:rPr lang="en-US" smtClean="0"/>
              <a:t>1/10/2023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83617-86EC-4C61-ABF8-FA97063B2D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2718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7E7C9-DE1E-4AF8-92D7-ED871F5BF4AA}" type="datetime1">
              <a:rPr lang="en-US" smtClean="0"/>
              <a:t>1/10/2023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83617-86EC-4C61-ABF8-FA97063B2D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3931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2DF6D-300C-4D1B-AB53-47BE8BD8D73C}" type="datetime1">
              <a:rPr lang="en-US" smtClean="0"/>
              <a:t>1/10/2023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83617-86EC-4C61-ABF8-FA97063B2D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1932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DDCB6-E6D5-4F3C-98A3-51D6D771638C}" type="datetime1">
              <a:rPr lang="en-US" smtClean="0"/>
              <a:t>1/10/2023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83617-86EC-4C61-ABF8-FA97063B2D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9484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A7764-E7AA-41A7-8088-324BAEA0370B}" type="datetime1">
              <a:rPr lang="en-US" smtClean="0"/>
              <a:t>1/10/2023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83617-86EC-4C61-ABF8-FA97063B2D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5303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B0BF9D-C821-4C9C-868B-6BA292F17940}" type="datetime1">
              <a:rPr lang="en-US" smtClean="0"/>
              <a:t>1/10/2023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483617-86EC-4C61-ABF8-FA97063B2D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4568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6185" y="427290"/>
            <a:ext cx="11837567" cy="592905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" b="1" cap="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DETROIT city COUNCIL</a:t>
            </a:r>
          </a:p>
          <a:p>
            <a:pPr marL="0" indent="0" algn="ctr">
              <a:buNone/>
            </a:pPr>
            <a:r>
              <a:rPr lang="en-US" sz="2000" b="1" cap="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Legislative Policy Division </a:t>
            </a:r>
          </a:p>
          <a:p>
            <a:pPr marL="0" indent="0" algn="ctr">
              <a:buNone/>
            </a:pPr>
            <a:r>
              <a:rPr lang="en-US" sz="2000" b="1" cap="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AMERICAN RESCUE PLAN ACT (ARPA)</a:t>
            </a:r>
          </a:p>
          <a:p>
            <a:pPr marL="0" indent="0" algn="ctr">
              <a:buNone/>
            </a:pPr>
            <a:r>
              <a:rPr lang="en-US" sz="2000" b="1" cap="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Update as of November 30, 2022</a:t>
            </a:r>
          </a:p>
          <a:p>
            <a:pPr marL="0" indent="0" algn="ctr">
              <a:buNone/>
            </a:pPr>
            <a:r>
              <a:rPr lang="en-US" sz="2000" b="1" cap="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Detroit City Council </a:t>
            </a:r>
          </a:p>
          <a:p>
            <a:pPr marL="0" indent="0" algn="ctr">
              <a:buNone/>
            </a:pPr>
            <a:r>
              <a:rPr lang="en-US" sz="2000" b="1" cap="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Budget Finance and Audit Committee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FRED DURHAL III, CHAIRPERSON</a:t>
            </a:r>
          </a:p>
          <a:p>
            <a:pPr marL="0" indent="0" algn="ctr">
              <a:buNone/>
            </a:pP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COLEMAN YOUNG II, VICE CHAIRPERSON</a:t>
            </a:r>
          </a:p>
          <a:p>
            <a:pPr marL="0" indent="0" algn="ctr">
              <a:buNone/>
            </a:pP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GABRIELA SANTIAGO-ROMERO, MEMBER</a:t>
            </a:r>
          </a:p>
          <a:p>
            <a:pPr marL="0" indent="0" algn="ctr">
              <a:buNone/>
            </a:pP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COUNCIL PRESIDENT MARY SHEFFIELD, (EX-OFFICIO)</a:t>
            </a:r>
          </a:p>
          <a:p>
            <a:pPr algn="ctr"/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2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January 11, 2023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73723" y="6356350"/>
            <a:ext cx="10823331" cy="365125"/>
          </a:xfrm>
        </p:spPr>
        <p:txBody>
          <a:bodyPr/>
          <a:lstStyle/>
          <a:p>
            <a:pPr algn="ctr"/>
            <a:fld id="{54483617-86EC-4C61-ABF8-FA97063B2D34}" type="slidenum">
              <a:rPr lang="en-US" smtClean="0"/>
              <a:pPr algn="ctr"/>
              <a:t>1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015148F-5CB4-4012-8D23-E954BF30C5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6185" y="501651"/>
            <a:ext cx="2431027" cy="4711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26615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67583-6176-4F83-80F4-5BACF79AD5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7144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ARPA appropriations status – summary</a:t>
            </a:r>
            <a:b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of November 30, 2022</a:t>
            </a:r>
            <a:b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9EAD5F-0829-4D02-A2EB-CCF18499BB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748548" y="6356350"/>
            <a:ext cx="6694904" cy="365125"/>
          </a:xfrm>
        </p:spPr>
        <p:txBody>
          <a:bodyPr/>
          <a:lstStyle/>
          <a:p>
            <a:r>
              <a:rPr lang="en-US" dirty="0"/>
              <a:t>2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CE8E8B8-7F51-C15C-1E26-B007BF2050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9518" y="1129554"/>
            <a:ext cx="9291917" cy="5347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99855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32C1F6-5A62-4A05-B318-AB47B3DE5E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American Rescue Plan Act (ARPA) </a:t>
            </a:r>
            <a:b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Expenditures breakdown</a:t>
            </a:r>
            <a:b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Through November 30, 2022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137841-3E17-4E5D-853E-A447380A96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924726"/>
          </a:xfrm>
        </p:spPr>
        <p:txBody>
          <a:bodyPr/>
          <a:lstStyle/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Payroll expenditures: $21,043,356 (City employees)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Non-payroll expenditures: $26,749,077 (Vendor payments)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Total expenditures: $47,792,433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B6B5D6-D66C-403A-9618-3FD6F48EFC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10515600" cy="365125"/>
          </a:xfrm>
        </p:spPr>
        <p:txBody>
          <a:bodyPr/>
          <a:lstStyle/>
          <a:p>
            <a:r>
              <a:rPr lang="en-US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1541306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C19A5FB-1C7D-4D86-8CC4-123705B4DF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96815" y="6356350"/>
            <a:ext cx="10456985" cy="365125"/>
          </a:xfrm>
        </p:spPr>
        <p:txBody>
          <a:bodyPr/>
          <a:lstStyle/>
          <a:p>
            <a:pPr algn="ctr"/>
            <a:fld id="{54483617-86EC-4C61-ABF8-FA97063B2D34}" type="slidenum">
              <a:rPr lang="en-US" smtClean="0"/>
              <a:pPr algn="ctr"/>
              <a:t>4</a:t>
            </a:fld>
            <a:endParaRPr lang="en-US" dirty="0"/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0F06CBE7-69DE-4F22-B60E-9E919C8AA03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13915768"/>
              </p:ext>
            </p:extLst>
          </p:nvPr>
        </p:nvGraphicFramePr>
        <p:xfrm>
          <a:off x="1219881" y="741880"/>
          <a:ext cx="9940834" cy="52422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683007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8BE64A1D07F3D43B654291A3557B0B1" ma:contentTypeVersion="17" ma:contentTypeDescription="Create a new document." ma:contentTypeScope="" ma:versionID="ee39578849940154724ac87acdcda03c">
  <xsd:schema xmlns:xsd="http://www.w3.org/2001/XMLSchema" xmlns:xs="http://www.w3.org/2001/XMLSchema" xmlns:p="http://schemas.microsoft.com/office/2006/metadata/properties" xmlns:ns1="http://schemas.microsoft.com/sharepoint/v3" xmlns:ns2="3adbbdea-f687-4950-9a3d-bc3a035ba2fd" xmlns:ns3="d41a5c6b-95c7-4010-ba6c-3bc01dc467d5" targetNamespace="http://schemas.microsoft.com/office/2006/metadata/properties" ma:root="true" ma:fieldsID="8052e46f0a2b62c54e3847a724f68649" ns1:_="" ns2:_="" ns3:_="">
    <xsd:import namespace="http://schemas.microsoft.com/sharepoint/v3"/>
    <xsd:import namespace="3adbbdea-f687-4950-9a3d-bc3a035ba2fd"/>
    <xsd:import namespace="d41a5c6b-95c7-4010-ba6c-3bc01dc467d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1:_ip_UnifiedCompliancePolicyProperties" minOccurs="0"/>
                <xsd:element ref="ns1:_ip_UnifiedCompliancePolicyUIAction" minOccurs="0"/>
                <xsd:element ref="ns2:MediaServiceDateTaken" minOccurs="0"/>
                <xsd:element ref="ns2:MediaServiceAutoTags" minOccurs="0"/>
                <xsd:element ref="ns2:MediaLengthInSeconds" minOccurs="0"/>
                <xsd:element ref="ns2:Dateandtimemodified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lcf76f155ced4ddcb4097134ff3c332f" minOccurs="0"/>
                <xsd:element ref="ns3:TaxCatchAll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adbbdea-f687-4950-9a3d-bc3a035ba2f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Dateandtimemodified" ma:index="15" nillable="true" ma:displayName="Date and time modified" ma:format="DateOnly" ma:internalName="Dateandtimemodified">
      <xsd:simpleType>
        <xsd:restriction base="dms:DateTime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7042f1e1-721c-4f15-8265-f5fffa71f74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4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41a5c6b-95c7-4010-ba6c-3bc01dc467d5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d3e1a1c1-1b1e-4807-bccc-491b895d3a6f}" ma:internalName="TaxCatchAll" ma:showField="CatchAllData" ma:web="d41a5c6b-95c7-4010-ba6c-3bc01dc467d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EBF6CA5-1D14-4403-9AFA-67BF66317E22}"/>
</file>

<file path=customXml/itemProps2.xml><?xml version="1.0" encoding="utf-8"?>
<ds:datastoreItem xmlns:ds="http://schemas.openxmlformats.org/officeDocument/2006/customXml" ds:itemID="{74446881-3DD0-4C16-BBBB-AE4F8462C080}"/>
</file>

<file path=docProps/app.xml><?xml version="1.0" encoding="utf-8"?>
<Properties xmlns="http://schemas.openxmlformats.org/officeDocument/2006/extended-properties" xmlns:vt="http://schemas.openxmlformats.org/officeDocument/2006/docPropsVTypes">
  <TotalTime>11833</TotalTime>
  <Words>135</Words>
  <Application>Microsoft Office PowerPoint</Application>
  <PresentationFormat>Widescreen</PresentationFormat>
  <Paragraphs>28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Theme</vt:lpstr>
      <vt:lpstr>PowerPoint Presentation</vt:lpstr>
      <vt:lpstr>ARPA appropriations status – summary as of November 30, 2022 </vt:lpstr>
      <vt:lpstr>American Rescue Plan Act (ARPA)  Expenditures breakdown Through November 30, 2022</vt:lpstr>
      <vt:lpstr>PowerPoint Presentation</vt:lpstr>
    </vt:vector>
  </TitlesOfParts>
  <Company>City of Detroit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LPD FY2017 CAFR ANALYSIS</dc:title>
  <dc:creator>Richard Drumb</dc:creator>
  <cp:lastModifiedBy>Floyd Stanley</cp:lastModifiedBy>
  <cp:revision>435</cp:revision>
  <cp:lastPrinted>2022-11-02T15:58:00Z</cp:lastPrinted>
  <dcterms:created xsi:type="dcterms:W3CDTF">2018-03-23T12:10:18Z</dcterms:created>
  <dcterms:modified xsi:type="dcterms:W3CDTF">2023-01-11T16:13:57Z</dcterms:modified>
</cp:coreProperties>
</file>