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74" r:id="rId6"/>
    <p:sldId id="359" r:id="rId7"/>
    <p:sldId id="265" r:id="rId8"/>
    <p:sldId id="363" r:id="rId9"/>
    <p:sldId id="352" r:id="rId10"/>
    <p:sldId id="361" r:id="rId11"/>
    <p:sldId id="362" r:id="rId12"/>
    <p:sldId id="342" r:id="rId13"/>
    <p:sldId id="3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7C913-E07C-49B9-B051-1044073D8A3F}" v="42" dt="2022-08-24T14:27:13.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6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38FB3C-D54D-4966-895D-AE40B6464CA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8302CFC-567E-484E-999D-5274F5256334}">
      <dgm:prSet custT="1"/>
      <dgm:spPr/>
      <dgm:t>
        <a:bodyPr/>
        <a:lstStyle/>
        <a:p>
          <a:pPr>
            <a:lnSpc>
              <a:spcPct val="100000"/>
            </a:lnSpc>
          </a:pPr>
          <a:r>
            <a:rPr lang="en-US" sz="3200" dirty="0">
              <a:latin typeface="Montserrat Medium" panose="00000600000000000000" pitchFamily="2" charset="0"/>
            </a:rPr>
            <a:t>SNF PROCESS (RFP)</a:t>
          </a:r>
        </a:p>
      </dgm:t>
    </dgm:pt>
    <dgm:pt modelId="{74689319-00B4-4C50-8C8B-551B5B7C2A00}" type="parTrans" cxnId="{2CC6A074-AC91-4D02-ADEB-6FD068CF26FD}">
      <dgm:prSet/>
      <dgm:spPr/>
      <dgm:t>
        <a:bodyPr/>
        <a:lstStyle/>
        <a:p>
          <a:endParaRPr lang="en-US"/>
        </a:p>
      </dgm:t>
    </dgm:pt>
    <dgm:pt modelId="{FE132319-5E5A-4E09-89B7-AD1C31BB0BB8}" type="sibTrans" cxnId="{2CC6A074-AC91-4D02-ADEB-6FD068CF26FD}">
      <dgm:prSet/>
      <dgm:spPr/>
      <dgm:t>
        <a:bodyPr/>
        <a:lstStyle/>
        <a:p>
          <a:endParaRPr lang="en-US"/>
        </a:p>
      </dgm:t>
    </dgm:pt>
    <dgm:pt modelId="{36A7CF09-82D6-49AA-A58A-669D66599056}">
      <dgm:prSet custT="1"/>
      <dgm:spPr/>
      <dgm:t>
        <a:bodyPr/>
        <a:lstStyle/>
        <a:p>
          <a:pPr>
            <a:lnSpc>
              <a:spcPct val="100000"/>
            </a:lnSpc>
          </a:pPr>
          <a:r>
            <a:rPr lang="en-US" sz="3200" dirty="0">
              <a:latin typeface="Montserrat Medium" panose="00000600000000000000" pitchFamily="2" charset="0"/>
            </a:rPr>
            <a:t>BRIGHTMOOR PROJECT AREA</a:t>
          </a:r>
        </a:p>
      </dgm:t>
    </dgm:pt>
    <dgm:pt modelId="{AF34F08E-578E-41D8-9DD7-D09F60FCC743}" type="parTrans" cxnId="{B32A1A0B-769E-4522-8FB1-A63ACA4DF618}">
      <dgm:prSet/>
      <dgm:spPr/>
      <dgm:t>
        <a:bodyPr/>
        <a:lstStyle/>
        <a:p>
          <a:endParaRPr lang="en-US"/>
        </a:p>
      </dgm:t>
    </dgm:pt>
    <dgm:pt modelId="{A7569039-FFFE-4415-A3BA-EFE41ED3D5A5}" type="sibTrans" cxnId="{B32A1A0B-769E-4522-8FB1-A63ACA4DF618}">
      <dgm:prSet/>
      <dgm:spPr/>
      <dgm:t>
        <a:bodyPr/>
        <a:lstStyle/>
        <a:p>
          <a:endParaRPr lang="en-US"/>
        </a:p>
      </dgm:t>
    </dgm:pt>
    <dgm:pt modelId="{4B68E5F8-53CC-4458-8A80-E5FECCD963D2}">
      <dgm:prSet custT="1"/>
      <dgm:spPr/>
      <dgm:t>
        <a:bodyPr/>
        <a:lstStyle/>
        <a:p>
          <a:pPr>
            <a:lnSpc>
              <a:spcPct val="100000"/>
            </a:lnSpc>
          </a:pPr>
          <a:r>
            <a:rPr lang="en-US" sz="3200" dirty="0">
              <a:latin typeface="Montserrat Medium" panose="00000600000000000000" pitchFamily="2" charset="0"/>
            </a:rPr>
            <a:t>NEXT STEPS</a:t>
          </a:r>
        </a:p>
      </dgm:t>
    </dgm:pt>
    <dgm:pt modelId="{2FB22A1D-70B2-4FC4-9393-B374BC3F9133}" type="parTrans" cxnId="{B410EB8A-D56A-4557-9F01-2F7D5762CFB8}">
      <dgm:prSet/>
      <dgm:spPr/>
      <dgm:t>
        <a:bodyPr/>
        <a:lstStyle/>
        <a:p>
          <a:endParaRPr lang="en-US"/>
        </a:p>
      </dgm:t>
    </dgm:pt>
    <dgm:pt modelId="{60376283-5530-4E5B-A705-4EA93CFAD561}" type="sibTrans" cxnId="{B410EB8A-D56A-4557-9F01-2F7D5762CFB8}">
      <dgm:prSet/>
      <dgm:spPr/>
      <dgm:t>
        <a:bodyPr/>
        <a:lstStyle/>
        <a:p>
          <a:endParaRPr lang="en-US"/>
        </a:p>
      </dgm:t>
    </dgm:pt>
    <dgm:pt modelId="{118F468F-398A-4BB6-B942-ADEC2E2C5756}" type="pres">
      <dgm:prSet presAssocID="{F538FB3C-D54D-4966-895D-AE40B6464CA3}" presName="root" presStyleCnt="0">
        <dgm:presLayoutVars>
          <dgm:dir/>
          <dgm:resizeHandles val="exact"/>
        </dgm:presLayoutVars>
      </dgm:prSet>
      <dgm:spPr/>
    </dgm:pt>
    <dgm:pt modelId="{93441942-B59F-4652-B3E7-D5F3A68BBE92}" type="pres">
      <dgm:prSet presAssocID="{68302CFC-567E-484E-999D-5274F5256334}" presName="compNode" presStyleCnt="0"/>
      <dgm:spPr/>
    </dgm:pt>
    <dgm:pt modelId="{3EDED59C-89F2-4482-B14D-2232A649CFC1}" type="pres">
      <dgm:prSet presAssocID="{68302CFC-567E-484E-999D-5274F5256334}" presName="bgRect" presStyleLbl="bgShp" presStyleIdx="0" presStyleCnt="3" custLinFactNeighborY="3276"/>
      <dgm:spPr/>
    </dgm:pt>
    <dgm:pt modelId="{36F08657-D81D-419D-8810-F9B0BDD2A9AE}" type="pres">
      <dgm:prSet presAssocID="{68302CFC-567E-484E-999D-5274F525633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B8B72994-0BC9-4181-ABDB-E9A48F085111}" type="pres">
      <dgm:prSet presAssocID="{68302CFC-567E-484E-999D-5274F5256334}" presName="spaceRect" presStyleCnt="0"/>
      <dgm:spPr/>
    </dgm:pt>
    <dgm:pt modelId="{EA0E8B0E-0FD8-4E73-A1CE-CFDC1DA64B84}" type="pres">
      <dgm:prSet presAssocID="{68302CFC-567E-484E-999D-5274F5256334}" presName="parTx" presStyleLbl="revTx" presStyleIdx="0" presStyleCnt="3">
        <dgm:presLayoutVars>
          <dgm:chMax val="0"/>
          <dgm:chPref val="0"/>
        </dgm:presLayoutVars>
      </dgm:prSet>
      <dgm:spPr/>
    </dgm:pt>
    <dgm:pt modelId="{318A295A-F33E-4DFA-B904-290DDA5491C9}" type="pres">
      <dgm:prSet presAssocID="{FE132319-5E5A-4E09-89B7-AD1C31BB0BB8}" presName="sibTrans" presStyleCnt="0"/>
      <dgm:spPr/>
    </dgm:pt>
    <dgm:pt modelId="{514298CF-16A4-4B42-9339-4189271EB548}" type="pres">
      <dgm:prSet presAssocID="{36A7CF09-82D6-49AA-A58A-669D66599056}" presName="compNode" presStyleCnt="0"/>
      <dgm:spPr/>
    </dgm:pt>
    <dgm:pt modelId="{8E58230D-7812-4B06-ACF6-F6459054CF72}" type="pres">
      <dgm:prSet presAssocID="{36A7CF09-82D6-49AA-A58A-669D66599056}" presName="bgRect" presStyleLbl="bgShp" presStyleIdx="1" presStyleCnt="3"/>
      <dgm:spPr/>
    </dgm:pt>
    <dgm:pt modelId="{D73EAF90-8AB6-405B-AA02-2575E24F8E5C}" type="pres">
      <dgm:prSet presAssocID="{36A7CF09-82D6-49AA-A58A-669D6659905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r"/>
        </a:ext>
      </dgm:extLst>
    </dgm:pt>
    <dgm:pt modelId="{FF517EAF-0856-4EFB-80A4-FCD61888AF74}" type="pres">
      <dgm:prSet presAssocID="{36A7CF09-82D6-49AA-A58A-669D66599056}" presName="spaceRect" presStyleCnt="0"/>
      <dgm:spPr/>
    </dgm:pt>
    <dgm:pt modelId="{34FA4AE9-83C6-4377-9330-A15E4326FD73}" type="pres">
      <dgm:prSet presAssocID="{36A7CF09-82D6-49AA-A58A-669D66599056}" presName="parTx" presStyleLbl="revTx" presStyleIdx="1" presStyleCnt="3">
        <dgm:presLayoutVars>
          <dgm:chMax val="0"/>
          <dgm:chPref val="0"/>
        </dgm:presLayoutVars>
      </dgm:prSet>
      <dgm:spPr/>
    </dgm:pt>
    <dgm:pt modelId="{4B7871A7-509C-4EAD-9A25-E6E178E69C59}" type="pres">
      <dgm:prSet presAssocID="{A7569039-FFFE-4415-A3BA-EFE41ED3D5A5}" presName="sibTrans" presStyleCnt="0"/>
      <dgm:spPr/>
    </dgm:pt>
    <dgm:pt modelId="{CE375AB5-4C2B-4393-AC3B-E29CAAC9B2CC}" type="pres">
      <dgm:prSet presAssocID="{4B68E5F8-53CC-4458-8A80-E5FECCD963D2}" presName="compNode" presStyleCnt="0"/>
      <dgm:spPr/>
    </dgm:pt>
    <dgm:pt modelId="{8015D428-46BD-4D23-A71E-3C1DF6949852}" type="pres">
      <dgm:prSet presAssocID="{4B68E5F8-53CC-4458-8A80-E5FECCD963D2}" presName="bgRect" presStyleLbl="bgShp" presStyleIdx="2" presStyleCnt="3" custLinFactNeighborY="67174"/>
      <dgm:spPr/>
    </dgm:pt>
    <dgm:pt modelId="{24B6E7C7-2C67-43B8-91F1-2420CDCE49C0}" type="pres">
      <dgm:prSet presAssocID="{4B68E5F8-53CC-4458-8A80-E5FECCD963D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7627476E-F964-442E-9E16-D79F0CF46138}" type="pres">
      <dgm:prSet presAssocID="{4B68E5F8-53CC-4458-8A80-E5FECCD963D2}" presName="spaceRect" presStyleCnt="0"/>
      <dgm:spPr/>
    </dgm:pt>
    <dgm:pt modelId="{77DB1D96-3E9C-4A7F-A47D-0B4E0503B55E}" type="pres">
      <dgm:prSet presAssocID="{4B68E5F8-53CC-4458-8A80-E5FECCD963D2}" presName="parTx" presStyleLbl="revTx" presStyleIdx="2" presStyleCnt="3">
        <dgm:presLayoutVars>
          <dgm:chMax val="0"/>
          <dgm:chPref val="0"/>
        </dgm:presLayoutVars>
      </dgm:prSet>
      <dgm:spPr/>
    </dgm:pt>
  </dgm:ptLst>
  <dgm:cxnLst>
    <dgm:cxn modelId="{B32A1A0B-769E-4522-8FB1-A63ACA4DF618}" srcId="{F538FB3C-D54D-4966-895D-AE40B6464CA3}" destId="{36A7CF09-82D6-49AA-A58A-669D66599056}" srcOrd="1" destOrd="0" parTransId="{AF34F08E-578E-41D8-9DD7-D09F60FCC743}" sibTransId="{A7569039-FFFE-4415-A3BA-EFE41ED3D5A5}"/>
    <dgm:cxn modelId="{62F7FB10-7789-4B02-8145-5401818230A4}" type="presOf" srcId="{36A7CF09-82D6-49AA-A58A-669D66599056}" destId="{34FA4AE9-83C6-4377-9330-A15E4326FD73}" srcOrd="0" destOrd="0" presId="urn:microsoft.com/office/officeart/2018/2/layout/IconVerticalSolidList"/>
    <dgm:cxn modelId="{3483FC4E-4412-4DF1-BDBF-1B625F511D8C}" type="presOf" srcId="{4B68E5F8-53CC-4458-8A80-E5FECCD963D2}" destId="{77DB1D96-3E9C-4A7F-A47D-0B4E0503B55E}" srcOrd="0" destOrd="0" presId="urn:microsoft.com/office/officeart/2018/2/layout/IconVerticalSolidList"/>
    <dgm:cxn modelId="{2CC6A074-AC91-4D02-ADEB-6FD068CF26FD}" srcId="{F538FB3C-D54D-4966-895D-AE40B6464CA3}" destId="{68302CFC-567E-484E-999D-5274F5256334}" srcOrd="0" destOrd="0" parTransId="{74689319-00B4-4C50-8C8B-551B5B7C2A00}" sibTransId="{FE132319-5E5A-4E09-89B7-AD1C31BB0BB8}"/>
    <dgm:cxn modelId="{B410EB8A-D56A-4557-9F01-2F7D5762CFB8}" srcId="{F538FB3C-D54D-4966-895D-AE40B6464CA3}" destId="{4B68E5F8-53CC-4458-8A80-E5FECCD963D2}" srcOrd="2" destOrd="0" parTransId="{2FB22A1D-70B2-4FC4-9393-B374BC3F9133}" sibTransId="{60376283-5530-4E5B-A705-4EA93CFAD561}"/>
    <dgm:cxn modelId="{4B151F94-06F7-439E-8BFD-655EC65AD925}" type="presOf" srcId="{68302CFC-567E-484E-999D-5274F5256334}" destId="{EA0E8B0E-0FD8-4E73-A1CE-CFDC1DA64B84}" srcOrd="0" destOrd="0" presId="urn:microsoft.com/office/officeart/2018/2/layout/IconVerticalSolidList"/>
    <dgm:cxn modelId="{D75FAFCD-F1B6-4DF4-BDC3-63ABC1ED8DF8}" type="presOf" srcId="{F538FB3C-D54D-4966-895D-AE40B6464CA3}" destId="{118F468F-398A-4BB6-B942-ADEC2E2C5756}" srcOrd="0" destOrd="0" presId="urn:microsoft.com/office/officeart/2018/2/layout/IconVerticalSolidList"/>
    <dgm:cxn modelId="{1521C63B-960C-46F3-8D32-A0D18ADDAC3A}" type="presParOf" srcId="{118F468F-398A-4BB6-B942-ADEC2E2C5756}" destId="{93441942-B59F-4652-B3E7-D5F3A68BBE92}" srcOrd="0" destOrd="0" presId="urn:microsoft.com/office/officeart/2018/2/layout/IconVerticalSolidList"/>
    <dgm:cxn modelId="{F19D214A-C3F6-49DE-A714-3E76F45D6CEB}" type="presParOf" srcId="{93441942-B59F-4652-B3E7-D5F3A68BBE92}" destId="{3EDED59C-89F2-4482-B14D-2232A649CFC1}" srcOrd="0" destOrd="0" presId="urn:microsoft.com/office/officeart/2018/2/layout/IconVerticalSolidList"/>
    <dgm:cxn modelId="{191784CE-7504-4DA2-821C-7C5CDC3B1476}" type="presParOf" srcId="{93441942-B59F-4652-B3E7-D5F3A68BBE92}" destId="{36F08657-D81D-419D-8810-F9B0BDD2A9AE}" srcOrd="1" destOrd="0" presId="urn:microsoft.com/office/officeart/2018/2/layout/IconVerticalSolidList"/>
    <dgm:cxn modelId="{4D67C59D-6156-4B80-AF3A-BCCF7736B4EF}" type="presParOf" srcId="{93441942-B59F-4652-B3E7-D5F3A68BBE92}" destId="{B8B72994-0BC9-4181-ABDB-E9A48F085111}" srcOrd="2" destOrd="0" presId="urn:microsoft.com/office/officeart/2018/2/layout/IconVerticalSolidList"/>
    <dgm:cxn modelId="{77E3C9D1-5BC7-4DC6-9F5A-7B268DCC0019}" type="presParOf" srcId="{93441942-B59F-4652-B3E7-D5F3A68BBE92}" destId="{EA0E8B0E-0FD8-4E73-A1CE-CFDC1DA64B84}" srcOrd="3" destOrd="0" presId="urn:microsoft.com/office/officeart/2018/2/layout/IconVerticalSolidList"/>
    <dgm:cxn modelId="{23F4F4E7-B8CD-46C6-982D-FD42C1BD5A6A}" type="presParOf" srcId="{118F468F-398A-4BB6-B942-ADEC2E2C5756}" destId="{318A295A-F33E-4DFA-B904-290DDA5491C9}" srcOrd="1" destOrd="0" presId="urn:microsoft.com/office/officeart/2018/2/layout/IconVerticalSolidList"/>
    <dgm:cxn modelId="{E898E765-DDE9-4C5E-8FC1-622C656C3359}" type="presParOf" srcId="{118F468F-398A-4BB6-B942-ADEC2E2C5756}" destId="{514298CF-16A4-4B42-9339-4189271EB548}" srcOrd="2" destOrd="0" presId="urn:microsoft.com/office/officeart/2018/2/layout/IconVerticalSolidList"/>
    <dgm:cxn modelId="{8D193301-2A31-42EB-80A9-F4311FDA20C8}" type="presParOf" srcId="{514298CF-16A4-4B42-9339-4189271EB548}" destId="{8E58230D-7812-4B06-ACF6-F6459054CF72}" srcOrd="0" destOrd="0" presId="urn:microsoft.com/office/officeart/2018/2/layout/IconVerticalSolidList"/>
    <dgm:cxn modelId="{AF5DF01D-842D-41C9-820B-E978B2EFBC0A}" type="presParOf" srcId="{514298CF-16A4-4B42-9339-4189271EB548}" destId="{D73EAF90-8AB6-405B-AA02-2575E24F8E5C}" srcOrd="1" destOrd="0" presId="urn:microsoft.com/office/officeart/2018/2/layout/IconVerticalSolidList"/>
    <dgm:cxn modelId="{7768112C-ACCD-4806-80FE-1E5E00395959}" type="presParOf" srcId="{514298CF-16A4-4B42-9339-4189271EB548}" destId="{FF517EAF-0856-4EFB-80A4-FCD61888AF74}" srcOrd="2" destOrd="0" presId="urn:microsoft.com/office/officeart/2018/2/layout/IconVerticalSolidList"/>
    <dgm:cxn modelId="{7725B1C9-E379-4FF1-890A-EDD82A225747}" type="presParOf" srcId="{514298CF-16A4-4B42-9339-4189271EB548}" destId="{34FA4AE9-83C6-4377-9330-A15E4326FD73}" srcOrd="3" destOrd="0" presId="urn:microsoft.com/office/officeart/2018/2/layout/IconVerticalSolidList"/>
    <dgm:cxn modelId="{E15FF5CD-ECFD-4DB4-9D79-930F4E7C3CC1}" type="presParOf" srcId="{118F468F-398A-4BB6-B942-ADEC2E2C5756}" destId="{4B7871A7-509C-4EAD-9A25-E6E178E69C59}" srcOrd="3" destOrd="0" presId="urn:microsoft.com/office/officeart/2018/2/layout/IconVerticalSolidList"/>
    <dgm:cxn modelId="{A91F2CAD-2F28-4F5C-A696-F2031A67CC12}" type="presParOf" srcId="{118F468F-398A-4BB6-B942-ADEC2E2C5756}" destId="{CE375AB5-4C2B-4393-AC3B-E29CAAC9B2CC}" srcOrd="4" destOrd="0" presId="urn:microsoft.com/office/officeart/2018/2/layout/IconVerticalSolidList"/>
    <dgm:cxn modelId="{AB0B4306-FE9F-4DB7-B0B5-8ADEAE681498}" type="presParOf" srcId="{CE375AB5-4C2B-4393-AC3B-E29CAAC9B2CC}" destId="{8015D428-46BD-4D23-A71E-3C1DF6949852}" srcOrd="0" destOrd="0" presId="urn:microsoft.com/office/officeart/2018/2/layout/IconVerticalSolidList"/>
    <dgm:cxn modelId="{A4D07037-DCD5-4C3D-8CED-6B126FE30E6D}" type="presParOf" srcId="{CE375AB5-4C2B-4393-AC3B-E29CAAC9B2CC}" destId="{24B6E7C7-2C67-43B8-91F1-2420CDCE49C0}" srcOrd="1" destOrd="0" presId="urn:microsoft.com/office/officeart/2018/2/layout/IconVerticalSolidList"/>
    <dgm:cxn modelId="{72493141-EA18-45F2-AA28-3AA2E82DD17C}" type="presParOf" srcId="{CE375AB5-4C2B-4393-AC3B-E29CAAC9B2CC}" destId="{7627476E-F964-442E-9E16-D79F0CF46138}" srcOrd="2" destOrd="0" presId="urn:microsoft.com/office/officeart/2018/2/layout/IconVerticalSolidList"/>
    <dgm:cxn modelId="{751E7F44-E23A-4840-A9C3-A0B33B842E16}" type="presParOf" srcId="{CE375AB5-4C2B-4393-AC3B-E29CAAC9B2CC}" destId="{77DB1D96-3E9C-4A7F-A47D-0B4E0503B55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DA8F92-FF6C-4B4E-8F89-9B40A988F58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CC90B6B-9F31-4D35-9EC6-9718E1AB1979}">
      <dgm:prSet custT="1"/>
      <dgm:spPr/>
      <dgm:t>
        <a:bodyPr/>
        <a:lstStyle/>
        <a:p>
          <a:pPr>
            <a:lnSpc>
              <a:spcPct val="100000"/>
            </a:lnSpc>
          </a:pPr>
          <a:r>
            <a:rPr lang="en-US" sz="2400" b="0" i="0" dirty="0">
              <a:latin typeface="Montserrat Medium" panose="00000600000000000000" pitchFamily="2" charset="0"/>
            </a:rPr>
            <a:t>RFP </a:t>
          </a:r>
          <a:r>
            <a:rPr lang="en-US" sz="2400" dirty="0">
              <a:latin typeface="Montserrat Medium" panose="00000600000000000000" pitchFamily="2" charset="0"/>
            </a:rPr>
            <a:t>Released - </a:t>
          </a:r>
          <a:r>
            <a:rPr lang="en-US" sz="2400" b="0" i="0" dirty="0">
              <a:latin typeface="Montserrat Medium" panose="00000600000000000000" pitchFamily="2" charset="0"/>
            </a:rPr>
            <a:t>mid to late June </a:t>
          </a:r>
          <a:endParaRPr lang="en-US" sz="2400" dirty="0">
            <a:latin typeface="Montserrat Medium" panose="00000600000000000000" pitchFamily="2" charset="0"/>
          </a:endParaRPr>
        </a:p>
      </dgm:t>
    </dgm:pt>
    <dgm:pt modelId="{514ADC70-8769-48AF-92B0-112FF12C28A3}" type="parTrans" cxnId="{6734921E-6766-4D50-BA1D-9B89A1AF884F}">
      <dgm:prSet/>
      <dgm:spPr/>
      <dgm:t>
        <a:bodyPr/>
        <a:lstStyle/>
        <a:p>
          <a:endParaRPr lang="en-US"/>
        </a:p>
      </dgm:t>
    </dgm:pt>
    <dgm:pt modelId="{D45B1C22-8CD4-4F65-B382-E1987E717B1C}" type="sibTrans" cxnId="{6734921E-6766-4D50-BA1D-9B89A1AF884F}">
      <dgm:prSet/>
      <dgm:spPr/>
      <dgm:t>
        <a:bodyPr/>
        <a:lstStyle/>
        <a:p>
          <a:endParaRPr lang="en-US"/>
        </a:p>
      </dgm:t>
    </dgm:pt>
    <dgm:pt modelId="{0D6EF903-87A3-448A-94D3-7645CE86E5B4}">
      <dgm:prSet custT="1"/>
      <dgm:spPr/>
      <dgm:t>
        <a:bodyPr/>
        <a:lstStyle/>
        <a:p>
          <a:pPr>
            <a:lnSpc>
              <a:spcPct val="100000"/>
            </a:lnSpc>
          </a:pPr>
          <a:r>
            <a:rPr lang="en-US" sz="2400" b="0" i="0" dirty="0">
              <a:latin typeface="Montserrat Medium" panose="00000600000000000000" pitchFamily="2" charset="0"/>
            </a:rPr>
            <a:t>RFP Open - 4 weeks </a:t>
          </a:r>
          <a:endParaRPr lang="en-US" sz="2400" dirty="0">
            <a:latin typeface="Montserrat Medium" panose="00000600000000000000" pitchFamily="2" charset="0"/>
          </a:endParaRPr>
        </a:p>
      </dgm:t>
    </dgm:pt>
    <dgm:pt modelId="{9E2CC28E-E195-4CC5-B650-5980388A25C3}" type="parTrans" cxnId="{AC4143A0-C50A-4CF1-9303-3763E92785CE}">
      <dgm:prSet/>
      <dgm:spPr/>
      <dgm:t>
        <a:bodyPr/>
        <a:lstStyle/>
        <a:p>
          <a:endParaRPr lang="en-US"/>
        </a:p>
      </dgm:t>
    </dgm:pt>
    <dgm:pt modelId="{D000738B-6579-4C61-A326-D313DC24E719}" type="sibTrans" cxnId="{AC4143A0-C50A-4CF1-9303-3763E92785CE}">
      <dgm:prSet/>
      <dgm:spPr/>
      <dgm:t>
        <a:bodyPr/>
        <a:lstStyle/>
        <a:p>
          <a:endParaRPr lang="en-US"/>
        </a:p>
      </dgm:t>
    </dgm:pt>
    <dgm:pt modelId="{0B70A4BB-9E08-49DE-8A8C-A22A96374F94}">
      <dgm:prSet custT="1"/>
      <dgm:spPr/>
      <dgm:t>
        <a:bodyPr/>
        <a:lstStyle/>
        <a:p>
          <a:pPr>
            <a:lnSpc>
              <a:spcPct val="100000"/>
            </a:lnSpc>
          </a:pPr>
          <a:r>
            <a:rPr lang="en-US" sz="2400" b="0" i="0" dirty="0">
              <a:latin typeface="Montserrat Medium" panose="00000600000000000000" pitchFamily="2" charset="0"/>
            </a:rPr>
            <a:t>Consultant </a:t>
          </a:r>
          <a:r>
            <a:rPr lang="en-US" sz="2400" dirty="0">
              <a:latin typeface="Montserrat Medium" panose="00000600000000000000" pitchFamily="2" charset="0"/>
            </a:rPr>
            <a:t>Chosen </a:t>
          </a:r>
          <a:r>
            <a:rPr lang="en-US" sz="2400" b="0" i="0" dirty="0">
              <a:latin typeface="Montserrat Medium" panose="00000600000000000000" pitchFamily="2" charset="0"/>
            </a:rPr>
            <a:t>– Late August 2022 </a:t>
          </a:r>
          <a:endParaRPr lang="en-US" sz="2400" dirty="0">
            <a:latin typeface="Montserrat Medium" panose="00000600000000000000" pitchFamily="2" charset="0"/>
          </a:endParaRPr>
        </a:p>
      </dgm:t>
    </dgm:pt>
    <dgm:pt modelId="{115D241F-693D-4883-BEAB-3F27B777CA37}" type="parTrans" cxnId="{D54FD45F-3A11-449C-92AF-308912FDEFA2}">
      <dgm:prSet/>
      <dgm:spPr/>
      <dgm:t>
        <a:bodyPr/>
        <a:lstStyle/>
        <a:p>
          <a:endParaRPr lang="en-US"/>
        </a:p>
      </dgm:t>
    </dgm:pt>
    <dgm:pt modelId="{DFA90314-5113-4A87-AD00-BDEF7346AB99}" type="sibTrans" cxnId="{D54FD45F-3A11-449C-92AF-308912FDEFA2}">
      <dgm:prSet/>
      <dgm:spPr/>
      <dgm:t>
        <a:bodyPr/>
        <a:lstStyle/>
        <a:p>
          <a:endParaRPr lang="en-US"/>
        </a:p>
      </dgm:t>
    </dgm:pt>
    <dgm:pt modelId="{26A5564D-5DF0-4F50-AB76-30A59A6467DD}">
      <dgm:prSet custT="1"/>
      <dgm:spPr/>
      <dgm:t>
        <a:bodyPr/>
        <a:lstStyle/>
        <a:p>
          <a:pPr>
            <a:lnSpc>
              <a:spcPct val="100000"/>
            </a:lnSpc>
          </a:pPr>
          <a:r>
            <a:rPr lang="en-US" sz="2400" b="0" i="0" dirty="0">
              <a:latin typeface="Montserrat Medium" panose="00000600000000000000" pitchFamily="2" charset="0"/>
            </a:rPr>
            <a:t>City Council Decision– September 2022 </a:t>
          </a:r>
          <a:endParaRPr lang="en-US" sz="2400" dirty="0">
            <a:latin typeface="Montserrat Medium" panose="00000600000000000000" pitchFamily="2" charset="0"/>
          </a:endParaRPr>
        </a:p>
      </dgm:t>
    </dgm:pt>
    <dgm:pt modelId="{1BAE0E9F-9378-452E-BF1E-FDBEE1EA90AA}" type="parTrans" cxnId="{0478DFE2-34E2-48FC-B3C4-D57DD0AF0B58}">
      <dgm:prSet/>
      <dgm:spPr/>
      <dgm:t>
        <a:bodyPr/>
        <a:lstStyle/>
        <a:p>
          <a:endParaRPr lang="en-US"/>
        </a:p>
      </dgm:t>
    </dgm:pt>
    <dgm:pt modelId="{94B2595F-512D-4915-A960-3807230BAE7D}" type="sibTrans" cxnId="{0478DFE2-34E2-48FC-B3C4-D57DD0AF0B58}">
      <dgm:prSet/>
      <dgm:spPr/>
      <dgm:t>
        <a:bodyPr/>
        <a:lstStyle/>
        <a:p>
          <a:endParaRPr lang="en-US"/>
        </a:p>
      </dgm:t>
    </dgm:pt>
    <dgm:pt modelId="{BA8CA8AF-1EC5-48CB-A905-716100E8B329}">
      <dgm:prSet custT="1"/>
      <dgm:spPr/>
      <dgm:t>
        <a:bodyPr/>
        <a:lstStyle/>
        <a:p>
          <a:pPr>
            <a:lnSpc>
              <a:spcPct val="100000"/>
            </a:lnSpc>
          </a:pPr>
          <a:r>
            <a:rPr lang="en-US" sz="2400" b="0" i="0" dirty="0">
              <a:latin typeface="Montserrat Medium" panose="00000600000000000000" pitchFamily="2" charset="0"/>
            </a:rPr>
            <a:t>Framework Study Begins - September 2022</a:t>
          </a:r>
          <a:endParaRPr lang="en-US" sz="2400" dirty="0">
            <a:latin typeface="Montserrat Medium" panose="00000600000000000000" pitchFamily="2" charset="0"/>
          </a:endParaRPr>
        </a:p>
      </dgm:t>
    </dgm:pt>
    <dgm:pt modelId="{04650758-DB25-4292-8B02-1C5EC6027510}" type="parTrans" cxnId="{640A38B7-5741-4DA8-BC04-3D8C50094F80}">
      <dgm:prSet/>
      <dgm:spPr/>
      <dgm:t>
        <a:bodyPr/>
        <a:lstStyle/>
        <a:p>
          <a:endParaRPr lang="en-US"/>
        </a:p>
      </dgm:t>
    </dgm:pt>
    <dgm:pt modelId="{B4B6DD2D-DF9C-4310-96A9-0564C0759794}" type="sibTrans" cxnId="{640A38B7-5741-4DA8-BC04-3D8C50094F80}">
      <dgm:prSet/>
      <dgm:spPr/>
      <dgm:t>
        <a:bodyPr/>
        <a:lstStyle/>
        <a:p>
          <a:endParaRPr lang="en-US"/>
        </a:p>
      </dgm:t>
    </dgm:pt>
    <dgm:pt modelId="{0B5A7BD7-D358-4BAB-B4EF-6848EA842B3F}" type="pres">
      <dgm:prSet presAssocID="{2DDA8F92-FF6C-4B4E-8F89-9B40A988F58D}" presName="root" presStyleCnt="0">
        <dgm:presLayoutVars>
          <dgm:dir/>
          <dgm:resizeHandles val="exact"/>
        </dgm:presLayoutVars>
      </dgm:prSet>
      <dgm:spPr/>
    </dgm:pt>
    <dgm:pt modelId="{7D13C18B-F4F5-4815-860E-CBE0C05DEF41}" type="pres">
      <dgm:prSet presAssocID="{6CC90B6B-9F31-4D35-9EC6-9718E1AB1979}" presName="compNode" presStyleCnt="0"/>
      <dgm:spPr/>
    </dgm:pt>
    <dgm:pt modelId="{95E499E6-041F-4CE7-8EAB-3D7F5DA41942}" type="pres">
      <dgm:prSet presAssocID="{6CC90B6B-9F31-4D35-9EC6-9718E1AB1979}" presName="bgRect" presStyleLbl="bgShp" presStyleIdx="0" presStyleCnt="5"/>
      <dgm:spPr/>
    </dgm:pt>
    <dgm:pt modelId="{B8C8E000-CCF8-495A-99F1-094AEAEF8068}" type="pres">
      <dgm:prSet presAssocID="{6CC90B6B-9F31-4D35-9EC6-9718E1AB197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yncing Cloud"/>
        </a:ext>
      </dgm:extLst>
    </dgm:pt>
    <dgm:pt modelId="{BA8FAEC6-38F4-4807-8329-E93ACFCD0E31}" type="pres">
      <dgm:prSet presAssocID="{6CC90B6B-9F31-4D35-9EC6-9718E1AB1979}" presName="spaceRect" presStyleCnt="0"/>
      <dgm:spPr/>
    </dgm:pt>
    <dgm:pt modelId="{92EBF359-0AE6-4610-B224-9E35BE0B2857}" type="pres">
      <dgm:prSet presAssocID="{6CC90B6B-9F31-4D35-9EC6-9718E1AB1979}" presName="parTx" presStyleLbl="revTx" presStyleIdx="0" presStyleCnt="5">
        <dgm:presLayoutVars>
          <dgm:chMax val="0"/>
          <dgm:chPref val="0"/>
        </dgm:presLayoutVars>
      </dgm:prSet>
      <dgm:spPr/>
    </dgm:pt>
    <dgm:pt modelId="{FFFF4297-A8D8-4DFD-8528-73391DC098A1}" type="pres">
      <dgm:prSet presAssocID="{D45B1C22-8CD4-4F65-B382-E1987E717B1C}" presName="sibTrans" presStyleCnt="0"/>
      <dgm:spPr/>
    </dgm:pt>
    <dgm:pt modelId="{D96C426E-9F38-4245-A447-55D9E96A1DB6}" type="pres">
      <dgm:prSet presAssocID="{0D6EF903-87A3-448A-94D3-7645CE86E5B4}" presName="compNode" presStyleCnt="0"/>
      <dgm:spPr/>
    </dgm:pt>
    <dgm:pt modelId="{5EE8061D-703A-42A9-9BCF-2C30BA914252}" type="pres">
      <dgm:prSet presAssocID="{0D6EF903-87A3-448A-94D3-7645CE86E5B4}" presName="bgRect" presStyleLbl="bgShp" presStyleIdx="1" presStyleCnt="5"/>
      <dgm:spPr/>
    </dgm:pt>
    <dgm:pt modelId="{F2A9B711-6735-4BE1-91DB-9F84F75E1194}" type="pres">
      <dgm:prSet presAssocID="{0D6EF903-87A3-448A-94D3-7645CE86E5B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B3A54F13-F212-43C1-8955-09495299D07C}" type="pres">
      <dgm:prSet presAssocID="{0D6EF903-87A3-448A-94D3-7645CE86E5B4}" presName="spaceRect" presStyleCnt="0"/>
      <dgm:spPr/>
    </dgm:pt>
    <dgm:pt modelId="{BD072075-4616-45A7-B7A4-9893DAD4C9F6}" type="pres">
      <dgm:prSet presAssocID="{0D6EF903-87A3-448A-94D3-7645CE86E5B4}" presName="parTx" presStyleLbl="revTx" presStyleIdx="1" presStyleCnt="5">
        <dgm:presLayoutVars>
          <dgm:chMax val="0"/>
          <dgm:chPref val="0"/>
        </dgm:presLayoutVars>
      </dgm:prSet>
      <dgm:spPr/>
    </dgm:pt>
    <dgm:pt modelId="{A7212388-7693-4631-BCBB-358DAFFA9599}" type="pres">
      <dgm:prSet presAssocID="{D000738B-6579-4C61-A326-D313DC24E719}" presName="sibTrans" presStyleCnt="0"/>
      <dgm:spPr/>
    </dgm:pt>
    <dgm:pt modelId="{8345D542-F23F-4C8B-ADCF-D3182E515E51}" type="pres">
      <dgm:prSet presAssocID="{0B70A4BB-9E08-49DE-8A8C-A22A96374F94}" presName="compNode" presStyleCnt="0"/>
      <dgm:spPr/>
    </dgm:pt>
    <dgm:pt modelId="{34914092-9234-4A1F-9F45-6137AA03B4FB}" type="pres">
      <dgm:prSet presAssocID="{0B70A4BB-9E08-49DE-8A8C-A22A96374F94}" presName="bgRect" presStyleLbl="bgShp" presStyleIdx="2" presStyleCnt="5"/>
      <dgm:spPr/>
    </dgm:pt>
    <dgm:pt modelId="{2F0E5F30-BA4A-4A65-BC3D-261004E59F21}" type="pres">
      <dgm:prSet presAssocID="{0B70A4BB-9E08-49DE-8A8C-A22A96374F94}"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ddress Book with solid fill"/>
        </a:ext>
      </dgm:extLst>
    </dgm:pt>
    <dgm:pt modelId="{8615D4CD-9380-4B95-87AA-7E18AD59783D}" type="pres">
      <dgm:prSet presAssocID="{0B70A4BB-9E08-49DE-8A8C-A22A96374F94}" presName="spaceRect" presStyleCnt="0"/>
      <dgm:spPr/>
    </dgm:pt>
    <dgm:pt modelId="{04C053E7-689D-4F15-B4CA-7533E3656776}" type="pres">
      <dgm:prSet presAssocID="{0B70A4BB-9E08-49DE-8A8C-A22A96374F94}" presName="parTx" presStyleLbl="revTx" presStyleIdx="2" presStyleCnt="5">
        <dgm:presLayoutVars>
          <dgm:chMax val="0"/>
          <dgm:chPref val="0"/>
        </dgm:presLayoutVars>
      </dgm:prSet>
      <dgm:spPr/>
    </dgm:pt>
    <dgm:pt modelId="{65B08679-1708-4221-9B5F-8EABC0E724B9}" type="pres">
      <dgm:prSet presAssocID="{DFA90314-5113-4A87-AD00-BDEF7346AB99}" presName="sibTrans" presStyleCnt="0"/>
      <dgm:spPr/>
    </dgm:pt>
    <dgm:pt modelId="{6D955A24-241D-4E35-AF60-526A7C4302F0}" type="pres">
      <dgm:prSet presAssocID="{26A5564D-5DF0-4F50-AB76-30A59A6467DD}" presName="compNode" presStyleCnt="0"/>
      <dgm:spPr/>
    </dgm:pt>
    <dgm:pt modelId="{2DE0EB6C-1309-45F1-8FFE-4F437BF46FD3}" type="pres">
      <dgm:prSet presAssocID="{26A5564D-5DF0-4F50-AB76-30A59A6467DD}" presName="bgRect" presStyleLbl="bgShp" presStyleIdx="3" presStyleCnt="5"/>
      <dgm:spPr/>
    </dgm:pt>
    <dgm:pt modelId="{A667AD6D-32C3-4D55-A61F-2140EDCAE53F}" type="pres">
      <dgm:prSet presAssocID="{26A5564D-5DF0-4F50-AB76-30A59A6467D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eting"/>
        </a:ext>
      </dgm:extLst>
    </dgm:pt>
    <dgm:pt modelId="{8234CFCF-236D-448D-AA60-69C18437D5F3}" type="pres">
      <dgm:prSet presAssocID="{26A5564D-5DF0-4F50-AB76-30A59A6467DD}" presName="spaceRect" presStyleCnt="0"/>
      <dgm:spPr/>
    </dgm:pt>
    <dgm:pt modelId="{14E3B91C-28CF-467B-A8DE-F9E174D4D232}" type="pres">
      <dgm:prSet presAssocID="{26A5564D-5DF0-4F50-AB76-30A59A6467DD}" presName="parTx" presStyleLbl="revTx" presStyleIdx="3" presStyleCnt="5">
        <dgm:presLayoutVars>
          <dgm:chMax val="0"/>
          <dgm:chPref val="0"/>
        </dgm:presLayoutVars>
      </dgm:prSet>
      <dgm:spPr/>
    </dgm:pt>
    <dgm:pt modelId="{5EB056C7-98ED-482D-B46F-AC8200DFE35D}" type="pres">
      <dgm:prSet presAssocID="{94B2595F-512D-4915-A960-3807230BAE7D}" presName="sibTrans" presStyleCnt="0"/>
      <dgm:spPr/>
    </dgm:pt>
    <dgm:pt modelId="{1C220836-C243-44D1-90D5-E75D21FB534B}" type="pres">
      <dgm:prSet presAssocID="{BA8CA8AF-1EC5-48CB-A905-716100E8B329}" presName="compNode" presStyleCnt="0"/>
      <dgm:spPr/>
    </dgm:pt>
    <dgm:pt modelId="{D1C20EBE-059A-4941-BCD4-CFE95402CF55}" type="pres">
      <dgm:prSet presAssocID="{BA8CA8AF-1EC5-48CB-A905-716100E8B329}" presName="bgRect" presStyleLbl="bgShp" presStyleIdx="4" presStyleCnt="5"/>
      <dgm:spPr/>
    </dgm:pt>
    <dgm:pt modelId="{3725F396-411E-4DA7-B60B-8E9F1B6A6F72}" type="pres">
      <dgm:prSet presAssocID="{BA8CA8AF-1EC5-48CB-A905-716100E8B32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andshake"/>
        </a:ext>
      </dgm:extLst>
    </dgm:pt>
    <dgm:pt modelId="{B94EEE2D-0540-42F8-A3AF-F5943D587E30}" type="pres">
      <dgm:prSet presAssocID="{BA8CA8AF-1EC5-48CB-A905-716100E8B329}" presName="spaceRect" presStyleCnt="0"/>
      <dgm:spPr/>
    </dgm:pt>
    <dgm:pt modelId="{DE347F0A-1DD3-4DE4-8632-BDEAF7BFD3EF}" type="pres">
      <dgm:prSet presAssocID="{BA8CA8AF-1EC5-48CB-A905-716100E8B329}" presName="parTx" presStyleLbl="revTx" presStyleIdx="4" presStyleCnt="5">
        <dgm:presLayoutVars>
          <dgm:chMax val="0"/>
          <dgm:chPref val="0"/>
        </dgm:presLayoutVars>
      </dgm:prSet>
      <dgm:spPr/>
    </dgm:pt>
  </dgm:ptLst>
  <dgm:cxnLst>
    <dgm:cxn modelId="{6734921E-6766-4D50-BA1D-9B89A1AF884F}" srcId="{2DDA8F92-FF6C-4B4E-8F89-9B40A988F58D}" destId="{6CC90B6B-9F31-4D35-9EC6-9718E1AB1979}" srcOrd="0" destOrd="0" parTransId="{514ADC70-8769-48AF-92B0-112FF12C28A3}" sibTransId="{D45B1C22-8CD4-4F65-B382-E1987E717B1C}"/>
    <dgm:cxn modelId="{5C6DEF5E-B487-4859-8467-425503A357D1}" type="presOf" srcId="{6CC90B6B-9F31-4D35-9EC6-9718E1AB1979}" destId="{92EBF359-0AE6-4610-B224-9E35BE0B2857}" srcOrd="0" destOrd="0" presId="urn:microsoft.com/office/officeart/2018/2/layout/IconVerticalSolidList"/>
    <dgm:cxn modelId="{D54FD45F-3A11-449C-92AF-308912FDEFA2}" srcId="{2DDA8F92-FF6C-4B4E-8F89-9B40A988F58D}" destId="{0B70A4BB-9E08-49DE-8A8C-A22A96374F94}" srcOrd="2" destOrd="0" parTransId="{115D241F-693D-4883-BEAB-3F27B777CA37}" sibTransId="{DFA90314-5113-4A87-AD00-BDEF7346AB99}"/>
    <dgm:cxn modelId="{62415B66-FB32-46F9-85F7-FB9E33F50FF7}" type="presOf" srcId="{BA8CA8AF-1EC5-48CB-A905-716100E8B329}" destId="{DE347F0A-1DD3-4DE4-8632-BDEAF7BFD3EF}" srcOrd="0" destOrd="0" presId="urn:microsoft.com/office/officeart/2018/2/layout/IconVerticalSolidList"/>
    <dgm:cxn modelId="{E3D10A4E-838D-4822-B42A-81235C30977A}" type="presOf" srcId="{2DDA8F92-FF6C-4B4E-8F89-9B40A988F58D}" destId="{0B5A7BD7-D358-4BAB-B4EF-6848EA842B3F}" srcOrd="0" destOrd="0" presId="urn:microsoft.com/office/officeart/2018/2/layout/IconVerticalSolidList"/>
    <dgm:cxn modelId="{AC4143A0-C50A-4CF1-9303-3763E92785CE}" srcId="{2DDA8F92-FF6C-4B4E-8F89-9B40A988F58D}" destId="{0D6EF903-87A3-448A-94D3-7645CE86E5B4}" srcOrd="1" destOrd="0" parTransId="{9E2CC28E-E195-4CC5-B650-5980388A25C3}" sibTransId="{D000738B-6579-4C61-A326-D313DC24E719}"/>
    <dgm:cxn modelId="{DB868DAC-F75E-4177-B244-099DC012554F}" type="presOf" srcId="{0B70A4BB-9E08-49DE-8A8C-A22A96374F94}" destId="{04C053E7-689D-4F15-B4CA-7533E3656776}" srcOrd="0" destOrd="0" presId="urn:microsoft.com/office/officeart/2018/2/layout/IconVerticalSolidList"/>
    <dgm:cxn modelId="{640A38B7-5741-4DA8-BC04-3D8C50094F80}" srcId="{2DDA8F92-FF6C-4B4E-8F89-9B40A988F58D}" destId="{BA8CA8AF-1EC5-48CB-A905-716100E8B329}" srcOrd="4" destOrd="0" parTransId="{04650758-DB25-4292-8B02-1C5EC6027510}" sibTransId="{B4B6DD2D-DF9C-4310-96A9-0564C0759794}"/>
    <dgm:cxn modelId="{04C227D7-516B-41B7-8336-0CAC464FF6D7}" type="presOf" srcId="{26A5564D-5DF0-4F50-AB76-30A59A6467DD}" destId="{14E3B91C-28CF-467B-A8DE-F9E174D4D232}" srcOrd="0" destOrd="0" presId="urn:microsoft.com/office/officeart/2018/2/layout/IconVerticalSolidList"/>
    <dgm:cxn modelId="{0478DFE2-34E2-48FC-B3C4-D57DD0AF0B58}" srcId="{2DDA8F92-FF6C-4B4E-8F89-9B40A988F58D}" destId="{26A5564D-5DF0-4F50-AB76-30A59A6467DD}" srcOrd="3" destOrd="0" parTransId="{1BAE0E9F-9378-452E-BF1E-FDBEE1EA90AA}" sibTransId="{94B2595F-512D-4915-A960-3807230BAE7D}"/>
    <dgm:cxn modelId="{83B9C5E5-B2B0-4224-AA3E-58EC39134D10}" type="presOf" srcId="{0D6EF903-87A3-448A-94D3-7645CE86E5B4}" destId="{BD072075-4616-45A7-B7A4-9893DAD4C9F6}" srcOrd="0" destOrd="0" presId="urn:microsoft.com/office/officeart/2018/2/layout/IconVerticalSolidList"/>
    <dgm:cxn modelId="{10404F3B-F207-44FE-B6C6-48A6CFD33465}" type="presParOf" srcId="{0B5A7BD7-D358-4BAB-B4EF-6848EA842B3F}" destId="{7D13C18B-F4F5-4815-860E-CBE0C05DEF41}" srcOrd="0" destOrd="0" presId="urn:microsoft.com/office/officeart/2018/2/layout/IconVerticalSolidList"/>
    <dgm:cxn modelId="{F28E14D6-39DB-46BA-A039-3E37FCA631C6}" type="presParOf" srcId="{7D13C18B-F4F5-4815-860E-CBE0C05DEF41}" destId="{95E499E6-041F-4CE7-8EAB-3D7F5DA41942}" srcOrd="0" destOrd="0" presId="urn:microsoft.com/office/officeart/2018/2/layout/IconVerticalSolidList"/>
    <dgm:cxn modelId="{74393951-1082-4FF9-85AF-B70D178580FE}" type="presParOf" srcId="{7D13C18B-F4F5-4815-860E-CBE0C05DEF41}" destId="{B8C8E000-CCF8-495A-99F1-094AEAEF8068}" srcOrd="1" destOrd="0" presId="urn:microsoft.com/office/officeart/2018/2/layout/IconVerticalSolidList"/>
    <dgm:cxn modelId="{F7815889-55AD-431C-8861-911E46FC6C02}" type="presParOf" srcId="{7D13C18B-F4F5-4815-860E-CBE0C05DEF41}" destId="{BA8FAEC6-38F4-4807-8329-E93ACFCD0E31}" srcOrd="2" destOrd="0" presId="urn:microsoft.com/office/officeart/2018/2/layout/IconVerticalSolidList"/>
    <dgm:cxn modelId="{7B70C7EF-ADCF-4C08-8748-B5356C086A5B}" type="presParOf" srcId="{7D13C18B-F4F5-4815-860E-CBE0C05DEF41}" destId="{92EBF359-0AE6-4610-B224-9E35BE0B2857}" srcOrd="3" destOrd="0" presId="urn:microsoft.com/office/officeart/2018/2/layout/IconVerticalSolidList"/>
    <dgm:cxn modelId="{901893D3-CAB4-456D-98A1-FC5D9B453331}" type="presParOf" srcId="{0B5A7BD7-D358-4BAB-B4EF-6848EA842B3F}" destId="{FFFF4297-A8D8-4DFD-8528-73391DC098A1}" srcOrd="1" destOrd="0" presId="urn:microsoft.com/office/officeart/2018/2/layout/IconVerticalSolidList"/>
    <dgm:cxn modelId="{09BE3204-42AE-4268-95CE-C3F918139D0F}" type="presParOf" srcId="{0B5A7BD7-D358-4BAB-B4EF-6848EA842B3F}" destId="{D96C426E-9F38-4245-A447-55D9E96A1DB6}" srcOrd="2" destOrd="0" presId="urn:microsoft.com/office/officeart/2018/2/layout/IconVerticalSolidList"/>
    <dgm:cxn modelId="{48E7CEB4-8BAD-4F01-A1BA-29523A367EF7}" type="presParOf" srcId="{D96C426E-9F38-4245-A447-55D9E96A1DB6}" destId="{5EE8061D-703A-42A9-9BCF-2C30BA914252}" srcOrd="0" destOrd="0" presId="urn:microsoft.com/office/officeart/2018/2/layout/IconVerticalSolidList"/>
    <dgm:cxn modelId="{59BBDD5E-A1F8-4356-8F59-5E0DD197A431}" type="presParOf" srcId="{D96C426E-9F38-4245-A447-55D9E96A1DB6}" destId="{F2A9B711-6735-4BE1-91DB-9F84F75E1194}" srcOrd="1" destOrd="0" presId="urn:microsoft.com/office/officeart/2018/2/layout/IconVerticalSolidList"/>
    <dgm:cxn modelId="{499DFECD-BEF3-437C-8813-3A32AE4EABB0}" type="presParOf" srcId="{D96C426E-9F38-4245-A447-55D9E96A1DB6}" destId="{B3A54F13-F212-43C1-8955-09495299D07C}" srcOrd="2" destOrd="0" presId="urn:microsoft.com/office/officeart/2018/2/layout/IconVerticalSolidList"/>
    <dgm:cxn modelId="{2AC17387-C430-4421-88E3-8BE25AC90385}" type="presParOf" srcId="{D96C426E-9F38-4245-A447-55D9E96A1DB6}" destId="{BD072075-4616-45A7-B7A4-9893DAD4C9F6}" srcOrd="3" destOrd="0" presId="urn:microsoft.com/office/officeart/2018/2/layout/IconVerticalSolidList"/>
    <dgm:cxn modelId="{DDA28CDD-295C-43A1-A330-BC27F1E07097}" type="presParOf" srcId="{0B5A7BD7-D358-4BAB-B4EF-6848EA842B3F}" destId="{A7212388-7693-4631-BCBB-358DAFFA9599}" srcOrd="3" destOrd="0" presId="urn:microsoft.com/office/officeart/2018/2/layout/IconVerticalSolidList"/>
    <dgm:cxn modelId="{277DE031-5503-475B-AB4C-C8EB956AB49B}" type="presParOf" srcId="{0B5A7BD7-D358-4BAB-B4EF-6848EA842B3F}" destId="{8345D542-F23F-4C8B-ADCF-D3182E515E51}" srcOrd="4" destOrd="0" presId="urn:microsoft.com/office/officeart/2018/2/layout/IconVerticalSolidList"/>
    <dgm:cxn modelId="{541E99FB-0FEE-4A92-B342-57AD50D3F69D}" type="presParOf" srcId="{8345D542-F23F-4C8B-ADCF-D3182E515E51}" destId="{34914092-9234-4A1F-9F45-6137AA03B4FB}" srcOrd="0" destOrd="0" presId="urn:microsoft.com/office/officeart/2018/2/layout/IconVerticalSolidList"/>
    <dgm:cxn modelId="{796F1950-56F3-4F14-9BB4-BD12815CD1B2}" type="presParOf" srcId="{8345D542-F23F-4C8B-ADCF-D3182E515E51}" destId="{2F0E5F30-BA4A-4A65-BC3D-261004E59F21}" srcOrd="1" destOrd="0" presId="urn:microsoft.com/office/officeart/2018/2/layout/IconVerticalSolidList"/>
    <dgm:cxn modelId="{635C881C-12A3-4B0C-A506-BF9D5237B160}" type="presParOf" srcId="{8345D542-F23F-4C8B-ADCF-D3182E515E51}" destId="{8615D4CD-9380-4B95-87AA-7E18AD59783D}" srcOrd="2" destOrd="0" presId="urn:microsoft.com/office/officeart/2018/2/layout/IconVerticalSolidList"/>
    <dgm:cxn modelId="{0DE90BE8-4009-42EC-BA82-8795E85C9285}" type="presParOf" srcId="{8345D542-F23F-4C8B-ADCF-D3182E515E51}" destId="{04C053E7-689D-4F15-B4CA-7533E3656776}" srcOrd="3" destOrd="0" presId="urn:microsoft.com/office/officeart/2018/2/layout/IconVerticalSolidList"/>
    <dgm:cxn modelId="{34DC39E7-1F52-4612-B329-7D602CDAF055}" type="presParOf" srcId="{0B5A7BD7-D358-4BAB-B4EF-6848EA842B3F}" destId="{65B08679-1708-4221-9B5F-8EABC0E724B9}" srcOrd="5" destOrd="0" presId="urn:microsoft.com/office/officeart/2018/2/layout/IconVerticalSolidList"/>
    <dgm:cxn modelId="{59AF1DEE-EDBE-4319-AA1C-99B7ADBDB08E}" type="presParOf" srcId="{0B5A7BD7-D358-4BAB-B4EF-6848EA842B3F}" destId="{6D955A24-241D-4E35-AF60-526A7C4302F0}" srcOrd="6" destOrd="0" presId="urn:microsoft.com/office/officeart/2018/2/layout/IconVerticalSolidList"/>
    <dgm:cxn modelId="{06C88060-662D-47FD-82F5-72BA572CF639}" type="presParOf" srcId="{6D955A24-241D-4E35-AF60-526A7C4302F0}" destId="{2DE0EB6C-1309-45F1-8FFE-4F437BF46FD3}" srcOrd="0" destOrd="0" presId="urn:microsoft.com/office/officeart/2018/2/layout/IconVerticalSolidList"/>
    <dgm:cxn modelId="{917513F5-C89A-4FA1-B3FC-A1FEAD6EF814}" type="presParOf" srcId="{6D955A24-241D-4E35-AF60-526A7C4302F0}" destId="{A667AD6D-32C3-4D55-A61F-2140EDCAE53F}" srcOrd="1" destOrd="0" presId="urn:microsoft.com/office/officeart/2018/2/layout/IconVerticalSolidList"/>
    <dgm:cxn modelId="{D0AE3F94-BA9F-47E4-9C60-F2925C1EB9DC}" type="presParOf" srcId="{6D955A24-241D-4E35-AF60-526A7C4302F0}" destId="{8234CFCF-236D-448D-AA60-69C18437D5F3}" srcOrd="2" destOrd="0" presId="urn:microsoft.com/office/officeart/2018/2/layout/IconVerticalSolidList"/>
    <dgm:cxn modelId="{81643F8E-D482-44C4-B64E-C62FCD1B3C86}" type="presParOf" srcId="{6D955A24-241D-4E35-AF60-526A7C4302F0}" destId="{14E3B91C-28CF-467B-A8DE-F9E174D4D232}" srcOrd="3" destOrd="0" presId="urn:microsoft.com/office/officeart/2018/2/layout/IconVerticalSolidList"/>
    <dgm:cxn modelId="{80877534-FA1F-4207-83A0-E4663B071A3B}" type="presParOf" srcId="{0B5A7BD7-D358-4BAB-B4EF-6848EA842B3F}" destId="{5EB056C7-98ED-482D-B46F-AC8200DFE35D}" srcOrd="7" destOrd="0" presId="urn:microsoft.com/office/officeart/2018/2/layout/IconVerticalSolidList"/>
    <dgm:cxn modelId="{69E40799-09B2-4366-BF09-62F0660DAE63}" type="presParOf" srcId="{0B5A7BD7-D358-4BAB-B4EF-6848EA842B3F}" destId="{1C220836-C243-44D1-90D5-E75D21FB534B}" srcOrd="8" destOrd="0" presId="urn:microsoft.com/office/officeart/2018/2/layout/IconVerticalSolidList"/>
    <dgm:cxn modelId="{160E1D83-8FE5-4DCA-9615-FCD13ED4F0B0}" type="presParOf" srcId="{1C220836-C243-44D1-90D5-E75D21FB534B}" destId="{D1C20EBE-059A-4941-BCD4-CFE95402CF55}" srcOrd="0" destOrd="0" presId="urn:microsoft.com/office/officeart/2018/2/layout/IconVerticalSolidList"/>
    <dgm:cxn modelId="{0BB72DC6-20E6-4DC6-9CE6-F12A7C083899}" type="presParOf" srcId="{1C220836-C243-44D1-90D5-E75D21FB534B}" destId="{3725F396-411E-4DA7-B60B-8E9F1B6A6F72}" srcOrd="1" destOrd="0" presId="urn:microsoft.com/office/officeart/2018/2/layout/IconVerticalSolidList"/>
    <dgm:cxn modelId="{62EB6A41-374D-4D60-A2D7-BB39EBE83560}" type="presParOf" srcId="{1C220836-C243-44D1-90D5-E75D21FB534B}" destId="{B94EEE2D-0540-42F8-A3AF-F5943D587E30}" srcOrd="2" destOrd="0" presId="urn:microsoft.com/office/officeart/2018/2/layout/IconVerticalSolidList"/>
    <dgm:cxn modelId="{BFC8FF35-534B-4F90-A4F3-45336113A8C0}" type="presParOf" srcId="{1C220836-C243-44D1-90D5-E75D21FB534B}" destId="{DE347F0A-1DD3-4DE4-8632-BDEAF7BFD3E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ED59C-89F2-4482-B14D-2232A649CFC1}">
      <dsp:nvSpPr>
        <dsp:cNvPr id="0" name=""/>
        <dsp:cNvSpPr/>
      </dsp:nvSpPr>
      <dsp:spPr>
        <a:xfrm>
          <a:off x="0" y="28063"/>
          <a:ext cx="9416659" cy="8456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F08657-D81D-419D-8810-F9B0BDD2A9AE}">
      <dsp:nvSpPr>
        <dsp:cNvPr id="0" name=""/>
        <dsp:cNvSpPr/>
      </dsp:nvSpPr>
      <dsp:spPr>
        <a:xfrm>
          <a:off x="255800" y="190626"/>
          <a:ext cx="465092" cy="4650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0E8B0E-0FD8-4E73-A1CE-CFDC1DA64B84}">
      <dsp:nvSpPr>
        <dsp:cNvPr id="0" name=""/>
        <dsp:cNvSpPr/>
      </dsp:nvSpPr>
      <dsp:spPr>
        <a:xfrm>
          <a:off x="976693" y="361"/>
          <a:ext cx="8439965" cy="84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495" tIns="89495" rIns="89495" bIns="89495" numCol="1" spcCol="1270" anchor="ctr" anchorCtr="0">
          <a:noAutofit/>
        </a:bodyPr>
        <a:lstStyle/>
        <a:p>
          <a:pPr marL="0" lvl="0" indent="0" algn="l" defTabSz="1422400">
            <a:lnSpc>
              <a:spcPct val="100000"/>
            </a:lnSpc>
            <a:spcBef>
              <a:spcPct val="0"/>
            </a:spcBef>
            <a:spcAft>
              <a:spcPct val="35000"/>
            </a:spcAft>
            <a:buNone/>
          </a:pPr>
          <a:r>
            <a:rPr lang="en-US" sz="3200" kern="1200" dirty="0">
              <a:latin typeface="Montserrat Medium" panose="00000600000000000000" pitchFamily="2" charset="0"/>
            </a:rPr>
            <a:t>SNF PROCESS (RFP)</a:t>
          </a:r>
        </a:p>
      </dsp:txBody>
      <dsp:txXfrm>
        <a:off x="976693" y="361"/>
        <a:ext cx="8439965" cy="845622"/>
      </dsp:txXfrm>
    </dsp:sp>
    <dsp:sp modelId="{8E58230D-7812-4B06-ACF6-F6459054CF72}">
      <dsp:nvSpPr>
        <dsp:cNvPr id="0" name=""/>
        <dsp:cNvSpPr/>
      </dsp:nvSpPr>
      <dsp:spPr>
        <a:xfrm>
          <a:off x="0" y="1057388"/>
          <a:ext cx="9416659" cy="8456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3EAF90-8AB6-405B-AA02-2575E24F8E5C}">
      <dsp:nvSpPr>
        <dsp:cNvPr id="0" name=""/>
        <dsp:cNvSpPr/>
      </dsp:nvSpPr>
      <dsp:spPr>
        <a:xfrm>
          <a:off x="255800" y="1247653"/>
          <a:ext cx="465092" cy="4650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FA4AE9-83C6-4377-9330-A15E4326FD73}">
      <dsp:nvSpPr>
        <dsp:cNvPr id="0" name=""/>
        <dsp:cNvSpPr/>
      </dsp:nvSpPr>
      <dsp:spPr>
        <a:xfrm>
          <a:off x="976693" y="1057388"/>
          <a:ext cx="8439965" cy="84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495" tIns="89495" rIns="89495" bIns="89495" numCol="1" spcCol="1270" anchor="ctr" anchorCtr="0">
          <a:noAutofit/>
        </a:bodyPr>
        <a:lstStyle/>
        <a:p>
          <a:pPr marL="0" lvl="0" indent="0" algn="l" defTabSz="1422400">
            <a:lnSpc>
              <a:spcPct val="100000"/>
            </a:lnSpc>
            <a:spcBef>
              <a:spcPct val="0"/>
            </a:spcBef>
            <a:spcAft>
              <a:spcPct val="35000"/>
            </a:spcAft>
            <a:buNone/>
          </a:pPr>
          <a:r>
            <a:rPr lang="en-US" sz="3200" kern="1200" dirty="0">
              <a:latin typeface="Montserrat Medium" panose="00000600000000000000" pitchFamily="2" charset="0"/>
            </a:rPr>
            <a:t>BRIGHTMOOR PROJECT AREA</a:t>
          </a:r>
        </a:p>
      </dsp:txBody>
      <dsp:txXfrm>
        <a:off x="976693" y="1057388"/>
        <a:ext cx="8439965" cy="845622"/>
      </dsp:txXfrm>
    </dsp:sp>
    <dsp:sp modelId="{8015D428-46BD-4D23-A71E-3C1DF6949852}">
      <dsp:nvSpPr>
        <dsp:cNvPr id="0" name=""/>
        <dsp:cNvSpPr/>
      </dsp:nvSpPr>
      <dsp:spPr>
        <a:xfrm>
          <a:off x="0" y="2114777"/>
          <a:ext cx="9416659" cy="8456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B6E7C7-2C67-43B8-91F1-2420CDCE49C0}">
      <dsp:nvSpPr>
        <dsp:cNvPr id="0" name=""/>
        <dsp:cNvSpPr/>
      </dsp:nvSpPr>
      <dsp:spPr>
        <a:xfrm>
          <a:off x="255800" y="2304681"/>
          <a:ext cx="465092" cy="4650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DB1D96-3E9C-4A7F-A47D-0B4E0503B55E}">
      <dsp:nvSpPr>
        <dsp:cNvPr id="0" name=""/>
        <dsp:cNvSpPr/>
      </dsp:nvSpPr>
      <dsp:spPr>
        <a:xfrm>
          <a:off x="976693" y="2114416"/>
          <a:ext cx="8439965" cy="84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495" tIns="89495" rIns="89495" bIns="89495" numCol="1" spcCol="1270" anchor="ctr" anchorCtr="0">
          <a:noAutofit/>
        </a:bodyPr>
        <a:lstStyle/>
        <a:p>
          <a:pPr marL="0" lvl="0" indent="0" algn="l" defTabSz="1422400">
            <a:lnSpc>
              <a:spcPct val="100000"/>
            </a:lnSpc>
            <a:spcBef>
              <a:spcPct val="0"/>
            </a:spcBef>
            <a:spcAft>
              <a:spcPct val="35000"/>
            </a:spcAft>
            <a:buNone/>
          </a:pPr>
          <a:r>
            <a:rPr lang="en-US" sz="3200" kern="1200" dirty="0">
              <a:latin typeface="Montserrat Medium" panose="00000600000000000000" pitchFamily="2" charset="0"/>
            </a:rPr>
            <a:t>NEXT STEPS</a:t>
          </a:r>
        </a:p>
      </dsp:txBody>
      <dsp:txXfrm>
        <a:off x="976693" y="2114416"/>
        <a:ext cx="8439965" cy="845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499E6-041F-4CE7-8EAB-3D7F5DA41942}">
      <dsp:nvSpPr>
        <dsp:cNvPr id="0" name=""/>
        <dsp:cNvSpPr/>
      </dsp:nvSpPr>
      <dsp:spPr>
        <a:xfrm>
          <a:off x="0" y="4129"/>
          <a:ext cx="10784174" cy="8795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C8E000-CCF8-495A-99F1-094AEAEF8068}">
      <dsp:nvSpPr>
        <dsp:cNvPr id="0" name=""/>
        <dsp:cNvSpPr/>
      </dsp:nvSpPr>
      <dsp:spPr>
        <a:xfrm>
          <a:off x="266076" y="202037"/>
          <a:ext cx="483774" cy="4837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EBF359-0AE6-4610-B224-9E35BE0B2857}">
      <dsp:nvSpPr>
        <dsp:cNvPr id="0" name=""/>
        <dsp:cNvSpPr/>
      </dsp:nvSpPr>
      <dsp:spPr>
        <a:xfrm>
          <a:off x="1015926" y="4129"/>
          <a:ext cx="9768248" cy="879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90" tIns="93090" rIns="93090" bIns="93090" numCol="1" spcCol="1270" anchor="ctr" anchorCtr="0">
          <a:noAutofit/>
        </a:bodyPr>
        <a:lstStyle/>
        <a:p>
          <a:pPr marL="0" lvl="0" indent="0" algn="l" defTabSz="1066800">
            <a:lnSpc>
              <a:spcPct val="100000"/>
            </a:lnSpc>
            <a:spcBef>
              <a:spcPct val="0"/>
            </a:spcBef>
            <a:spcAft>
              <a:spcPct val="35000"/>
            </a:spcAft>
            <a:buNone/>
          </a:pPr>
          <a:r>
            <a:rPr lang="en-US" sz="2400" b="0" i="0" kern="1200" dirty="0">
              <a:latin typeface="Montserrat Medium" panose="00000600000000000000" pitchFamily="2" charset="0"/>
            </a:rPr>
            <a:t>RFP </a:t>
          </a:r>
          <a:r>
            <a:rPr lang="en-US" sz="2400" kern="1200" dirty="0">
              <a:latin typeface="Montserrat Medium" panose="00000600000000000000" pitchFamily="2" charset="0"/>
            </a:rPr>
            <a:t>Released - </a:t>
          </a:r>
          <a:r>
            <a:rPr lang="en-US" sz="2400" b="0" i="0" kern="1200" dirty="0">
              <a:latin typeface="Montserrat Medium" panose="00000600000000000000" pitchFamily="2" charset="0"/>
            </a:rPr>
            <a:t>mid to late June </a:t>
          </a:r>
          <a:endParaRPr lang="en-US" sz="2400" kern="1200" dirty="0">
            <a:latin typeface="Montserrat Medium" panose="00000600000000000000" pitchFamily="2" charset="0"/>
          </a:endParaRPr>
        </a:p>
      </dsp:txBody>
      <dsp:txXfrm>
        <a:off x="1015926" y="4129"/>
        <a:ext cx="9768248" cy="879590"/>
      </dsp:txXfrm>
    </dsp:sp>
    <dsp:sp modelId="{5EE8061D-703A-42A9-9BCF-2C30BA914252}">
      <dsp:nvSpPr>
        <dsp:cNvPr id="0" name=""/>
        <dsp:cNvSpPr/>
      </dsp:nvSpPr>
      <dsp:spPr>
        <a:xfrm>
          <a:off x="0" y="1103617"/>
          <a:ext cx="10784174" cy="8795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A9B711-6735-4BE1-91DB-9F84F75E1194}">
      <dsp:nvSpPr>
        <dsp:cNvPr id="0" name=""/>
        <dsp:cNvSpPr/>
      </dsp:nvSpPr>
      <dsp:spPr>
        <a:xfrm>
          <a:off x="266076" y="1301525"/>
          <a:ext cx="483774" cy="4837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072075-4616-45A7-B7A4-9893DAD4C9F6}">
      <dsp:nvSpPr>
        <dsp:cNvPr id="0" name=""/>
        <dsp:cNvSpPr/>
      </dsp:nvSpPr>
      <dsp:spPr>
        <a:xfrm>
          <a:off x="1015926" y="1103617"/>
          <a:ext cx="9768248" cy="879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90" tIns="93090" rIns="93090" bIns="93090" numCol="1" spcCol="1270" anchor="ctr" anchorCtr="0">
          <a:noAutofit/>
        </a:bodyPr>
        <a:lstStyle/>
        <a:p>
          <a:pPr marL="0" lvl="0" indent="0" algn="l" defTabSz="1066800">
            <a:lnSpc>
              <a:spcPct val="100000"/>
            </a:lnSpc>
            <a:spcBef>
              <a:spcPct val="0"/>
            </a:spcBef>
            <a:spcAft>
              <a:spcPct val="35000"/>
            </a:spcAft>
            <a:buNone/>
          </a:pPr>
          <a:r>
            <a:rPr lang="en-US" sz="2400" b="0" i="0" kern="1200" dirty="0">
              <a:latin typeface="Montserrat Medium" panose="00000600000000000000" pitchFamily="2" charset="0"/>
            </a:rPr>
            <a:t>RFP Open - 4 weeks </a:t>
          </a:r>
          <a:endParaRPr lang="en-US" sz="2400" kern="1200" dirty="0">
            <a:latin typeface="Montserrat Medium" panose="00000600000000000000" pitchFamily="2" charset="0"/>
          </a:endParaRPr>
        </a:p>
      </dsp:txBody>
      <dsp:txXfrm>
        <a:off x="1015926" y="1103617"/>
        <a:ext cx="9768248" cy="879590"/>
      </dsp:txXfrm>
    </dsp:sp>
    <dsp:sp modelId="{34914092-9234-4A1F-9F45-6137AA03B4FB}">
      <dsp:nvSpPr>
        <dsp:cNvPr id="0" name=""/>
        <dsp:cNvSpPr/>
      </dsp:nvSpPr>
      <dsp:spPr>
        <a:xfrm>
          <a:off x="0" y="2203104"/>
          <a:ext cx="10784174" cy="8795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E5F30-BA4A-4A65-BC3D-261004E59F21}">
      <dsp:nvSpPr>
        <dsp:cNvPr id="0" name=""/>
        <dsp:cNvSpPr/>
      </dsp:nvSpPr>
      <dsp:spPr>
        <a:xfrm>
          <a:off x="266076" y="2401012"/>
          <a:ext cx="483774" cy="48377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C053E7-689D-4F15-B4CA-7533E3656776}">
      <dsp:nvSpPr>
        <dsp:cNvPr id="0" name=""/>
        <dsp:cNvSpPr/>
      </dsp:nvSpPr>
      <dsp:spPr>
        <a:xfrm>
          <a:off x="1015926" y="2203104"/>
          <a:ext cx="9768248" cy="879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90" tIns="93090" rIns="93090" bIns="93090" numCol="1" spcCol="1270" anchor="ctr" anchorCtr="0">
          <a:noAutofit/>
        </a:bodyPr>
        <a:lstStyle/>
        <a:p>
          <a:pPr marL="0" lvl="0" indent="0" algn="l" defTabSz="1066800">
            <a:lnSpc>
              <a:spcPct val="100000"/>
            </a:lnSpc>
            <a:spcBef>
              <a:spcPct val="0"/>
            </a:spcBef>
            <a:spcAft>
              <a:spcPct val="35000"/>
            </a:spcAft>
            <a:buNone/>
          </a:pPr>
          <a:r>
            <a:rPr lang="en-US" sz="2400" b="0" i="0" kern="1200" dirty="0">
              <a:latin typeface="Montserrat Medium" panose="00000600000000000000" pitchFamily="2" charset="0"/>
            </a:rPr>
            <a:t>Consultant </a:t>
          </a:r>
          <a:r>
            <a:rPr lang="en-US" sz="2400" kern="1200" dirty="0">
              <a:latin typeface="Montserrat Medium" panose="00000600000000000000" pitchFamily="2" charset="0"/>
            </a:rPr>
            <a:t>Chosen </a:t>
          </a:r>
          <a:r>
            <a:rPr lang="en-US" sz="2400" b="0" i="0" kern="1200" dirty="0">
              <a:latin typeface="Montserrat Medium" panose="00000600000000000000" pitchFamily="2" charset="0"/>
            </a:rPr>
            <a:t>– Late August 2022 </a:t>
          </a:r>
          <a:endParaRPr lang="en-US" sz="2400" kern="1200" dirty="0">
            <a:latin typeface="Montserrat Medium" panose="00000600000000000000" pitchFamily="2" charset="0"/>
          </a:endParaRPr>
        </a:p>
      </dsp:txBody>
      <dsp:txXfrm>
        <a:off x="1015926" y="2203104"/>
        <a:ext cx="9768248" cy="879590"/>
      </dsp:txXfrm>
    </dsp:sp>
    <dsp:sp modelId="{2DE0EB6C-1309-45F1-8FFE-4F437BF46FD3}">
      <dsp:nvSpPr>
        <dsp:cNvPr id="0" name=""/>
        <dsp:cNvSpPr/>
      </dsp:nvSpPr>
      <dsp:spPr>
        <a:xfrm>
          <a:off x="0" y="3302592"/>
          <a:ext cx="10784174" cy="8795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67AD6D-32C3-4D55-A61F-2140EDCAE53F}">
      <dsp:nvSpPr>
        <dsp:cNvPr id="0" name=""/>
        <dsp:cNvSpPr/>
      </dsp:nvSpPr>
      <dsp:spPr>
        <a:xfrm>
          <a:off x="266076" y="3500500"/>
          <a:ext cx="483774" cy="4837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E3B91C-28CF-467B-A8DE-F9E174D4D232}">
      <dsp:nvSpPr>
        <dsp:cNvPr id="0" name=""/>
        <dsp:cNvSpPr/>
      </dsp:nvSpPr>
      <dsp:spPr>
        <a:xfrm>
          <a:off x="1015926" y="3302592"/>
          <a:ext cx="9768248" cy="879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90" tIns="93090" rIns="93090" bIns="93090" numCol="1" spcCol="1270" anchor="ctr" anchorCtr="0">
          <a:noAutofit/>
        </a:bodyPr>
        <a:lstStyle/>
        <a:p>
          <a:pPr marL="0" lvl="0" indent="0" algn="l" defTabSz="1066800">
            <a:lnSpc>
              <a:spcPct val="100000"/>
            </a:lnSpc>
            <a:spcBef>
              <a:spcPct val="0"/>
            </a:spcBef>
            <a:spcAft>
              <a:spcPct val="35000"/>
            </a:spcAft>
            <a:buNone/>
          </a:pPr>
          <a:r>
            <a:rPr lang="en-US" sz="2400" b="0" i="0" kern="1200" dirty="0">
              <a:latin typeface="Montserrat Medium" panose="00000600000000000000" pitchFamily="2" charset="0"/>
            </a:rPr>
            <a:t>City Council Decision– September 2022 </a:t>
          </a:r>
          <a:endParaRPr lang="en-US" sz="2400" kern="1200" dirty="0">
            <a:latin typeface="Montserrat Medium" panose="00000600000000000000" pitchFamily="2" charset="0"/>
          </a:endParaRPr>
        </a:p>
      </dsp:txBody>
      <dsp:txXfrm>
        <a:off x="1015926" y="3302592"/>
        <a:ext cx="9768248" cy="879590"/>
      </dsp:txXfrm>
    </dsp:sp>
    <dsp:sp modelId="{D1C20EBE-059A-4941-BCD4-CFE95402CF55}">
      <dsp:nvSpPr>
        <dsp:cNvPr id="0" name=""/>
        <dsp:cNvSpPr/>
      </dsp:nvSpPr>
      <dsp:spPr>
        <a:xfrm>
          <a:off x="0" y="4402080"/>
          <a:ext cx="10784174" cy="8795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25F396-411E-4DA7-B60B-8E9F1B6A6F72}">
      <dsp:nvSpPr>
        <dsp:cNvPr id="0" name=""/>
        <dsp:cNvSpPr/>
      </dsp:nvSpPr>
      <dsp:spPr>
        <a:xfrm>
          <a:off x="266076" y="4599988"/>
          <a:ext cx="483774" cy="48377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347F0A-1DD3-4DE4-8632-BDEAF7BFD3EF}">
      <dsp:nvSpPr>
        <dsp:cNvPr id="0" name=""/>
        <dsp:cNvSpPr/>
      </dsp:nvSpPr>
      <dsp:spPr>
        <a:xfrm>
          <a:off x="1015926" y="4402080"/>
          <a:ext cx="9768248" cy="879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090" tIns="93090" rIns="93090" bIns="93090" numCol="1" spcCol="1270" anchor="ctr" anchorCtr="0">
          <a:noAutofit/>
        </a:bodyPr>
        <a:lstStyle/>
        <a:p>
          <a:pPr marL="0" lvl="0" indent="0" algn="l" defTabSz="1066800">
            <a:lnSpc>
              <a:spcPct val="100000"/>
            </a:lnSpc>
            <a:spcBef>
              <a:spcPct val="0"/>
            </a:spcBef>
            <a:spcAft>
              <a:spcPct val="35000"/>
            </a:spcAft>
            <a:buNone/>
          </a:pPr>
          <a:r>
            <a:rPr lang="en-US" sz="2400" b="0" i="0" kern="1200" dirty="0">
              <a:latin typeface="Montserrat Medium" panose="00000600000000000000" pitchFamily="2" charset="0"/>
            </a:rPr>
            <a:t>Framework Study Begins - September 2022</a:t>
          </a:r>
          <a:endParaRPr lang="en-US" sz="2400" kern="1200" dirty="0">
            <a:latin typeface="Montserrat Medium" panose="00000600000000000000" pitchFamily="2" charset="0"/>
          </a:endParaRPr>
        </a:p>
      </dsp:txBody>
      <dsp:txXfrm>
        <a:off x="1015926" y="4402080"/>
        <a:ext cx="9768248" cy="87959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3C513-5B69-48BC-BED1-3E8E3379FC77}" type="datetimeFigureOut">
              <a:rPr lang="en-US" smtClean="0"/>
              <a:t>1/24/2023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CD79B-08AB-413A-B1EB-D04CF1734286}" type="slidenum">
              <a:rPr lang="en-US" smtClean="0"/>
              <a:t>‹#›</a:t>
            </a:fld>
            <a:endParaRPr lang="en-US" dirty="0"/>
          </a:p>
        </p:txBody>
      </p:sp>
    </p:spTree>
    <p:extLst>
      <p:ext uri="{BB962C8B-B14F-4D97-AF65-F5344CB8AC3E}">
        <p14:creationId xmlns:p14="http://schemas.microsoft.com/office/powerpoint/2010/main" val="3445914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65183140ca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65183140ca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784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65183140ca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65183140ca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59918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65183140ca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65183140ca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1148F-E24C-47D3-AD54-7432E86040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7F38D-1826-441D-A20D-30F62F9253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C32E16-F358-447B-8F20-C4DD3E31FCAC}"/>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5" name="Footer Placeholder 4">
            <a:extLst>
              <a:ext uri="{FF2B5EF4-FFF2-40B4-BE49-F238E27FC236}">
                <a16:creationId xmlns:a16="http://schemas.microsoft.com/office/drawing/2014/main" id="{335D8F27-04C5-4C75-9502-2CC21F2BC7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3958C8-6A9C-4E8F-B9F7-C41EA2404160}"/>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2144377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97F7A-18A7-427E-98F0-2BC7236E6E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A8FC8B-4579-4E26-AFA1-CC30FE7EA3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BE26EA-10B0-4A9B-B96B-E6E3A2C74E78}"/>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5" name="Footer Placeholder 4">
            <a:extLst>
              <a:ext uri="{FF2B5EF4-FFF2-40B4-BE49-F238E27FC236}">
                <a16:creationId xmlns:a16="http://schemas.microsoft.com/office/drawing/2014/main" id="{343C6FDF-1646-47A4-AE83-AEF108651E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91BE14-40FC-4516-A90E-6CD36E4D3FB9}"/>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1873274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42B0CE-5B41-47FE-9D21-56DDA51B3F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DA7CB-4152-41BF-A5E5-B572D360C6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8A2D5B-3855-40B9-99EC-193D730368E9}"/>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5" name="Footer Placeholder 4">
            <a:extLst>
              <a:ext uri="{FF2B5EF4-FFF2-40B4-BE49-F238E27FC236}">
                <a16:creationId xmlns:a16="http://schemas.microsoft.com/office/drawing/2014/main" id="{1B40708E-A098-4446-8E77-0EE1E48941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246F8B-A847-438A-842F-03271FC8043E}"/>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201901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D9F1D-E764-461B-9446-B7F8AB3383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BDBFA9-30D6-4229-920F-FE812E7B80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214C0-B03D-468C-A45B-28C5E98CE4B7}"/>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5" name="Footer Placeholder 4">
            <a:extLst>
              <a:ext uri="{FF2B5EF4-FFF2-40B4-BE49-F238E27FC236}">
                <a16:creationId xmlns:a16="http://schemas.microsoft.com/office/drawing/2014/main" id="{40634B02-7029-4D62-93E7-1BC8A21E66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FC3083-8E03-4432-9E8B-33A2AA7D9CC3}"/>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4089485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FB19A-D398-4470-8F79-F529AECAB4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B98454-712D-40D1-B278-20D3894C4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B65D23-0B67-4943-8EF1-25B1ACEDA8A5}"/>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5" name="Footer Placeholder 4">
            <a:extLst>
              <a:ext uri="{FF2B5EF4-FFF2-40B4-BE49-F238E27FC236}">
                <a16:creationId xmlns:a16="http://schemas.microsoft.com/office/drawing/2014/main" id="{63678CCE-5C3E-4932-986E-F382AEFB6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E6EB2C-84D9-4A7D-AE86-63E8DF8CE5B4}"/>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1169598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EEB87-CFD7-4D3C-A218-379FAB8E2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814031-C409-4645-8D2F-30B9243CBC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2D477F-BA28-4A20-B19C-9FD0C03EEB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3C5BAA-AB62-42D7-BC8A-D03D735AB67B}"/>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6" name="Footer Placeholder 5">
            <a:extLst>
              <a:ext uri="{FF2B5EF4-FFF2-40B4-BE49-F238E27FC236}">
                <a16:creationId xmlns:a16="http://schemas.microsoft.com/office/drawing/2014/main" id="{B7DA4F67-4B87-4DA6-9DF1-9A26C8B192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67CBD4-ED13-4EAE-B59A-50BFF3C9F16B}"/>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258305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EECB4-9DEA-4E1B-B4BE-6E8A839F5A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A4783-98A0-416D-AF8F-93741B05D8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5CC44-C838-42CB-9953-BEC8F9D972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B72D38-6F87-4BF4-B1FC-7C7A45B497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CB5657-391E-4370-9CAC-44B145430D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BB13FE-57C5-46F6-A022-CABCD905F28E}"/>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8" name="Footer Placeholder 7">
            <a:extLst>
              <a:ext uri="{FF2B5EF4-FFF2-40B4-BE49-F238E27FC236}">
                <a16:creationId xmlns:a16="http://schemas.microsoft.com/office/drawing/2014/main" id="{3D07A297-785F-4F98-AA9B-1AC4BCE560D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0D25FCF-2B90-4356-B4FF-F77397095F6E}"/>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64915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AC4B-FE23-4A4B-92CD-B1FCA7BE11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339094-9969-4366-BCE4-89C94746FB17}"/>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4" name="Footer Placeholder 3">
            <a:extLst>
              <a:ext uri="{FF2B5EF4-FFF2-40B4-BE49-F238E27FC236}">
                <a16:creationId xmlns:a16="http://schemas.microsoft.com/office/drawing/2014/main" id="{2D69B570-3A20-4C67-99F5-3C450C146A3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39F43B-530B-4921-9BDB-1D493635028C}"/>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2845139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D0F37-6B0B-47A5-9C5D-BBF550C297E6}"/>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3" name="Footer Placeholder 2">
            <a:extLst>
              <a:ext uri="{FF2B5EF4-FFF2-40B4-BE49-F238E27FC236}">
                <a16:creationId xmlns:a16="http://schemas.microsoft.com/office/drawing/2014/main" id="{AD71EF3F-A3EB-4B48-9E67-70FCC8DD759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9958564-DB65-4776-8A6E-8CB62F24F206}"/>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3891100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9931B-AFB0-4428-8B65-FA0FDD5754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8BB46D-B548-422D-B01B-895596CA58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85203E-CBFB-4610-88C1-479555229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7147A1-BA2A-41CD-B266-A26F452DAD03}"/>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6" name="Footer Placeholder 5">
            <a:extLst>
              <a:ext uri="{FF2B5EF4-FFF2-40B4-BE49-F238E27FC236}">
                <a16:creationId xmlns:a16="http://schemas.microsoft.com/office/drawing/2014/main" id="{BA018674-EAA0-4445-9056-59147E37AB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523EB9-DA86-497A-8C69-3549152E9FEE}"/>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2641883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7E55-56F9-4214-AD14-18BCE972B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C720A6-416F-4A55-8BA9-50EE3CE2DB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8A40954-45BB-4B12-897C-E1C264ECD7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D1E2FC-ED53-4422-9CDF-2E36C10ABD0E}"/>
              </a:ext>
            </a:extLst>
          </p:cNvPr>
          <p:cNvSpPr>
            <a:spLocks noGrp="1"/>
          </p:cNvSpPr>
          <p:nvPr>
            <p:ph type="dt" sz="half" idx="10"/>
          </p:nvPr>
        </p:nvSpPr>
        <p:spPr/>
        <p:txBody>
          <a:bodyPr/>
          <a:lstStyle/>
          <a:p>
            <a:fld id="{CABA1DA8-6580-4875-8248-5885DC708476}" type="datetimeFigureOut">
              <a:rPr lang="en-US" smtClean="0"/>
              <a:t>1/24/2023</a:t>
            </a:fld>
            <a:endParaRPr lang="en-US" dirty="0"/>
          </a:p>
        </p:txBody>
      </p:sp>
      <p:sp>
        <p:nvSpPr>
          <p:cNvPr id="6" name="Footer Placeholder 5">
            <a:extLst>
              <a:ext uri="{FF2B5EF4-FFF2-40B4-BE49-F238E27FC236}">
                <a16:creationId xmlns:a16="http://schemas.microsoft.com/office/drawing/2014/main" id="{675A1CDB-65D7-4240-9459-5F3DDADE09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7708AA-1F02-4723-BF41-D72A81277CC4}"/>
              </a:ext>
            </a:extLst>
          </p:cNvPr>
          <p:cNvSpPr>
            <a:spLocks noGrp="1"/>
          </p:cNvSpPr>
          <p:nvPr>
            <p:ph type="sldNum" sz="quarter" idx="12"/>
          </p:nvPr>
        </p:nvSpPr>
        <p:spPr/>
        <p:txBody>
          <a:bodyPr/>
          <a:lstStyle/>
          <a:p>
            <a:fld id="{6068D7EC-2945-410E-B918-76238B18A6CF}" type="slidenum">
              <a:rPr lang="en-US" smtClean="0"/>
              <a:t>‹#›</a:t>
            </a:fld>
            <a:endParaRPr lang="en-US" dirty="0"/>
          </a:p>
        </p:txBody>
      </p:sp>
    </p:spTree>
    <p:extLst>
      <p:ext uri="{BB962C8B-B14F-4D97-AF65-F5344CB8AC3E}">
        <p14:creationId xmlns:p14="http://schemas.microsoft.com/office/powerpoint/2010/main" val="119685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F7F878-7085-4AB9-B428-A1CAF5A2B5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49F04-C472-479C-A163-550AA1E68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9309F-E548-45F9-865E-8B4AB0F378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A1DA8-6580-4875-8248-5885DC708476}" type="datetimeFigureOut">
              <a:rPr lang="en-US" smtClean="0"/>
              <a:t>1/24/2023</a:t>
            </a:fld>
            <a:endParaRPr lang="en-US" dirty="0"/>
          </a:p>
        </p:txBody>
      </p:sp>
      <p:sp>
        <p:nvSpPr>
          <p:cNvPr id="5" name="Footer Placeholder 4">
            <a:extLst>
              <a:ext uri="{FF2B5EF4-FFF2-40B4-BE49-F238E27FC236}">
                <a16:creationId xmlns:a16="http://schemas.microsoft.com/office/drawing/2014/main" id="{7CE3372C-5EF3-4E45-871C-A269F8998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FA207C5-07D5-4062-BC02-04CF416781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8D7EC-2945-410E-B918-76238B18A6CF}" type="slidenum">
              <a:rPr lang="en-US" smtClean="0"/>
              <a:t>‹#›</a:t>
            </a:fld>
            <a:endParaRPr lang="en-US" dirty="0"/>
          </a:p>
        </p:txBody>
      </p:sp>
    </p:spTree>
    <p:extLst>
      <p:ext uri="{BB962C8B-B14F-4D97-AF65-F5344CB8AC3E}">
        <p14:creationId xmlns:p14="http://schemas.microsoft.com/office/powerpoint/2010/main" val="1171793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287A6FB-306C-401D-10CA-F537DC872FBB}"/>
              </a:ext>
            </a:extLst>
          </p:cNvPr>
          <p:cNvPicPr>
            <a:picLocks noChangeAspect="1"/>
          </p:cNvPicPr>
          <p:nvPr/>
        </p:nvPicPr>
        <p:blipFill>
          <a:blip r:embed="rId2"/>
          <a:stretch>
            <a:fillRect/>
          </a:stretch>
        </p:blipFill>
        <p:spPr>
          <a:xfrm>
            <a:off x="0" y="-6825"/>
            <a:ext cx="12192000" cy="6858000"/>
          </a:xfrm>
          <a:prstGeom prst="rect">
            <a:avLst/>
          </a:prstGeom>
        </p:spPr>
      </p:pic>
      <p:sp>
        <p:nvSpPr>
          <p:cNvPr id="3" name="Rectangle 2">
            <a:extLst>
              <a:ext uri="{FF2B5EF4-FFF2-40B4-BE49-F238E27FC236}">
                <a16:creationId xmlns:a16="http://schemas.microsoft.com/office/drawing/2014/main" id="{E2641623-C6B2-4386-4142-67F1717C5EFA}"/>
              </a:ext>
            </a:extLst>
          </p:cNvPr>
          <p:cNvSpPr/>
          <p:nvPr/>
        </p:nvSpPr>
        <p:spPr>
          <a:xfrm>
            <a:off x="3616503" y="143838"/>
            <a:ext cx="45719" cy="4571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00BD99-EAAE-6479-B6C3-827ABC0F9ED0}"/>
              </a:ext>
            </a:extLst>
          </p:cNvPr>
          <p:cNvSpPr/>
          <p:nvPr/>
        </p:nvSpPr>
        <p:spPr>
          <a:xfrm>
            <a:off x="3434316" y="5411972"/>
            <a:ext cx="8757684" cy="112705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F8ABE9-7C07-1F56-FAF5-52D6A2C9651B}"/>
              </a:ext>
            </a:extLst>
          </p:cNvPr>
          <p:cNvSpPr txBox="1"/>
          <p:nvPr/>
        </p:nvSpPr>
        <p:spPr>
          <a:xfrm>
            <a:off x="3902149" y="5621554"/>
            <a:ext cx="10903507" cy="707886"/>
          </a:xfrm>
          <a:prstGeom prst="rect">
            <a:avLst/>
          </a:prstGeom>
          <a:noFill/>
        </p:spPr>
        <p:txBody>
          <a:bodyPr wrap="square" rtlCol="0">
            <a:spAutoFit/>
          </a:bodyPr>
          <a:lstStyle/>
          <a:p>
            <a:r>
              <a:rPr lang="en-US" sz="4000" dirty="0">
                <a:solidFill>
                  <a:schemeClr val="bg2"/>
                </a:solidFill>
                <a:latin typeface="Montserrat ExtraBold" panose="00000900000000000000" pitchFamily="2" charset="0"/>
              </a:rPr>
              <a:t>Brightmoor Framework Plan </a:t>
            </a:r>
          </a:p>
        </p:txBody>
      </p:sp>
    </p:spTree>
    <p:extLst>
      <p:ext uri="{BB962C8B-B14F-4D97-AF65-F5344CB8AC3E}">
        <p14:creationId xmlns:p14="http://schemas.microsoft.com/office/powerpoint/2010/main" val="1676150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467040-B4E2-519F-00A3-7BBB0EBD49E6}"/>
              </a:ext>
            </a:extLst>
          </p:cNvPr>
          <p:cNvSpPr/>
          <p:nvPr/>
        </p:nvSpPr>
        <p:spPr>
          <a:xfrm>
            <a:off x="0" y="0"/>
            <a:ext cx="5646060" cy="6858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oogle Shape;396;p74">
            <a:extLst>
              <a:ext uri="{FF2B5EF4-FFF2-40B4-BE49-F238E27FC236}">
                <a16:creationId xmlns:a16="http://schemas.microsoft.com/office/drawing/2014/main" id="{FB16DFF7-6E67-83A1-A13C-2FEE4098BD2F}"/>
              </a:ext>
            </a:extLst>
          </p:cNvPr>
          <p:cNvPicPr preferRelativeResize="0"/>
          <p:nvPr/>
        </p:nvPicPr>
        <p:blipFill rotWithShape="1">
          <a:blip r:embed="rId2">
            <a:alphaModFix/>
          </a:blip>
          <a:srcRect l="14741" r="10087" b="11559"/>
          <a:stretch/>
        </p:blipFill>
        <p:spPr>
          <a:xfrm>
            <a:off x="6855922" y="429438"/>
            <a:ext cx="4787401" cy="5632597"/>
          </a:xfrm>
          <a:prstGeom prst="rect">
            <a:avLst/>
          </a:prstGeom>
          <a:noFill/>
          <a:ln>
            <a:noFill/>
          </a:ln>
        </p:spPr>
      </p:pic>
      <p:pic>
        <p:nvPicPr>
          <p:cNvPr id="5" name="Google Shape;394;p74">
            <a:extLst>
              <a:ext uri="{FF2B5EF4-FFF2-40B4-BE49-F238E27FC236}">
                <a16:creationId xmlns:a16="http://schemas.microsoft.com/office/drawing/2014/main" id="{C47E4862-D8A3-FBB9-16F6-2F893EBA86BB}"/>
              </a:ext>
            </a:extLst>
          </p:cNvPr>
          <p:cNvPicPr preferRelativeResize="0"/>
          <p:nvPr/>
        </p:nvPicPr>
        <p:blipFill rotWithShape="1">
          <a:blip r:embed="rId3">
            <a:alphaModFix amt="25000"/>
          </a:blip>
          <a:srcRect l="21019" t="15336" r="58059" b="49359"/>
          <a:stretch/>
        </p:blipFill>
        <p:spPr>
          <a:xfrm>
            <a:off x="-224970" y="0"/>
            <a:ext cx="6096000" cy="6858000"/>
          </a:xfrm>
          <a:prstGeom prst="rect">
            <a:avLst/>
          </a:prstGeom>
          <a:noFill/>
          <a:ln>
            <a:noFill/>
          </a:ln>
        </p:spPr>
      </p:pic>
      <p:sp>
        <p:nvSpPr>
          <p:cNvPr id="4" name="Google Shape;367;p70">
            <a:extLst>
              <a:ext uri="{FF2B5EF4-FFF2-40B4-BE49-F238E27FC236}">
                <a16:creationId xmlns:a16="http://schemas.microsoft.com/office/drawing/2014/main" id="{A2D91CB0-C37E-476A-9EF1-22ADAB629853}"/>
              </a:ext>
            </a:extLst>
          </p:cNvPr>
          <p:cNvSpPr txBox="1"/>
          <p:nvPr/>
        </p:nvSpPr>
        <p:spPr>
          <a:xfrm>
            <a:off x="0" y="2664136"/>
            <a:ext cx="5646060" cy="1163200"/>
          </a:xfrm>
          <a:prstGeom prst="rect">
            <a:avLst/>
          </a:prstGeom>
          <a:noFill/>
          <a:ln>
            <a:noFill/>
          </a:ln>
        </p:spPr>
        <p:txBody>
          <a:bodyPr spcFirstLastPara="1" wrap="square" lIns="121900" tIns="121900" rIns="121900" bIns="121900" anchor="ctr" anchorCtr="0">
            <a:noAutofit/>
          </a:bodyPr>
          <a:lstStyle/>
          <a:p>
            <a:pPr algn="ctr"/>
            <a:r>
              <a:rPr lang="en" sz="5400" dirty="0">
                <a:solidFill>
                  <a:srgbClr val="003B49"/>
                </a:solidFill>
                <a:latin typeface="Montserrat Black"/>
                <a:ea typeface="Montserrat Black"/>
                <a:cs typeface="Montserrat Black"/>
                <a:sym typeface="Montserrat Black"/>
              </a:rPr>
              <a:t>THANK YOU!</a:t>
            </a:r>
          </a:p>
        </p:txBody>
      </p:sp>
    </p:spTree>
    <p:extLst>
      <p:ext uri="{BB962C8B-B14F-4D97-AF65-F5344CB8AC3E}">
        <p14:creationId xmlns:p14="http://schemas.microsoft.com/office/powerpoint/2010/main" val="1806879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0" name="Google Shape;360;p69"/>
          <p:cNvSpPr txBox="1"/>
          <p:nvPr/>
        </p:nvSpPr>
        <p:spPr>
          <a:xfrm>
            <a:off x="8054736" y="135220"/>
            <a:ext cx="4920400" cy="1163200"/>
          </a:xfrm>
          <a:prstGeom prst="rect">
            <a:avLst/>
          </a:prstGeom>
          <a:noFill/>
          <a:ln>
            <a:noFill/>
          </a:ln>
        </p:spPr>
        <p:txBody>
          <a:bodyPr spcFirstLastPara="1" wrap="square" lIns="121900" tIns="121900" rIns="121900" bIns="121900" anchor="ctr" anchorCtr="0">
            <a:noAutofit/>
          </a:bodyPr>
          <a:lstStyle/>
          <a:p>
            <a:r>
              <a:rPr lang="en" sz="6000" dirty="0">
                <a:solidFill>
                  <a:srgbClr val="003B49"/>
                </a:solidFill>
                <a:latin typeface="Montserrat Black"/>
                <a:ea typeface="Montserrat Black"/>
                <a:cs typeface="Montserrat Black"/>
                <a:sym typeface="Montserrat Black"/>
              </a:rPr>
              <a:t>AGENDA</a:t>
            </a:r>
            <a:endParaRPr sz="6000" dirty="0">
              <a:solidFill>
                <a:srgbClr val="003B49"/>
              </a:solidFill>
              <a:latin typeface="Montserrat Black"/>
              <a:ea typeface="Montserrat Black"/>
              <a:cs typeface="Montserrat Black"/>
              <a:sym typeface="Montserrat Black"/>
            </a:endParaRPr>
          </a:p>
        </p:txBody>
      </p:sp>
      <p:graphicFrame>
        <p:nvGraphicFramePr>
          <p:cNvPr id="362" name="Google Shape;359;p69">
            <a:extLst>
              <a:ext uri="{FF2B5EF4-FFF2-40B4-BE49-F238E27FC236}">
                <a16:creationId xmlns:a16="http://schemas.microsoft.com/office/drawing/2014/main" id="{18206E3E-24C9-3EB0-6F65-20EDC8F1C379}"/>
              </a:ext>
            </a:extLst>
          </p:cNvPr>
          <p:cNvGraphicFramePr/>
          <p:nvPr>
            <p:extLst>
              <p:ext uri="{D42A27DB-BD31-4B8C-83A1-F6EECF244321}">
                <p14:modId xmlns:p14="http://schemas.microsoft.com/office/powerpoint/2010/main" val="2962741419"/>
              </p:ext>
            </p:extLst>
          </p:nvPr>
        </p:nvGraphicFramePr>
        <p:xfrm>
          <a:off x="1098277" y="2093580"/>
          <a:ext cx="9416659" cy="296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7"/>
        <p:cNvGrpSpPr/>
        <p:nvPr/>
      </p:nvGrpSpPr>
      <p:grpSpPr>
        <a:xfrm>
          <a:off x="0" y="0"/>
          <a:ext cx="0" cy="0"/>
          <a:chOff x="0" y="0"/>
          <a:chExt cx="0" cy="0"/>
        </a:xfrm>
      </p:grpSpPr>
      <p:sp>
        <p:nvSpPr>
          <p:cNvPr id="359" name="Google Shape;359;p69"/>
          <p:cNvSpPr txBox="1"/>
          <p:nvPr/>
        </p:nvSpPr>
        <p:spPr>
          <a:xfrm>
            <a:off x="1387668" y="1962655"/>
            <a:ext cx="9416659" cy="4147200"/>
          </a:xfrm>
          <a:prstGeom prst="rect">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t" anchorCtr="0">
            <a:noAutofit/>
          </a:bodyPr>
          <a:lstStyle/>
          <a:p>
            <a:pPr algn="ctr">
              <a:lnSpc>
                <a:spcPct val="115000"/>
              </a:lnSpc>
            </a:pPr>
            <a:r>
              <a:rPr lang="en-US" sz="2800" dirty="0">
                <a:solidFill>
                  <a:srgbClr val="202124"/>
                </a:solidFill>
                <a:latin typeface="Montserrat Medium" panose="00000600000000000000" pitchFamily="2" charset="0"/>
              </a:rPr>
              <a:t>Th</a:t>
            </a:r>
            <a:r>
              <a:rPr lang="en-US" sz="2800" b="0" i="0" dirty="0">
                <a:solidFill>
                  <a:srgbClr val="202124"/>
                </a:solidFill>
                <a:effectLst/>
                <a:latin typeface="Montserrat Medium" panose="00000600000000000000" pitchFamily="2" charset="0"/>
              </a:rPr>
              <a:t>e City of Detroit enacted the Community Outreach Ordinance to demonstrate the city's commitment to community outreach that promotes transparency and accountability and ensures community awareness on legislation, contracts, agreements, and resolutions related to various City-Wide Proposals and Neighborhood proposals.</a:t>
            </a:r>
            <a:endParaRPr sz="2800" dirty="0">
              <a:solidFill>
                <a:srgbClr val="003B49"/>
              </a:solidFill>
              <a:latin typeface="Montserrat Medium" panose="00000600000000000000" pitchFamily="2" charset="0"/>
              <a:ea typeface="Montserrat SemiBold"/>
              <a:cs typeface="Montserrat SemiBold"/>
              <a:sym typeface="Montserrat SemiBold"/>
            </a:endParaRPr>
          </a:p>
        </p:txBody>
      </p:sp>
      <p:sp>
        <p:nvSpPr>
          <p:cNvPr id="360" name="Google Shape;360;p69"/>
          <p:cNvSpPr txBox="1"/>
          <p:nvPr/>
        </p:nvSpPr>
        <p:spPr>
          <a:xfrm>
            <a:off x="647698" y="496213"/>
            <a:ext cx="10896600" cy="1163200"/>
          </a:xfrm>
          <a:prstGeom prst="rect">
            <a:avLst/>
          </a:prstGeom>
          <a:noFill/>
          <a:ln>
            <a:noFill/>
          </a:ln>
        </p:spPr>
        <p:txBody>
          <a:bodyPr spcFirstLastPara="1" wrap="square" lIns="121900" tIns="121900" rIns="121900" bIns="121900" anchor="ctr" anchorCtr="0">
            <a:noAutofit/>
          </a:bodyPr>
          <a:lstStyle/>
          <a:p>
            <a:pPr algn="ctr"/>
            <a:r>
              <a:rPr lang="en" sz="4000" dirty="0">
                <a:solidFill>
                  <a:srgbClr val="003B49"/>
                </a:solidFill>
                <a:latin typeface="Montserrat Black"/>
                <a:ea typeface="Montserrat Black"/>
                <a:cs typeface="Montserrat Black"/>
                <a:sym typeface="Montserrat Black"/>
              </a:rPr>
              <a:t>COMMUNITY OUTREACH ORDIANCE </a:t>
            </a:r>
            <a:endParaRPr sz="4000" dirty="0">
              <a:solidFill>
                <a:srgbClr val="003B49"/>
              </a:solidFill>
              <a:latin typeface="Montserrat Black"/>
              <a:ea typeface="Montserrat Black"/>
              <a:cs typeface="Montserrat Black"/>
              <a:sym typeface="Montserrat Black"/>
            </a:endParaRPr>
          </a:p>
        </p:txBody>
      </p:sp>
    </p:spTree>
    <p:extLst>
      <p:ext uri="{BB962C8B-B14F-4D97-AF65-F5344CB8AC3E}">
        <p14:creationId xmlns:p14="http://schemas.microsoft.com/office/powerpoint/2010/main" val="1383521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 name="Picture 1">
            <a:extLst>
              <a:ext uri="{FF2B5EF4-FFF2-40B4-BE49-F238E27FC236}">
                <a16:creationId xmlns:a16="http://schemas.microsoft.com/office/drawing/2014/main" id="{296BF262-F1AD-4947-BCB1-BFB29D9EA8AF}"/>
              </a:ext>
            </a:extLst>
          </p:cNvPr>
          <p:cNvPicPr>
            <a:picLocks noChangeAspect="1"/>
          </p:cNvPicPr>
          <p:nvPr/>
        </p:nvPicPr>
        <p:blipFill>
          <a:blip r:embed="rId3"/>
          <a:stretch>
            <a:fillRect/>
          </a:stretch>
        </p:blipFill>
        <p:spPr>
          <a:xfrm>
            <a:off x="1191316" y="-29044"/>
            <a:ext cx="11000684" cy="6887044"/>
          </a:xfrm>
          <a:prstGeom prst="rect">
            <a:avLst/>
          </a:prstGeom>
        </p:spPr>
      </p:pic>
      <p:sp>
        <p:nvSpPr>
          <p:cNvPr id="275" name="Google Shape;275;p60"/>
          <p:cNvSpPr txBox="1"/>
          <p:nvPr/>
        </p:nvSpPr>
        <p:spPr>
          <a:xfrm>
            <a:off x="141430" y="4544291"/>
            <a:ext cx="5594351" cy="1896576"/>
          </a:xfrm>
          <a:prstGeom prst="rect">
            <a:avLst/>
          </a:prstGeom>
          <a:noFill/>
          <a:ln>
            <a:noFill/>
          </a:ln>
        </p:spPr>
        <p:txBody>
          <a:bodyPr spcFirstLastPara="1" wrap="square" lIns="121900" tIns="121900" rIns="121900" bIns="121900" anchor="t" anchorCtr="0">
            <a:noAutofit/>
          </a:bodyPr>
          <a:lstStyle/>
          <a:p>
            <a:r>
              <a:rPr lang="en" sz="4000" dirty="0">
                <a:solidFill>
                  <a:srgbClr val="003B49"/>
                </a:solidFill>
                <a:latin typeface="Montserrat Black"/>
                <a:ea typeface="Montserrat Black"/>
                <a:cs typeface="Montserrat Black"/>
                <a:sym typeface="Montserrat Black"/>
              </a:rPr>
              <a:t>FRAMEWORK AREAS</a:t>
            </a:r>
            <a:endParaRPr sz="4000" dirty="0">
              <a:solidFill>
                <a:srgbClr val="003B49"/>
              </a:solidFill>
              <a:latin typeface="Montserrat Black"/>
              <a:ea typeface="Montserrat Black"/>
              <a:cs typeface="Montserrat Black"/>
              <a:sym typeface="Montserrat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504C43-3C65-B0B4-9D70-CF666A605A97}"/>
              </a:ext>
            </a:extLst>
          </p:cNvPr>
          <p:cNvPicPr>
            <a:picLocks noChangeAspect="1"/>
          </p:cNvPicPr>
          <p:nvPr/>
        </p:nvPicPr>
        <p:blipFill>
          <a:blip r:embed="rId2"/>
          <a:stretch>
            <a:fillRect/>
          </a:stretch>
        </p:blipFill>
        <p:spPr>
          <a:xfrm>
            <a:off x="244549" y="310114"/>
            <a:ext cx="6475227" cy="6237771"/>
          </a:xfrm>
          <a:prstGeom prst="rect">
            <a:avLst/>
          </a:prstGeom>
        </p:spPr>
      </p:pic>
      <p:sp>
        <p:nvSpPr>
          <p:cNvPr id="4" name="Google Shape;359;p69">
            <a:extLst>
              <a:ext uri="{FF2B5EF4-FFF2-40B4-BE49-F238E27FC236}">
                <a16:creationId xmlns:a16="http://schemas.microsoft.com/office/drawing/2014/main" id="{C080F32A-20BF-6B39-530F-126447A691F9}"/>
              </a:ext>
            </a:extLst>
          </p:cNvPr>
          <p:cNvSpPr txBox="1"/>
          <p:nvPr/>
        </p:nvSpPr>
        <p:spPr>
          <a:xfrm>
            <a:off x="7242205" y="4471620"/>
            <a:ext cx="4455042" cy="1949729"/>
          </a:xfrm>
          <a:prstGeom prst="rect">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t" anchorCtr="0">
            <a:noAutofit/>
          </a:bodyPr>
          <a:lstStyle/>
          <a:p>
            <a:pPr algn="ctr">
              <a:lnSpc>
                <a:spcPct val="115000"/>
              </a:lnSpc>
            </a:pPr>
            <a:r>
              <a:rPr lang="en-US" sz="2400" dirty="0">
                <a:solidFill>
                  <a:srgbClr val="202124"/>
                </a:solidFill>
                <a:latin typeface="Montserrat Medium" panose="00000600000000000000" pitchFamily="2" charset="0"/>
              </a:rPr>
              <a:t>Puritan Ave to the North </a:t>
            </a:r>
          </a:p>
          <a:p>
            <a:pPr algn="ctr">
              <a:lnSpc>
                <a:spcPct val="115000"/>
              </a:lnSpc>
            </a:pPr>
            <a:r>
              <a:rPr lang="en-US" sz="2400" dirty="0">
                <a:solidFill>
                  <a:srgbClr val="202124"/>
                </a:solidFill>
                <a:latin typeface="Montserrat Medium" panose="00000600000000000000" pitchFamily="2" charset="0"/>
                <a:ea typeface="Montserrat SemiBold"/>
                <a:cs typeface="Montserrat SemiBold"/>
                <a:sym typeface="Montserrat SemiBold"/>
              </a:rPr>
              <a:t>Evergreen Rd to the East </a:t>
            </a:r>
          </a:p>
          <a:p>
            <a:pPr algn="ctr">
              <a:lnSpc>
                <a:spcPct val="115000"/>
              </a:lnSpc>
            </a:pPr>
            <a:r>
              <a:rPr lang="en-US" sz="2400" dirty="0">
                <a:solidFill>
                  <a:srgbClr val="202124"/>
                </a:solidFill>
                <a:latin typeface="Montserrat Medium" panose="00000600000000000000" pitchFamily="2" charset="0"/>
                <a:ea typeface="Montserrat SemiBold"/>
                <a:cs typeface="Montserrat SemiBold"/>
                <a:sym typeface="Montserrat SemiBold"/>
              </a:rPr>
              <a:t>Fullerton Ave to the South</a:t>
            </a:r>
          </a:p>
          <a:p>
            <a:pPr algn="ctr">
              <a:lnSpc>
                <a:spcPct val="115000"/>
              </a:lnSpc>
            </a:pPr>
            <a:r>
              <a:rPr lang="en-US" sz="2400" dirty="0">
                <a:solidFill>
                  <a:srgbClr val="202124"/>
                </a:solidFill>
                <a:latin typeface="Montserrat Medium" panose="00000600000000000000" pitchFamily="2" charset="0"/>
                <a:ea typeface="Montserrat SemiBold"/>
                <a:cs typeface="Montserrat SemiBold"/>
                <a:sym typeface="Montserrat SemiBold"/>
              </a:rPr>
              <a:t>Telegraph Rd to the West </a:t>
            </a:r>
            <a:endParaRPr sz="2400" dirty="0">
              <a:solidFill>
                <a:srgbClr val="003B49"/>
              </a:solidFill>
              <a:latin typeface="Montserrat Medium" panose="00000600000000000000" pitchFamily="2" charset="0"/>
              <a:ea typeface="Montserrat SemiBold"/>
              <a:cs typeface="Montserrat SemiBold"/>
              <a:sym typeface="Montserrat SemiBold"/>
            </a:endParaRPr>
          </a:p>
        </p:txBody>
      </p:sp>
      <p:sp>
        <p:nvSpPr>
          <p:cNvPr id="5" name="Google Shape;367;p70">
            <a:extLst>
              <a:ext uri="{FF2B5EF4-FFF2-40B4-BE49-F238E27FC236}">
                <a16:creationId xmlns:a16="http://schemas.microsoft.com/office/drawing/2014/main" id="{B131CCD8-305E-2433-80DA-E69AB6CA9D12}"/>
              </a:ext>
            </a:extLst>
          </p:cNvPr>
          <p:cNvSpPr txBox="1"/>
          <p:nvPr/>
        </p:nvSpPr>
        <p:spPr>
          <a:xfrm>
            <a:off x="6959401" y="436651"/>
            <a:ext cx="5020650" cy="1163200"/>
          </a:xfrm>
          <a:prstGeom prst="rect">
            <a:avLst/>
          </a:prstGeom>
          <a:noFill/>
          <a:ln>
            <a:noFill/>
          </a:ln>
        </p:spPr>
        <p:txBody>
          <a:bodyPr spcFirstLastPara="1" wrap="square" lIns="121900" tIns="121900" rIns="121900" bIns="121900" anchor="ctr" anchorCtr="0">
            <a:noAutofit/>
          </a:bodyPr>
          <a:lstStyle/>
          <a:p>
            <a:pPr algn="ctr"/>
            <a:r>
              <a:rPr lang="en" sz="2800" dirty="0">
                <a:solidFill>
                  <a:srgbClr val="003B49"/>
                </a:solidFill>
                <a:latin typeface="Montserrat Black"/>
                <a:ea typeface="Montserrat Black"/>
                <a:cs typeface="Montserrat Black"/>
                <a:sym typeface="Montserrat Black"/>
              </a:rPr>
              <a:t>PROJECT BOUNDARY</a:t>
            </a:r>
            <a:endParaRPr sz="2800" dirty="0">
              <a:solidFill>
                <a:srgbClr val="003B49"/>
              </a:solidFill>
              <a:latin typeface="Montserrat Black"/>
              <a:ea typeface="Montserrat Black"/>
              <a:cs typeface="Montserrat Black"/>
              <a:sym typeface="Montserrat Black"/>
            </a:endParaRPr>
          </a:p>
        </p:txBody>
      </p:sp>
    </p:spTree>
    <p:extLst>
      <p:ext uri="{BB962C8B-B14F-4D97-AF65-F5344CB8AC3E}">
        <p14:creationId xmlns:p14="http://schemas.microsoft.com/office/powerpoint/2010/main" val="975894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A5BBA4E-4F33-48AA-B90B-E9FF06E96B5C}"/>
              </a:ext>
            </a:extLst>
          </p:cNvPr>
          <p:cNvPicPr>
            <a:picLocks noChangeAspect="1"/>
          </p:cNvPicPr>
          <p:nvPr/>
        </p:nvPicPr>
        <p:blipFill rotWithShape="1">
          <a:blip r:embed="rId2"/>
          <a:srcRect l="10834" t="7407" r="63646" b="9259"/>
          <a:stretch/>
        </p:blipFill>
        <p:spPr>
          <a:xfrm>
            <a:off x="401783" y="387634"/>
            <a:ext cx="6664036" cy="6120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Google Shape;367;p70">
            <a:extLst>
              <a:ext uri="{FF2B5EF4-FFF2-40B4-BE49-F238E27FC236}">
                <a16:creationId xmlns:a16="http://schemas.microsoft.com/office/drawing/2014/main" id="{C5D49331-C5D8-43D6-96AE-03EA115D9781}"/>
              </a:ext>
            </a:extLst>
          </p:cNvPr>
          <p:cNvSpPr txBox="1"/>
          <p:nvPr/>
        </p:nvSpPr>
        <p:spPr>
          <a:xfrm>
            <a:off x="7171350" y="544635"/>
            <a:ext cx="5020650" cy="1163200"/>
          </a:xfrm>
          <a:prstGeom prst="rect">
            <a:avLst/>
          </a:prstGeom>
          <a:noFill/>
          <a:ln>
            <a:noFill/>
          </a:ln>
        </p:spPr>
        <p:txBody>
          <a:bodyPr spcFirstLastPara="1" wrap="square" lIns="121900" tIns="121900" rIns="121900" bIns="121900" anchor="ctr" anchorCtr="0">
            <a:noAutofit/>
          </a:bodyPr>
          <a:lstStyle/>
          <a:p>
            <a:pPr algn="ctr"/>
            <a:r>
              <a:rPr lang="en" sz="2800" dirty="0">
                <a:solidFill>
                  <a:srgbClr val="003B49"/>
                </a:solidFill>
                <a:latin typeface="Montserrat Black"/>
                <a:ea typeface="Montserrat Black"/>
                <a:cs typeface="Montserrat Black"/>
                <a:sym typeface="Montserrat Black"/>
              </a:rPr>
              <a:t>PROJECT BOUNDARY</a:t>
            </a:r>
            <a:endParaRPr sz="2800" dirty="0">
              <a:solidFill>
                <a:srgbClr val="003B49"/>
              </a:solidFill>
              <a:latin typeface="Montserrat Black"/>
              <a:ea typeface="Montserrat Black"/>
              <a:cs typeface="Montserrat Black"/>
              <a:sym typeface="Montserrat Black"/>
            </a:endParaRPr>
          </a:p>
        </p:txBody>
      </p:sp>
      <p:grpSp>
        <p:nvGrpSpPr>
          <p:cNvPr id="9" name="Group 8">
            <a:extLst>
              <a:ext uri="{FF2B5EF4-FFF2-40B4-BE49-F238E27FC236}">
                <a16:creationId xmlns:a16="http://schemas.microsoft.com/office/drawing/2014/main" id="{2151867C-2B27-4D3D-B74F-215362CB5731}"/>
              </a:ext>
            </a:extLst>
          </p:cNvPr>
          <p:cNvGrpSpPr/>
          <p:nvPr/>
        </p:nvGrpSpPr>
        <p:grpSpPr>
          <a:xfrm>
            <a:off x="6532290" y="5991309"/>
            <a:ext cx="384700" cy="384700"/>
            <a:chOff x="7967707" y="4773537"/>
            <a:chExt cx="288525" cy="288525"/>
          </a:xfrm>
        </p:grpSpPr>
        <p:sp>
          <p:nvSpPr>
            <p:cNvPr id="10" name="Oval 9">
              <a:extLst>
                <a:ext uri="{FF2B5EF4-FFF2-40B4-BE49-F238E27FC236}">
                  <a16:creationId xmlns:a16="http://schemas.microsoft.com/office/drawing/2014/main" id="{84285702-CDFE-4133-85CB-7280A2BBB878}"/>
                </a:ext>
              </a:extLst>
            </p:cNvPr>
            <p:cNvSpPr/>
            <p:nvPr/>
          </p:nvSpPr>
          <p:spPr>
            <a:xfrm>
              <a:off x="7967707" y="4773537"/>
              <a:ext cx="288525" cy="288525"/>
            </a:xfrm>
            <a:prstGeom prst="ellipse">
              <a:avLst/>
            </a:prstGeom>
            <a:noFill/>
            <a:ln w="25400" cap="flat" cmpd="sng" algn="ctr">
              <a:solidFill>
                <a:srgbClr val="515151"/>
              </a:solidFill>
              <a:prstDash val="solid"/>
            </a:ln>
            <a:effectLst/>
          </p:spPr>
          <p:txBody>
            <a:bodyPr rtlCol="0" anchor="ctr"/>
            <a:lstStyle/>
            <a:p>
              <a:pPr algn="ctr" defTabSz="1219170">
                <a:defRPr/>
              </a:pPr>
              <a:endParaRPr lang="en-US" sz="2400" kern="0" dirty="0">
                <a:solidFill>
                  <a:srgbClr val="FFFFFF"/>
                </a:solidFill>
                <a:latin typeface="Arial"/>
              </a:endParaRPr>
            </a:p>
          </p:txBody>
        </p:sp>
        <p:cxnSp>
          <p:nvCxnSpPr>
            <p:cNvPr id="11" name="Straight Connector 10">
              <a:extLst>
                <a:ext uri="{FF2B5EF4-FFF2-40B4-BE49-F238E27FC236}">
                  <a16:creationId xmlns:a16="http://schemas.microsoft.com/office/drawing/2014/main" id="{AA3F1FB0-5163-4804-B9DA-8E7BA6C2787B}"/>
                </a:ext>
              </a:extLst>
            </p:cNvPr>
            <p:cNvCxnSpPr>
              <a:cxnSpLocks/>
            </p:cNvCxnSpPr>
            <p:nvPr/>
          </p:nvCxnSpPr>
          <p:spPr>
            <a:xfrm flipV="1">
              <a:off x="8118625" y="4773537"/>
              <a:ext cx="1" cy="144262"/>
            </a:xfrm>
            <a:prstGeom prst="line">
              <a:avLst/>
            </a:prstGeom>
            <a:noFill/>
            <a:ln w="38100" cap="flat" cmpd="sng" algn="ctr">
              <a:solidFill>
                <a:srgbClr val="004445">
                  <a:shade val="95000"/>
                  <a:satMod val="105000"/>
                </a:srgbClr>
              </a:solidFill>
              <a:prstDash val="solid"/>
            </a:ln>
            <a:effectLst/>
          </p:spPr>
        </p:cxnSp>
      </p:grpSp>
      <p:grpSp>
        <p:nvGrpSpPr>
          <p:cNvPr id="18" name="Group 17">
            <a:extLst>
              <a:ext uri="{FF2B5EF4-FFF2-40B4-BE49-F238E27FC236}">
                <a16:creationId xmlns:a16="http://schemas.microsoft.com/office/drawing/2014/main" id="{37743E5D-E88E-49B2-B685-7E2B07496BEE}"/>
              </a:ext>
            </a:extLst>
          </p:cNvPr>
          <p:cNvGrpSpPr/>
          <p:nvPr/>
        </p:nvGrpSpPr>
        <p:grpSpPr>
          <a:xfrm>
            <a:off x="7267043" y="5221783"/>
            <a:ext cx="4523174" cy="1285884"/>
            <a:chOff x="7297097" y="3224788"/>
            <a:chExt cx="1626722" cy="456523"/>
          </a:xfrm>
        </p:grpSpPr>
        <p:pic>
          <p:nvPicPr>
            <p:cNvPr id="19" name="Picture 18">
              <a:extLst>
                <a:ext uri="{FF2B5EF4-FFF2-40B4-BE49-F238E27FC236}">
                  <a16:creationId xmlns:a16="http://schemas.microsoft.com/office/drawing/2014/main" id="{062775F3-F6E0-4ACB-957C-1C50E949EFBF}"/>
                </a:ext>
              </a:extLst>
            </p:cNvPr>
            <p:cNvPicPr>
              <a:picLocks noChangeAspect="1"/>
            </p:cNvPicPr>
            <p:nvPr/>
          </p:nvPicPr>
          <p:blipFill rotWithShape="1">
            <a:blip r:embed="rId3"/>
            <a:srcRect l="31053" t="32161" r="59649" b="65254"/>
            <a:stretch/>
          </p:blipFill>
          <p:spPr>
            <a:xfrm>
              <a:off x="7297097" y="3224788"/>
              <a:ext cx="1626722" cy="127207"/>
            </a:xfrm>
            <a:prstGeom prst="rect">
              <a:avLst/>
            </a:prstGeom>
          </p:spPr>
        </p:pic>
        <p:pic>
          <p:nvPicPr>
            <p:cNvPr id="20" name="Picture 19">
              <a:extLst>
                <a:ext uri="{FF2B5EF4-FFF2-40B4-BE49-F238E27FC236}">
                  <a16:creationId xmlns:a16="http://schemas.microsoft.com/office/drawing/2014/main" id="{90503F29-17FA-4A4C-B527-3321391128E6}"/>
                </a:ext>
              </a:extLst>
            </p:cNvPr>
            <p:cNvPicPr>
              <a:picLocks noChangeAspect="1"/>
            </p:cNvPicPr>
            <p:nvPr/>
          </p:nvPicPr>
          <p:blipFill rotWithShape="1">
            <a:blip r:embed="rId3"/>
            <a:srcRect l="31053" t="56765" r="59649" b="38967"/>
            <a:stretch/>
          </p:blipFill>
          <p:spPr>
            <a:xfrm>
              <a:off x="7297097" y="3362325"/>
              <a:ext cx="1626722" cy="210023"/>
            </a:xfrm>
            <a:prstGeom prst="rect">
              <a:avLst/>
            </a:prstGeom>
          </p:spPr>
        </p:pic>
        <p:pic>
          <p:nvPicPr>
            <p:cNvPr id="21" name="Picture 20">
              <a:extLst>
                <a:ext uri="{FF2B5EF4-FFF2-40B4-BE49-F238E27FC236}">
                  <a16:creationId xmlns:a16="http://schemas.microsoft.com/office/drawing/2014/main" id="{538CEB4F-F293-464F-9B18-BE215B21CE40}"/>
                </a:ext>
              </a:extLst>
            </p:cNvPr>
            <p:cNvPicPr>
              <a:picLocks noChangeAspect="1"/>
            </p:cNvPicPr>
            <p:nvPr/>
          </p:nvPicPr>
          <p:blipFill rotWithShape="1">
            <a:blip r:embed="rId3"/>
            <a:srcRect l="31053" t="20257" r="59649" b="76367"/>
            <a:stretch/>
          </p:blipFill>
          <p:spPr>
            <a:xfrm>
              <a:off x="7297097" y="3515199"/>
              <a:ext cx="1626722" cy="166112"/>
            </a:xfrm>
            <a:prstGeom prst="rect">
              <a:avLst/>
            </a:prstGeom>
          </p:spPr>
        </p:pic>
      </p:grpSp>
    </p:spTree>
    <p:extLst>
      <p:ext uri="{BB962C8B-B14F-4D97-AF65-F5344CB8AC3E}">
        <p14:creationId xmlns:p14="http://schemas.microsoft.com/office/powerpoint/2010/main" val="3120808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151867C-2B27-4D3D-B74F-215362CB5731}"/>
              </a:ext>
            </a:extLst>
          </p:cNvPr>
          <p:cNvGrpSpPr/>
          <p:nvPr/>
        </p:nvGrpSpPr>
        <p:grpSpPr>
          <a:xfrm>
            <a:off x="6532290" y="5991309"/>
            <a:ext cx="384700" cy="384700"/>
            <a:chOff x="7967707" y="4773537"/>
            <a:chExt cx="288525" cy="288525"/>
          </a:xfrm>
        </p:grpSpPr>
        <p:sp>
          <p:nvSpPr>
            <p:cNvPr id="10" name="Oval 9">
              <a:extLst>
                <a:ext uri="{FF2B5EF4-FFF2-40B4-BE49-F238E27FC236}">
                  <a16:creationId xmlns:a16="http://schemas.microsoft.com/office/drawing/2014/main" id="{84285702-CDFE-4133-85CB-7280A2BBB878}"/>
                </a:ext>
              </a:extLst>
            </p:cNvPr>
            <p:cNvSpPr/>
            <p:nvPr/>
          </p:nvSpPr>
          <p:spPr>
            <a:xfrm>
              <a:off x="7967707" y="4773537"/>
              <a:ext cx="288525" cy="288525"/>
            </a:xfrm>
            <a:prstGeom prst="ellipse">
              <a:avLst/>
            </a:prstGeom>
            <a:noFill/>
            <a:ln w="25400" cap="flat" cmpd="sng" algn="ctr">
              <a:solidFill>
                <a:srgbClr val="515151"/>
              </a:solidFill>
              <a:prstDash val="solid"/>
            </a:ln>
            <a:effectLst/>
          </p:spPr>
          <p:txBody>
            <a:bodyPr rtlCol="0" anchor="ctr"/>
            <a:lstStyle/>
            <a:p>
              <a:pPr algn="ctr" defTabSz="1219170">
                <a:defRPr/>
              </a:pPr>
              <a:endParaRPr lang="en-US" sz="2400" kern="0" dirty="0">
                <a:solidFill>
                  <a:srgbClr val="FFFFFF"/>
                </a:solidFill>
                <a:latin typeface="Arial"/>
              </a:endParaRPr>
            </a:p>
          </p:txBody>
        </p:sp>
        <p:cxnSp>
          <p:nvCxnSpPr>
            <p:cNvPr id="11" name="Straight Connector 10">
              <a:extLst>
                <a:ext uri="{FF2B5EF4-FFF2-40B4-BE49-F238E27FC236}">
                  <a16:creationId xmlns:a16="http://schemas.microsoft.com/office/drawing/2014/main" id="{AA3F1FB0-5163-4804-B9DA-8E7BA6C2787B}"/>
                </a:ext>
              </a:extLst>
            </p:cNvPr>
            <p:cNvCxnSpPr>
              <a:cxnSpLocks/>
            </p:cNvCxnSpPr>
            <p:nvPr/>
          </p:nvCxnSpPr>
          <p:spPr>
            <a:xfrm flipV="1">
              <a:off x="8118625" y="4773537"/>
              <a:ext cx="1" cy="144262"/>
            </a:xfrm>
            <a:prstGeom prst="line">
              <a:avLst/>
            </a:prstGeom>
            <a:noFill/>
            <a:ln w="38100" cap="flat" cmpd="sng" algn="ctr">
              <a:solidFill>
                <a:srgbClr val="004445">
                  <a:shade val="95000"/>
                  <a:satMod val="105000"/>
                </a:srgbClr>
              </a:solidFill>
              <a:prstDash val="solid"/>
            </a:ln>
            <a:effectLst/>
          </p:spPr>
        </p:cxnSp>
      </p:grpSp>
      <p:pic>
        <p:nvPicPr>
          <p:cNvPr id="12" name="Picture 11">
            <a:extLst>
              <a:ext uri="{FF2B5EF4-FFF2-40B4-BE49-F238E27FC236}">
                <a16:creationId xmlns:a16="http://schemas.microsoft.com/office/drawing/2014/main" id="{E26E0822-30DF-49C7-835D-3AC775B23D53}"/>
              </a:ext>
            </a:extLst>
          </p:cNvPr>
          <p:cNvPicPr>
            <a:picLocks noChangeAspect="1"/>
          </p:cNvPicPr>
          <p:nvPr/>
        </p:nvPicPr>
        <p:blipFill rotWithShape="1">
          <a:blip r:embed="rId2"/>
          <a:srcRect l="10877" t="7388" r="62632" b="7154"/>
          <a:stretch/>
        </p:blipFill>
        <p:spPr>
          <a:xfrm>
            <a:off x="316052" y="217624"/>
            <a:ext cx="6968836" cy="6322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a:extLst>
              <a:ext uri="{FF2B5EF4-FFF2-40B4-BE49-F238E27FC236}">
                <a16:creationId xmlns:a16="http://schemas.microsoft.com/office/drawing/2014/main" id="{6D2D18DD-A0E0-4E5D-BC7C-92FDA4C5C012}"/>
              </a:ext>
            </a:extLst>
          </p:cNvPr>
          <p:cNvGrpSpPr/>
          <p:nvPr/>
        </p:nvGrpSpPr>
        <p:grpSpPr>
          <a:xfrm>
            <a:off x="7486112" y="4909565"/>
            <a:ext cx="4285019" cy="1621982"/>
            <a:chOff x="7265682" y="2805401"/>
            <a:chExt cx="1635300" cy="758026"/>
          </a:xfrm>
        </p:grpSpPr>
        <p:pic>
          <p:nvPicPr>
            <p:cNvPr id="14" name="Picture 13">
              <a:extLst>
                <a:ext uri="{FF2B5EF4-FFF2-40B4-BE49-F238E27FC236}">
                  <a16:creationId xmlns:a16="http://schemas.microsoft.com/office/drawing/2014/main" id="{3F1AD3F5-0064-44E1-9821-8BE72B0E6554}"/>
                </a:ext>
              </a:extLst>
            </p:cNvPr>
            <p:cNvPicPr>
              <a:picLocks noChangeAspect="1"/>
            </p:cNvPicPr>
            <p:nvPr/>
          </p:nvPicPr>
          <p:blipFill rotWithShape="1">
            <a:blip r:embed="rId3"/>
            <a:srcRect l="31053" t="32161" r="59649" b="65254"/>
            <a:stretch/>
          </p:blipFill>
          <p:spPr>
            <a:xfrm>
              <a:off x="7265682" y="2805401"/>
              <a:ext cx="1626722" cy="127207"/>
            </a:xfrm>
            <a:prstGeom prst="rect">
              <a:avLst/>
            </a:prstGeom>
          </p:spPr>
        </p:pic>
        <p:pic>
          <p:nvPicPr>
            <p:cNvPr id="15" name="Picture 14">
              <a:extLst>
                <a:ext uri="{FF2B5EF4-FFF2-40B4-BE49-F238E27FC236}">
                  <a16:creationId xmlns:a16="http://schemas.microsoft.com/office/drawing/2014/main" id="{65C0915E-7D4C-497F-8585-F5D159C44F1E}"/>
                </a:ext>
              </a:extLst>
            </p:cNvPr>
            <p:cNvPicPr>
              <a:picLocks noChangeAspect="1"/>
            </p:cNvPicPr>
            <p:nvPr/>
          </p:nvPicPr>
          <p:blipFill rotWithShape="1">
            <a:blip r:embed="rId3"/>
            <a:srcRect l="31053" t="56765" r="59649" b="38967"/>
            <a:stretch/>
          </p:blipFill>
          <p:spPr>
            <a:xfrm>
              <a:off x="7265682" y="3004326"/>
              <a:ext cx="1626722" cy="210023"/>
            </a:xfrm>
            <a:prstGeom prst="rect">
              <a:avLst/>
            </a:prstGeom>
          </p:spPr>
        </p:pic>
        <p:pic>
          <p:nvPicPr>
            <p:cNvPr id="16" name="Picture 15">
              <a:extLst>
                <a:ext uri="{FF2B5EF4-FFF2-40B4-BE49-F238E27FC236}">
                  <a16:creationId xmlns:a16="http://schemas.microsoft.com/office/drawing/2014/main" id="{1D3242E5-C5C7-465F-8F09-E2817DA852A8}"/>
                </a:ext>
              </a:extLst>
            </p:cNvPr>
            <p:cNvPicPr>
              <a:picLocks noChangeAspect="1"/>
            </p:cNvPicPr>
            <p:nvPr/>
          </p:nvPicPr>
          <p:blipFill rotWithShape="1">
            <a:blip r:embed="rId3"/>
            <a:srcRect l="31053" t="20257" r="59649" b="76367"/>
            <a:stretch/>
          </p:blipFill>
          <p:spPr>
            <a:xfrm>
              <a:off x="7265682" y="3206840"/>
              <a:ext cx="1626722" cy="166112"/>
            </a:xfrm>
            <a:prstGeom prst="rect">
              <a:avLst/>
            </a:prstGeom>
          </p:spPr>
        </p:pic>
        <p:pic>
          <p:nvPicPr>
            <p:cNvPr id="22" name="Picture 21">
              <a:extLst>
                <a:ext uri="{FF2B5EF4-FFF2-40B4-BE49-F238E27FC236}">
                  <a16:creationId xmlns:a16="http://schemas.microsoft.com/office/drawing/2014/main" id="{EE9F9FB3-C43C-4F1E-B4FA-A2D863BFCE17}"/>
                </a:ext>
              </a:extLst>
            </p:cNvPr>
            <p:cNvPicPr>
              <a:picLocks noChangeAspect="1"/>
            </p:cNvPicPr>
            <p:nvPr/>
          </p:nvPicPr>
          <p:blipFill rotWithShape="1">
            <a:blip r:embed="rId3"/>
            <a:srcRect l="30999" t="26285" r="59703" b="71130"/>
            <a:stretch/>
          </p:blipFill>
          <p:spPr>
            <a:xfrm>
              <a:off x="7274260" y="3436220"/>
              <a:ext cx="1626722" cy="127207"/>
            </a:xfrm>
            <a:prstGeom prst="rect">
              <a:avLst/>
            </a:prstGeom>
          </p:spPr>
        </p:pic>
      </p:grpSp>
      <p:sp>
        <p:nvSpPr>
          <p:cNvPr id="23" name="Google Shape;367;p70">
            <a:extLst>
              <a:ext uri="{FF2B5EF4-FFF2-40B4-BE49-F238E27FC236}">
                <a16:creationId xmlns:a16="http://schemas.microsoft.com/office/drawing/2014/main" id="{3ED6902A-E58F-45C4-8276-50DDAA515EAE}"/>
              </a:ext>
            </a:extLst>
          </p:cNvPr>
          <p:cNvSpPr txBox="1"/>
          <p:nvPr/>
        </p:nvSpPr>
        <p:spPr>
          <a:xfrm>
            <a:off x="8066311" y="601181"/>
            <a:ext cx="3682343" cy="1163200"/>
          </a:xfrm>
          <a:prstGeom prst="rect">
            <a:avLst/>
          </a:prstGeom>
          <a:noFill/>
          <a:ln>
            <a:noFill/>
          </a:ln>
        </p:spPr>
        <p:txBody>
          <a:bodyPr spcFirstLastPara="1" wrap="square" lIns="121900" tIns="121900" rIns="121900" bIns="121900" anchor="ctr" anchorCtr="0">
            <a:noAutofit/>
          </a:bodyPr>
          <a:lstStyle/>
          <a:p>
            <a:r>
              <a:rPr lang="en" sz="3200" dirty="0">
                <a:solidFill>
                  <a:srgbClr val="003B49"/>
                </a:solidFill>
                <a:latin typeface="Montserrat Black"/>
                <a:ea typeface="Montserrat Black"/>
                <a:cs typeface="Montserrat Black"/>
                <a:sym typeface="Montserrat Black"/>
              </a:rPr>
              <a:t>VACANT LAND</a:t>
            </a:r>
            <a:endParaRPr sz="3200" dirty="0">
              <a:solidFill>
                <a:srgbClr val="003B49"/>
              </a:solidFill>
              <a:latin typeface="Montserrat Black"/>
              <a:ea typeface="Montserrat Black"/>
              <a:cs typeface="Montserrat Black"/>
              <a:sym typeface="Montserrat Black"/>
            </a:endParaRPr>
          </a:p>
        </p:txBody>
      </p:sp>
    </p:spTree>
    <p:extLst>
      <p:ext uri="{BB962C8B-B14F-4D97-AF65-F5344CB8AC3E}">
        <p14:creationId xmlns:p14="http://schemas.microsoft.com/office/powerpoint/2010/main" val="1168063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24453B-DB5C-43CB-874C-A8C9A5B00836}"/>
              </a:ext>
            </a:extLst>
          </p:cNvPr>
          <p:cNvSpPr>
            <a:spLocks noGrp="1" noRot="1" noMove="1" noResize="1" noEditPoints="1" noAdjustHandles="1" noChangeArrowheads="1" noChangeShapeType="1"/>
          </p:cNvSpPr>
          <p:nvPr/>
        </p:nvSpPr>
        <p:spPr>
          <a:xfrm>
            <a:off x="0" y="0"/>
            <a:ext cx="5646060" cy="68580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5621FA1-88E6-4513-A124-CF0EDB19DB2B}"/>
              </a:ext>
            </a:extLst>
          </p:cNvPr>
          <p:cNvSpPr txBox="1"/>
          <p:nvPr/>
        </p:nvSpPr>
        <p:spPr>
          <a:xfrm>
            <a:off x="6545942" y="1271319"/>
            <a:ext cx="5147295" cy="3877985"/>
          </a:xfrm>
          <a:prstGeom prst="rect">
            <a:avLst/>
          </a:prstGeom>
          <a:noFill/>
        </p:spPr>
        <p:txBody>
          <a:bodyPr wrap="square" rtlCol="0">
            <a:spAutoFit/>
          </a:bodyPr>
          <a:lstStyle/>
          <a:p>
            <a:pPr marL="285750" indent="-285750">
              <a:buFont typeface="Arial" panose="020B0604020202020204" pitchFamily="34" charset="0"/>
              <a:buChar char="•"/>
            </a:pPr>
            <a:r>
              <a:rPr lang="en-US" sz="4800" dirty="0">
                <a:latin typeface="Montserrat Medium" panose="00000600000000000000" pitchFamily="2" charset="0"/>
              </a:rPr>
              <a:t>Vacancy </a:t>
            </a:r>
          </a:p>
          <a:p>
            <a:pPr marL="285750" indent="-285750">
              <a:buFont typeface="Arial" panose="020B0604020202020204" pitchFamily="34" charset="0"/>
              <a:buChar char="•"/>
            </a:pPr>
            <a:r>
              <a:rPr lang="en-US" sz="4800" dirty="0">
                <a:latin typeface="Montserrat Medium" panose="00000600000000000000" pitchFamily="2" charset="0"/>
              </a:rPr>
              <a:t>Water &amp; Land</a:t>
            </a:r>
          </a:p>
          <a:p>
            <a:pPr marL="285750" indent="-285750">
              <a:buFont typeface="Arial" panose="020B0604020202020204" pitchFamily="34" charset="0"/>
              <a:buChar char="•"/>
            </a:pPr>
            <a:r>
              <a:rPr lang="en-US" sz="4800" dirty="0">
                <a:latin typeface="Montserrat Medium" panose="00000600000000000000" pitchFamily="2" charset="0"/>
              </a:rPr>
              <a:t>Parks</a:t>
            </a:r>
          </a:p>
          <a:p>
            <a:pPr marL="285750" indent="-285750">
              <a:buFont typeface="Arial" panose="020B0604020202020204" pitchFamily="34" charset="0"/>
              <a:buChar char="•"/>
            </a:pPr>
            <a:r>
              <a:rPr lang="en-US" sz="4800" dirty="0">
                <a:latin typeface="Montserrat Medium" panose="00000600000000000000" pitchFamily="2" charset="0"/>
              </a:rPr>
              <a:t>Housing </a:t>
            </a:r>
          </a:p>
          <a:p>
            <a:pPr marL="285750" indent="-285750">
              <a:buFont typeface="Arial" panose="020B0604020202020204" pitchFamily="34" charset="0"/>
              <a:buChar char="•"/>
            </a:pPr>
            <a:r>
              <a:rPr lang="en-US" sz="4800" dirty="0">
                <a:latin typeface="Montserrat Medium" panose="00000600000000000000" pitchFamily="2" charset="0"/>
              </a:rPr>
              <a:t>Streetscapes</a:t>
            </a:r>
            <a:r>
              <a:rPr lang="en-US" sz="5400" dirty="0">
                <a:latin typeface="Montserrat ExtraLight" panose="00000300000000000000" pitchFamily="2" charset="0"/>
              </a:rPr>
              <a:t> </a:t>
            </a:r>
          </a:p>
        </p:txBody>
      </p:sp>
      <p:sp>
        <p:nvSpPr>
          <p:cNvPr id="3" name="Google Shape;367;p70">
            <a:extLst>
              <a:ext uri="{FF2B5EF4-FFF2-40B4-BE49-F238E27FC236}">
                <a16:creationId xmlns:a16="http://schemas.microsoft.com/office/drawing/2014/main" id="{CB15322E-F8A9-43C3-97B9-D0B3A0A7EFF9}"/>
              </a:ext>
            </a:extLst>
          </p:cNvPr>
          <p:cNvSpPr txBox="1"/>
          <p:nvPr/>
        </p:nvSpPr>
        <p:spPr>
          <a:xfrm>
            <a:off x="104241" y="2628712"/>
            <a:ext cx="5646060" cy="1163200"/>
          </a:xfrm>
          <a:prstGeom prst="rect">
            <a:avLst/>
          </a:prstGeom>
          <a:noFill/>
          <a:ln>
            <a:noFill/>
          </a:ln>
        </p:spPr>
        <p:txBody>
          <a:bodyPr spcFirstLastPara="1" wrap="square" lIns="121900" tIns="121900" rIns="121900" bIns="121900" anchor="ctr" anchorCtr="0">
            <a:noAutofit/>
          </a:bodyPr>
          <a:lstStyle/>
          <a:p>
            <a:r>
              <a:rPr lang="en" sz="4400" dirty="0">
                <a:solidFill>
                  <a:srgbClr val="003B49"/>
                </a:solidFill>
                <a:latin typeface="Montserrat Black"/>
                <a:ea typeface="Montserrat Black"/>
                <a:cs typeface="Montserrat Black"/>
                <a:sym typeface="Montserrat Black"/>
              </a:rPr>
              <a:t>MAIN PRIORITIES </a:t>
            </a:r>
            <a:endParaRPr sz="4400" dirty="0">
              <a:solidFill>
                <a:srgbClr val="003B49"/>
              </a:solidFill>
              <a:latin typeface="Montserrat Black"/>
              <a:ea typeface="Montserrat Black"/>
              <a:cs typeface="Montserrat Black"/>
              <a:sym typeface="Montserrat Black"/>
            </a:endParaRPr>
          </a:p>
        </p:txBody>
      </p:sp>
    </p:spTree>
    <p:extLst>
      <p:ext uri="{BB962C8B-B14F-4D97-AF65-F5344CB8AC3E}">
        <p14:creationId xmlns:p14="http://schemas.microsoft.com/office/powerpoint/2010/main" val="2787539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67;p70">
            <a:extLst>
              <a:ext uri="{FF2B5EF4-FFF2-40B4-BE49-F238E27FC236}">
                <a16:creationId xmlns:a16="http://schemas.microsoft.com/office/drawing/2014/main" id="{8402F4BC-06AF-4E55-93E3-132C93121FE8}"/>
              </a:ext>
            </a:extLst>
          </p:cNvPr>
          <p:cNvSpPr txBox="1"/>
          <p:nvPr/>
        </p:nvSpPr>
        <p:spPr>
          <a:xfrm>
            <a:off x="212401" y="2087578"/>
            <a:ext cx="5393600" cy="1976400"/>
          </a:xfrm>
          <a:prstGeom prst="rect">
            <a:avLst/>
          </a:prstGeom>
          <a:noFill/>
          <a:ln>
            <a:noFill/>
          </a:ln>
        </p:spPr>
        <p:txBody>
          <a:bodyPr spcFirstLastPara="1" wrap="square" lIns="91425" tIns="91425" rIns="91425" bIns="91425" anchor="b" anchorCtr="0">
            <a:normAutofit/>
          </a:bodyPr>
          <a:lstStyle/>
          <a:p>
            <a:pPr algn="ctr">
              <a:spcAft>
                <a:spcPts val="600"/>
              </a:spcAft>
              <a:buClr>
                <a:srgbClr val="FFFFFF"/>
              </a:buClr>
              <a:buSzPts val="4200"/>
            </a:pPr>
            <a:r>
              <a:rPr lang="en-US" sz="5600" b="0" i="0" u="none" strike="noStrike" cap="none" dirty="0">
                <a:solidFill>
                  <a:srgbClr val="FFFFFF"/>
                </a:solidFill>
                <a:latin typeface="Montserrat Black"/>
                <a:ea typeface="Montserrat Black"/>
                <a:cs typeface="Montserrat Black"/>
                <a:sym typeface="Montserrat Black"/>
              </a:rPr>
              <a:t>TIMELINE</a:t>
            </a:r>
          </a:p>
        </p:txBody>
      </p:sp>
      <p:sp>
        <p:nvSpPr>
          <p:cNvPr id="11" name="Google Shape;367;p70">
            <a:extLst>
              <a:ext uri="{FF2B5EF4-FFF2-40B4-BE49-F238E27FC236}">
                <a16:creationId xmlns:a16="http://schemas.microsoft.com/office/drawing/2014/main" id="{F96F4660-57FF-4FCD-AE5F-CEA6BFA20C08}"/>
              </a:ext>
            </a:extLst>
          </p:cNvPr>
          <p:cNvSpPr txBox="1"/>
          <p:nvPr/>
        </p:nvSpPr>
        <p:spPr>
          <a:xfrm>
            <a:off x="7909371" y="0"/>
            <a:ext cx="7845304" cy="1163200"/>
          </a:xfrm>
          <a:prstGeom prst="rect">
            <a:avLst/>
          </a:prstGeom>
          <a:noFill/>
          <a:ln>
            <a:noFill/>
          </a:ln>
        </p:spPr>
        <p:txBody>
          <a:bodyPr spcFirstLastPara="1" wrap="square" lIns="121900" tIns="121900" rIns="121900" bIns="121900" anchor="ctr" anchorCtr="0">
            <a:noAutofit/>
          </a:bodyPr>
          <a:lstStyle/>
          <a:p>
            <a:r>
              <a:rPr lang="en" sz="4400" dirty="0">
                <a:solidFill>
                  <a:srgbClr val="003B49"/>
                </a:solidFill>
                <a:latin typeface="Montserrat Black"/>
                <a:ea typeface="Montserrat Black"/>
                <a:cs typeface="Montserrat Black"/>
                <a:sym typeface="Montserrat Black"/>
              </a:rPr>
              <a:t>NEXT STEPS </a:t>
            </a:r>
            <a:endParaRPr sz="4400" dirty="0">
              <a:solidFill>
                <a:srgbClr val="003B49"/>
              </a:solidFill>
              <a:latin typeface="Montserrat Black"/>
              <a:ea typeface="Montserrat Black"/>
              <a:cs typeface="Montserrat Black"/>
              <a:sym typeface="Montserrat Black"/>
            </a:endParaRPr>
          </a:p>
        </p:txBody>
      </p:sp>
      <p:graphicFrame>
        <p:nvGraphicFramePr>
          <p:cNvPr id="13" name="Content Placeholder 2">
            <a:extLst>
              <a:ext uri="{FF2B5EF4-FFF2-40B4-BE49-F238E27FC236}">
                <a16:creationId xmlns:a16="http://schemas.microsoft.com/office/drawing/2014/main" id="{846280FE-4BB4-E65A-0F33-71E8333E88B1}"/>
              </a:ext>
            </a:extLst>
          </p:cNvPr>
          <p:cNvGraphicFramePr/>
          <p:nvPr>
            <p:extLst>
              <p:ext uri="{D42A27DB-BD31-4B8C-83A1-F6EECF244321}">
                <p14:modId xmlns:p14="http://schemas.microsoft.com/office/powerpoint/2010/main" val="3986214517"/>
              </p:ext>
            </p:extLst>
          </p:nvPr>
        </p:nvGraphicFramePr>
        <p:xfrm>
          <a:off x="576552" y="1125314"/>
          <a:ext cx="10784175" cy="528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41609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B3779FE2133F49976971284AD3FDC5" ma:contentTypeVersion="2" ma:contentTypeDescription="Create a new document." ma:contentTypeScope="" ma:versionID="e7a009097a4ea4d11c91e409fadbdd8d">
  <xsd:schema xmlns:xsd="http://www.w3.org/2001/XMLSchema" xmlns:xs="http://www.w3.org/2001/XMLSchema" xmlns:p="http://schemas.microsoft.com/office/2006/metadata/properties" xmlns:ns3="a126114c-3b1e-46e9-b8e7-8d234c8f60da" targetNamespace="http://schemas.microsoft.com/office/2006/metadata/properties" ma:root="true" ma:fieldsID="c4cea7c3d0a1d2a81aded2e75de54a7d" ns3:_="">
    <xsd:import namespace="a126114c-3b1e-46e9-b8e7-8d234c8f60da"/>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26114c-3b1e-46e9-b8e7-8d234c8f60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76839D-7ABC-414B-B708-DDC8354F044D}">
  <ds:schemaRefs>
    <ds:schemaRef ds:uri="http://schemas.microsoft.com/sharepoint/v3/contenttype/forms"/>
  </ds:schemaRefs>
</ds:datastoreItem>
</file>

<file path=customXml/itemProps2.xml><?xml version="1.0" encoding="utf-8"?>
<ds:datastoreItem xmlns:ds="http://schemas.openxmlformats.org/officeDocument/2006/customXml" ds:itemID="{1599DC2A-6CD2-4090-89F1-5D27E23F0C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26114c-3b1e-46e9-b8e7-8d234c8f60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8A164E-5F17-43CE-957A-57EEA09940A5}">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 ds:uri="http://schemas.microsoft.com/office/infopath/2007/PartnerControls"/>
    <ds:schemaRef ds:uri="a126114c-3b1e-46e9-b8e7-8d234c8f60d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6871</TotalTime>
  <Words>134</Words>
  <Application>Microsoft Office PowerPoint</Application>
  <PresentationFormat>Widescreen</PresentationFormat>
  <Paragraphs>29</Paragraphs>
  <Slides>10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Calibri Light</vt:lpstr>
      <vt:lpstr>Montserrat Black</vt:lpstr>
      <vt:lpstr>Montserrat ExtraBold</vt:lpstr>
      <vt:lpstr>Montserrat ExtraLight</vt:lpstr>
      <vt:lpstr>Montserrat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Dominique Boyer</dc:creator>
  <cp:lastModifiedBy>Dominique Boyer</cp:lastModifiedBy>
  <cp:revision>3</cp:revision>
  <dcterms:created xsi:type="dcterms:W3CDTF">2022-06-07T17:47:46Z</dcterms:created>
  <dcterms:modified xsi:type="dcterms:W3CDTF">2023-01-24T14:54:23Z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0x01010012B3779FE2133F49976971284AD3FDC5</vt:lpwstr>
  </property>
</Properties>
</file>