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5qhCdvNXv1wqXhfjVy8PSWl5s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e1ebba44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e1ebba44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e1ebba44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e1ebba44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e1ebba44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e1ebba44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e1ebba44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1e1ebba44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e1ebba4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e1ebba4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sw.umich.edu/offices/family-community-wellbeing/projects/dh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studio.google.com/u/0/reporting/38a55cdc-9f7f-496c-a84f-1455c9a73286/page/w91lC?s=tFG87Kt8MF8" TargetMode="External"/><Relationship Id="rId4" Type="http://schemas.openxmlformats.org/officeDocument/2006/relationships/hyperlink" Target="https://www.freep.com/story/opinion/contributors/2022/01/13/home-ownership-detroit-mortgages-low-income-housing/909505700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sol.force.com/swsolcf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hernandez@swsol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akohn@swsol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82349" y="2698974"/>
            <a:ext cx="95767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1 Monthly Meeting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Detroit Housing Counseling and Homeownership Project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502007" y="782103"/>
            <a:ext cx="3771930" cy="7694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26,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/>
        </p:nvSpPr>
        <p:spPr>
          <a:xfrm>
            <a:off x="233211" y="562372"/>
            <a:ext cx="197611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DHCHP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233211" y="1516479"/>
            <a:ext cx="1106060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&amp; district profiles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https://ssw.umich.edu/offices/family-community-wellbeing/projects/dhch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Press Op-Ed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https://www.freep.com/story/opinion/contributors/2022/01/13/home-ownership-detroit-mortgages-low-income-housing/9095057002/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Lending dashboard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https://datastudio.google.com/u/0/reporting/38a55cdc-9f7f-496c-a84f-1455c9a73286/page/w91lC?s=tFG87Kt8MF8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e1ebba44b_0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Homebuyer Education Course ​</a:t>
            </a:r>
            <a:endParaRPr sz="4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e1ebba44b_0_4"/>
          <p:cNvSpPr txBox="1"/>
          <p:nvPr/>
        </p:nvSpPr>
        <p:spPr>
          <a:xfrm>
            <a:off x="838200" y="1449275"/>
            <a:ext cx="107715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Friday of every month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Course is on April 8, 2022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Hour HUD_Approved Course that covers the ENTIRE home buying process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Certificate of Completion issued at the end that is required for most DPA.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 for classes or counseling here: </a:t>
            </a:r>
            <a:r>
              <a:rPr lang="en-US" sz="2350" u="sng">
                <a:solidFill>
                  <a:srgbClr val="2998E3"/>
                </a:solidFill>
                <a:highlight>
                  <a:srgbClr val="EDEBE9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HTTPS://SWSOL.FORCE.COM/SWSOLCFT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11e1ebba44b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650" y="5628925"/>
            <a:ext cx="3880700" cy="9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e1ebba44b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Other SWES Services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54" name="Google Shape;154;g11e1ebba44b_0_17"/>
          <p:cNvSpPr txBox="1"/>
          <p:nvPr/>
        </p:nvSpPr>
        <p:spPr>
          <a:xfrm>
            <a:off x="838200" y="1697400"/>
            <a:ext cx="107715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on One financial coaching and counseling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Homeowners Property Tax Exemption (HOPE) application assistance and counseling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Michigan Homeowner Assistance Fund (MIHAF) application assistance and counseling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11e1ebba44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650" y="5628925"/>
            <a:ext cx="3880700" cy="9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e1ebba44b_0_26"/>
          <p:cNvSpPr txBox="1">
            <a:spLocks noGrp="1"/>
          </p:cNvSpPr>
          <p:nvPr>
            <p:ph type="title"/>
          </p:nvPr>
        </p:nvSpPr>
        <p:spPr>
          <a:xfrm>
            <a:off x="899725" y="3717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Contact us for more info!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61" name="Google Shape;161;g11e1ebba44b_0_26"/>
          <p:cNvSpPr txBox="1"/>
          <p:nvPr/>
        </p:nvSpPr>
        <p:spPr>
          <a:xfrm>
            <a:off x="899725" y="1820425"/>
            <a:ext cx="9033900" cy="2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highlight>
                  <a:srgbClr val="FFFFFF"/>
                </a:highlight>
              </a:rPr>
              <a:t>Email: </a:t>
            </a:r>
            <a:r>
              <a:rPr lang="en-US" sz="3300" u="sng">
                <a:solidFill>
                  <a:schemeClr val="dk1"/>
                </a:solidFill>
                <a:highlight>
                  <a:srgbClr val="FFFFFF"/>
                </a:highlight>
              </a:rPr>
              <a:t>homeownershipadmin@swsol.org</a:t>
            </a:r>
            <a:r>
              <a:rPr lang="en-US" sz="33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3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highlight>
                  <a:srgbClr val="FFFFFF"/>
                </a:highlight>
              </a:rPr>
              <a:t>Phone: 313-841-9641</a:t>
            </a:r>
            <a:endParaRPr sz="3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1e1ebba44b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650" y="5628925"/>
            <a:ext cx="3880700" cy="9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233211" y="562372"/>
            <a:ext cx="12442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DHCHP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1358503" y="1443841"/>
            <a:ext cx="94749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for Equitable Family &amp; Community Well-being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Trina Shanks 		trwilli@umich.edu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 Palmer LLC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Palmer 		david@dcpalmer.com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Southwest Economic Solutions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Hector Hernandez 		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hhernandez@swsol.org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Makohn			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amakohn@swsol.org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386080" y="582067"/>
            <a:ext cx="324287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DHCHP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Overview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1235159" y="1838528"/>
            <a:ext cx="840653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HUD data: 2014 to 2019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homebuyer education agencies in Detroit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7458 participants pre-purchase homebuyer education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1445 participants report purchasing a home (&lt;20%)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78% of program participants &lt;80% AMI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78% of program participants people of color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1296" y="428330"/>
            <a:ext cx="6360704" cy="571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386080" y="299962"/>
            <a:ext cx="293317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DHCHP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context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386080" y="1313234"/>
            <a:ext cx="5820167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SWES Survey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214 homebuyer ed participants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142 had not yet purchased a home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condition a consistent barrier to entry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56% of those purchased with mortgage &lt;$800/month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Detroiters can afford $773/month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386073" y="304800"/>
            <a:ext cx="4056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DHCHP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Detroit overview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386075" y="1382425"/>
            <a:ext cx="5826600" cy="4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City of Detroit​</a:t>
            </a:r>
            <a:endParaRPr sz="23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-US" sz="23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2019 population:	670,000​</a:t>
            </a:r>
            <a:endParaRPr sz="23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-US" sz="23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Median household income:	$30,894​</a:t>
            </a:r>
            <a:endParaRPr sz="23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-US" sz="23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Neighborhoods represented by clusters​</a:t>
            </a:r>
            <a:endParaRPr sz="23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-US" sz="23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Mortgage sales 2019: 	22.2% of all property transfers​</a:t>
            </a:r>
            <a:endParaRPr sz="23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-US" sz="23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MSHDA DPA loans 2019:	212​</a:t>
            </a:r>
            <a:endParaRPr sz="23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838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-US" sz="23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Prop N ”stabilization” homes total:	1491 </a:t>
            </a:r>
            <a:endParaRPr sz="1200">
              <a:highlight>
                <a:schemeClr val="lt1"/>
              </a:highlight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950" y="827600"/>
            <a:ext cx="6086049" cy="4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1e1ebba44b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800" y="122825"/>
            <a:ext cx="5108025" cy="661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1e1ebba44b_0_38"/>
          <p:cNvSpPr txBox="1"/>
          <p:nvPr/>
        </p:nvSpPr>
        <p:spPr>
          <a:xfrm>
            <a:off x="386073" y="582075"/>
            <a:ext cx="4056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DHCHP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1 overview</a:t>
            </a:r>
            <a:endParaRPr/>
          </a:p>
        </p:txBody>
      </p:sp>
      <p:sp>
        <p:nvSpPr>
          <p:cNvPr id="118" name="Google Shape;118;g11e1ebba44b_0_38"/>
          <p:cNvSpPr txBox="1"/>
          <p:nvPr/>
        </p:nvSpPr>
        <p:spPr>
          <a:xfrm>
            <a:off x="386080" y="1536174"/>
            <a:ext cx="66762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population:    96,093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household income:    $37,156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Neighborhoods represented by clusters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Mortgage sales 2019:     26.9% of all property transfers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MSHDA DPA loans 2019:    65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 N ”stabilization” homes total:    87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1e1ebba44b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000" y="0"/>
            <a:ext cx="96735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t="4111" b="4120"/>
          <a:stretch/>
        </p:blipFill>
        <p:spPr>
          <a:xfrm>
            <a:off x="1261918" y="0"/>
            <a:ext cx="966815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233211" y="562372"/>
            <a:ext cx="401949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DHCHP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Opportunity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233211" y="1848256"/>
            <a:ext cx="5515836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Convening: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Purposefully braid city resources with demand &amp; education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ongoing efforts like the Detroit Housing Compact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new funds likely needed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Single-family reno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Portfolio mortgage product</a:t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35062"/>
            <a:ext cx="5658256" cy="553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462</Words>
  <Application>Microsoft Macintosh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Homebuyer Education Course ​</vt:lpstr>
      <vt:lpstr>Other SWES Services </vt:lpstr>
      <vt:lpstr>Contact us for more info!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Palmer</dc:creator>
  <cp:lastModifiedBy>Reginald Alexander</cp:lastModifiedBy>
  <cp:revision>1</cp:revision>
  <dcterms:created xsi:type="dcterms:W3CDTF">2022-02-17T17:31:01Z</dcterms:created>
  <dcterms:modified xsi:type="dcterms:W3CDTF">2022-03-23T14:38:50Z</dcterms:modified>
</cp:coreProperties>
</file>