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46" r:id="rId3"/>
    <p:sldId id="364" r:id="rId4"/>
    <p:sldId id="347" r:id="rId5"/>
    <p:sldId id="357" r:id="rId6"/>
    <p:sldId id="363" r:id="rId7"/>
    <p:sldId id="365" r:id="rId8"/>
    <p:sldId id="367" r:id="rId9"/>
    <p:sldId id="369" r:id="rId10"/>
    <p:sldId id="371" r:id="rId11"/>
    <p:sldId id="378" r:id="rId12"/>
    <p:sldId id="366" r:id="rId13"/>
    <p:sldId id="372" r:id="rId14"/>
    <p:sldId id="373" r:id="rId15"/>
    <p:sldId id="349" r:id="rId16"/>
    <p:sldId id="350" r:id="rId17"/>
    <p:sldId id="351" r:id="rId18"/>
    <p:sldId id="352" r:id="rId19"/>
    <p:sldId id="353" r:id="rId20"/>
    <p:sldId id="354" r:id="rId21"/>
    <p:sldId id="379" r:id="rId22"/>
    <p:sldId id="383" r:id="rId23"/>
    <p:sldId id="384" r:id="rId24"/>
    <p:sldId id="356" r:id="rId25"/>
    <p:sldId id="355"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999D"/>
    <a:srgbClr val="162074"/>
    <a:srgbClr val="63B1E8"/>
    <a:srgbClr val="004445"/>
    <a:srgbClr val="003B49"/>
    <a:srgbClr val="279989"/>
    <a:srgbClr val="B7CDC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3" d="100"/>
          <a:sy n="113" d="100"/>
        </p:scale>
        <p:origin x="1338" y="84"/>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water\home\rainey\DWSD%20Retail\Metrics\System%20Availability%20CY%202018%20ver%201.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water\home\rainey\DWSD%20Retail\Metrics\System%20Availability%20CY%202018%20ver%201.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B26-486E-9D27-891C9E34A03F}"/>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B26-486E-9D27-891C9E34A03F}"/>
              </c:ext>
            </c:extLst>
          </c:dPt>
          <c:dLbls>
            <c:dLbl>
              <c:idx val="0"/>
              <c:layout>
                <c:manualLayout>
                  <c:x val="-0.1899378164729022"/>
                  <c:y val="-0.32025063457838226"/>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B26-486E-9D27-891C9E34A03F}"/>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B26-486E-9D27-891C9E34A03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Active Accounts</c:v>
                </c:pt>
                <c:pt idx="1">
                  <c:v>Delinquent</c:v>
                </c:pt>
              </c:strCache>
            </c:strRef>
          </c:cat>
          <c:val>
            <c:numRef>
              <c:f>Sheet1!$B$2:$B$3</c:f>
              <c:numCache>
                <c:formatCode>#,##0</c:formatCode>
                <c:ptCount val="2"/>
                <c:pt idx="0">
                  <c:v>260527</c:v>
                </c:pt>
                <c:pt idx="1">
                  <c:v>16213</c:v>
                </c:pt>
              </c:numCache>
            </c:numRef>
          </c:val>
          <c:extLst xmlns:c16r2="http://schemas.microsoft.com/office/drawing/2015/06/chart">
            <c:ext xmlns:c16="http://schemas.microsoft.com/office/drawing/2014/chart" uri="{C3380CC4-5D6E-409C-BE32-E72D297353CC}">
              <c16:uniqueId val="{00000004-EB26-486E-9D27-891C9E34A03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July</c:v>
                </c:pt>
              </c:strCache>
            </c:strRef>
          </c:tx>
          <c:spPr>
            <a:solidFill>
              <a:schemeClr val="accent1">
                <a:lumMod val="50000"/>
              </a:schemeClr>
            </a:solidFill>
            <a:ln>
              <a:noFill/>
            </a:ln>
            <a:effectLst/>
          </c:spPr>
          <c:invertIfNegative val="0"/>
          <c:dLbls>
            <c:dLbl>
              <c:idx val="0"/>
              <c:layout>
                <c:manualLayout>
                  <c:x val="-2.2916666666666665E-2"/>
                  <c:y val="6.2500000000000003E-3"/>
                </c:manualLayout>
              </c:layout>
              <c:tx>
                <c:rich>
                  <a:bodyPr/>
                  <a:lstStyle/>
                  <a:p>
                    <a:fld id="{C06A86ED-437C-4269-B081-5BF33D5B91D2}" type="SERIESNAME">
                      <a:rPr lang="en-US" smtClean="0"/>
                      <a:pPr/>
                      <a:t>[SERIES NAME]</a:t>
                    </a:fld>
                    <a:r>
                      <a:rPr lang="en-US" baseline="0" dirty="0" smtClean="0"/>
                      <a:t> </a:t>
                    </a:r>
                    <a:br>
                      <a:rPr lang="en-US" baseline="0" dirty="0" smtClean="0"/>
                    </a:br>
                    <a:fld id="{6C1395FD-2163-438C-8B8B-1BA7597A9ED7}" type="VALUE">
                      <a:rPr lang="en-US" baseline="0" smtClean="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0-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Sheet1!$B$2</c:f>
              <c:numCache>
                <c:formatCode>0%</c:formatCode>
                <c:ptCount val="1"/>
                <c:pt idx="0">
                  <c:v>0.92</c:v>
                </c:pt>
              </c:numCache>
            </c:numRef>
          </c:val>
          <c:extLst xmlns:c16r2="http://schemas.microsoft.com/office/drawing/2015/06/chart">
            <c:ext xmlns:c16="http://schemas.microsoft.com/office/drawing/2014/chart" uri="{C3380CC4-5D6E-409C-BE32-E72D297353CC}">
              <c16:uniqueId val="{00000002-9414-42AA-A701-FF158387C298}"/>
            </c:ext>
          </c:extLst>
        </c:ser>
        <c:ser>
          <c:idx val="1"/>
          <c:order val="1"/>
          <c:tx>
            <c:strRef>
              <c:f>Sheet1!$C$1</c:f>
              <c:strCache>
                <c:ptCount val="1"/>
                <c:pt idx="0">
                  <c:v>August</c:v>
                </c:pt>
              </c:strCache>
            </c:strRef>
          </c:tx>
          <c:spPr>
            <a:solidFill>
              <a:schemeClr val="accent1">
                <a:lumMod val="75000"/>
              </a:schemeClr>
            </a:solidFill>
            <a:ln>
              <a:noFill/>
            </a:ln>
            <a:effectLst/>
          </c:spPr>
          <c:invertIfNegative val="0"/>
          <c:dLbls>
            <c:dLbl>
              <c:idx val="0"/>
              <c:layout>
                <c:manualLayout>
                  <c:x val="1.0416666666666666E-2"/>
                  <c:y val="0"/>
                </c:manualLayout>
              </c:layout>
              <c:tx>
                <c:rich>
                  <a:bodyPr/>
                  <a:lstStyle/>
                  <a:p>
                    <a:fld id="{42B03474-244E-40D7-AB48-42C0C386D29A}" type="SERIESNAME">
                      <a:rPr lang="en-US" smtClean="0"/>
                      <a:pPr/>
                      <a:t>[SERIES NAME]</a:t>
                    </a:fld>
                    <a:endParaRPr lang="en-US" dirty="0" smtClean="0"/>
                  </a:p>
                  <a:p>
                    <a:fld id="{2CD6B6F9-3AF0-45F2-A630-2C94E11A5593}" type="VALUE">
                      <a:rPr lang="en-US" baseline="0" smtClean="0"/>
                      <a:pPr/>
                      <a:t>[VALUE]</a:t>
                    </a:fld>
                    <a:endParaRPr lang="en-US"/>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3-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Sheet1!$C$2</c:f>
              <c:numCache>
                <c:formatCode>0%</c:formatCode>
                <c:ptCount val="1"/>
                <c:pt idx="0">
                  <c:v>0.91</c:v>
                </c:pt>
              </c:numCache>
            </c:numRef>
          </c:val>
          <c:extLst xmlns:c16r2="http://schemas.microsoft.com/office/drawing/2015/06/chart">
            <c:ext xmlns:c16="http://schemas.microsoft.com/office/drawing/2014/chart" uri="{C3380CC4-5D6E-409C-BE32-E72D297353CC}">
              <c16:uniqueId val="{00000005-9414-42AA-A701-FF158387C298}"/>
            </c:ext>
          </c:extLst>
        </c:ser>
        <c:ser>
          <c:idx val="2"/>
          <c:order val="2"/>
          <c:tx>
            <c:strRef>
              <c:f>Sheet1!$D$1</c:f>
              <c:strCache>
                <c:ptCount val="1"/>
                <c:pt idx="0">
                  <c:v>September</c:v>
                </c:pt>
              </c:strCache>
            </c:strRef>
          </c:tx>
          <c:spPr>
            <a:solidFill>
              <a:schemeClr val="accent1">
                <a:lumMod val="60000"/>
                <a:lumOff val="40000"/>
              </a:schemeClr>
            </a:solidFill>
            <a:ln>
              <a:noFill/>
            </a:ln>
            <a:effectLst/>
          </c:spPr>
          <c:invertIfNegative val="0"/>
          <c:dLbls>
            <c:dLbl>
              <c:idx val="0"/>
              <c:layout>
                <c:manualLayout>
                  <c:x val="0"/>
                  <c:y val="-6.2500000000000142E-3"/>
                </c:manualLayout>
              </c:layout>
              <c:tx>
                <c:rich>
                  <a:bodyPr/>
                  <a:lstStyle/>
                  <a:p>
                    <a:r>
                      <a:rPr lang="en-US" dirty="0" smtClean="0"/>
                      <a:t>July</a:t>
                    </a:r>
                  </a:p>
                  <a:p>
                    <a:fld id="{4C240454-FB3B-4EAD-BD8D-D993A0D6198D}"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9414-42AA-A701-FF158387C298}"/>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12-Monthl Rolling Average</c:v>
                </c:pt>
              </c:strCache>
            </c:strRef>
          </c:cat>
          <c:val>
            <c:numRef>
              <c:f>Sheet1!$D$2</c:f>
              <c:numCache>
                <c:formatCode>0%</c:formatCode>
                <c:ptCount val="1"/>
                <c:pt idx="0">
                  <c:v>0.91</c:v>
                </c:pt>
              </c:numCache>
            </c:numRef>
          </c:val>
          <c:extLst xmlns:c16r2="http://schemas.microsoft.com/office/drawing/2015/06/chart">
            <c:ext xmlns:c16="http://schemas.microsoft.com/office/drawing/2014/chart" uri="{C3380CC4-5D6E-409C-BE32-E72D297353CC}">
              <c16:uniqueId val="{00000008-9414-42AA-A701-FF158387C298}"/>
            </c:ext>
          </c:extLst>
        </c:ser>
        <c:dLbls>
          <c:showLegendKey val="0"/>
          <c:showVal val="0"/>
          <c:showCatName val="0"/>
          <c:showSerName val="0"/>
          <c:showPercent val="0"/>
          <c:showBubbleSize val="0"/>
        </c:dLbls>
        <c:gapWidth val="219"/>
        <c:overlap val="-27"/>
        <c:axId val="522778320"/>
        <c:axId val="522778712"/>
      </c:barChart>
      <c:catAx>
        <c:axId val="522778320"/>
        <c:scaling>
          <c:orientation val="minMax"/>
        </c:scaling>
        <c:delete val="1"/>
        <c:axPos val="b"/>
        <c:numFmt formatCode="General" sourceLinked="1"/>
        <c:majorTickMark val="none"/>
        <c:minorTickMark val="none"/>
        <c:tickLblPos val="nextTo"/>
        <c:crossAx val="522778712"/>
        <c:crosses val="autoZero"/>
        <c:auto val="0"/>
        <c:lblAlgn val="ctr"/>
        <c:lblOffset val="100"/>
        <c:noMultiLvlLbl val="0"/>
      </c:catAx>
      <c:valAx>
        <c:axId val="5227787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778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Non-Detroiters</c:v>
                </c:pt>
              </c:strCache>
            </c:strRef>
          </c:tx>
          <c:spPr>
            <a:solidFill>
              <a:srgbClr val="003B49"/>
            </a:solidFill>
            <a:ln>
              <a:noFill/>
            </a:ln>
            <a:effectLst/>
          </c:spPr>
          <c:invertIfNegative val="0"/>
          <c:dLbls>
            <c:dLbl>
              <c:idx val="0"/>
              <c:tx>
                <c:rich>
                  <a:bodyPr/>
                  <a:lstStyle/>
                  <a:p>
                    <a:r>
                      <a:rPr lang="en-US" dirty="0" smtClean="0"/>
                      <a:t>Nonresidents</a:t>
                    </a:r>
                    <a:r>
                      <a:rPr lang="en-US" baseline="0" dirty="0" smtClean="0"/>
                      <a:t> </a:t>
                    </a:r>
                    <a:fld id="{BDFAE94E-2B11-476B-B9FB-F47A91591F27}"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D08-4615-A7D7-79A548A4E347}"/>
                </c:ext>
                <c:ext xmlns:c15="http://schemas.microsoft.com/office/drawing/2012/chart" uri="{CE6537A1-D6FC-4f65-9D91-7224C49458BB}">
                  <c15:dlblFieldTable/>
                  <c15:showDataLabelsRange val="0"/>
                </c:ext>
              </c:extLst>
            </c:dLbl>
            <c:dLbl>
              <c:idx val="1"/>
              <c:layout>
                <c:manualLayout>
                  <c:x val="-0.21666666666666667"/>
                  <c:y val="-5.3125000000000117E-2"/>
                </c:manualLayout>
              </c:layout>
              <c:tx>
                <c:rich>
                  <a:bodyPr/>
                  <a:lstStyle/>
                  <a:p>
                    <a:r>
                      <a:rPr lang="en-US" baseline="0" dirty="0" smtClean="0"/>
                      <a:t>Non-Detroiters</a:t>
                    </a:r>
                  </a:p>
                  <a:p>
                    <a:fld id="{F12A01EC-A8A7-4BBD-B697-16A53AEA7C6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October</c:v>
                </c:pt>
              </c:strCache>
            </c:strRef>
          </c:cat>
          <c:val>
            <c:numRef>
              <c:f>Sheet1!$B$2:$B$3</c:f>
              <c:numCache>
                <c:formatCode>General</c:formatCode>
                <c:ptCount val="2"/>
                <c:pt idx="0">
                  <c:v>224</c:v>
                </c:pt>
              </c:numCache>
            </c:numRef>
          </c:val>
          <c:extLst xmlns:c16r2="http://schemas.microsoft.com/office/drawing/2015/06/chart">
            <c:ext xmlns:c16="http://schemas.microsoft.com/office/drawing/2014/chart" uri="{C3380CC4-5D6E-409C-BE32-E72D297353CC}">
              <c16:uniqueId val="{00000002-ED08-4615-A7D7-79A548A4E347}"/>
            </c:ext>
          </c:extLst>
        </c:ser>
        <c:ser>
          <c:idx val="1"/>
          <c:order val="1"/>
          <c:tx>
            <c:strRef>
              <c:f>Sheet1!$C$1</c:f>
              <c:strCache>
                <c:ptCount val="1"/>
                <c:pt idx="0">
                  <c:v>Detroit Residents</c:v>
                </c:pt>
              </c:strCache>
            </c:strRef>
          </c:tx>
          <c:spPr>
            <a:solidFill>
              <a:srgbClr val="27999D"/>
            </a:solidFill>
            <a:ln>
              <a:noFill/>
            </a:ln>
            <a:effectLst/>
          </c:spPr>
          <c:invertIfNegative val="0"/>
          <c:dLbls>
            <c:dLbl>
              <c:idx val="0"/>
              <c:tx>
                <c:rich>
                  <a:bodyPr/>
                  <a:lstStyle/>
                  <a:p>
                    <a:r>
                      <a:rPr lang="en-US" baseline="0" dirty="0" smtClean="0"/>
                      <a:t>Detroit</a:t>
                    </a:r>
                  </a:p>
                  <a:p>
                    <a:r>
                      <a:rPr lang="en-US" baseline="0" dirty="0" smtClean="0"/>
                      <a:t>Residents</a:t>
                    </a:r>
                  </a:p>
                  <a:p>
                    <a:fld id="{BF0B95DD-4A85-4287-8EBF-4854899B9022}"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D08-4615-A7D7-79A548A4E347}"/>
                </c:ext>
                <c:ext xmlns:c15="http://schemas.microsoft.com/office/drawing/2012/chart" uri="{CE6537A1-D6FC-4f65-9D91-7224C49458BB}">
                  <c15:dlblFieldTable/>
                  <c15:showDataLabelsRange val="0"/>
                </c:ext>
              </c:extLst>
            </c:dLbl>
            <c:dLbl>
              <c:idx val="1"/>
              <c:layout>
                <c:manualLayout>
                  <c:x val="-2.0833333333333332E-2"/>
                  <c:y val="-0.16875000000000001"/>
                </c:manualLayout>
              </c:layout>
              <c:tx>
                <c:rich>
                  <a:bodyPr/>
                  <a:lstStyle/>
                  <a:p>
                    <a:r>
                      <a:rPr lang="en-US" baseline="0" dirty="0" smtClean="0"/>
                      <a:t>New Hires</a:t>
                    </a:r>
                  </a:p>
                  <a:p>
                    <a:fld id="{A833860A-B924-45B6-A80C-21FB43D9D273}"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ED08-4615-A7D7-79A548A4E347}"/>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Employees</c:v>
                </c:pt>
                <c:pt idx="1">
                  <c:v>October</c:v>
                </c:pt>
              </c:strCache>
            </c:strRef>
          </c:cat>
          <c:val>
            <c:numRef>
              <c:f>Sheet1!$C$2:$C$3</c:f>
              <c:numCache>
                <c:formatCode>General</c:formatCode>
                <c:ptCount val="2"/>
                <c:pt idx="0">
                  <c:v>300</c:v>
                </c:pt>
                <c:pt idx="1">
                  <c:v>12</c:v>
                </c:pt>
              </c:numCache>
            </c:numRef>
          </c:val>
          <c:extLst xmlns:c16r2="http://schemas.microsoft.com/office/drawing/2015/06/chart">
            <c:ext xmlns:c16="http://schemas.microsoft.com/office/drawing/2014/chart" uri="{C3380CC4-5D6E-409C-BE32-E72D297353CC}">
              <c16:uniqueId val="{00000005-ED08-4615-A7D7-79A548A4E347}"/>
            </c:ext>
          </c:extLst>
        </c:ser>
        <c:dLbls>
          <c:showLegendKey val="0"/>
          <c:showVal val="0"/>
          <c:showCatName val="0"/>
          <c:showSerName val="0"/>
          <c:showPercent val="0"/>
          <c:showBubbleSize val="0"/>
        </c:dLbls>
        <c:gapWidth val="150"/>
        <c:overlap val="100"/>
        <c:axId val="269698632"/>
        <c:axId val="522779104"/>
      </c:barChart>
      <c:catAx>
        <c:axId val="26969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522779104"/>
        <c:crosses val="autoZero"/>
        <c:auto val="1"/>
        <c:lblAlgn val="ctr"/>
        <c:lblOffset val="100"/>
        <c:noMultiLvlLbl val="0"/>
      </c:catAx>
      <c:valAx>
        <c:axId val="52277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269698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366141732283509E-3"/>
          <c:y val="6.9833415354330713E-2"/>
          <c:w val="0.89999671916010504"/>
          <c:h val="0.82321899606299209"/>
        </c:manualLayout>
      </c:layout>
      <c:barChart>
        <c:barDir val="col"/>
        <c:grouping val="clustered"/>
        <c:varyColors val="0"/>
        <c:ser>
          <c:idx val="0"/>
          <c:order val="0"/>
          <c:tx>
            <c:strRef>
              <c:f>Sheet1!$B$1</c:f>
              <c:strCache>
                <c:ptCount val="1"/>
                <c:pt idx="0">
                  <c:v>Column1</c:v>
                </c:pt>
              </c:strCache>
            </c:strRef>
          </c:tx>
          <c:spPr>
            <a:solidFill>
              <a:srgbClr val="27999D"/>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6741-4BCB-A9F6-144BC9C1C1BB}"/>
              </c:ext>
            </c:extLst>
          </c:dPt>
          <c:dPt>
            <c:idx val="1"/>
            <c:invertIfNegative val="0"/>
            <c:bubble3D val="0"/>
            <c:extLst xmlns:c16r2="http://schemas.microsoft.com/office/drawing/2015/06/chart">
              <c:ext xmlns:c16="http://schemas.microsoft.com/office/drawing/2014/chart" uri="{C3380CC4-5D6E-409C-BE32-E72D297353CC}">
                <c16:uniqueId val="{00000003-6741-4BCB-A9F6-144BC9C1C1BB}"/>
              </c:ext>
            </c:extLst>
          </c:dPt>
          <c:dPt>
            <c:idx val="2"/>
            <c:invertIfNegative val="0"/>
            <c:bubble3D val="0"/>
            <c:extLst xmlns:c16r2="http://schemas.microsoft.com/office/drawing/2015/06/chart">
              <c:ext xmlns:c16="http://schemas.microsoft.com/office/drawing/2014/chart" uri="{C3380CC4-5D6E-409C-BE32-E72D297353CC}">
                <c16:uniqueId val="{00000005-6741-4BCB-A9F6-144BC9C1C1BB}"/>
              </c:ext>
            </c:extLst>
          </c:dPt>
          <c:dPt>
            <c:idx val="4"/>
            <c:invertIfNegative val="0"/>
            <c:bubble3D val="0"/>
            <c:extLst xmlns:c16r2="http://schemas.microsoft.com/office/drawing/2015/06/chart">
              <c:ext xmlns:c16="http://schemas.microsoft.com/office/drawing/2014/chart" uri="{C3380CC4-5D6E-409C-BE32-E72D297353CC}">
                <c16:uniqueId val="{00000003-3F14-4432-8414-AFB77AE67345}"/>
              </c:ext>
            </c:extLst>
          </c:dPt>
          <c:dLbls>
            <c:dLbl>
              <c:idx val="4"/>
              <c:tx>
                <c:rich>
                  <a:bodyPr/>
                  <a:lstStyle/>
                  <a:p>
                    <a:fld id="{1AD4C133-7908-407E-9A1C-82A725FDDD83}" type="VALUE">
                      <a:rPr lang="en-US" smtClean="0"/>
                      <a:pPr/>
                      <a:t>[VALUE]</a:t>
                    </a:fld>
                    <a:endParaRPr lang="en-US"/>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14-4432-8414-AFB77AE67345}"/>
                </c:ext>
                <c:ext xmlns:c15="http://schemas.microsoft.com/office/drawing/2012/chart" uri="{CE6537A1-D6FC-4f65-9D91-7224C49458BB}">
                  <c15:dlblFieldTable/>
                  <c15:showDataLabelsRange val="0"/>
                </c:ext>
              </c:extLst>
            </c:dLbl>
            <c:numFmt formatCode="#,##0" sourceLinked="0"/>
            <c:spPr>
              <a:solidFill>
                <a:prstClr val="whit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Total Eligible to Retire</c:v>
                </c:pt>
                <c:pt idx="1">
                  <c:v>July</c:v>
                </c:pt>
                <c:pt idx="2">
                  <c:v>August</c:v>
                </c:pt>
                <c:pt idx="3">
                  <c:v>September</c:v>
                </c:pt>
                <c:pt idx="4">
                  <c:v>October</c:v>
                </c:pt>
              </c:strCache>
            </c:strRef>
          </c:cat>
          <c:val>
            <c:numRef>
              <c:f>Sheet1!$B$2:$B$6</c:f>
              <c:numCache>
                <c:formatCode>General</c:formatCode>
                <c:ptCount val="5"/>
                <c:pt idx="0">
                  <c:v>115</c:v>
                </c:pt>
                <c:pt idx="1">
                  <c:v>3</c:v>
                </c:pt>
                <c:pt idx="2">
                  <c:v>1</c:v>
                </c:pt>
                <c:pt idx="3">
                  <c:v>0</c:v>
                </c:pt>
                <c:pt idx="4">
                  <c:v>0</c:v>
                </c:pt>
              </c:numCache>
            </c:numRef>
          </c:val>
          <c:extLst xmlns:c16r2="http://schemas.microsoft.com/office/drawing/2015/06/chart">
            <c:ext xmlns:c16="http://schemas.microsoft.com/office/drawing/2014/chart" uri="{C3380CC4-5D6E-409C-BE32-E72D297353CC}">
              <c16:uniqueId val="{0000000C-6741-4BCB-A9F6-144BC9C1C1BB}"/>
            </c:ext>
          </c:extLst>
        </c:ser>
        <c:dLbls>
          <c:dLblPos val="outEnd"/>
          <c:showLegendKey val="0"/>
          <c:showVal val="1"/>
          <c:showCatName val="0"/>
          <c:showSerName val="0"/>
          <c:showPercent val="0"/>
          <c:showBubbleSize val="0"/>
        </c:dLbls>
        <c:gapWidth val="444"/>
        <c:overlap val="-90"/>
        <c:axId val="522779888"/>
        <c:axId val="522780280"/>
      </c:barChart>
      <c:catAx>
        <c:axId val="522779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none" spc="120" normalizeH="0" baseline="0">
                <a:solidFill>
                  <a:schemeClr val="tx1">
                    <a:lumMod val="65000"/>
                    <a:lumOff val="35000"/>
                  </a:schemeClr>
                </a:solidFill>
                <a:latin typeface="Franklin Gothic Book" panose="020B0503020102020204" pitchFamily="34" charset="0"/>
                <a:ea typeface="+mn-ea"/>
                <a:cs typeface="+mn-cs"/>
              </a:defRPr>
            </a:pPr>
            <a:endParaRPr lang="en-US"/>
          </a:p>
        </c:txPr>
        <c:crossAx val="522780280"/>
        <c:crosses val="autoZero"/>
        <c:auto val="0"/>
        <c:lblAlgn val="ctr"/>
        <c:lblOffset val="100"/>
        <c:noMultiLvlLbl val="0"/>
      </c:catAx>
      <c:valAx>
        <c:axId val="522780280"/>
        <c:scaling>
          <c:orientation val="minMax"/>
        </c:scaling>
        <c:delete val="1"/>
        <c:axPos val="l"/>
        <c:numFmt formatCode="General" sourceLinked="1"/>
        <c:majorTickMark val="none"/>
        <c:minorTickMark val="none"/>
        <c:tickLblPos val="nextTo"/>
        <c:crossAx val="52277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017000715819611E-2"/>
          <c:y val="3.8847795959206753E-2"/>
          <c:w val="0.94856885787003897"/>
          <c:h val="0.78697474970324843"/>
        </c:manualLayout>
      </c:layout>
      <c:barChart>
        <c:barDir val="col"/>
        <c:grouping val="clustered"/>
        <c:varyColors val="0"/>
        <c:ser>
          <c:idx val="0"/>
          <c:order val="0"/>
          <c:tx>
            <c:strRef>
              <c:f>Sheet1!$B$1</c:f>
              <c:strCache>
                <c:ptCount val="1"/>
                <c:pt idx="0">
                  <c:v>July</c:v>
                </c:pt>
              </c:strCache>
            </c:strRef>
          </c:tx>
          <c:spPr>
            <a:solidFill>
              <a:srgbClr val="1E3B49"/>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Sheet1!$B$2:$B$5</c:f>
              <c:numCache>
                <c:formatCode>General</c:formatCode>
                <c:ptCount val="4"/>
                <c:pt idx="0">
                  <c:v>0</c:v>
                </c:pt>
                <c:pt idx="1">
                  <c:v>5</c:v>
                </c:pt>
                <c:pt idx="2">
                  <c:v>15</c:v>
                </c:pt>
                <c:pt idx="3">
                  <c:v>50</c:v>
                </c:pt>
              </c:numCache>
            </c:numRef>
          </c:val>
          <c:extLst xmlns:c16r2="http://schemas.microsoft.com/office/drawing/2015/06/chart">
            <c:ext xmlns:c16="http://schemas.microsoft.com/office/drawing/2014/chart" uri="{C3380CC4-5D6E-409C-BE32-E72D297353CC}">
              <c16:uniqueId val="{00000000-5D88-4A78-A9EC-7CCE3EC2BFC7}"/>
            </c:ext>
          </c:extLst>
        </c:ser>
        <c:ser>
          <c:idx val="1"/>
          <c:order val="1"/>
          <c:tx>
            <c:strRef>
              <c:f>Sheet1!$C$1</c:f>
              <c:strCache>
                <c:ptCount val="1"/>
                <c:pt idx="0">
                  <c:v>August</c:v>
                </c:pt>
              </c:strCache>
            </c:strRef>
          </c:tx>
          <c:spPr>
            <a:solidFill>
              <a:srgbClr val="27999D"/>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Sheet1!$A$2:$A$5</c:f>
              <c:strCache>
                <c:ptCount val="4"/>
                <c:pt idx="0">
                  <c:v>Family Continuous</c:v>
                </c:pt>
                <c:pt idx="1">
                  <c:v>Self Continuous</c:v>
                </c:pt>
                <c:pt idx="2">
                  <c:v>Family Intermittent</c:v>
                </c:pt>
                <c:pt idx="3">
                  <c:v>Self Intermittent</c:v>
                </c:pt>
              </c:strCache>
            </c:strRef>
          </c:cat>
          <c:val>
            <c:numRef>
              <c:f>Sheet1!$C$2:$C$5</c:f>
              <c:numCache>
                <c:formatCode>General</c:formatCode>
                <c:ptCount val="4"/>
                <c:pt idx="0">
                  <c:v>0</c:v>
                </c:pt>
                <c:pt idx="1">
                  <c:v>6</c:v>
                </c:pt>
                <c:pt idx="2">
                  <c:v>14</c:v>
                </c:pt>
                <c:pt idx="3">
                  <c:v>48</c:v>
                </c:pt>
              </c:numCache>
            </c:numRef>
          </c:val>
          <c:extLst xmlns:c16r2="http://schemas.microsoft.com/office/drawing/2015/06/chart">
            <c:ext xmlns:c16="http://schemas.microsoft.com/office/drawing/2014/chart" uri="{C3380CC4-5D6E-409C-BE32-E72D297353CC}">
              <c16:uniqueId val="{00000001-5D88-4A78-A9EC-7CCE3EC2BFC7}"/>
            </c:ext>
          </c:extLst>
        </c:ser>
        <c:ser>
          <c:idx val="2"/>
          <c:order val="2"/>
          <c:tx>
            <c:strRef>
              <c:f>Sheet1!$D$1</c:f>
              <c:strCache>
                <c:ptCount val="1"/>
                <c:pt idx="0">
                  <c:v>September</c:v>
                </c:pt>
              </c:strCache>
            </c:strRef>
          </c:tx>
          <c:spPr>
            <a:solidFill>
              <a:schemeClr val="accent3"/>
            </a:solidFill>
            <a:ln>
              <a:noFill/>
            </a:ln>
            <a:effectLst/>
          </c:spPr>
          <c:invertIfNegative val="0"/>
          <c:dLbls>
            <c:dLbl>
              <c:idx val="3"/>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F46-4EE5-AEEA-4E69CC3EDF9E}"/>
                </c:ext>
                <c:ext xmlns:c15="http://schemas.microsoft.com/office/drawing/2012/chart" uri="{CE6537A1-D6FC-4f65-9D91-7224C49458BB}"/>
              </c:extLst>
            </c:dLbl>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Sheet1!$D$2:$D$5</c:f>
              <c:numCache>
                <c:formatCode>General</c:formatCode>
                <c:ptCount val="4"/>
                <c:pt idx="0">
                  <c:v>0</c:v>
                </c:pt>
                <c:pt idx="1">
                  <c:v>3</c:v>
                </c:pt>
                <c:pt idx="2">
                  <c:v>16</c:v>
                </c:pt>
                <c:pt idx="3">
                  <c:v>44</c:v>
                </c:pt>
              </c:numCache>
            </c:numRef>
          </c:val>
          <c:extLst xmlns:c16r2="http://schemas.microsoft.com/office/drawing/2015/06/chart">
            <c:ext xmlns:c16="http://schemas.microsoft.com/office/drawing/2014/chart" uri="{C3380CC4-5D6E-409C-BE32-E72D297353CC}">
              <c16:uniqueId val="{00000002-5D88-4A78-A9EC-7CCE3EC2BFC7}"/>
            </c:ext>
          </c:extLst>
        </c:ser>
        <c:ser>
          <c:idx val="3"/>
          <c:order val="3"/>
          <c:tx>
            <c:strRef>
              <c:f>Sheet1!$E$1</c:f>
              <c:strCache>
                <c:ptCount val="1"/>
                <c:pt idx="0">
                  <c:v>October</c:v>
                </c:pt>
              </c:strCache>
            </c:strRef>
          </c:tx>
          <c:spPr>
            <a:solidFill>
              <a:schemeClr val="accent4"/>
            </a:solidFill>
            <a:ln>
              <a:noFill/>
            </a:ln>
            <a:effectLst/>
          </c:spPr>
          <c:invertIfNegative val="0"/>
          <c:dLbls>
            <c:spPr>
              <a:solidFill>
                <a:prstClr val="white"/>
              </a:solidFill>
              <a:ln>
                <a:solidFill>
                  <a:srgbClr val="000000">
                    <a:lumMod val="25000"/>
                    <a:lumOff val="75000"/>
                  </a:srgbClr>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Family Continuous</c:v>
                </c:pt>
                <c:pt idx="1">
                  <c:v>Self Continuous</c:v>
                </c:pt>
                <c:pt idx="2">
                  <c:v>Family Intermittent</c:v>
                </c:pt>
                <c:pt idx="3">
                  <c:v>Self Intermittent</c:v>
                </c:pt>
              </c:strCache>
            </c:strRef>
          </c:cat>
          <c:val>
            <c:numRef>
              <c:f>Sheet1!$E$2:$E$5</c:f>
              <c:numCache>
                <c:formatCode>General</c:formatCode>
                <c:ptCount val="4"/>
                <c:pt idx="0">
                  <c:v>1</c:v>
                </c:pt>
                <c:pt idx="1">
                  <c:v>3</c:v>
                </c:pt>
                <c:pt idx="2">
                  <c:v>16</c:v>
                </c:pt>
                <c:pt idx="3">
                  <c:v>58</c:v>
                </c:pt>
              </c:numCache>
            </c:numRef>
          </c:val>
          <c:extLst xmlns:c16r2="http://schemas.microsoft.com/office/drawing/2015/06/chart">
            <c:ext xmlns:c16="http://schemas.microsoft.com/office/drawing/2014/chart" uri="{C3380CC4-5D6E-409C-BE32-E72D297353CC}">
              <c16:uniqueId val="{00000000-1F46-4EE5-AEEA-4E69CC3EDF9E}"/>
            </c:ext>
          </c:extLst>
        </c:ser>
        <c:dLbls>
          <c:showLegendKey val="0"/>
          <c:showVal val="0"/>
          <c:showCatName val="0"/>
          <c:showSerName val="0"/>
          <c:showPercent val="0"/>
          <c:showBubbleSize val="0"/>
        </c:dLbls>
        <c:gapWidth val="219"/>
        <c:overlap val="-27"/>
        <c:axId val="522079120"/>
        <c:axId val="522079512"/>
      </c:barChart>
      <c:catAx>
        <c:axId val="522079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079512"/>
        <c:crosses val="autoZero"/>
        <c:auto val="1"/>
        <c:lblAlgn val="ctr"/>
        <c:lblOffset val="100"/>
        <c:noMultiLvlLbl val="0"/>
      </c:catAx>
      <c:valAx>
        <c:axId val="522079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079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Sheet1!$B$2:$B$3</c:f>
              <c:numCache>
                <c:formatCode>General</c:formatCode>
                <c:ptCount val="2"/>
                <c:pt idx="0">
                  <c:v>64</c:v>
                </c:pt>
              </c:numCache>
            </c:numRef>
          </c:val>
          <c:extLst xmlns:c16r2="http://schemas.microsoft.com/office/drawing/2015/06/char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Sheet1!$C$2:$C$3</c:f>
              <c:numCache>
                <c:formatCode>General</c:formatCode>
                <c:ptCount val="2"/>
                <c:pt idx="0">
                  <c:v>6</c:v>
                </c:pt>
              </c:numCache>
            </c:numRef>
          </c:val>
          <c:extLst xmlns:c16r2="http://schemas.microsoft.com/office/drawing/2015/06/char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1">
                  <c:v>  </c:v>
                </c:pt>
              </c:strCache>
            </c:strRef>
          </c:cat>
          <c:val>
            <c:numRef>
              <c:f>Sheet1!$D$2:$D$3</c:f>
              <c:numCache>
                <c:formatCode>General</c:formatCode>
                <c:ptCount val="2"/>
                <c:pt idx="0">
                  <c:v>52</c:v>
                </c:pt>
              </c:numCache>
            </c:numRef>
          </c:val>
          <c:extLst xmlns:c16r2="http://schemas.microsoft.com/office/drawing/2015/06/char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522080296"/>
        <c:axId val="522080688"/>
      </c:barChart>
      <c:catAx>
        <c:axId val="522080296"/>
        <c:scaling>
          <c:orientation val="minMax"/>
        </c:scaling>
        <c:delete val="1"/>
        <c:axPos val="b"/>
        <c:numFmt formatCode="General" sourceLinked="1"/>
        <c:majorTickMark val="none"/>
        <c:minorTickMark val="none"/>
        <c:tickLblPos val="nextTo"/>
        <c:crossAx val="522080688"/>
        <c:crosses val="autoZero"/>
        <c:auto val="1"/>
        <c:lblAlgn val="ctr"/>
        <c:lblOffset val="100"/>
        <c:noMultiLvlLbl val="0"/>
      </c:catAx>
      <c:valAx>
        <c:axId val="52208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080296"/>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2'!$D$2:$F$2</c:f>
              <c:numCache>
                <c:formatCode>0.00%</c:formatCode>
                <c:ptCount val="3"/>
                <c:pt idx="0">
                  <c:v>1</c:v>
                </c:pt>
                <c:pt idx="1">
                  <c:v>0.99583333333333335</c:v>
                </c:pt>
                <c:pt idx="2">
                  <c:v>0.99865591397849462</c:v>
                </c:pt>
              </c:numCache>
            </c:numRef>
          </c:val>
          <c:extLst xmlns:c16r2="http://schemas.microsoft.com/office/drawing/2015/06/chart">
            <c:ext xmlns:c16="http://schemas.microsoft.com/office/drawing/2014/chart" uri="{C3380CC4-5D6E-409C-BE32-E72D297353CC}">
              <c16:uniqueId val="{00000000-0F34-437B-9722-9AF8B37088C7}"/>
            </c:ext>
          </c:extLst>
        </c:ser>
        <c:ser>
          <c:idx val="1"/>
          <c:order val="1"/>
          <c:tx>
            <c:strRef>
              <c:f>'Summary 2'!$A$3</c:f>
              <c:strCache>
                <c:ptCount val="1"/>
                <c:pt idx="0">
                  <c:v>Customer Service Applications</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2'!$D$3:$F$3</c:f>
              <c:numCache>
                <c:formatCode>0.00%</c:formatCode>
                <c:ptCount val="3"/>
                <c:pt idx="0">
                  <c:v>0.96409370199692779</c:v>
                </c:pt>
                <c:pt idx="1">
                  <c:v>0.9916666666666667</c:v>
                </c:pt>
                <c:pt idx="2">
                  <c:v>0.99865591397849462</c:v>
                </c:pt>
              </c:numCache>
            </c:numRef>
          </c:val>
          <c:extLst xmlns:c16r2="http://schemas.microsoft.com/office/drawing/2015/06/chart">
            <c:ext xmlns:c16="http://schemas.microsoft.com/office/drawing/2014/chart" uri="{C3380CC4-5D6E-409C-BE32-E72D297353CC}">
              <c16:uniqueId val="{00000001-0F34-437B-9722-9AF8B37088C7}"/>
            </c:ext>
          </c:extLst>
        </c:ser>
        <c:ser>
          <c:idx val="2"/>
          <c:order val="2"/>
          <c:tx>
            <c:strRef>
              <c:f>'Summary 2'!$A$4</c:f>
              <c:strCache>
                <c:ptCount val="1"/>
                <c:pt idx="0">
                  <c:v>Financial / Administrative Services Applications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2'!$D$4:$F$4</c:f>
              <c:numCache>
                <c:formatCode>0.00%</c:formatCode>
                <c:ptCount val="3"/>
                <c:pt idx="0">
                  <c:v>1</c:v>
                </c:pt>
                <c:pt idx="1">
                  <c:v>0.99791666666666667</c:v>
                </c:pt>
                <c:pt idx="2">
                  <c:v>0.99865591397849462</c:v>
                </c:pt>
              </c:numCache>
            </c:numRef>
          </c:val>
          <c:extLst xmlns:c16r2="http://schemas.microsoft.com/office/drawing/2015/06/chart">
            <c:ext xmlns:c16="http://schemas.microsoft.com/office/drawing/2014/chart" uri="{C3380CC4-5D6E-409C-BE32-E72D297353CC}">
              <c16:uniqueId val="{00000002-0F34-437B-9722-9AF8B37088C7}"/>
            </c:ext>
          </c:extLst>
        </c:ser>
        <c:ser>
          <c:idx val="3"/>
          <c:order val="3"/>
          <c:tx>
            <c:strRef>
              <c:f>'Summary 2'!$A$5</c:f>
              <c:strCache>
                <c:ptCount val="1"/>
                <c:pt idx="0">
                  <c:v>Field Services Applications</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August</c:v>
                </c:pt>
                <c:pt idx="1">
                  <c:v>September</c:v>
                </c:pt>
                <c:pt idx="2">
                  <c:v>October</c:v>
                </c:pt>
              </c:strCache>
            </c:strRef>
          </c:cat>
          <c:val>
            <c:numRef>
              <c:f>'Summary 2'!$D$5:$F$5</c:f>
              <c:numCache>
                <c:formatCode>0.00%</c:formatCode>
                <c:ptCount val="3"/>
                <c:pt idx="0">
                  <c:v>0.98655913978494625</c:v>
                </c:pt>
                <c:pt idx="1">
                  <c:v>0.99791666666666667</c:v>
                </c:pt>
                <c:pt idx="2">
                  <c:v>0.98521505376344087</c:v>
                </c:pt>
              </c:numCache>
            </c:numRef>
          </c:val>
          <c:extLst xmlns:c16r2="http://schemas.microsoft.com/office/drawing/2015/06/chart">
            <c:ext xmlns:c16="http://schemas.microsoft.com/office/drawing/2014/chart" uri="{C3380CC4-5D6E-409C-BE32-E72D297353CC}">
              <c16:uniqueId val="{00000003-0F34-437B-9722-9AF8B37088C7}"/>
            </c:ext>
          </c:extLst>
        </c:ser>
        <c:dLbls>
          <c:showLegendKey val="0"/>
          <c:showVal val="0"/>
          <c:showCatName val="0"/>
          <c:showSerName val="0"/>
          <c:showPercent val="0"/>
          <c:showBubbleSize val="0"/>
        </c:dLbls>
        <c:gapWidth val="219"/>
        <c:overlap val="-27"/>
        <c:axId val="199266280"/>
        <c:axId val="199264712"/>
      </c:barChart>
      <c:catAx>
        <c:axId val="19926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99264712"/>
        <c:crosses val="autoZero"/>
        <c:auto val="1"/>
        <c:lblAlgn val="ctr"/>
        <c:lblOffset val="100"/>
        <c:noMultiLvlLbl val="0"/>
      </c:catAx>
      <c:valAx>
        <c:axId val="199264712"/>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199266280"/>
        <c:crosses val="autoZero"/>
        <c:crossBetween val="between"/>
        <c:majorUnit val="1.0000000000000002E-2"/>
      </c:valAx>
      <c:spPr>
        <a:noFill/>
        <a:ln>
          <a:noFill/>
        </a:ln>
        <a:effectLst/>
      </c:spPr>
    </c:plotArea>
    <c:legend>
      <c:legendPos val="tr"/>
      <c:layout>
        <c:manualLayout>
          <c:xMode val="edge"/>
          <c:yMode val="edge"/>
          <c:x val="0.74883112037465915"/>
          <c:y val="3.5460992907801421E-2"/>
          <c:w val="0.23891397766455669"/>
          <c:h val="0.3280169766013291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dirty="0">
                <a:solidFill>
                  <a:schemeClr val="tx1">
                    <a:lumMod val="65000"/>
                    <a:lumOff val="35000"/>
                  </a:schemeClr>
                </a:solidFill>
                <a:latin typeface="Franklin Gothic Book" panose="020B0503020102020204" pitchFamily="34" charset="0"/>
              </a:rPr>
              <a:t>Customer Service Application Availability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'Summary 2'!$L$2</c:f>
              <c:strCache>
                <c:ptCount val="1"/>
                <c:pt idx="0">
                  <c:v>August</c:v>
                </c:pt>
              </c:strCache>
            </c:strRef>
          </c:tx>
          <c:spPr>
            <a:solidFill>
              <a:schemeClr val="accent1"/>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2'!$L$3:$L$9</c:f>
              <c:numCache>
                <c:formatCode>0.00%</c:formatCode>
                <c:ptCount val="7"/>
                <c:pt idx="0">
                  <c:v>1</c:v>
                </c:pt>
                <c:pt idx="1">
                  <c:v>0.99059139784946237</c:v>
                </c:pt>
                <c:pt idx="2">
                  <c:v>1</c:v>
                </c:pt>
                <c:pt idx="3">
                  <c:v>1</c:v>
                </c:pt>
                <c:pt idx="4">
                  <c:v>0.75806451612903225</c:v>
                </c:pt>
                <c:pt idx="5">
                  <c:v>1</c:v>
                </c:pt>
                <c:pt idx="6">
                  <c:v>1</c:v>
                </c:pt>
              </c:numCache>
            </c:numRef>
          </c:val>
          <c:extLst xmlns:c16r2="http://schemas.microsoft.com/office/drawing/2015/06/chart">
            <c:ext xmlns:c16="http://schemas.microsoft.com/office/drawing/2014/chart" uri="{C3380CC4-5D6E-409C-BE32-E72D297353CC}">
              <c16:uniqueId val="{00000000-F4E4-406A-A11B-C6B0D9CABF06}"/>
            </c:ext>
          </c:extLst>
        </c:ser>
        <c:ser>
          <c:idx val="1"/>
          <c:order val="1"/>
          <c:tx>
            <c:strRef>
              <c:f>'Summary 2'!$M$2</c:f>
              <c:strCache>
                <c:ptCount val="1"/>
                <c:pt idx="0">
                  <c:v>September</c:v>
                </c:pt>
              </c:strCache>
            </c:strRef>
          </c:tx>
          <c:spPr>
            <a:solidFill>
              <a:schemeClr val="accent2"/>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2'!$M$3:$M$9</c:f>
              <c:numCache>
                <c:formatCode>0.00%</c:formatCode>
                <c:ptCount val="7"/>
                <c:pt idx="0">
                  <c:v>0.9916666666666667</c:v>
                </c:pt>
                <c:pt idx="1">
                  <c:v>0.9916666666666667</c:v>
                </c:pt>
                <c:pt idx="2">
                  <c:v>0.9916666666666667</c:v>
                </c:pt>
                <c:pt idx="3">
                  <c:v>0.9916666666666667</c:v>
                </c:pt>
                <c:pt idx="4">
                  <c:v>0.9916666666666667</c:v>
                </c:pt>
                <c:pt idx="5">
                  <c:v>0.9916666666666667</c:v>
                </c:pt>
                <c:pt idx="6">
                  <c:v>0.9916666666666667</c:v>
                </c:pt>
              </c:numCache>
            </c:numRef>
          </c:val>
          <c:extLst xmlns:c16r2="http://schemas.microsoft.com/office/drawing/2015/06/chart">
            <c:ext xmlns:c16="http://schemas.microsoft.com/office/drawing/2014/chart" uri="{C3380CC4-5D6E-409C-BE32-E72D297353CC}">
              <c16:uniqueId val="{00000001-F4E4-406A-A11B-C6B0D9CABF06}"/>
            </c:ext>
          </c:extLst>
        </c:ser>
        <c:ser>
          <c:idx val="2"/>
          <c:order val="2"/>
          <c:tx>
            <c:strRef>
              <c:f>'Summary 2'!$N$2</c:f>
              <c:strCache>
                <c:ptCount val="1"/>
                <c:pt idx="0">
                  <c:v>October</c:v>
                </c:pt>
              </c:strCache>
            </c:strRef>
          </c:tx>
          <c:spPr>
            <a:solidFill>
              <a:schemeClr val="accent3"/>
            </a:solidFill>
            <a:ln>
              <a:noFill/>
            </a:ln>
            <a:effectLst/>
          </c:spPr>
          <c:invertIfNegative val="0"/>
          <c:cat>
            <c:strRef>
              <c:f>'Summary 2'!$K$3:$K$9</c:f>
              <c:strCache>
                <c:ptCount val="7"/>
                <c:pt idx="0">
                  <c:v>enQuesta</c:v>
                </c:pt>
                <c:pt idx="1">
                  <c:v>Inovah</c:v>
                </c:pt>
                <c:pt idx="2">
                  <c:v>Zipwire</c:v>
                </c:pt>
                <c:pt idx="3">
                  <c:v>InvoiceCloud</c:v>
                </c:pt>
                <c:pt idx="4">
                  <c:v>Slectron IVR</c:v>
                </c:pt>
                <c:pt idx="5">
                  <c:v>DivDat Kiosks</c:v>
                </c:pt>
                <c:pt idx="6">
                  <c:v>Customer Portal</c:v>
                </c:pt>
              </c:strCache>
            </c:strRef>
          </c:cat>
          <c:val>
            <c:numRef>
              <c:f>'Summary 2'!$N$3:$N$9</c:f>
              <c:numCache>
                <c:formatCode>0.00%</c:formatCode>
                <c:ptCount val="7"/>
                <c:pt idx="0">
                  <c:v>0.99865591397849462</c:v>
                </c:pt>
                <c:pt idx="1">
                  <c:v>0.99865591397849462</c:v>
                </c:pt>
                <c:pt idx="2">
                  <c:v>0.99865591397849462</c:v>
                </c:pt>
                <c:pt idx="3">
                  <c:v>0.99865591397849462</c:v>
                </c:pt>
                <c:pt idx="4">
                  <c:v>0.99865591397849462</c:v>
                </c:pt>
                <c:pt idx="5">
                  <c:v>0.99865591397849462</c:v>
                </c:pt>
                <c:pt idx="6">
                  <c:v>0.99865591397849462</c:v>
                </c:pt>
              </c:numCache>
            </c:numRef>
          </c:val>
          <c:extLst xmlns:c16r2="http://schemas.microsoft.com/office/drawing/2015/06/chart">
            <c:ext xmlns:c16="http://schemas.microsoft.com/office/drawing/2014/chart" uri="{C3380CC4-5D6E-409C-BE32-E72D297353CC}">
              <c16:uniqueId val="{00000002-F4E4-406A-A11B-C6B0D9CABF06}"/>
            </c:ext>
          </c:extLst>
        </c:ser>
        <c:dLbls>
          <c:showLegendKey val="0"/>
          <c:showVal val="0"/>
          <c:showCatName val="0"/>
          <c:showSerName val="0"/>
          <c:showPercent val="0"/>
          <c:showBubbleSize val="0"/>
        </c:dLbls>
        <c:gapWidth val="219"/>
        <c:overlap val="-27"/>
        <c:axId val="201055528"/>
        <c:axId val="270261880"/>
      </c:barChart>
      <c:catAx>
        <c:axId val="201055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70261880"/>
        <c:crosses val="autoZero"/>
        <c:auto val="1"/>
        <c:lblAlgn val="ctr"/>
        <c:lblOffset val="100"/>
        <c:noMultiLvlLbl val="0"/>
      </c:catAx>
      <c:valAx>
        <c:axId val="27026188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01055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C3C-4A02-A9BA-D2F5B49B5D3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C3C-4A02-A9BA-D2F5B49B5D3A}"/>
              </c:ext>
            </c:extLst>
          </c:dPt>
          <c:dLbls>
            <c:dLbl>
              <c:idx val="0"/>
              <c:layout>
                <c:manualLayout>
                  <c:x val="-0.1518355379345874"/>
                  <c:y val="-0.24439045270202331"/>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2C3C-4A02-A9BA-D2F5B49B5D3A}"/>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2C3C-4A02-A9BA-D2F5B49B5D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Delinquent</c:v>
                </c:pt>
              </c:strCache>
            </c:strRef>
          </c:cat>
          <c:val>
            <c:numRef>
              <c:f>Sheet1!$B$2:$B$3</c:f>
              <c:numCache>
                <c:formatCode>#,##0</c:formatCode>
                <c:ptCount val="2"/>
                <c:pt idx="0">
                  <c:v>229452</c:v>
                </c:pt>
                <c:pt idx="1">
                  <c:v>14731</c:v>
                </c:pt>
              </c:numCache>
            </c:numRef>
          </c:val>
          <c:extLst xmlns:c16r2="http://schemas.microsoft.com/office/drawing/2015/06/chart">
            <c:ext xmlns:c16="http://schemas.microsoft.com/office/drawing/2014/chart" uri="{C3380CC4-5D6E-409C-BE32-E72D297353CC}">
              <c16:uniqueId val="{00000004-2C3C-4A02-A9BA-D2F5B49B5D3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649184144103297E-2"/>
          <c:y val="8.5959757337414955E-2"/>
          <c:w val="0.88802730093262283"/>
          <c:h val="0.46739570648105733"/>
        </c:manualLayout>
      </c:layout>
      <c:pie3DChart>
        <c:varyColors val="1"/>
        <c:ser>
          <c:idx val="0"/>
          <c:order val="0"/>
          <c:tx>
            <c:strRef>
              <c:f>Sheet1!$B$1</c:f>
              <c:strCache>
                <c:ptCount val="1"/>
                <c:pt idx="0">
                  <c:v>Column1</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C0B-4699-BD3B-DE1879FEE9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C0B-4699-BD3B-DE1879FEE933}"/>
              </c:ext>
            </c:extLst>
          </c:dPt>
          <c:dLbls>
            <c:dLbl>
              <c:idx val="0"/>
              <c:layout>
                <c:manualLayout>
                  <c:x val="-8.0188027275289217E-2"/>
                  <c:y val="-0.29759858167517622"/>
                </c:manualLayout>
              </c:layout>
              <c:showLegendKey val="0"/>
              <c:showVal val="1"/>
              <c:showCatName val="0"/>
              <c:showSerName val="0"/>
              <c:showPercent val="1"/>
              <c:showBubbleSize val="0"/>
              <c:separator>
</c:separator>
              <c:extLst xmlns:c16r2="http://schemas.microsoft.com/office/drawing/2015/06/chart">
                <c:ext xmlns:c16="http://schemas.microsoft.com/office/drawing/2014/chart" uri="{C3380CC4-5D6E-409C-BE32-E72D297353CC}">
                  <c16:uniqueId val="{00000001-EC0B-4699-BD3B-DE1879FEE933}"/>
                </c:ext>
                <c:ext xmlns:c15="http://schemas.microsoft.com/office/drawing/2012/chart" uri="{CE6537A1-D6FC-4f65-9D91-7224C49458BB}"/>
              </c:extLst>
            </c:dLbl>
            <c:dLbl>
              <c:idx val="1"/>
              <c:layout>
                <c:manualLayout>
                  <c:x val="-0.17579002624671916"/>
                  <c:y val="1.32812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EC0B-4699-BD3B-DE1879FEE93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Franklin Gothic Book" panose="020B050302010202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Current</c:v>
                </c:pt>
                <c:pt idx="1">
                  <c:v>Deinquent</c:v>
                </c:pt>
              </c:strCache>
            </c:strRef>
          </c:cat>
          <c:val>
            <c:numRef>
              <c:f>Sheet1!$B$2:$B$3</c:f>
              <c:numCache>
                <c:formatCode>#,##0</c:formatCode>
                <c:ptCount val="2"/>
                <c:pt idx="0">
                  <c:v>31075</c:v>
                </c:pt>
                <c:pt idx="1">
                  <c:v>1482</c:v>
                </c:pt>
              </c:numCache>
            </c:numRef>
          </c:val>
          <c:extLst xmlns:c16r2="http://schemas.microsoft.com/office/drawing/2015/06/chart">
            <c:ext xmlns:c16="http://schemas.microsoft.com/office/drawing/2014/chart" uri="{C3380CC4-5D6E-409C-BE32-E72D297353CC}">
              <c16:uniqueId val="{00000004-EC0B-4699-BD3B-DE1879FEE93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tx>
                <c:rich>
                  <a:bodyPr/>
                  <a:lstStyle/>
                  <a:p>
                    <a:r>
                      <a:rPr lang="en-US" dirty="0" smtClean="0"/>
                      <a:t>Walk-Ins</a:t>
                    </a:r>
                  </a:p>
                  <a:p>
                    <a:fld id="{B725C134-898F-4B99-AF91-A1F3B4605C37}"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c:formatCode>
                <c:ptCount val="1"/>
                <c:pt idx="0">
                  <c:v>23237</c:v>
                </c:pt>
              </c:numCache>
            </c:numRef>
          </c:val>
          <c:extLst xmlns:c16r2="http://schemas.microsoft.com/office/drawing/2015/06/chart">
            <c:ext xmlns:c16="http://schemas.microsoft.com/office/drawing/2014/chart" uri="{C3380CC4-5D6E-409C-BE32-E72D297353CC}">
              <c16:uniqueId val="{00000001-5B74-48D8-8DF9-8D0294BE79B6}"/>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tx>
                <c:rich>
                  <a:bodyPr/>
                  <a:lstStyle/>
                  <a:p>
                    <a:fld id="{B5552BD0-DC3D-4B8C-A970-35043FD77FF3}" type="SERIESNAME">
                      <a:rPr lang="en-US" smtClean="0"/>
                      <a:pPr/>
                      <a:t>[SERIES NAME]</a:t>
                    </a:fld>
                    <a:r>
                      <a:rPr lang="en-US" baseline="0" dirty="0" smtClean="0"/>
                      <a:t> </a:t>
                    </a:r>
                    <a:fld id="{E80B2BCE-58C4-4061-AFE7-9EA924F41EB9}" type="VALUE">
                      <a:rPr lang="en-US" baseline="0"/>
                      <a:pPr/>
                      <a:t>[VALUE]</a:t>
                    </a:fld>
                    <a:endParaRPr lang="en-US" baseline="0"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c:formatCode>
                <c:ptCount val="1"/>
                <c:pt idx="0">
                  <c:v>19973</c:v>
                </c:pt>
              </c:numCache>
            </c:numRef>
          </c:val>
          <c:extLst xmlns:c16r2="http://schemas.microsoft.com/office/drawing/2015/06/chart">
            <c:ext xmlns:c16="http://schemas.microsoft.com/office/drawing/2014/chart" uri="{C3380CC4-5D6E-409C-BE32-E72D297353CC}">
              <c16:uniqueId val="{00000003-5B74-48D8-8DF9-8D0294BE79B6}"/>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tx>
                <c:rich>
                  <a:bodyPr/>
                  <a:lstStyle/>
                  <a:p>
                    <a:r>
                      <a:rPr lang="en-US" dirty="0" smtClean="0"/>
                      <a:t>Mail</a:t>
                    </a:r>
                  </a:p>
                  <a:p>
                    <a:fld id="{8AE65906-CB45-4B37-B603-3830A97B4FEC}"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c:formatCode>
                <c:ptCount val="1"/>
                <c:pt idx="0">
                  <c:v>50894</c:v>
                </c:pt>
              </c:numCache>
            </c:numRef>
          </c:val>
          <c:extLst xmlns:c16r2="http://schemas.microsoft.com/office/drawing/2015/06/chart">
            <c:ext xmlns:c16="http://schemas.microsoft.com/office/drawing/2014/chart" uri="{C3380CC4-5D6E-409C-BE32-E72D297353CC}">
              <c16:uniqueId val="{00000005-5B74-48D8-8DF9-8D0294BE79B6}"/>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tx>
                <c:rich>
                  <a:bodyPr/>
                  <a:lstStyle/>
                  <a:p>
                    <a:r>
                      <a:rPr lang="en-US" dirty="0" smtClean="0"/>
                      <a:t>Phone</a:t>
                    </a:r>
                    <a:br>
                      <a:rPr lang="en-US" dirty="0" smtClean="0"/>
                    </a:br>
                    <a:fld id="{C0A91174-F362-4637-BE0A-D490B037577A}" type="VALUE">
                      <a:rPr lang="en-US" baseline="0" smtClean="0"/>
                      <a:pPr/>
                      <a:t>[VALUE]</a:t>
                    </a:fld>
                    <a:endParaRPr lang="en-US"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c:formatCode>
                <c:ptCount val="1"/>
                <c:pt idx="0">
                  <c:v>16634</c:v>
                </c:pt>
              </c:numCache>
            </c:numRef>
          </c:val>
          <c:extLst xmlns:c16r2="http://schemas.microsoft.com/office/drawing/2015/06/chart">
            <c:ext xmlns:c16="http://schemas.microsoft.com/office/drawing/2014/chart" uri="{C3380CC4-5D6E-409C-BE32-E72D297353CC}">
              <c16:uniqueId val="{00000007-5B74-48D8-8DF9-8D0294BE79B6}"/>
            </c:ext>
          </c:extLst>
        </c:ser>
        <c:ser>
          <c:idx val="4"/>
          <c:order val="4"/>
          <c:tx>
            <c:strRef>
              <c:f>Sheet1!$F$1</c:f>
              <c:strCache>
                <c:ptCount val="1"/>
                <c:pt idx="0">
                  <c:v>Web</c:v>
                </c:pt>
              </c:strCache>
            </c:strRef>
          </c:tx>
          <c:spPr>
            <a:solidFill>
              <a:srgbClr val="00B0F0"/>
            </a:solidFill>
            <a:ln>
              <a:noFill/>
            </a:ln>
            <a:effectLst/>
          </c:spPr>
          <c:invertIfNegative val="0"/>
          <c:dLbls>
            <c:dLbl>
              <c:idx val="0"/>
              <c:tx>
                <c:rich>
                  <a:bodyPr/>
                  <a:lstStyle/>
                  <a:p>
                    <a:r>
                      <a:rPr lang="en-US" dirty="0" smtClean="0"/>
                      <a:t>Web</a:t>
                    </a:r>
                  </a:p>
                  <a:p>
                    <a:fld id="{BD4CC803-E83F-497B-BC99-046F3CB83859}"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B74-48D8-8DF9-8D0294BE79B6}"/>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c:formatCode>
                <c:ptCount val="1"/>
                <c:pt idx="0">
                  <c:v>46227</c:v>
                </c:pt>
              </c:numCache>
            </c:numRef>
          </c:val>
          <c:extLst xmlns:c16r2="http://schemas.microsoft.com/office/drawing/2015/06/chart">
            <c:ext xmlns:c16="http://schemas.microsoft.com/office/drawing/2014/chart" uri="{C3380CC4-5D6E-409C-BE32-E72D297353CC}">
              <c16:uniqueId val="{00000009-5B74-48D8-8DF9-8D0294BE79B6}"/>
            </c:ext>
          </c:extLst>
        </c:ser>
        <c:dLbls>
          <c:showLegendKey val="0"/>
          <c:showVal val="0"/>
          <c:showCatName val="0"/>
          <c:showSerName val="0"/>
          <c:showPercent val="0"/>
          <c:showBubbleSize val="0"/>
        </c:dLbls>
        <c:gapWidth val="219"/>
        <c:overlap val="-27"/>
        <c:axId val="269698240"/>
        <c:axId val="521112536"/>
      </c:barChart>
      <c:catAx>
        <c:axId val="269698240"/>
        <c:scaling>
          <c:orientation val="minMax"/>
        </c:scaling>
        <c:delete val="1"/>
        <c:axPos val="b"/>
        <c:numFmt formatCode="General" sourceLinked="1"/>
        <c:majorTickMark val="none"/>
        <c:minorTickMark val="none"/>
        <c:tickLblPos val="nextTo"/>
        <c:crossAx val="521112536"/>
        <c:crosses val="autoZero"/>
        <c:auto val="0"/>
        <c:lblAlgn val="ctr"/>
        <c:lblOffset val="100"/>
        <c:noMultiLvlLbl val="0"/>
      </c:catAx>
      <c:valAx>
        <c:axId val="521112536"/>
        <c:scaling>
          <c:orientation val="minMax"/>
          <c:max val="6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69698240"/>
        <c:crosses val="autoZero"/>
        <c:crossBetween val="between"/>
        <c:majorUnit val="10000"/>
        <c:minorUnit val="50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Walk-Ins</c:v>
                </c:pt>
              </c:strCache>
            </c:strRef>
          </c:tx>
          <c:spPr>
            <a:solidFill>
              <a:schemeClr val="accent1">
                <a:lumMod val="50000"/>
              </a:schemeClr>
            </a:solidFill>
            <a:ln>
              <a:noFill/>
            </a:ln>
            <a:effectLst/>
          </c:spPr>
          <c:invertIfNegative val="0"/>
          <c:dLbls>
            <c:dLbl>
              <c:idx val="0"/>
              <c:tx>
                <c:rich>
                  <a:bodyPr/>
                  <a:lstStyle/>
                  <a:p>
                    <a:r>
                      <a:rPr lang="en-US" dirty="0" smtClean="0"/>
                      <a:t>Walk-Ins</a:t>
                    </a:r>
                  </a:p>
                  <a:p>
                    <a:fld id="{EFADD059-9101-400F-B1D3-A77127A46C78}"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Sheet1!$B$2</c:f>
              <c:numCache>
                <c:formatCode>"$"#,##0.0</c:formatCode>
                <c:ptCount val="1"/>
                <c:pt idx="0">
                  <c:v>4.9000000000000004</c:v>
                </c:pt>
              </c:numCache>
            </c:numRef>
          </c:val>
          <c:extLst xmlns:c16r2="http://schemas.microsoft.com/office/drawing/2015/06/chart">
            <c:ext xmlns:c16="http://schemas.microsoft.com/office/drawing/2014/chart" uri="{C3380CC4-5D6E-409C-BE32-E72D297353CC}">
              <c16:uniqueId val="{00000001-5635-4FED-AB55-4DB85ABDD70D}"/>
            </c:ext>
          </c:extLst>
        </c:ser>
        <c:ser>
          <c:idx val="1"/>
          <c:order val="1"/>
          <c:tx>
            <c:strRef>
              <c:f>Sheet1!$C$1</c:f>
              <c:strCache>
                <c:ptCount val="1"/>
                <c:pt idx="0">
                  <c:v>Kiosks</c:v>
                </c:pt>
              </c:strCache>
            </c:strRef>
          </c:tx>
          <c:spPr>
            <a:solidFill>
              <a:schemeClr val="accent1">
                <a:lumMod val="75000"/>
              </a:schemeClr>
            </a:solidFill>
            <a:ln>
              <a:noFill/>
            </a:ln>
            <a:effectLst/>
          </c:spPr>
          <c:invertIfNegative val="0"/>
          <c:dLbls>
            <c:dLbl>
              <c:idx val="0"/>
              <c:layout>
                <c:manualLayout>
                  <c:x val="-2.7481408935049962E-3"/>
                  <c:y val="5.8511050933323726E-2"/>
                </c:manualLayout>
              </c:layout>
              <c:tx>
                <c:rich>
                  <a:bodyPr/>
                  <a:lstStyle/>
                  <a:p>
                    <a:fld id="{4C7CD65F-7D74-46F3-94A3-1AA6BD857C1F}" type="SERIESNAME">
                      <a:rPr lang="en-US" smtClean="0"/>
                      <a:pPr/>
                      <a:t>[SERIES NAME]</a:t>
                    </a:fld>
                    <a:r>
                      <a:rPr lang="en-US" dirty="0" smtClean="0"/>
                      <a:t/>
                    </a:r>
                    <a:br>
                      <a:rPr lang="en-US" dirty="0" smtClean="0"/>
                    </a:br>
                    <a:fld id="{B1B0D463-0B2F-4BBC-9B8B-BE481857AB92}" type="VALUE">
                      <a:rPr lang="en-US" baseline="0" smtClean="0"/>
                      <a:pPr/>
                      <a:t>[VALUE]</a:t>
                    </a:fld>
                    <a:endParaRPr lang="en-US" dirty="0" smtClean="0"/>
                  </a:p>
                </c:rich>
              </c:tx>
              <c:showLegendKey val="0"/>
              <c:showVal val="1"/>
              <c:showCatName val="0"/>
              <c:showSerName val="1"/>
              <c:showPercent val="0"/>
              <c:showBubbleSize val="0"/>
              <c:extLst xmlns:c16r2="http://schemas.microsoft.com/office/drawing/2015/06/chart">
                <c:ext xmlns:c16="http://schemas.microsoft.com/office/drawing/2014/chart" uri="{C3380CC4-5D6E-409C-BE32-E72D297353CC}">
                  <c16:uniqueId val="{00000002-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Sheet1!$C$2</c:f>
              <c:numCache>
                <c:formatCode>"$"#,##0.0</c:formatCode>
                <c:ptCount val="1"/>
                <c:pt idx="0">
                  <c:v>2.2999999999999998</c:v>
                </c:pt>
              </c:numCache>
            </c:numRef>
          </c:val>
          <c:extLst xmlns:c16r2="http://schemas.microsoft.com/office/drawing/2015/06/chart">
            <c:ext xmlns:c16="http://schemas.microsoft.com/office/drawing/2014/chart" uri="{C3380CC4-5D6E-409C-BE32-E72D297353CC}">
              <c16:uniqueId val="{00000003-5635-4FED-AB55-4DB85ABDD70D}"/>
            </c:ext>
          </c:extLst>
        </c:ser>
        <c:ser>
          <c:idx val="2"/>
          <c:order val="2"/>
          <c:tx>
            <c:strRef>
              <c:f>Sheet1!$D$1</c:f>
              <c:strCache>
                <c:ptCount val="1"/>
                <c:pt idx="0">
                  <c:v>Mail</c:v>
                </c:pt>
              </c:strCache>
            </c:strRef>
          </c:tx>
          <c:spPr>
            <a:solidFill>
              <a:schemeClr val="accent5">
                <a:lumMod val="40000"/>
                <a:lumOff val="60000"/>
              </a:schemeClr>
            </a:solidFill>
            <a:ln>
              <a:noFill/>
            </a:ln>
            <a:effectLst/>
          </c:spPr>
          <c:invertIfNegative val="0"/>
          <c:dLbls>
            <c:dLbl>
              <c:idx val="0"/>
              <c:layout>
                <c:manualLayout>
                  <c:x val="-2.1985127148039969E-2"/>
                  <c:y val="-8.2444217885137786E-3"/>
                </c:manualLayout>
              </c:layout>
              <c:tx>
                <c:rich>
                  <a:bodyPr/>
                  <a:lstStyle/>
                  <a:p>
                    <a:r>
                      <a:rPr lang="en-US" baseline="0" dirty="0" smtClean="0"/>
                      <a:t>Mail</a:t>
                    </a:r>
                  </a:p>
                  <a:p>
                    <a:fld id="{240E142A-4775-40D1-88E3-C8E596DF8FE5}"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Sheet1!$D$2</c:f>
              <c:numCache>
                <c:formatCode>"$"#,##0.0</c:formatCode>
                <c:ptCount val="1"/>
                <c:pt idx="0">
                  <c:v>15.6</c:v>
                </c:pt>
              </c:numCache>
            </c:numRef>
          </c:val>
          <c:extLst xmlns:c16r2="http://schemas.microsoft.com/office/drawing/2015/06/chart">
            <c:ext xmlns:c16="http://schemas.microsoft.com/office/drawing/2014/chart" uri="{C3380CC4-5D6E-409C-BE32-E72D297353CC}">
              <c16:uniqueId val="{00000005-5635-4FED-AB55-4DB85ABDD70D}"/>
            </c:ext>
          </c:extLst>
        </c:ser>
        <c:ser>
          <c:idx val="3"/>
          <c:order val="3"/>
          <c:tx>
            <c:strRef>
              <c:f>Sheet1!$E$1</c:f>
              <c:strCache>
                <c:ptCount val="1"/>
                <c:pt idx="0">
                  <c:v>Phone</c:v>
                </c:pt>
              </c:strCache>
            </c:strRef>
          </c:tx>
          <c:spPr>
            <a:solidFill>
              <a:schemeClr val="accent5">
                <a:lumMod val="60000"/>
                <a:lumOff val="40000"/>
              </a:schemeClr>
            </a:solidFill>
            <a:ln>
              <a:noFill/>
            </a:ln>
            <a:effectLst/>
          </c:spPr>
          <c:invertIfNegative val="0"/>
          <c:dLbls>
            <c:dLbl>
              <c:idx val="0"/>
              <c:layout>
                <c:manualLayout>
                  <c:x val="2.083333333333257E-3"/>
                  <c:y val="-4.0625000000000112E-2"/>
                </c:manualLayout>
              </c:layout>
              <c:tx>
                <c:rich>
                  <a:bodyPr/>
                  <a:lstStyle/>
                  <a:p>
                    <a:r>
                      <a:rPr lang="en-US" sz="1100" b="1" dirty="0" smtClean="0">
                        <a:solidFill>
                          <a:schemeClr val="tx1">
                            <a:lumMod val="75000"/>
                            <a:lumOff val="25000"/>
                          </a:schemeClr>
                        </a:solidFill>
                        <a:latin typeface="Franklin Gothic Book" panose="020B0503020102020204" pitchFamily="34" charset="0"/>
                      </a:rPr>
                      <a:t>IVR</a:t>
                    </a:r>
                  </a:p>
                  <a:p>
                    <a:fld id="{BBBDCE90-9B9A-4316-96D9-1EDADE1F6222}" type="VALUE">
                      <a:rPr lang="en-US" sz="1100" b="1" baseline="0" smtClean="0">
                        <a:solidFill>
                          <a:schemeClr val="tx1">
                            <a:lumMod val="75000"/>
                            <a:lumOff val="25000"/>
                          </a:schemeClr>
                        </a:solidFill>
                        <a:latin typeface="Franklin Gothic Book" panose="020B0503020102020204" pitchFamily="34" charset="0"/>
                      </a:rPr>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Sheet1!$E$2</c:f>
              <c:numCache>
                <c:formatCode>"$"#,##0.0</c:formatCode>
                <c:ptCount val="1"/>
                <c:pt idx="0">
                  <c:v>1.9</c:v>
                </c:pt>
              </c:numCache>
            </c:numRef>
          </c:val>
          <c:extLst xmlns:c16r2="http://schemas.microsoft.com/office/drawing/2015/06/chart">
            <c:ext xmlns:c16="http://schemas.microsoft.com/office/drawing/2014/chart" uri="{C3380CC4-5D6E-409C-BE32-E72D297353CC}">
              <c16:uniqueId val="{00000007-5635-4FED-AB55-4DB85ABDD70D}"/>
            </c:ext>
          </c:extLst>
        </c:ser>
        <c:ser>
          <c:idx val="4"/>
          <c:order val="4"/>
          <c:tx>
            <c:strRef>
              <c:f>Sheet1!$F$1</c:f>
              <c:strCache>
                <c:ptCount val="1"/>
                <c:pt idx="0">
                  <c:v>Web</c:v>
                </c:pt>
              </c:strCache>
            </c:strRef>
          </c:tx>
          <c:spPr>
            <a:solidFill>
              <a:srgbClr val="00B0F0"/>
            </a:solidFill>
            <a:ln>
              <a:noFill/>
            </a:ln>
            <a:effectLst/>
          </c:spPr>
          <c:invertIfNegative val="0"/>
          <c:dLbls>
            <c:dLbl>
              <c:idx val="0"/>
              <c:tx>
                <c:rich>
                  <a:bodyPr/>
                  <a:lstStyle/>
                  <a:p>
                    <a:r>
                      <a:rPr lang="en-US" dirty="0" smtClean="0"/>
                      <a:t>Web</a:t>
                    </a:r>
                  </a:p>
                  <a:p>
                    <a:fld id="{F6E511D1-F151-4B19-89E9-4E153AC3893F}"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5635-4FED-AB55-4DB85ABDD70D}"/>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Transactions</c:v>
                </c:pt>
              </c:strCache>
            </c:strRef>
          </c:cat>
          <c:val>
            <c:numRef>
              <c:f>Sheet1!$F$2</c:f>
              <c:numCache>
                <c:formatCode>"$"#,##0.0</c:formatCode>
                <c:ptCount val="1"/>
                <c:pt idx="0">
                  <c:v>8.1</c:v>
                </c:pt>
              </c:numCache>
            </c:numRef>
          </c:val>
          <c:extLst xmlns:c16r2="http://schemas.microsoft.com/office/drawing/2015/06/chart">
            <c:ext xmlns:c16="http://schemas.microsoft.com/office/drawing/2014/chart" uri="{C3380CC4-5D6E-409C-BE32-E72D297353CC}">
              <c16:uniqueId val="{00000009-5635-4FED-AB55-4DB85ABDD70D}"/>
            </c:ext>
          </c:extLst>
        </c:ser>
        <c:dLbls>
          <c:showLegendKey val="0"/>
          <c:showVal val="0"/>
          <c:showCatName val="0"/>
          <c:showSerName val="0"/>
          <c:showPercent val="0"/>
          <c:showBubbleSize val="0"/>
        </c:dLbls>
        <c:gapWidth val="219"/>
        <c:overlap val="-27"/>
        <c:axId val="521113320"/>
        <c:axId val="521113712"/>
      </c:barChart>
      <c:catAx>
        <c:axId val="521113320"/>
        <c:scaling>
          <c:orientation val="minMax"/>
        </c:scaling>
        <c:delete val="1"/>
        <c:axPos val="b"/>
        <c:numFmt formatCode="General" sourceLinked="1"/>
        <c:majorTickMark val="none"/>
        <c:minorTickMark val="none"/>
        <c:tickLblPos val="nextTo"/>
        <c:crossAx val="521113712"/>
        <c:crosses val="autoZero"/>
        <c:auto val="0"/>
        <c:lblAlgn val="ctr"/>
        <c:lblOffset val="100"/>
        <c:noMultiLvlLbl val="0"/>
      </c:catAx>
      <c:valAx>
        <c:axId val="521113712"/>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1113320"/>
        <c:crosses val="autoZero"/>
        <c:crossBetween val="between"/>
        <c:majorUnit val="5"/>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3958333333333334"/>
                  <c:y val="6.2499999999999431E-3"/>
                </c:manualLayout>
              </c:layout>
              <c:tx>
                <c:rich>
                  <a:bodyPr/>
                  <a:lstStyle/>
                  <a:p>
                    <a:r>
                      <a:rPr lang="en-US" dirty="0" smtClean="0"/>
                      <a:t>Operating</a:t>
                    </a:r>
                    <a:r>
                      <a:rPr lang="en-US" baseline="0" dirty="0" smtClean="0"/>
                      <a:t> </a:t>
                    </a:r>
                    <a:fld id="{D2875B14-D50D-410A-9DFE-ABD93C30D72D}" type="VALUE">
                      <a:rPr lang="en-US" baseline="0"/>
                      <a:pPr/>
                      <a:t>[VALUE]</a:t>
                    </a:fld>
                    <a:endParaRPr lang="en-US" baseline="0" dirty="0" smtClean="0"/>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FC72-4471-87D7-68928E99C773}"/>
                </c:ext>
                <c:ext xmlns:c15="http://schemas.microsoft.com/office/drawing/2012/chart" uri="{CE6537A1-D6FC-4f65-9D91-7224C49458BB}">
                  <c15:dlblFieldTable/>
                  <c15:showDataLabelsRange val="0"/>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FC72-4471-87D7-68928E99C773}"/>
                </c:ext>
                <c:ext xmlns:c15="http://schemas.microsoft.com/office/drawing/2012/chart" uri="{CE6537A1-D6FC-4f65-9D91-7224C49458BB}">
                  <c15:dlblFieldTable/>
                  <c15:showDataLabelsRange val="0"/>
                </c:ext>
              </c:extLst>
            </c:dLbl>
            <c:dLbl>
              <c:idx val="2"/>
              <c:layout>
                <c:manualLayout>
                  <c:x val="0.10833333333333334"/>
                  <c:y val="3.1250000000000002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FC72-4471-87D7-68928E99C773}"/>
                </c:ex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Sheet1!$B$2:$B$4</c:f>
              <c:numCache>
                <c:formatCode>#,##0</c:formatCode>
                <c:ptCount val="3"/>
                <c:pt idx="0">
                  <c:v>29849</c:v>
                </c:pt>
                <c:pt idx="1">
                  <c:v>29837</c:v>
                </c:pt>
                <c:pt idx="2">
                  <c:v>29214</c:v>
                </c:pt>
              </c:numCache>
            </c:numRef>
          </c:val>
          <c:extLst xmlns:c16r2="http://schemas.microsoft.com/office/drawing/2015/06/char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B7CF17A4-F5AE-41E0-BAD0-CF450AA118F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E9CBA189-AF42-49A2-AAAF-3A5673E5E5AE}"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layout>
                <c:manualLayout>
                  <c:x val="8.333333333333317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r>
                      <a:rPr lang="en-US" sz="1197" b="1" i="0" u="none" strike="noStrike" kern="1200" baseline="0" dirty="0" smtClean="0">
                        <a:solidFill>
                          <a:prstClr val="black">
                            <a:lumMod val="75000"/>
                            <a:lumOff val="25000"/>
                          </a:prstClr>
                        </a:solidFill>
                        <a:latin typeface="Franklin Gothic Book" panose="020B0503020102020204" pitchFamily="34" charset="0"/>
                      </a:rPr>
                      <a:t>Operating with Issues</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fld id="{A06C283C-652D-4CBF-A277-4159FA93E078}" type="VALU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lumMod val="75000"/>
                              <a:lumOff val="25000"/>
                            </a:prst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black">
                          <a:lumMod val="75000"/>
                          <a:lumOff val="25000"/>
                        </a:prst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Sheet1!$C$2:$C$4</c:f>
              <c:numCache>
                <c:formatCode>General</c:formatCode>
                <c:ptCount val="3"/>
                <c:pt idx="0">
                  <c:v>37</c:v>
                </c:pt>
                <c:pt idx="1">
                  <c:v>33</c:v>
                </c:pt>
                <c:pt idx="2">
                  <c:v>231</c:v>
                </c:pt>
              </c:numCache>
            </c:numRef>
          </c:val>
          <c:extLst xmlns:c16r2="http://schemas.microsoft.com/office/drawing/2015/06/char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8-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A-FC72-4471-87D7-68928E99C773}"/>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August</c:v>
                </c:pt>
                <c:pt idx="1">
                  <c:v>September</c:v>
                </c:pt>
                <c:pt idx="2">
                  <c:v>October</c:v>
                </c:pt>
              </c:strCache>
            </c:strRef>
          </c:cat>
          <c:val>
            <c:numRef>
              <c:f>Sheet1!$D$2:$D$4</c:f>
              <c:numCache>
                <c:formatCode>General</c:formatCode>
                <c:ptCount val="3"/>
                <c:pt idx="0">
                  <c:v>36</c:v>
                </c:pt>
                <c:pt idx="1">
                  <c:v>52</c:v>
                </c:pt>
                <c:pt idx="2">
                  <c:v>485</c:v>
                </c:pt>
              </c:numCache>
            </c:numRef>
          </c:val>
          <c:extLst xmlns:c16r2="http://schemas.microsoft.com/office/drawing/2015/06/char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522680096"/>
        <c:axId val="522680488"/>
      </c:barChart>
      <c:catAx>
        <c:axId val="52268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680488"/>
        <c:crosses val="autoZero"/>
        <c:auto val="1"/>
        <c:lblAlgn val="ctr"/>
        <c:lblOffset val="100"/>
        <c:noMultiLvlLbl val="0"/>
      </c:catAx>
      <c:valAx>
        <c:axId val="5226804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68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0FE0-4550-94EE-CB7C8933AF3A}"/>
                </c:ext>
                <c:ext xmlns:c15="http://schemas.microsoft.com/office/drawing/2012/chart" uri="{CE6537A1-D6FC-4f65-9D91-7224C49458BB}"/>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0FE0-4550-94EE-CB7C8933AF3A}"/>
                </c:ext>
                <c:ext xmlns:c15="http://schemas.microsoft.com/office/drawing/2012/chart" uri="{CE6537A1-D6FC-4f65-9D91-7224C49458BB}"/>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0FE0-4550-94EE-CB7C8933AF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175</c:v>
                </c:pt>
                <c:pt idx="1">
                  <c:v>159</c:v>
                </c:pt>
                <c:pt idx="2">
                  <c:v>181</c:v>
                </c:pt>
              </c:numCache>
            </c:numRef>
          </c:val>
          <c:smooth val="0"/>
          <c:extLst xmlns:c16r2="http://schemas.microsoft.com/office/drawing/2015/06/char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4.8387096774193547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E0-4550-94EE-CB7C8933AF3A}"/>
                </c:ext>
                <c:ext xmlns:c15="http://schemas.microsoft.com/office/drawing/2012/chart" uri="{CE6537A1-D6FC-4f65-9D91-7224C49458BB}"/>
              </c:extLst>
            </c:dLbl>
            <c:dLbl>
              <c:idx val="1"/>
              <c:layout>
                <c:manualLayout>
                  <c:x val="-1.6129032258064516E-2"/>
                  <c:y val="8.41995773078087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E0-4550-94EE-CB7C8933AF3A}"/>
                </c:ext>
                <c:ext xmlns:c15="http://schemas.microsoft.com/office/drawing/2012/chart" uri="{CE6537A1-D6FC-4f65-9D91-7224C49458BB}"/>
              </c:extLst>
            </c:dLbl>
            <c:dLbl>
              <c:idx val="2"/>
              <c:layout>
                <c:manualLayout>
                  <c:x val="-5.9139784946236694E-2"/>
                  <c:y val="7.48440687180522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E0-4550-94EE-CB7C8933AF3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175</c:v>
                </c:pt>
                <c:pt idx="1">
                  <c:v>154</c:v>
                </c:pt>
                <c:pt idx="2">
                  <c:v>176</c:v>
                </c:pt>
              </c:numCache>
            </c:numRef>
          </c:val>
          <c:smooth val="0"/>
          <c:extLst xmlns:c16r2="http://schemas.microsoft.com/office/drawing/2015/06/char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522681272"/>
        <c:axId val="522681664"/>
      </c:lineChart>
      <c:catAx>
        <c:axId val="5226812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681664"/>
        <c:crosses val="autoZero"/>
        <c:auto val="0"/>
        <c:lblAlgn val="ctr"/>
        <c:lblOffset val="100"/>
        <c:noMultiLvlLbl val="1"/>
      </c:catAx>
      <c:valAx>
        <c:axId val="522681664"/>
        <c:scaling>
          <c:orientation val="minMax"/>
          <c:max val="200"/>
          <c:min val="12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68127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0130951373013"/>
          <c:y val="4.306505123307322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0-822A-49E5-BF7C-FDFA219493C1}"/>
                </c:ext>
                <c:ext xmlns:c15="http://schemas.microsoft.com/office/drawing/2012/chart" uri="{CE6537A1-D6FC-4f65-9D91-7224C49458BB}"/>
              </c:extLst>
            </c:dLbl>
            <c:dLbl>
              <c:idx val="1"/>
              <c:layout>
                <c:manualLayout>
                  <c:x val="-2.3297491039426459E-2"/>
                  <c:y val="-5.6133051538539168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1-822A-49E5-BF7C-FDFA219493C1}"/>
                </c:ext>
                <c:ext xmlns:c15="http://schemas.microsoft.com/office/drawing/2012/chart" uri="{CE6537A1-D6FC-4f65-9D91-7224C49458BB}"/>
              </c:extLst>
            </c:dLbl>
            <c:dLbl>
              <c:idx val="2"/>
              <c:layout>
                <c:manualLayout>
                  <c:x val="-5.3763440860215058E-3"/>
                  <c:y val="-6.766169007631001E-2"/>
                </c:manualLayout>
              </c:layout>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2-822A-49E5-BF7C-FDFA219493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Sheet1!$B$2:$B$4</c:f>
              <c:numCache>
                <c:formatCode>#,##0</c:formatCode>
                <c:ptCount val="3"/>
                <c:pt idx="0">
                  <c:v>124</c:v>
                </c:pt>
                <c:pt idx="1">
                  <c:v>147</c:v>
                </c:pt>
                <c:pt idx="2">
                  <c:v>114</c:v>
                </c:pt>
              </c:numCache>
            </c:numRef>
          </c:val>
          <c:smooth val="0"/>
          <c:extLst xmlns:c16r2="http://schemas.microsoft.com/office/drawing/2015/06/chart">
            <c:ext xmlns:c16="http://schemas.microsoft.com/office/drawing/2014/chart" uri="{C3380CC4-5D6E-409C-BE32-E72D297353CC}">
              <c16:uniqueId val="{00000003-822A-49E5-BF7C-FDFA219493C1}"/>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1.9713261648745553E-2"/>
                  <c:y val="0.118503108803582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22A-49E5-BF7C-FDFA219493C1}"/>
                </c:ext>
                <c:ext xmlns:c15="http://schemas.microsoft.com/office/drawing/2012/chart" uri="{CE6537A1-D6FC-4f65-9D91-7224C49458BB}"/>
              </c:extLst>
            </c:dLbl>
            <c:dLbl>
              <c:idx val="1"/>
              <c:layout>
                <c:manualLayout>
                  <c:x val="-1.433691756272408E-2"/>
                  <c:y val="6.23700572650435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22A-49E5-BF7C-FDFA219493C1}"/>
                </c:ext>
                <c:ext xmlns:c15="http://schemas.microsoft.com/office/drawing/2012/chart" uri="{CE6537A1-D6FC-4f65-9D91-7224C49458BB}"/>
              </c:extLst>
            </c:dLbl>
            <c:dLbl>
              <c:idx val="2"/>
              <c:layout>
                <c:manualLayout>
                  <c:x val="-8.9605734767025085E-3"/>
                  <c:y val="5.30145486752869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22A-49E5-BF7C-FDFA219493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c:v>
                </c:pt>
                <c:pt idx="1">
                  <c:v>September</c:v>
                </c:pt>
                <c:pt idx="2">
                  <c:v>October</c:v>
                </c:pt>
              </c:strCache>
            </c:strRef>
          </c:cat>
          <c:val>
            <c:numRef>
              <c:f>Sheet1!$C$2:$C$4</c:f>
              <c:numCache>
                <c:formatCode>General</c:formatCode>
                <c:ptCount val="3"/>
                <c:pt idx="0">
                  <c:v>115</c:v>
                </c:pt>
                <c:pt idx="1">
                  <c:v>132</c:v>
                </c:pt>
                <c:pt idx="2">
                  <c:v>90</c:v>
                </c:pt>
              </c:numCache>
            </c:numRef>
          </c:val>
          <c:smooth val="0"/>
          <c:extLst xmlns:c16r2="http://schemas.microsoft.com/office/drawing/2015/06/chart">
            <c:ext xmlns:c16="http://schemas.microsoft.com/office/drawing/2014/chart" uri="{C3380CC4-5D6E-409C-BE32-E72D297353CC}">
              <c16:uniqueId val="{00000007-822A-49E5-BF7C-FDFA219493C1}"/>
            </c:ext>
          </c:extLst>
        </c:ser>
        <c:dLbls>
          <c:showLegendKey val="0"/>
          <c:showVal val="0"/>
          <c:showCatName val="0"/>
          <c:showSerName val="0"/>
          <c:showPercent val="0"/>
          <c:showBubbleSize val="0"/>
        </c:dLbls>
        <c:marker val="1"/>
        <c:smooth val="0"/>
        <c:axId val="522777144"/>
        <c:axId val="522777536"/>
      </c:lineChart>
      <c:catAx>
        <c:axId val="5227771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777536"/>
        <c:crosses val="autoZero"/>
        <c:auto val="1"/>
        <c:lblAlgn val="ctr"/>
        <c:lblOffset val="100"/>
        <c:noMultiLvlLbl val="1"/>
      </c:catAx>
      <c:valAx>
        <c:axId val="522777536"/>
        <c:scaling>
          <c:orientation val="minMax"/>
          <c:max val="250"/>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22777144"/>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0070C0"/>
            </a:solidFill>
            <a:ln>
              <a:noFill/>
            </a:ln>
            <a:effectLst/>
          </c:spPr>
          <c:invertIfNegative val="0"/>
          <c:dPt>
            <c:idx val="0"/>
            <c:invertIfNegative val="0"/>
            <c:bubble3D val="0"/>
            <c:spPr>
              <a:solidFill>
                <a:srgbClr val="27999D"/>
              </a:solidFill>
              <a:ln>
                <a:noFill/>
              </a:ln>
              <a:effectLst/>
            </c:spPr>
          </c:dPt>
          <c:dPt>
            <c:idx val="1"/>
            <c:invertIfNegative val="0"/>
            <c:bubble3D val="0"/>
            <c:spPr>
              <a:solidFill>
                <a:schemeClr val="accent1">
                  <a:lumMod val="50000"/>
                </a:schemeClr>
              </a:solidFill>
              <a:ln>
                <a:noFill/>
              </a:ln>
              <a:effectLst/>
            </c:spPr>
          </c:dPt>
          <c:dLbls>
            <c:dLbl>
              <c:idx val="0"/>
              <c:layout>
                <c:manualLayout>
                  <c:x val="-2.0833333333333715E-3"/>
                  <c:y val="-0.40625"/>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2.0833333333333333E-3"/>
                  <c:y val="-0.33750000000000002"/>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4.1666666666666666E-3"/>
                  <c:y val="-0.22500000000000006"/>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Annual Goal</c:v>
                </c:pt>
                <c:pt idx="1">
                  <c:v>2017</c:v>
                </c:pt>
                <c:pt idx="2">
                  <c:v>January - September 2018</c:v>
                </c:pt>
              </c:strCache>
            </c:strRef>
          </c:cat>
          <c:val>
            <c:numRef>
              <c:f>Sheet1!$B$2:$B$4</c:f>
              <c:numCache>
                <c:formatCode>#,##0</c:formatCode>
                <c:ptCount val="3"/>
                <c:pt idx="0">
                  <c:v>10000</c:v>
                </c:pt>
                <c:pt idx="1">
                  <c:v>7479</c:v>
                </c:pt>
                <c:pt idx="2">
                  <c:v>6000</c:v>
                </c:pt>
              </c:numCache>
            </c:numRef>
          </c:val>
          <c:extLst xmlns:c16r2="http://schemas.microsoft.com/office/drawing/2015/06/char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69699416"/>
        <c:axId val="269699024"/>
      </c:barChart>
      <c:catAx>
        <c:axId val="269699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699024"/>
        <c:crosses val="autoZero"/>
        <c:auto val="1"/>
        <c:lblAlgn val="ctr"/>
        <c:lblOffset val="100"/>
        <c:noMultiLvlLbl val="0"/>
      </c:catAx>
      <c:valAx>
        <c:axId val="2696990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699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11/13/2018</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2000869"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November 14, </a:t>
            </a:r>
            <a:r>
              <a:rPr lang="en-US" sz="1000" dirty="0" smtClean="0">
                <a:solidFill>
                  <a:srgbClr val="003B49"/>
                </a:solidFill>
                <a:latin typeface="Arial Narrow" panose="020B0606020202030204" pitchFamily="34" charset="0"/>
              </a:rPr>
              <a:t>2018</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11/13/2018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11/13/2018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11/13/2018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11/13/2018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11/13/2018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11/13/2018</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11/13/2018</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11/13/2018</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11/13/2018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11/13/2018</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42667" y="130136"/>
            <a:ext cx="2036068" cy="1070530"/>
          </a:xfrm>
          <a:prstGeom prst="rect">
            <a:avLst/>
          </a:prstGeom>
        </p:spPr>
      </p:pic>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chart" Target="../charts/chart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dwsdkiosk.com/" TargetMode="External"/><Relationship Id="rId7" Type="http://schemas.openxmlformats.org/officeDocument/2006/relationships/image" Target="../media/image9.png"/><Relationship Id="rId2" Type="http://schemas.openxmlformats.org/officeDocument/2006/relationships/hyperlink" Target="http://www.detroitmi.gov/paymywaterbill" TargetMode="Externa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November 14, </a:t>
            </a:r>
            <a:r>
              <a:rPr lang="en-US" sz="1400" dirty="0">
                <a:solidFill>
                  <a:schemeClr val="bg1"/>
                </a:solidFill>
                <a:latin typeface="Arial" panose="020B0604020202020204" pitchFamily="34" charset="0"/>
                <a:cs typeface="Arial" panose="020B0604020202020204" pitchFamily="34" charset="0"/>
              </a:rPr>
              <a:t>2018</a:t>
            </a:r>
          </a:p>
        </p:txBody>
      </p:sp>
      <p:sp>
        <p:nvSpPr>
          <p:cNvPr id="22" name="Title 1">
            <a:extLst>
              <a:ext uri="{FF2B5EF4-FFF2-40B4-BE49-F238E27FC236}">
                <a16:creationId xmlns=""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15" name="Picture 14">
            <a:extLst>
              <a:ext uri="{FF2B5EF4-FFF2-40B4-BE49-F238E27FC236}">
                <a16:creationId xmlns="" xmlns:a16="http://schemas.microsoft.com/office/drawing/2014/main" id="{725439A6-8CAD-EA4C-9297-4090E45C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001" y="169379"/>
            <a:ext cx="3970504" cy="209215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405036731"/>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has a service level agreement with contractors to have reported water main breaks repaired within four days.</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768893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848"/>
            <a:ext cx="6274904"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catch basin inspections and cleaning had a late start in 2018 due to weather, equipment maintenance and two large rainstorms which had DWSD crews re-assigned to water-in-the-basement complaints for two weeks on two separate occasions in the Spring.</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1609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952083047"/>
              </p:ext>
            </p:extLst>
          </p:nvPr>
        </p:nvGraphicFramePr>
        <p:xfrm>
          <a:off x="178904" y="11290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060" t="10980" r="1470" b="11765"/>
          <a:stretch/>
        </p:blipFill>
        <p:spPr>
          <a:xfrm>
            <a:off x="6293702" y="4675841"/>
            <a:ext cx="2729275" cy="1828800"/>
          </a:xfrm>
          <a:prstGeom prst="rect">
            <a:avLst/>
          </a:prstGeom>
          <a:ln>
            <a:solidFill>
              <a:srgbClr val="27999D"/>
            </a:solidFill>
          </a:ln>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13</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225184483"/>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980782"/>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Every percentage increase in the collection rate above 80 percent is an additional $4-$7 million which can be applied to the maintenance and rehabilitation of the water and sewer infrastructure.</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131306" y="5140167"/>
            <a:ext cx="331648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12-Month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67874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sp>
        <p:nvSpPr>
          <p:cNvPr id="4" name="TextBox 3"/>
          <p:cNvSpPr txBox="1"/>
          <p:nvPr/>
        </p:nvSpPr>
        <p:spPr>
          <a:xfrm>
            <a:off x="0" y="5370187"/>
            <a:ext cx="9144000" cy="30777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As of September 30, 2018, DWSD had </a:t>
            </a:r>
            <a:r>
              <a:rPr lang="en-US" sz="1400" u="sng" dirty="0" smtClean="0">
                <a:solidFill>
                  <a:schemeClr val="tx1">
                    <a:lumMod val="75000"/>
                    <a:lumOff val="25000"/>
                  </a:schemeClr>
                </a:solidFill>
                <a:latin typeface="Franklin Gothic Book" panose="020B0503020102020204" pitchFamily="34" charset="0"/>
              </a:rPr>
              <a:t>235</a:t>
            </a:r>
            <a:r>
              <a:rPr lang="en-US" sz="1400" dirty="0" smtClean="0">
                <a:solidFill>
                  <a:schemeClr val="tx1">
                    <a:lumMod val="75000"/>
                    <a:lumOff val="25000"/>
                  </a:schemeClr>
                </a:solidFill>
                <a:latin typeface="Franklin Gothic Book" panose="020B0503020102020204" pitchFamily="34" charset="0"/>
              </a:rPr>
              <a:t> days of cash on hand. The target is 120 days.</a:t>
            </a:r>
          </a:p>
        </p:txBody>
      </p:sp>
      <p:cxnSp>
        <p:nvCxnSpPr>
          <p:cNvPr id="5" name="Straight Connector 4"/>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$111,506,784</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September 30, 2018</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$81,669,178</a:t>
            </a:r>
            <a:endParaRPr lang="en-US" sz="4000" dirty="0">
              <a:solidFill>
                <a:schemeClr val="bg1"/>
              </a:solidFill>
              <a:latin typeface="Impact" panose="020B0806030902050204" pitchFamily="34" charset="0"/>
            </a:endParaRP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September 30, 2018</a:t>
            </a:r>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sp>
        <p:nvSpPr>
          <p:cNvPr id="27" name="TextBox 26"/>
          <p:cNvSpPr txBox="1"/>
          <p:nvPr/>
        </p:nvSpPr>
        <p:spPr>
          <a:xfrm>
            <a:off x="892127" y="1088354"/>
            <a:ext cx="2743200" cy="2277308"/>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930</a:t>
            </a:r>
          </a:p>
          <a:p>
            <a:pPr algn="ctr"/>
            <a:r>
              <a:rPr lang="en-US" sz="1400" dirty="0">
                <a:solidFill>
                  <a:schemeClr val="bg1"/>
                </a:solidFill>
                <a:latin typeface="Franklin Gothic Book" panose="020B0503020102020204" pitchFamily="34" charset="0"/>
              </a:rPr>
              <a:t>[</a:t>
            </a:r>
            <a:r>
              <a:rPr lang="en-US" sz="1400" dirty="0" smtClean="0">
                <a:solidFill>
                  <a:schemeClr val="bg1"/>
                </a:solidFill>
                <a:latin typeface="Franklin Gothic Book" panose="020B0503020102020204" pitchFamily="34" charset="0"/>
              </a:rPr>
              <a:t>62 per month, on average]</a:t>
            </a:r>
          </a:p>
          <a:p>
            <a:pPr algn="ctr"/>
            <a:r>
              <a:rPr lang="en-US" sz="1600" dirty="0" smtClean="0">
                <a:latin typeface="Franklin Gothic Book" panose="020B0503020102020204" pitchFamily="34" charset="0"/>
              </a:rPr>
              <a:t>Property addresses investigated for delinquency, possible meter tampering and no meter.</a:t>
            </a:r>
            <a:endParaRPr lang="en-US" sz="1600" dirty="0">
              <a:latin typeface="Franklin Gothic Book" panose="020B0503020102020204" pitchFamily="34" charset="0"/>
            </a:endParaRPr>
          </a:p>
        </p:txBody>
      </p:sp>
      <p:sp>
        <p:nvSpPr>
          <p:cNvPr id="28" name="TextBox 27"/>
          <p:cNvSpPr txBox="1"/>
          <p:nvPr/>
        </p:nvSpPr>
        <p:spPr>
          <a:xfrm>
            <a:off x="892127" y="3441774"/>
            <a:ext cx="2743200" cy="1138654"/>
          </a:xfrm>
          <a:prstGeom prst="foldedCorner">
            <a:avLst/>
          </a:prstGeom>
          <a:solidFill>
            <a:srgbClr val="279989"/>
          </a:solidFill>
        </p:spPr>
        <p:txBody>
          <a:bodyPr wrap="square" rtlCol="0">
            <a:spAutoFit/>
          </a:bodyPr>
          <a:lstStyle/>
          <a:p>
            <a:pPr algn="ctr"/>
            <a:r>
              <a:rPr lang="en-US" sz="4000" dirty="0" smtClean="0">
                <a:solidFill>
                  <a:schemeClr val="bg1"/>
                </a:solidFill>
                <a:latin typeface="Impact" panose="020B0806030902050204" pitchFamily="34" charset="0"/>
              </a:rPr>
              <a:t>$5,616,727</a:t>
            </a:r>
          </a:p>
          <a:p>
            <a:pPr algn="ctr"/>
            <a:r>
              <a:rPr lang="en-US" sz="1600" dirty="0" smtClean="0">
                <a:latin typeface="Franklin Gothic Book" panose="020B0503020102020204" pitchFamily="34" charset="0"/>
              </a:rPr>
              <a:t>Money owed to DWSD </a:t>
            </a:r>
            <a:endParaRPr lang="en-US" sz="1600" dirty="0">
              <a:latin typeface="Franklin Gothic Book" panose="020B0503020102020204" pitchFamily="34" charset="0"/>
            </a:endParaRPr>
          </a:p>
        </p:txBody>
      </p:sp>
      <p:sp>
        <p:nvSpPr>
          <p:cNvPr id="29" name="TextBox 28"/>
          <p:cNvSpPr txBox="1"/>
          <p:nvPr/>
        </p:nvSpPr>
        <p:spPr>
          <a:xfrm>
            <a:off x="90128" y="538514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The DWSD Revenue Recovery Unit, in collaboration with customer service/billing, has identified nearly $6 million in services owed by primarily commercial customers. They uncovered severe delinquencies, non-working meters, unauthorized use of fire hydrants, tampering with the meters, or connected to the city’s water main without a meter and/or permit. The team works closely with the DWSD collections and legal staff.</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3144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241130" y="4485768"/>
            <a:ext cx="2609945"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Unauthorized fire hydrant usage</a:t>
            </a:r>
            <a:endParaRPr lang="en-US" sz="1400" b="1" dirty="0">
              <a:solidFill>
                <a:schemeClr val="tx1">
                  <a:lumMod val="75000"/>
                  <a:lumOff val="25000"/>
                </a:schemeClr>
              </a:solidFill>
              <a:latin typeface="Franklin Gothic Book" panose="020B0503020102020204" pitchFamily="34" charset="0"/>
            </a:endParaRPr>
          </a:p>
        </p:txBody>
      </p:sp>
      <p:pic>
        <p:nvPicPr>
          <p:cNvPr id="3" name="Picture 2"/>
          <p:cNvPicPr>
            <a:picLocks noChangeAspect="1"/>
          </p:cNvPicPr>
          <p:nvPr/>
        </p:nvPicPr>
        <p:blipFill rotWithShape="1">
          <a:blip r:embed="rId2"/>
          <a:srcRect l="16176" t="6580" r="30735" b="14689"/>
          <a:stretch/>
        </p:blipFill>
        <p:spPr>
          <a:xfrm rot="5400000">
            <a:off x="6060203" y="1734370"/>
            <a:ext cx="2971800" cy="2477870"/>
          </a:xfrm>
          <a:prstGeom prst="rect">
            <a:avLst/>
          </a:prstGeom>
        </p:spPr>
      </p:pic>
      <p:pic>
        <p:nvPicPr>
          <p:cNvPr id="2" name="Picture 1"/>
          <p:cNvPicPr>
            <a:picLocks noChangeAspect="1"/>
          </p:cNvPicPr>
          <p:nvPr/>
        </p:nvPicPr>
        <p:blipFill rotWithShape="1">
          <a:blip r:embed="rId3"/>
          <a:srcRect l="18241" t="5555" r="68148" b="11811"/>
          <a:stretch/>
        </p:blipFill>
        <p:spPr>
          <a:xfrm>
            <a:off x="3994758" y="1487405"/>
            <a:ext cx="1740460" cy="2971800"/>
          </a:xfrm>
          <a:prstGeom prst="rect">
            <a:avLst/>
          </a:prstGeom>
        </p:spPr>
      </p:pic>
      <p:sp>
        <p:nvSpPr>
          <p:cNvPr id="11" name="TextBox 10"/>
          <p:cNvSpPr txBox="1"/>
          <p:nvPr/>
        </p:nvSpPr>
        <p:spPr>
          <a:xfrm>
            <a:off x="4420843" y="4480691"/>
            <a:ext cx="10347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Water theft</a:t>
            </a:r>
            <a:endParaRPr lang="en-US" sz="1400" b="1"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graphicFrame>
        <p:nvGraphicFramePr>
          <p:cNvPr id="13" name="Chart 12"/>
          <p:cNvGraphicFramePr/>
          <p:nvPr>
            <p:extLst>
              <p:ext uri="{D42A27DB-BD31-4B8C-83A1-F6EECF244321}">
                <p14:modId xmlns:p14="http://schemas.microsoft.com/office/powerpoint/2010/main" val="705605387"/>
              </p:ext>
            </p:extLst>
          </p:nvPr>
        </p:nvGraphicFramePr>
        <p:xfrm>
          <a:off x="1550504"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738664"/>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Fifty-seven percent of the DWSD workforce lives in Detroit. Twelve new hires in October 2018 (nine in September).</a:t>
            </a:r>
          </a:p>
          <a:p>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a:p>
            <a:pPr fontAlgn="ctr"/>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Forty-three contract employees to augment staffing.</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sp>
        <p:nvSpPr>
          <p:cNvPr id="13"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Retirement Eligible</a:t>
            </a:r>
            <a:endParaRPr lang="en-US" sz="2500" b="1" dirty="0">
              <a:solidFill>
                <a:srgbClr val="138F7E"/>
              </a:solidFill>
              <a:latin typeface="Franklin Gothic Book" panose="020B0503020102020204" pitchFamily="34" charset="0"/>
            </a:endParaRPr>
          </a:p>
        </p:txBody>
      </p:sp>
      <p:graphicFrame>
        <p:nvGraphicFramePr>
          <p:cNvPr id="5" name="Chart 4"/>
          <p:cNvGraphicFramePr/>
          <p:nvPr>
            <p:extLst>
              <p:ext uri="{D42A27DB-BD31-4B8C-83A1-F6EECF244321}">
                <p14:modId xmlns:p14="http://schemas.microsoft.com/office/powerpoint/2010/main" val="1609442351"/>
              </p:ext>
            </p:extLst>
          </p:nvPr>
        </p:nvGraphicFramePr>
        <p:xfrm>
          <a:off x="1298655" y="1632997"/>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0694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 xmlns:a16="http://schemas.microsoft.com/office/drawing/2014/main" id="{6801FDE5-A0AB-7C48-B0D1-69AA77A66497}"/>
              </a:ext>
            </a:extLst>
          </p:cNvPr>
          <p:cNvSpPr txBox="1">
            <a:spLocks noChangeArrowheads="1"/>
          </p:cNvSpPr>
          <p:nvPr/>
        </p:nvSpPr>
        <p:spPr bwMode="auto">
          <a:xfrm>
            <a:off x="1644314" y="2038045"/>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for November 2018	  </a:t>
            </a:r>
            <a:r>
              <a:rPr lang="en-US" sz="1800" dirty="0" smtClean="0">
                <a:solidFill>
                  <a:srgbClr val="138F7E"/>
                </a:solidFill>
                <a:latin typeface="Franklin Gothic Book" panose="020B0503020102020204" pitchFamily="34" charset="0"/>
                <a:cs typeface="Arial" panose="020B0604020202020204" pitchFamily="34" charset="0"/>
              </a:rPr>
              <a:t>3</a:t>
            </a:r>
          </a:p>
          <a:p>
            <a:pPr marL="0" indent="0">
              <a:buNone/>
            </a:pPr>
            <a:endParaRPr lang="en-US" sz="1800" dirty="0" smtClean="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Care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Field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Services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smtClean="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21</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24</a:t>
            </a: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20</a:t>
            </a:r>
            <a:endParaRPr lang="en-US" dirty="0"/>
          </a:p>
        </p:txBody>
      </p:sp>
      <p:sp>
        <p:nvSpPr>
          <p:cNvPr id="18"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Family Medical Leave Act</a:t>
            </a:r>
            <a:endParaRPr lang="en-US" sz="2500" b="1" dirty="0">
              <a:solidFill>
                <a:srgbClr val="138F7E"/>
              </a:solidFill>
              <a:latin typeface="Franklin Gothic Book" panose="020B0503020102020204" pitchFamily="34"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1506560339"/>
              </p:ext>
            </p:extLst>
          </p:nvPr>
        </p:nvGraphicFramePr>
        <p:xfrm>
          <a:off x="181145" y="1847260"/>
          <a:ext cx="8834718" cy="3533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311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28947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22</a:t>
            </a:r>
            <a:endParaRPr lang="en-US" dirty="0"/>
          </a:p>
        </p:txBody>
      </p:sp>
      <p:sp>
        <p:nvSpPr>
          <p:cNvPr id="9" name="TextBox 8"/>
          <p:cNvSpPr txBox="1"/>
          <p:nvPr/>
        </p:nvSpPr>
        <p:spPr>
          <a:xfrm>
            <a:off x="40801" y="4573110"/>
            <a:ext cx="5339171" cy="1631216"/>
          </a:xfrm>
          <a:prstGeom prst="rect">
            <a:avLst/>
          </a:prstGeom>
          <a:noFill/>
        </p:spPr>
        <p:txBody>
          <a:bodyPr wrap="square" rtlCol="0">
            <a:spAutoFit/>
          </a:bodyPr>
          <a:lstStyle/>
          <a:p>
            <a:r>
              <a:rPr lang="en-US" sz="1250" dirty="0" smtClean="0">
                <a:solidFill>
                  <a:schemeClr val="tx1">
                    <a:lumMod val="75000"/>
                    <a:lumOff val="25000"/>
                  </a:schemeClr>
                </a:solidFill>
                <a:latin typeface="Franklin Gothic Book" panose="020B0503020102020204" pitchFamily="34" charset="0"/>
                <a:cs typeface="Arial" panose="020B0604020202020204" pitchFamily="34" charset="0"/>
              </a:rPr>
              <a:t>This month the DWSD Public Affairs Group saw a total of </a:t>
            </a:r>
            <a:r>
              <a:rPr lang="en-US" sz="1250" b="1" dirty="0" smtClean="0">
                <a:solidFill>
                  <a:schemeClr val="tx1">
                    <a:lumMod val="75000"/>
                    <a:lumOff val="25000"/>
                  </a:schemeClr>
                </a:solidFill>
                <a:latin typeface="Franklin Gothic Book" panose="020B0503020102020204" pitchFamily="34" charset="0"/>
                <a:cs typeface="Arial" panose="020B0604020202020204" pitchFamily="34" charset="0"/>
              </a:rPr>
              <a:t>122</a:t>
            </a:r>
            <a:r>
              <a:rPr lang="en-US" sz="1250" dirty="0" smtClean="0">
                <a:solidFill>
                  <a:schemeClr val="tx1">
                    <a:lumMod val="75000"/>
                    <a:lumOff val="25000"/>
                  </a:schemeClr>
                </a:solidFill>
                <a:latin typeface="Franklin Gothic Book" panose="020B0503020102020204" pitchFamily="34" charset="0"/>
                <a:cs typeface="Arial" panose="020B0604020202020204" pitchFamily="34" charset="0"/>
              </a:rPr>
              <a:t> media stories. </a:t>
            </a:r>
            <a:r>
              <a:rPr lang="en-US" sz="1250" dirty="0">
                <a:solidFill>
                  <a:schemeClr val="tx1">
                    <a:lumMod val="75000"/>
                    <a:lumOff val="25000"/>
                  </a:schemeClr>
                </a:solidFill>
                <a:latin typeface="Franklin Gothic Book" panose="020B0503020102020204" pitchFamily="34" charset="0"/>
                <a:cs typeface="Arial" panose="020B0604020202020204" pitchFamily="34" charset="0"/>
              </a:rPr>
              <a:t>T</a:t>
            </a:r>
            <a:r>
              <a:rPr lang="en-US" sz="1250" dirty="0" smtClean="0">
                <a:solidFill>
                  <a:schemeClr val="tx1">
                    <a:lumMod val="75000"/>
                    <a:lumOff val="25000"/>
                  </a:schemeClr>
                </a:solidFill>
                <a:latin typeface="Franklin Gothic Book" panose="020B0503020102020204" pitchFamily="34" charset="0"/>
                <a:cs typeface="Arial" panose="020B0604020202020204" pitchFamily="34" charset="0"/>
              </a:rPr>
              <a:t>he majority of the coverage was on the DivDat Kiosk Network welcoming the 36</a:t>
            </a:r>
            <a:r>
              <a:rPr lang="en-US" sz="1250" baseline="30000" dirty="0" smtClean="0">
                <a:solidFill>
                  <a:schemeClr val="tx1">
                    <a:lumMod val="75000"/>
                    <a:lumOff val="25000"/>
                  </a:schemeClr>
                </a:solidFill>
                <a:latin typeface="Franklin Gothic Book" panose="020B0503020102020204" pitchFamily="34" charset="0"/>
                <a:cs typeface="Arial" panose="020B0604020202020204" pitchFamily="34" charset="0"/>
              </a:rPr>
              <a:t>th</a:t>
            </a:r>
            <a:r>
              <a:rPr lang="en-US" sz="1250" dirty="0" smtClean="0">
                <a:solidFill>
                  <a:schemeClr val="tx1">
                    <a:lumMod val="75000"/>
                    <a:lumOff val="25000"/>
                  </a:schemeClr>
                </a:solidFill>
                <a:latin typeface="Franklin Gothic Book" panose="020B0503020102020204" pitchFamily="34" charset="0"/>
                <a:cs typeface="Arial" panose="020B0604020202020204" pitchFamily="34" charset="0"/>
              </a:rPr>
              <a:t> District Court. All these articles mentioned that customers may also pay their water bill at the kiosks. The second top story was workers rescued from a manhole. Many of the stories mistakenly reported the workers at a DWSD facility; the stories were later updated. The third top story was the water protest on October 4, of which DWSD coordinated a proactive response. Of the 122 stories, 5 were broadcast, 90 were print/online and 27 were radio.</a:t>
            </a:r>
          </a:p>
        </p:txBody>
      </p:sp>
      <p:cxnSp>
        <p:nvCxnSpPr>
          <p:cNvPr id="10" name="Straight Connector 9"/>
          <p:cNvCxnSpPr/>
          <p:nvPr/>
        </p:nvCxnSpPr>
        <p:spPr>
          <a:xfrm flipH="1">
            <a:off x="10689" y="4573110"/>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238626" y="1080630"/>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xmlns=""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575007"/>
            <a:ext cx="5401222"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October 1 – October 31, 2018</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0" y="6154756"/>
            <a:ext cx="4928317" cy="477054"/>
          </a:xfrm>
          <a:prstGeom prst="rect">
            <a:avLst/>
          </a:prstGeom>
          <a:noFill/>
        </p:spPr>
        <p:txBody>
          <a:bodyPr wrap="square" rtlCol="0">
            <a:spAutoFit/>
          </a:bodyPr>
          <a:lstStyle/>
          <a:p>
            <a:r>
              <a:rPr lang="en-US" sz="125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25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25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xmlns="" id="{6E9EE486-69B0-495F-8FBA-8A02EEC0BCC0}"/>
              </a:ext>
            </a:extLst>
          </p:cNvPr>
          <p:cNvPicPr>
            <a:picLocks noChangeAspect="1"/>
          </p:cNvPicPr>
          <p:nvPr/>
        </p:nvPicPr>
        <p:blipFill>
          <a:blip r:embed="rId3"/>
          <a:stretch>
            <a:fillRect/>
          </a:stretch>
        </p:blipFill>
        <p:spPr>
          <a:xfrm>
            <a:off x="5876657" y="2748275"/>
            <a:ext cx="2725892" cy="192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xmlns="" id="{8D616DAD-FCBC-437F-9DE9-D181F6A38680}"/>
              </a:ext>
            </a:extLst>
          </p:cNvPr>
          <p:cNvPicPr>
            <a:picLocks noChangeAspect="1"/>
          </p:cNvPicPr>
          <p:nvPr/>
        </p:nvPicPr>
        <p:blipFill>
          <a:blip r:embed="rId4"/>
          <a:stretch>
            <a:fillRect/>
          </a:stretch>
        </p:blipFill>
        <p:spPr>
          <a:xfrm>
            <a:off x="8039210" y="3215930"/>
            <a:ext cx="518881" cy="206224"/>
          </a:xfrm>
          <a:prstGeom prst="rect">
            <a:avLst/>
          </a:prstGeom>
        </p:spPr>
      </p:pic>
      <p:pic>
        <p:nvPicPr>
          <p:cNvPr id="18" name="Picture 17"/>
          <p:cNvPicPr>
            <a:picLocks noChangeAspect="1"/>
          </p:cNvPicPr>
          <p:nvPr/>
        </p:nvPicPr>
        <p:blipFill>
          <a:blip r:embed="rId5"/>
          <a:stretch>
            <a:fillRect/>
          </a:stretch>
        </p:blipFill>
        <p:spPr>
          <a:xfrm>
            <a:off x="3818107" y="1666833"/>
            <a:ext cx="3422752" cy="930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8346" y="1216787"/>
            <a:ext cx="1483255" cy="339029"/>
          </a:xfrm>
          <a:prstGeom prst="rect">
            <a:avLst/>
          </a:prstGeom>
        </p:spPr>
      </p:pic>
      <p:pic>
        <p:nvPicPr>
          <p:cNvPr id="20" name="Picture 19"/>
          <p:cNvPicPr>
            <a:picLocks noChangeAspect="1"/>
          </p:cNvPicPr>
          <p:nvPr/>
        </p:nvPicPr>
        <p:blipFill>
          <a:blip r:embed="rId7"/>
          <a:stretch>
            <a:fillRect/>
          </a:stretch>
        </p:blipFill>
        <p:spPr>
          <a:xfrm>
            <a:off x="6211725" y="4792134"/>
            <a:ext cx="1554317" cy="202466"/>
          </a:xfrm>
          <a:prstGeom prst="rect">
            <a:avLst/>
          </a:prstGeom>
        </p:spPr>
      </p:pic>
      <p:pic>
        <p:nvPicPr>
          <p:cNvPr id="22" name="Picture 21"/>
          <p:cNvPicPr>
            <a:picLocks noChangeAspect="1"/>
          </p:cNvPicPr>
          <p:nvPr/>
        </p:nvPicPr>
        <p:blipFill>
          <a:blip r:embed="rId8"/>
          <a:stretch>
            <a:fillRect/>
          </a:stretch>
        </p:blipFill>
        <p:spPr>
          <a:xfrm>
            <a:off x="5379973" y="5078411"/>
            <a:ext cx="3382090" cy="15038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6974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23</a:t>
            </a:r>
            <a:endParaRPr lang="en-US" dirty="0"/>
          </a:p>
        </p:txBody>
      </p:sp>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7,456</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1,368</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9" name="TextBox 8"/>
          <p:cNvSpPr txBox="1"/>
          <p:nvPr/>
        </p:nvSpPr>
        <p:spPr>
          <a:xfrm>
            <a:off x="0" y="5549935"/>
            <a:ext cx="9143999" cy="1015663"/>
          </a:xfrm>
          <a:prstGeom prst="rect">
            <a:avLst/>
          </a:prstGeom>
          <a:noFill/>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200" dirty="0">
                <a:solidFill>
                  <a:schemeClr val="tx1">
                    <a:lumMod val="75000"/>
                    <a:lumOff val="25000"/>
                  </a:schemeClr>
                </a:solidFill>
                <a:latin typeface="Franklin Gothic Book" panose="020B0503020102020204" pitchFamily="34" charset="0"/>
                <a:cs typeface="Arial" panose="020B0604020202020204" pitchFamily="34" charset="0"/>
              </a:rPr>
              <a:t>DWSD Public Affairs </a:t>
            </a:r>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Group gained </a:t>
            </a:r>
            <a:r>
              <a:rPr lang="en-US" sz="1200" b="1" dirty="0" smtClean="0">
                <a:solidFill>
                  <a:schemeClr val="tx1">
                    <a:lumMod val="75000"/>
                    <a:lumOff val="25000"/>
                  </a:schemeClr>
                </a:solidFill>
                <a:latin typeface="Franklin Gothic Book" panose="020B0503020102020204" pitchFamily="34" charset="0"/>
                <a:cs typeface="Arial" panose="020B0604020202020204" pitchFamily="34" charset="0"/>
              </a:rPr>
              <a:t>86</a:t>
            </a:r>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on social media in October 2018, bringing the total number of followers to </a:t>
            </a:r>
            <a:r>
              <a:rPr lang="en-US" sz="1200" b="1" dirty="0" smtClean="0">
                <a:solidFill>
                  <a:schemeClr val="tx1">
                    <a:lumMod val="75000"/>
                    <a:lumOff val="25000"/>
                  </a:schemeClr>
                </a:solidFill>
                <a:latin typeface="Franklin Gothic Book" panose="020B0503020102020204" pitchFamily="34" charset="0"/>
                <a:cs typeface="Arial" panose="020B0604020202020204" pitchFamily="34" charset="0"/>
              </a:rPr>
              <a:t>9,849</a:t>
            </a:r>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860,400 impressions and 3,006 link clicks. The top performing post on Facebook was on October 3 about water saving tips. The post suggested using a pitcher or jug to store water in the refrigerator instead of letting the faucet run to get a cold glass of water. On this post alone, there were 15,600 impressions, 109 comments and 590 reactions. This water tip was also the top performing Twitter post (19,600 impressions, </a:t>
            </a:r>
            <a:r>
              <a:rPr lang="en-US" sz="1200" dirty="0">
                <a:solidFill>
                  <a:schemeClr val="tx1">
                    <a:lumMod val="75000"/>
                    <a:lumOff val="25000"/>
                  </a:schemeClr>
                </a:solidFill>
                <a:latin typeface="Franklin Gothic Book" panose="020B0503020102020204" pitchFamily="34" charset="0"/>
                <a:cs typeface="Arial" panose="020B0604020202020204" pitchFamily="34" charset="0"/>
              </a:rPr>
              <a:t>8</a:t>
            </a:r>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 responses and </a:t>
            </a:r>
            <a:r>
              <a:rPr lang="en-US" sz="1200" dirty="0">
                <a:solidFill>
                  <a:schemeClr val="tx1">
                    <a:lumMod val="75000"/>
                    <a:lumOff val="25000"/>
                  </a:schemeClr>
                </a:solidFill>
                <a:latin typeface="Franklin Gothic Book" panose="020B0503020102020204" pitchFamily="34" charset="0"/>
                <a:cs typeface="Arial" panose="020B0604020202020204" pitchFamily="34" charset="0"/>
              </a:rPr>
              <a:t>7</a:t>
            </a:r>
            <a:r>
              <a:rPr lang="en-US" sz="1200" dirty="0" smtClean="0">
                <a:solidFill>
                  <a:schemeClr val="tx1">
                    <a:lumMod val="75000"/>
                    <a:lumOff val="25000"/>
                  </a:schemeClr>
                </a:solidFill>
                <a:latin typeface="Franklin Gothic Book" panose="020B0503020102020204" pitchFamily="34" charset="0"/>
                <a:cs typeface="Arial" panose="020B0604020202020204" pitchFamily="34" charset="0"/>
              </a:rPr>
              <a:t> retweets).  </a:t>
            </a:r>
            <a:endParaRPr lang="en-US" sz="12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0" y="5543324"/>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1,025</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43</a:t>
            </a: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28</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15</a:t>
            </a: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7" name="Title 1">
            <a:extLst>
              <a:ext uri="{FF2B5EF4-FFF2-40B4-BE49-F238E27FC236}">
                <a16:creationId xmlns:a16="http://schemas.microsoft.com/office/drawing/2014/main" xmlns="" id="{A4551F2D-87A5-4144-B73E-642850CDE87C}"/>
              </a:ext>
            </a:extLst>
          </p:cNvPr>
          <p:cNvSpPr txBox="1">
            <a:spLocks/>
          </p:cNvSpPr>
          <p:nvPr/>
        </p:nvSpPr>
        <p:spPr>
          <a:xfrm>
            <a:off x="0" y="12791"/>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3,304</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56</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374</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1376902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30" name="TextBox 29"/>
          <p:cNvSpPr txBox="1"/>
          <p:nvPr/>
        </p:nvSpPr>
        <p:spPr>
          <a:xfrm>
            <a:off x="-390" y="5822771"/>
            <a:ext cx="9144000" cy="830997"/>
          </a:xfrm>
          <a:prstGeom prst="rect">
            <a:avLst/>
          </a:prstGeom>
          <a:noFill/>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In the Informational Technology (IT) Group, the major projects underway are the transition from Great Lakes Water Authority (GLWA) IT shared services which includes new network, active director, BOX.com, print/fax services, IVR upgrade to the cloud, and GIS (Geographic Information System) to City of Detroit migration; launch of fleet management programs AssetWorks, FleetFocus and FuelFocus; CityWorks to replace WAM work order system; and Customer Care Web Portal phase two.</a:t>
            </a:r>
            <a:endParaRPr lang="en-US" sz="1200" dirty="0">
              <a:solidFill>
                <a:schemeClr val="tx1">
                  <a:lumMod val="75000"/>
                  <a:lumOff val="25000"/>
                </a:schemeClr>
              </a:solidFill>
              <a:latin typeface="Franklin Gothic Book" panose="020B0503020102020204" pitchFamily="34" charset="0"/>
            </a:endParaRPr>
          </a:p>
        </p:txBody>
      </p:sp>
      <p:cxnSp>
        <p:nvCxnSpPr>
          <p:cNvPr id="31" name="Straight Connector 30"/>
          <p:cNvCxnSpPr/>
          <p:nvPr/>
        </p:nvCxnSpPr>
        <p:spPr>
          <a:xfrm flipH="1">
            <a:off x="0" y="580649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Information Technology: Application Availability</a:t>
            </a:r>
            <a:endParaRPr lang="en-US" sz="2500" b="1" dirty="0">
              <a:solidFill>
                <a:srgbClr val="138F7E"/>
              </a:solidFill>
              <a:latin typeface="Franklin Gothic Book" panose="020B0503020102020204" pitchFamily="34" charset="0"/>
            </a:endParaRPr>
          </a:p>
        </p:txBody>
      </p:sp>
      <p:graphicFrame>
        <p:nvGraphicFramePr>
          <p:cNvPr id="8" name="Chart 7">
            <a:extLst>
              <a:ext uri="{FF2B5EF4-FFF2-40B4-BE49-F238E27FC236}">
                <a16:creationId xmlns:a16="http://schemas.microsoft.com/office/drawing/2014/main" xmlns="" id="{B17F2E70-4563-40FB-853D-B99D4CA5DA9F}"/>
              </a:ext>
            </a:extLst>
          </p:cNvPr>
          <p:cNvGraphicFramePr>
            <a:graphicFrameLocks/>
          </p:cNvGraphicFramePr>
          <p:nvPr>
            <p:extLst>
              <p:ext uri="{D42A27DB-BD31-4B8C-83A1-F6EECF244321}">
                <p14:modId xmlns:p14="http://schemas.microsoft.com/office/powerpoint/2010/main" val="3204122148"/>
              </p:ext>
            </p:extLst>
          </p:nvPr>
        </p:nvGraphicFramePr>
        <p:xfrm>
          <a:off x="133661" y="1147052"/>
          <a:ext cx="5860739" cy="45643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B40BFE53-7922-4411-A402-8D7420EA4269}"/>
              </a:ext>
            </a:extLst>
          </p:cNvPr>
          <p:cNvGraphicFramePr>
            <a:graphicFrameLocks/>
          </p:cNvGraphicFramePr>
          <p:nvPr>
            <p:extLst>
              <p:ext uri="{D42A27DB-BD31-4B8C-83A1-F6EECF244321}">
                <p14:modId xmlns:p14="http://schemas.microsoft.com/office/powerpoint/2010/main" val="2639710142"/>
              </p:ext>
            </p:extLst>
          </p:nvPr>
        </p:nvGraphicFramePr>
        <p:xfrm>
          <a:off x="4828308" y="2916477"/>
          <a:ext cx="4220748" cy="26645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
        <p:nvSpPr>
          <p:cNvPr id="14" name="TextBox 13"/>
          <p:cNvSpPr txBox="1"/>
          <p:nvPr/>
        </p:nvSpPr>
        <p:spPr>
          <a:xfrm>
            <a:off x="1" y="1290434"/>
            <a:ext cx="8821270" cy="5463034"/>
          </a:xfrm>
          <a:prstGeom prst="rect">
            <a:avLst/>
          </a:prstGeom>
          <a:noFill/>
        </p:spPr>
        <p:txBody>
          <a:bodyPr wrap="square" rtlCol="0">
            <a:spAutoFit/>
          </a:bodyPr>
          <a:lstStyle/>
          <a:p>
            <a:pPr marL="285750" indent="-285750">
              <a:buClr>
                <a:srgbClr val="279989"/>
              </a:buClr>
              <a:buFont typeface="Wingdings" panose="05000000000000000000" pitchFamily="2" charset="2"/>
              <a:buChar char="§"/>
            </a:pPr>
            <a:r>
              <a:rPr lang="en-US" sz="1400" dirty="0">
                <a:latin typeface="Franklin Gothic Book" panose="020B0503020102020204" pitchFamily="34" charset="0"/>
              </a:rPr>
              <a:t>T</a:t>
            </a:r>
            <a:r>
              <a:rPr lang="en-US" sz="1400" dirty="0" smtClean="0">
                <a:latin typeface="Franklin Gothic Book" panose="020B0503020102020204" pitchFamily="34" charset="0"/>
              </a:rPr>
              <a:t>he </a:t>
            </a:r>
            <a:r>
              <a:rPr lang="en-US" sz="1400" b="1" dirty="0">
                <a:latin typeface="Franklin Gothic Book" panose="020B0503020102020204" pitchFamily="34" charset="0"/>
              </a:rPr>
              <a:t>Michigan Court of Appeals unanimously upheld the Detroit Water &amp; Sewerage Department's (DWSD) practice of collecting a monthly drainage fee </a:t>
            </a:r>
            <a:r>
              <a:rPr lang="en-US" sz="1400" dirty="0" smtClean="0">
                <a:latin typeface="Franklin Gothic Book" panose="020B0503020102020204" pitchFamily="34" charset="0"/>
              </a:rPr>
              <a:t>from </a:t>
            </a:r>
            <a:r>
              <a:rPr lang="en-US" sz="1400" dirty="0">
                <a:latin typeface="Franklin Gothic Book" panose="020B0503020102020204" pitchFamily="34" charset="0"/>
              </a:rPr>
              <a:t>customers to pay for the treatment of stormwater that runs off their property into the city's combined sewer system</a:t>
            </a:r>
            <a:r>
              <a:rPr lang="en-US" sz="1400" dirty="0" smtClean="0">
                <a:latin typeface="Franklin Gothic Book" panose="020B0503020102020204" pitchFamily="34" charset="0"/>
              </a:rPr>
              <a:t>.</a:t>
            </a:r>
          </a:p>
          <a:p>
            <a:pPr marL="800100" lvl="1" indent="-342900">
              <a:buClr>
                <a:srgbClr val="279989"/>
              </a:buClr>
              <a:buFont typeface="Courier New" panose="02070309020205020404" pitchFamily="49" charset="0"/>
              <a:buChar char="o"/>
            </a:pPr>
            <a:r>
              <a:rPr lang="en-US" sz="1300" dirty="0">
                <a:latin typeface="Franklin Gothic Book" panose="020B0503020102020204" pitchFamily="34" charset="0"/>
              </a:rPr>
              <a:t>S</a:t>
            </a:r>
            <a:r>
              <a:rPr lang="en-US" sz="1300" dirty="0" smtClean="0">
                <a:latin typeface="Franklin Gothic Book" panose="020B0503020102020204" pitchFamily="34" charset="0"/>
              </a:rPr>
              <a:t>taff pulling together the documents and studies to support</a:t>
            </a:r>
            <a:br>
              <a:rPr lang="en-US" sz="1300" dirty="0" smtClean="0">
                <a:latin typeface="Franklin Gothic Book" panose="020B0503020102020204" pitchFamily="34" charset="0"/>
              </a:rPr>
            </a:br>
            <a:r>
              <a:rPr lang="en-US" sz="1300" dirty="0" smtClean="0">
                <a:latin typeface="Franklin Gothic Book" panose="020B0503020102020204" pitchFamily="34" charset="0"/>
              </a:rPr>
              <a:t>DWSD’s case was critical to this outcome.</a:t>
            </a: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a:t>
            </a:r>
            <a:r>
              <a:rPr lang="en-US" sz="1400" b="1" dirty="0" smtClean="0">
                <a:latin typeface="Franklin Gothic Book" panose="020B0503020102020204" pitchFamily="34" charset="0"/>
              </a:rPr>
              <a:t>first completed project to receive funding from the DWSD Capital</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Partnership Program </a:t>
            </a:r>
            <a:r>
              <a:rPr lang="en-US" sz="1400" dirty="0" smtClean="0">
                <a:latin typeface="Franklin Gothic Book" panose="020B0503020102020204" pitchFamily="34" charset="0"/>
              </a:rPr>
              <a:t>is the shared green stormwater infrastructure</a:t>
            </a:r>
            <a:br>
              <a:rPr lang="en-US" sz="1400" dirty="0" smtClean="0">
                <a:latin typeface="Franklin Gothic Book" panose="020B0503020102020204" pitchFamily="34" charset="0"/>
              </a:rPr>
            </a:br>
            <a:r>
              <a:rPr lang="en-US" sz="1400" dirty="0" smtClean="0">
                <a:latin typeface="Franklin Gothic Book" panose="020B0503020102020204" pitchFamily="34" charset="0"/>
              </a:rPr>
              <a:t>practice</a:t>
            </a:r>
            <a:r>
              <a:rPr lang="en-US" sz="1400" dirty="0">
                <a:latin typeface="Franklin Gothic Book" panose="020B0503020102020204" pitchFamily="34" charset="0"/>
              </a:rPr>
              <a:t> </a:t>
            </a:r>
            <a:r>
              <a:rPr lang="en-US" sz="1400" dirty="0" smtClean="0">
                <a:latin typeface="Franklin Gothic Book" panose="020B0503020102020204" pitchFamily="34" charset="0"/>
              </a:rPr>
              <a:t>at the </a:t>
            </a:r>
            <a:r>
              <a:rPr lang="en-US" sz="1400" b="1" dirty="0" smtClean="0">
                <a:latin typeface="Franklin Gothic Book" panose="020B0503020102020204" pitchFamily="34" charset="0"/>
              </a:rPr>
              <a:t>Michigan Science Center (MiSci) done in partnership</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with the Charles H. Wright Museum of African American History</a:t>
            </a:r>
            <a:r>
              <a:rPr lang="en-US" sz="1400" dirty="0" smtClean="0">
                <a:latin typeface="Franklin Gothic Book" panose="020B0503020102020204" pitchFamily="34" charset="0"/>
              </a:rPr>
              <a:t>.</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bioswale is between John R. and the parking lot in front of MiSci.</a:t>
            </a: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The Detroit </a:t>
            </a:r>
            <a:r>
              <a:rPr lang="en-US" sz="1400" dirty="0">
                <a:latin typeface="Franklin Gothic Book" panose="020B0503020102020204" pitchFamily="34" charset="0"/>
              </a:rPr>
              <a:t>Water and Sewerage </a:t>
            </a:r>
            <a:r>
              <a:rPr lang="en-US" sz="1400" dirty="0" smtClean="0">
                <a:latin typeface="Franklin Gothic Book" panose="020B0503020102020204" pitchFamily="34" charset="0"/>
              </a:rPr>
              <a:t>Department (DWSD) and our contractors</a:t>
            </a:r>
            <a:r>
              <a:rPr lang="en-US" sz="1400" dirty="0">
                <a:latin typeface="Franklin Gothic Book" panose="020B0503020102020204" pitchFamily="34" charset="0"/>
              </a:rPr>
              <a:t/>
            </a:r>
            <a:br>
              <a:rPr lang="en-US" sz="1400" dirty="0">
                <a:latin typeface="Franklin Gothic Book" panose="020B0503020102020204" pitchFamily="34" charset="0"/>
              </a:rPr>
            </a:br>
            <a:r>
              <a:rPr lang="en-US" sz="1400" dirty="0" smtClean="0">
                <a:latin typeface="Franklin Gothic Book" panose="020B0503020102020204" pitchFamily="34" charset="0"/>
              </a:rPr>
              <a:t>are </a:t>
            </a:r>
            <a:r>
              <a:rPr lang="en-US" sz="1400" b="1" dirty="0" smtClean="0">
                <a:latin typeface="Franklin Gothic Book" panose="020B0503020102020204" pitchFamily="34" charset="0"/>
              </a:rPr>
              <a:t>moving more rapidly with lead service line replacements</a:t>
            </a:r>
            <a:r>
              <a:rPr lang="en-US" sz="1400" dirty="0" smtClean="0">
                <a:latin typeface="Franklin Gothic Book" panose="020B0503020102020204" pitchFamily="34" charset="0"/>
              </a:rPr>
              <a:t>, including</a:t>
            </a:r>
            <a:br>
              <a:rPr lang="en-US" sz="1400" dirty="0" smtClean="0">
                <a:latin typeface="Franklin Gothic Book" panose="020B0503020102020204" pitchFamily="34" charset="0"/>
              </a:rPr>
            </a:br>
            <a:r>
              <a:rPr lang="en-US" sz="1400" dirty="0" smtClean="0">
                <a:latin typeface="Franklin Gothic Book" panose="020B0503020102020204" pitchFamily="34" charset="0"/>
              </a:rPr>
              <a:t>both</a:t>
            </a:r>
            <a:r>
              <a:rPr lang="en-US" sz="1400" dirty="0">
                <a:latin typeface="Franklin Gothic Book" panose="020B0503020102020204" pitchFamily="34" charset="0"/>
              </a:rPr>
              <a:t> </a:t>
            </a:r>
            <a:r>
              <a:rPr lang="en-US" sz="1400" dirty="0" smtClean="0">
                <a:latin typeface="Franklin Gothic Book" panose="020B0503020102020204" pitchFamily="34" charset="0"/>
              </a:rPr>
              <a:t>planned and unplanned work. </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planned work is in conjunction with scheduled water main</a:t>
            </a:r>
            <a:br>
              <a:rPr lang="en-US" sz="1300" dirty="0" smtClean="0">
                <a:latin typeface="Franklin Gothic Book" panose="020B0503020102020204" pitchFamily="34" charset="0"/>
              </a:rPr>
            </a:br>
            <a:r>
              <a:rPr lang="en-US" sz="1300" dirty="0" smtClean="0">
                <a:latin typeface="Franklin Gothic Book" panose="020B0503020102020204" pitchFamily="34" charset="0"/>
              </a:rPr>
              <a:t>replacement</a:t>
            </a:r>
            <a:r>
              <a:rPr lang="en-US" sz="1300" dirty="0">
                <a:latin typeface="Franklin Gothic Book" panose="020B0503020102020204" pitchFamily="34" charset="0"/>
              </a:rPr>
              <a:t> </a:t>
            </a:r>
            <a:r>
              <a:rPr lang="en-US" sz="1300" dirty="0" smtClean="0">
                <a:latin typeface="Franklin Gothic Book" panose="020B0503020102020204" pitchFamily="34" charset="0"/>
              </a:rPr>
              <a:t>projects, such as on Robson and Lasher.</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unplanned work is being funded by a State of Michigan $1 million</a:t>
            </a:r>
            <a:br>
              <a:rPr lang="en-US" sz="1300" dirty="0" smtClean="0">
                <a:latin typeface="Franklin Gothic Book" panose="020B0503020102020204" pitchFamily="34" charset="0"/>
              </a:rPr>
            </a:br>
            <a:r>
              <a:rPr lang="en-US" sz="1300" dirty="0" smtClean="0">
                <a:latin typeface="Franklin Gothic Book" panose="020B0503020102020204" pitchFamily="34" charset="0"/>
              </a:rPr>
              <a:t>grant</a:t>
            </a:r>
            <a:r>
              <a:rPr lang="en-US" sz="1300" dirty="0">
                <a:latin typeface="Franklin Gothic Book" panose="020B0503020102020204" pitchFamily="34" charset="0"/>
              </a:rPr>
              <a:t> </a:t>
            </a:r>
            <a:r>
              <a:rPr lang="en-US" sz="1300" dirty="0" smtClean="0">
                <a:latin typeface="Franklin Gothic Book" panose="020B0503020102020204" pitchFamily="34" charset="0"/>
              </a:rPr>
              <a:t>and based on individual </a:t>
            </a:r>
            <a:r>
              <a:rPr lang="en-US" sz="1300" dirty="0" smtClean="0">
                <a:latin typeface="Franklin Gothic Book" panose="020B0503020102020204" pitchFamily="34" charset="0"/>
              </a:rPr>
              <a:t>requests that meet specific criteria and</a:t>
            </a:r>
            <a:br>
              <a:rPr lang="en-US" sz="1300" dirty="0" smtClean="0">
                <a:latin typeface="Franklin Gothic Book" panose="020B0503020102020204" pitchFamily="34" charset="0"/>
              </a:rPr>
            </a:br>
            <a:r>
              <a:rPr lang="en-US" sz="1300" dirty="0" smtClean="0">
                <a:latin typeface="Franklin Gothic Book" panose="020B0503020102020204" pitchFamily="34" charset="0"/>
              </a:rPr>
              <a:t>houses </a:t>
            </a:r>
            <a:r>
              <a:rPr lang="en-US" sz="1300" dirty="0" smtClean="0">
                <a:latin typeface="Franklin Gothic Book" panose="020B0503020102020204" pitchFamily="34" charset="0"/>
              </a:rPr>
              <a:t>DWSD </a:t>
            </a:r>
            <a:r>
              <a:rPr lang="en-US" sz="1300" dirty="0" smtClean="0">
                <a:latin typeface="Franklin Gothic Book" panose="020B0503020102020204" pitchFamily="34" charset="0"/>
              </a:rPr>
              <a:t>identified that </a:t>
            </a:r>
            <a:r>
              <a:rPr lang="en-US" sz="1300" dirty="0" smtClean="0">
                <a:latin typeface="Franklin Gothic Book" panose="020B0503020102020204" pitchFamily="34" charset="0"/>
              </a:rPr>
              <a:t>need a lead service line replacement.</a:t>
            </a:r>
          </a:p>
          <a:p>
            <a:pPr>
              <a:buClr>
                <a:srgbClr val="279989"/>
              </a:buClr>
            </a:pPr>
            <a:endParaRPr lang="en-US" sz="800" dirty="0" smtClean="0">
              <a:latin typeface="Franklin Gothic Book" panose="020B0503020102020204" pitchFamily="34" charset="0"/>
            </a:endParaRPr>
          </a:p>
          <a:p>
            <a:pPr marL="285750" indent="-285750">
              <a:buClr>
                <a:srgbClr val="279989"/>
              </a:buClr>
              <a:buFont typeface="Wingdings" panose="05000000000000000000" pitchFamily="2" charset="2"/>
              <a:buChar char="§"/>
            </a:pPr>
            <a:r>
              <a:rPr lang="en-US" sz="1400" dirty="0" smtClean="0">
                <a:latin typeface="Franklin Gothic Book" panose="020B0503020102020204" pitchFamily="34" charset="0"/>
              </a:rPr>
              <a:t>DWSD will have our </a:t>
            </a:r>
            <a:r>
              <a:rPr lang="en-US" sz="1400" b="1" dirty="0" smtClean="0">
                <a:latin typeface="Franklin Gothic Book" panose="020B0503020102020204" pitchFamily="34" charset="0"/>
              </a:rPr>
              <a:t>third round of coffee (cider) and conversation</a:t>
            </a:r>
            <a:br>
              <a:rPr lang="en-US" sz="1400" b="1" dirty="0" smtClean="0">
                <a:latin typeface="Franklin Gothic Book" panose="020B0503020102020204" pitchFamily="34" charset="0"/>
              </a:rPr>
            </a:br>
            <a:r>
              <a:rPr lang="en-US" sz="1400" b="1" dirty="0" smtClean="0">
                <a:latin typeface="Franklin Gothic Book" panose="020B0503020102020204" pitchFamily="34" charset="0"/>
              </a:rPr>
              <a:t>meetings</a:t>
            </a:r>
            <a:r>
              <a:rPr lang="en-US" sz="1400" b="1" dirty="0">
                <a:latin typeface="Franklin Gothic Book" panose="020B0503020102020204" pitchFamily="34" charset="0"/>
              </a:rPr>
              <a:t> </a:t>
            </a:r>
            <a:r>
              <a:rPr lang="en-US" sz="1400" b="1" dirty="0" smtClean="0">
                <a:latin typeface="Franklin Gothic Book" panose="020B0503020102020204" pitchFamily="34" charset="0"/>
              </a:rPr>
              <a:t>with employees at all sites </a:t>
            </a:r>
            <a:r>
              <a:rPr lang="en-US" sz="1400" dirty="0" smtClean="0">
                <a:latin typeface="Franklin Gothic Book" panose="020B0503020102020204" pitchFamily="34" charset="0"/>
              </a:rPr>
              <a:t>that offer them the opportunity to</a:t>
            </a:r>
            <a:br>
              <a:rPr lang="en-US" sz="1400" dirty="0" smtClean="0">
                <a:latin typeface="Franklin Gothic Book" panose="020B0503020102020204" pitchFamily="34" charset="0"/>
              </a:rPr>
            </a:br>
            <a:r>
              <a:rPr lang="en-US" sz="1400" dirty="0" smtClean="0">
                <a:latin typeface="Franklin Gothic Book" panose="020B0503020102020204" pitchFamily="34" charset="0"/>
              </a:rPr>
              <a:t>share</a:t>
            </a:r>
            <a:r>
              <a:rPr lang="en-US" sz="1400" dirty="0">
                <a:latin typeface="Franklin Gothic Book" panose="020B0503020102020204" pitchFamily="34" charset="0"/>
              </a:rPr>
              <a:t> </a:t>
            </a:r>
            <a:r>
              <a:rPr lang="en-US" sz="1400" dirty="0" smtClean="0">
                <a:latin typeface="Franklin Gothic Book" panose="020B0503020102020204" pitchFamily="34" charset="0"/>
              </a:rPr>
              <a:t>freely their ideas and concerns.</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We began this conversation series one year ago. </a:t>
            </a:r>
          </a:p>
          <a:p>
            <a:pPr marL="742950" lvl="1" indent="-285750">
              <a:buClr>
                <a:srgbClr val="279989"/>
              </a:buClr>
              <a:buFont typeface="Courier New" panose="02070309020205020404" pitchFamily="49" charset="0"/>
              <a:buChar char="o"/>
            </a:pPr>
            <a:r>
              <a:rPr lang="en-US" sz="1300" dirty="0" smtClean="0">
                <a:latin typeface="Franklin Gothic Book" panose="020B0503020102020204" pitchFamily="34" charset="0"/>
              </a:rPr>
              <a:t>The meetings will be the last week of this month.</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13904"/>
          <a:stretch/>
        </p:blipFill>
        <p:spPr>
          <a:xfrm>
            <a:off x="5957048" y="1838019"/>
            <a:ext cx="3039034" cy="1828800"/>
          </a:xfrm>
          <a:prstGeom prst="rect">
            <a:avLst/>
          </a:prstGeom>
          <a:ln>
            <a:solidFill>
              <a:srgbClr val="27999D"/>
            </a:solidFill>
          </a:ln>
        </p:spPr>
      </p:pic>
      <p:pic>
        <p:nvPicPr>
          <p:cNvPr id="4" name="Picture 3"/>
          <p:cNvPicPr>
            <a:picLocks noChangeAspect="1"/>
          </p:cNvPicPr>
          <p:nvPr/>
        </p:nvPicPr>
        <p:blipFill rotWithShape="1">
          <a:blip r:embed="rId3"/>
          <a:srcRect l="41471" t="13381" r="13235" b="11549"/>
          <a:stretch/>
        </p:blipFill>
        <p:spPr>
          <a:xfrm>
            <a:off x="6052165" y="3810213"/>
            <a:ext cx="2943917" cy="2743200"/>
          </a:xfrm>
          <a:prstGeom prst="rect">
            <a:avLst/>
          </a:prstGeom>
          <a:ln>
            <a:solidFill>
              <a:srgbClr val="27999D"/>
            </a:solidFill>
          </a:ln>
        </p:spPr>
      </p:pic>
    </p:spTree>
    <p:extLst>
      <p:ext uri="{BB962C8B-B14F-4D97-AF65-F5344CB8AC3E}">
        <p14:creationId xmlns:p14="http://schemas.microsoft.com/office/powerpoint/2010/main" val="183289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5</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Account Status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264682"/>
            <a:ext cx="7820221" cy="1169551"/>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launched the mobile-friendly Customer Care Web Portal more than one year ago and is in</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the process of completing the transition of all web-based customers to the new portal from 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previous web providers, including customers who were on autopay under the former system. Transactions via the web and the kiosks continue to increase monthly. Visit the portal at </a:t>
            </a:r>
            <a:r>
              <a:rPr lang="en-US" sz="1400" dirty="0" smtClean="0">
                <a:solidFill>
                  <a:schemeClr val="tx1">
                    <a:lumMod val="75000"/>
                    <a:lumOff val="25000"/>
                  </a:schemeClr>
                </a:solidFill>
                <a:latin typeface="Franklin Gothic Book" panose="020B0503020102020204" pitchFamily="34" charset="0"/>
                <a:hlinkClick r:id="rId2"/>
              </a:rPr>
              <a:t>detroitmi.gov/paymywaterbill</a:t>
            </a:r>
            <a:r>
              <a:rPr lang="en-US" sz="1400" dirty="0" smtClean="0">
                <a:solidFill>
                  <a:schemeClr val="tx1">
                    <a:lumMod val="75000"/>
                    <a:lumOff val="25000"/>
                  </a:schemeClr>
                </a:solidFill>
                <a:latin typeface="Franklin Gothic Book" panose="020B0503020102020204" pitchFamily="34" charset="0"/>
              </a:rPr>
              <a:t> and see the map for the kiosks at </a:t>
            </a:r>
            <a:r>
              <a:rPr lang="en-US" sz="1400" dirty="0" smtClean="0">
                <a:solidFill>
                  <a:schemeClr val="tx1">
                    <a:lumMod val="75000"/>
                    <a:lumOff val="25000"/>
                  </a:schemeClr>
                </a:solidFill>
                <a:latin typeface="Franklin Gothic Book" panose="020B0503020102020204" pitchFamily="34" charset="0"/>
                <a:hlinkClick r:id="rId3"/>
              </a:rPr>
              <a:t>dwsdkiosk.com</a:t>
            </a:r>
            <a:r>
              <a:rPr lang="en-US" sz="1400" dirty="0" smtClean="0">
                <a:solidFill>
                  <a:schemeClr val="tx1">
                    <a:lumMod val="75000"/>
                    <a:lumOff val="25000"/>
                  </a:schemeClr>
                </a:solidFill>
                <a:latin typeface="Franklin Gothic Book" panose="020B0503020102020204" pitchFamily="34" charset="0"/>
              </a:rPr>
              <a:t>.    </a:t>
            </a:r>
          </a:p>
        </p:txBody>
      </p:sp>
      <p:cxnSp>
        <p:nvCxnSpPr>
          <p:cNvPr id="15" name="Straight Connector 14"/>
          <p:cNvCxnSpPr/>
          <p:nvPr/>
        </p:nvCxnSpPr>
        <p:spPr>
          <a:xfrm flipH="1">
            <a:off x="1" y="518034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2393290934"/>
              </p:ext>
            </p:extLst>
          </p:nvPr>
        </p:nvGraphicFramePr>
        <p:xfrm>
          <a:off x="39892" y="1897250"/>
          <a:ext cx="3384176" cy="21459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ext uri="{D42A27DB-BD31-4B8C-83A1-F6EECF244321}">
                <p14:modId xmlns:p14="http://schemas.microsoft.com/office/powerpoint/2010/main" val="2008655371"/>
              </p:ext>
            </p:extLst>
          </p:nvPr>
        </p:nvGraphicFramePr>
        <p:xfrm>
          <a:off x="3086315" y="1940083"/>
          <a:ext cx="3899647" cy="286422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All Customers</a:t>
            </a:r>
          </a:p>
        </p:txBody>
      </p:sp>
      <p:sp>
        <p:nvSpPr>
          <p:cNvPr id="20" name="TextBox 19"/>
          <p:cNvSpPr txBox="1"/>
          <p:nvPr/>
        </p:nvSpPr>
        <p:spPr>
          <a:xfrm>
            <a:off x="3321587" y="1532392"/>
            <a:ext cx="2743199" cy="400110"/>
          </a:xfrm>
          <a:prstGeom prst="rect">
            <a:avLst/>
          </a:prstGeom>
          <a:noFill/>
        </p:spPr>
        <p:txBody>
          <a:bodyPr wrap="square" rtlCol="0">
            <a:spAutoFit/>
          </a:bodyPr>
          <a:lstStyle/>
          <a:p>
            <a:r>
              <a:rPr lang="en-US" sz="2000" dirty="0" smtClean="0">
                <a:ln w="0"/>
                <a:solidFill>
                  <a:srgbClr val="27999D"/>
                </a:solidFill>
                <a:effectLst/>
                <a:latin typeface="Franklin Gothic Demi Cond" panose="020B0706030402020204" pitchFamily="34" charset="0"/>
              </a:rPr>
              <a:t>Residential Only</a:t>
            </a:r>
          </a:p>
        </p:txBody>
      </p:sp>
      <p:graphicFrame>
        <p:nvGraphicFramePr>
          <p:cNvPr id="21" name="Chart 20"/>
          <p:cNvGraphicFramePr/>
          <p:nvPr>
            <p:extLst>
              <p:ext uri="{D42A27DB-BD31-4B8C-83A1-F6EECF244321}">
                <p14:modId xmlns:p14="http://schemas.microsoft.com/office/powerpoint/2010/main" val="1422522247"/>
              </p:ext>
            </p:extLst>
          </p:nvPr>
        </p:nvGraphicFramePr>
        <p:xfrm>
          <a:off x="6115158" y="1903916"/>
          <a:ext cx="3899647" cy="2864224"/>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6309935" y="1566113"/>
            <a:ext cx="2743199" cy="400110"/>
          </a:xfrm>
          <a:prstGeom prst="rect">
            <a:avLst/>
          </a:prstGeom>
          <a:noFill/>
        </p:spPr>
        <p:txBody>
          <a:bodyPr wrap="square" rtlCol="0">
            <a:spAutoFit/>
          </a:bodyPr>
          <a:lstStyle/>
          <a:p>
            <a:r>
              <a:rPr lang="en-US" sz="2000" dirty="0" smtClean="0">
                <a:ln w="0"/>
                <a:solidFill>
                  <a:srgbClr val="27999D"/>
                </a:solidFill>
                <a:latin typeface="Franklin Gothic Demi Cond" panose="020B0706030402020204" pitchFamily="34" charset="0"/>
              </a:rPr>
              <a:t>Non-</a:t>
            </a:r>
            <a:r>
              <a:rPr lang="en-US" sz="2000" dirty="0">
                <a:ln w="0"/>
                <a:solidFill>
                  <a:srgbClr val="27999D"/>
                </a:solidFill>
                <a:latin typeface="Franklin Gothic Demi Cond" panose="020B0706030402020204" pitchFamily="34" charset="0"/>
              </a:rPr>
              <a:t>R</a:t>
            </a:r>
            <a:r>
              <a:rPr lang="en-US" sz="2000" dirty="0" smtClean="0">
                <a:ln w="0"/>
                <a:solidFill>
                  <a:srgbClr val="27999D"/>
                </a:solidFill>
                <a:effectLst/>
                <a:latin typeface="Franklin Gothic Demi Cond" panose="020B0706030402020204" pitchFamily="34" charset="0"/>
              </a:rPr>
              <a:t>esidential Only</a:t>
            </a:r>
          </a:p>
        </p:txBody>
      </p:sp>
      <p:sp>
        <p:nvSpPr>
          <p:cNvPr id="14" name="TextBox 13"/>
          <p:cNvSpPr txBox="1"/>
          <p:nvPr/>
        </p:nvSpPr>
        <p:spPr>
          <a:xfrm>
            <a:off x="1337677" y="4071757"/>
            <a:ext cx="6482544" cy="338554"/>
          </a:xfrm>
          <a:prstGeom prst="rect">
            <a:avLst/>
          </a:prstGeom>
          <a:noFill/>
        </p:spPr>
        <p:txBody>
          <a:bodyPr wrap="none" rtlCol="0">
            <a:spAutoFit/>
          </a:bodyPr>
          <a:lstStyle/>
          <a:p>
            <a:pPr algn="ct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Active customer accounts in good standing       </a:t>
            </a:r>
            <a:r>
              <a:rPr lang="en-US" sz="1600" dirty="0" smtClean="0">
                <a:solidFill>
                  <a:schemeClr val="accent2"/>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Delinquent accounts</a:t>
            </a:r>
            <a:endParaRPr lang="en-US" sz="1600" dirty="0">
              <a:solidFill>
                <a:schemeClr val="tx1">
                  <a:lumMod val="75000"/>
                  <a:lumOff val="25000"/>
                </a:schemeClr>
              </a:solidFill>
              <a:latin typeface="Franklin Gothic Book" panose="020B05030201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17400">
            <a:off x="7676983" y="4069453"/>
            <a:ext cx="1371600" cy="2439619"/>
          </a:xfrm>
          <a:prstGeom prst="rect">
            <a:avLst/>
          </a:prstGeom>
          <a:ln>
            <a:solidFill>
              <a:srgbClr val="27999D"/>
            </a:solidFill>
          </a:ln>
        </p:spPr>
      </p:pic>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1947638813"/>
              </p:ext>
            </p:extLst>
          </p:nvPr>
        </p:nvGraphicFramePr>
        <p:xfrm>
          <a:off x="107866" y="1554067"/>
          <a:ext cx="4621306" cy="30808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38819" y="4507993"/>
            <a:ext cx="2445926"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Payment Transactions by Type</a:t>
            </a:r>
            <a:endParaRPr lang="en-US" sz="1400" b="1"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6011976" y="4517113"/>
            <a:ext cx="2182970"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Revenue Collected by Type</a:t>
            </a:r>
            <a:endParaRPr lang="en-US" sz="1400" b="1" dirty="0">
              <a:solidFill>
                <a:schemeClr val="tx1">
                  <a:lumMod val="75000"/>
                  <a:lumOff val="25000"/>
                </a:schemeClr>
              </a:solidFill>
              <a:latin typeface="Franklin Gothic Book" panose="020B0503020102020204" pitchFamily="34" charset="0"/>
            </a:endParaRPr>
          </a:p>
        </p:txBody>
      </p:sp>
      <p:graphicFrame>
        <p:nvGraphicFramePr>
          <p:cNvPr id="12" name="Chart 11"/>
          <p:cNvGraphicFramePr/>
          <p:nvPr>
            <p:extLst>
              <p:ext uri="{D42A27DB-BD31-4B8C-83A1-F6EECF244321}">
                <p14:modId xmlns:p14="http://schemas.microsoft.com/office/powerpoint/2010/main" val="3842746509"/>
              </p:ext>
            </p:extLst>
          </p:nvPr>
        </p:nvGraphicFramePr>
        <p:xfrm>
          <a:off x="4668370" y="1567397"/>
          <a:ext cx="4621306" cy="3080871"/>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rot="16200000">
            <a:off x="-700712" y="2950458"/>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0876" y="4432508"/>
            <a:ext cx="1828800" cy="2192887"/>
          </a:xfrm>
          <a:prstGeom prst="rect">
            <a:avLst/>
          </a:prstGeom>
        </p:spPr>
      </p:pic>
      <p:sp>
        <p:nvSpPr>
          <p:cNvPr id="3" name="TextBox 2"/>
          <p:cNvSpPr txBox="1"/>
          <p:nvPr/>
        </p:nvSpPr>
        <p:spPr>
          <a:xfrm rot="16200000">
            <a:off x="4045443" y="3037605"/>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413312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286211" y="4693577"/>
            <a:ext cx="8571577" cy="338554"/>
          </a:xfrm>
          <a:prstGeom prst="rect">
            <a:avLst/>
          </a:prstGeom>
          <a:noFill/>
        </p:spPr>
        <p:txBody>
          <a:bodyPr wrap="none" rtlCol="0">
            <a:spAutoFit/>
          </a:bodyPr>
          <a:lstStyle/>
          <a:p>
            <a:r>
              <a:rPr lang="en-US" sz="1600" dirty="0" smtClean="0">
                <a:solidFill>
                  <a:schemeClr val="accent1">
                    <a:lumMod val="75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Fire Hydrants        </a:t>
            </a:r>
            <a:r>
              <a:rPr lang="en-US" sz="1600" dirty="0" smtClean="0">
                <a:solidFill>
                  <a:schemeClr val="accent2">
                    <a:lumMod val="60000"/>
                    <a:lumOff val="40000"/>
                  </a:schemeClr>
                </a:solidFill>
                <a:latin typeface="Wingdings" panose="05000000000000000000" pitchFamily="2" charset="2"/>
              </a:rPr>
              <a:t>n</a:t>
            </a:r>
            <a:r>
              <a:rPr lang="en-US" sz="1600" b="1" dirty="0" smtClean="0">
                <a:latin typeface="Franklin Gothic Book" panose="020B0503020102020204" pitchFamily="34" charset="0"/>
              </a:rPr>
              <a:t> </a:t>
            </a:r>
            <a:r>
              <a:rPr lang="en-US" sz="1600" dirty="0" smtClean="0">
                <a:latin typeface="Franklin Gothic Book" panose="020B0503020102020204" pitchFamily="34" charset="0"/>
              </a:rPr>
              <a:t>Operating Hydrants </a:t>
            </a:r>
            <a:r>
              <a:rPr lang="en-US" sz="1600" dirty="0">
                <a:latin typeface="Franklin Gothic Book" panose="020B0503020102020204" pitchFamily="34" charset="0"/>
              </a:rPr>
              <a:t>with Issues </a:t>
            </a:r>
            <a:r>
              <a:rPr lang="en-US" sz="1600" dirty="0" smtClean="0">
                <a:latin typeface="Franklin Gothic Book" panose="020B0503020102020204" pitchFamily="34" charset="0"/>
              </a:rPr>
              <a:t>       </a:t>
            </a:r>
            <a:r>
              <a:rPr lang="en-US" sz="1600" dirty="0" smtClean="0">
                <a:solidFill>
                  <a:srgbClr val="C00000"/>
                </a:solidFill>
                <a:latin typeface="Wingdings" panose="05000000000000000000" pitchFamily="2" charset="2"/>
              </a:rPr>
              <a:t>n</a:t>
            </a:r>
            <a:r>
              <a:rPr lang="en-US" sz="1600" dirty="0" smtClean="0"/>
              <a:t> </a:t>
            </a:r>
            <a:r>
              <a:rPr lang="en-US" sz="1600" dirty="0" smtClean="0">
                <a:latin typeface="Franklin Gothic Book" panose="020B0503020102020204" pitchFamily="34" charset="0"/>
              </a:rPr>
              <a:t>Non-Operating Hydrants</a:t>
            </a:r>
            <a:endParaRPr lang="en-US" sz="1600" dirty="0">
              <a:latin typeface="Franklin Gothic Book" panose="020B0503020102020204" pitchFamily="34" charset="0"/>
            </a:endParaRPr>
          </a:p>
        </p:txBody>
      </p:sp>
      <p:sp>
        <p:nvSpPr>
          <p:cNvPr id="14" name="TextBox 13"/>
          <p:cNvSpPr txBox="1"/>
          <p:nvPr/>
        </p:nvSpPr>
        <p:spPr>
          <a:xfrm>
            <a:off x="0" y="5658401"/>
            <a:ext cx="6611471"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Detroit Fire Department uses a mobile collector app where firefighters report on the status of each hydrant. This data integrates into DWSD’s work order system. In turn, DWSD maintenance and repair staff update the hydrant mobile app to indicate when a repair is completed.</a:t>
            </a:r>
            <a:endParaRPr lang="en-US" sz="1100" dirty="0">
              <a:solidFill>
                <a:schemeClr val="tx1">
                  <a:lumMod val="75000"/>
                  <a:lumOff val="25000"/>
                </a:schemeClr>
              </a:solidFill>
              <a:latin typeface="Franklin Gothic Book" panose="020B0503020102020204" pitchFamily="34" charset="0"/>
            </a:endParaRPr>
          </a:p>
        </p:txBody>
      </p:sp>
      <p:cxnSp>
        <p:nvCxnSpPr>
          <p:cNvPr id="15" name="Straight Connector 14"/>
          <p:cNvCxnSpPr/>
          <p:nvPr/>
        </p:nvCxnSpPr>
        <p:spPr>
          <a:xfrm flipH="1">
            <a:off x="0" y="564299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165108026"/>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8496"/>
          <a:stretch/>
        </p:blipFill>
        <p:spPr>
          <a:xfrm>
            <a:off x="6611471" y="5020708"/>
            <a:ext cx="2438400" cy="1490537"/>
          </a:xfrm>
          <a:prstGeom prst="rect">
            <a:avLst/>
          </a:prstGeom>
          <a:ln>
            <a:solidFill>
              <a:srgbClr val="27999D"/>
            </a:solidFill>
          </a:ln>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9</a:t>
            </a:r>
          </a:p>
        </p:txBody>
      </p:sp>
      <p:sp>
        <p:nvSpPr>
          <p:cNvPr id="11" name="Title 1">
            <a:extLst>
              <a:ext uri="{FF2B5EF4-FFF2-40B4-BE49-F238E27FC236}">
                <a16:creationId xmlns=""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332088215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65977"/>
            <a:ext cx="73152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Running water reports include water flowing on a street, issues at vacant properties, and calls by residents who see gushing or flowing water that is out of the ordinary. </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71022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1431"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432507"/>
            <a:ext cx="1828800" cy="2192888"/>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39636</TotalTime>
  <Words>1065</Words>
  <Application>Microsoft Office PowerPoint</Application>
  <PresentationFormat>On-screen Show (4:3)</PresentationFormat>
  <Paragraphs>185</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Narrow</vt:lpstr>
      <vt:lpstr>Calibri</vt:lpstr>
      <vt:lpstr>Calibri Light</vt:lpstr>
      <vt:lpstr>Courier New</vt:lpstr>
      <vt:lpstr>Franklin Gothic Book</vt:lpstr>
      <vt:lpstr>Franklin Gothic Demi Cond</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1895</cp:revision>
  <cp:lastPrinted>2018-09-18T17:43:01Z</cp:lastPrinted>
  <dcterms:created xsi:type="dcterms:W3CDTF">2016-04-19T17:03:52Z</dcterms:created>
  <dcterms:modified xsi:type="dcterms:W3CDTF">2018-11-13T20:02:43Z</dcterms:modified>
</cp:coreProperties>
</file>