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46" r:id="rId3"/>
    <p:sldId id="394" r:id="rId4"/>
    <p:sldId id="347" r:id="rId5"/>
    <p:sldId id="357" r:id="rId6"/>
    <p:sldId id="383" r:id="rId7"/>
    <p:sldId id="365" r:id="rId8"/>
    <p:sldId id="367" r:id="rId9"/>
    <p:sldId id="369" r:id="rId10"/>
    <p:sldId id="403" r:id="rId11"/>
    <p:sldId id="378" r:id="rId12"/>
    <p:sldId id="366" r:id="rId13"/>
    <p:sldId id="391" r:id="rId14"/>
    <p:sldId id="373" r:id="rId15"/>
    <p:sldId id="387" r:id="rId16"/>
    <p:sldId id="388" r:id="rId17"/>
    <p:sldId id="349" r:id="rId18"/>
    <p:sldId id="350" r:id="rId19"/>
    <p:sldId id="351" r:id="rId20"/>
    <p:sldId id="352" r:id="rId21"/>
    <p:sldId id="395" r:id="rId22"/>
    <p:sldId id="404" r:id="rId23"/>
    <p:sldId id="405" r:id="rId24"/>
    <p:sldId id="406" r:id="rId25"/>
    <p:sldId id="356" r:id="rId26"/>
    <p:sldId id="355" r:id="rId27"/>
    <p:sldId id="402" r:id="rId28"/>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Peckinpaugh" initials="BP" lastIdx="1" clrIdx="0">
    <p:extLst>
      <p:ext uri="{19B8F6BF-5375-455C-9EA6-DF929625EA0E}">
        <p15:presenceInfo xmlns:p15="http://schemas.microsoft.com/office/powerpoint/2012/main" userId="S-1-5-21-352280589-713258259-1345066642-299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595959"/>
    <a:srgbClr val="B7CDC2"/>
    <a:srgbClr val="004445"/>
    <a:srgbClr val="E8EFED"/>
    <a:srgbClr val="0045CB"/>
    <a:srgbClr val="FEB70D"/>
    <a:srgbClr val="27999D"/>
    <a:srgbClr val="826300"/>
    <a:srgbClr val="162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84" d="100"/>
          <a:sy n="84" d="100"/>
        </p:scale>
        <p:origin x="616" y="40"/>
      </p:cViewPr>
      <p:guideLst>
        <p:guide orient="horz" pos="213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Non-Residential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0874-4BFE-A0E4-6D408984DC07}"/>
              </c:ext>
            </c:extLst>
          </c:dPt>
          <c:dPt>
            <c:idx val="1"/>
            <c:bubble3D val="0"/>
            <c:explosion val="0"/>
            <c:spPr>
              <a:solidFill>
                <a:srgbClr val="003B49"/>
              </a:solidFill>
              <a:ln>
                <a:noFill/>
              </a:ln>
              <a:effectLst/>
            </c:spPr>
            <c:extLst>
              <c:ext xmlns:c16="http://schemas.microsoft.com/office/drawing/2014/chart" uri="{C3380CC4-5D6E-409C-BE32-E72D297353CC}">
                <c16:uniqueId val="{00000003-0874-4BFE-A0E4-6D408984DC07}"/>
              </c:ext>
            </c:extLst>
          </c:dPt>
          <c:dLbls>
            <c:dLbl>
              <c:idx val="0"/>
              <c:layout/>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874-4BFE-A0E4-6D408984DC07}"/>
                </c:ext>
              </c:extLst>
            </c:dLbl>
            <c:dLbl>
              <c:idx val="1"/>
              <c:layout>
                <c:manualLayout>
                  <c:x val="0.1408675926604061"/>
                  <c:y val="6.4370341181203314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874-4BFE-A0E4-6D408984DC0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32248</c:v>
                </c:pt>
                <c:pt idx="1">
                  <c:v>12937</c:v>
                </c:pt>
              </c:numCache>
            </c:numRef>
          </c:val>
          <c:extLst>
            <c:ext xmlns:c16="http://schemas.microsoft.com/office/drawing/2014/chart" uri="{C3380CC4-5D6E-409C-BE32-E72D297353CC}">
              <c16:uniqueId val="{00000004-0874-4BFE-A0E4-6D408984DC07}"/>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38178242065353"/>
          <c:y val="3.1388415282513842E-2"/>
          <c:w val="0.88617062885812414"/>
          <c:h val="0.78043622074047592"/>
        </c:manualLayout>
      </c:layout>
      <c:barChart>
        <c:barDir val="col"/>
        <c:grouping val="clustered"/>
        <c:varyColors val="0"/>
        <c:ser>
          <c:idx val="0"/>
          <c:order val="0"/>
          <c:tx>
            <c:strRef>
              <c:f>Sheet1!$B$1</c:f>
              <c:strCache>
                <c:ptCount val="1"/>
                <c:pt idx="0">
                  <c:v>Non-Detroiters</c:v>
                </c:pt>
              </c:strCache>
            </c:strRef>
          </c:tx>
          <c:spPr>
            <a:solidFill>
              <a:srgbClr val="003B49"/>
            </a:solidFill>
            <a:ln>
              <a:noFill/>
            </a:ln>
            <a:effectLst/>
          </c:spPr>
          <c:invertIfNegative val="0"/>
          <c:dLbls>
            <c:dLbl>
              <c:idx val="0"/>
              <c:layout/>
              <c:tx>
                <c:rich>
                  <a:bodyPr/>
                  <a:lstStyle/>
                  <a:p>
                    <a:r>
                      <a:rPr lang="en-US" dirty="0" smtClean="0"/>
                      <a:t>Nonresidents</a:t>
                    </a:r>
                    <a:br>
                      <a:rPr lang="en-US" dirty="0" smtClean="0"/>
                    </a:br>
                    <a:r>
                      <a:rPr lang="en-US" baseline="0" dirty="0" smtClean="0"/>
                      <a:t>249</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4F1-4F41-914E-F04584FF2E80}"/>
                </c:ext>
              </c:extLst>
            </c:dLbl>
            <c:dLbl>
              <c:idx val="1"/>
              <c:layout>
                <c:manualLayout>
                  <c:x val="9.0277118951530774E-3"/>
                  <c:y val="-9.9691201004656615E-2"/>
                </c:manualLayout>
              </c:layout>
              <c:tx>
                <c:rich>
                  <a:bodyPr/>
                  <a:lstStyle/>
                  <a:p>
                    <a:r>
                      <a:rPr lang="en-US" baseline="0" dirty="0" smtClean="0">
                        <a:solidFill>
                          <a:schemeClr val="bg2">
                            <a:lumMod val="25000"/>
                          </a:schemeClr>
                        </a:solidFill>
                      </a:rPr>
                      <a:t>New Hires</a:t>
                    </a:r>
                  </a:p>
                  <a:p>
                    <a:r>
                      <a:rPr lang="en-US" dirty="0" smtClean="0"/>
                      <a:t>5</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6391107937201424"/>
                      <c:h val="0.11185879807868587"/>
                    </c:manualLayout>
                  </c15:layout>
                </c:ext>
                <c:ext xmlns:c16="http://schemas.microsoft.com/office/drawing/2014/chart" uri="{C3380CC4-5D6E-409C-BE32-E72D297353CC}">
                  <c16:uniqueId val="{00000001-24F1-4F41-914E-F04584FF2E80}"/>
                </c:ext>
              </c:extLst>
            </c:dLbl>
            <c:dLbl>
              <c:idx val="2"/>
              <c:layout>
                <c:manualLayout>
                  <c:x val="-3.4722231715396449E-3"/>
                  <c:y val="-0.10186356469768647"/>
                </c:manualLayout>
              </c:layout>
              <c:tx>
                <c:rich>
                  <a:bodyPr/>
                  <a:lstStyle/>
                  <a:p>
                    <a:fld id="{81733AE8-511B-4EAE-B0DD-4AAA300E2437}" type="CATEGORYNAME">
                      <a:rPr lang="en-US">
                        <a:solidFill>
                          <a:srgbClr val="003B49"/>
                        </a:solidFill>
                      </a:rPr>
                      <a:pPr/>
                      <a:t>[CATEGORY NAME]</a:t>
                    </a:fld>
                    <a:r>
                      <a:rPr lang="en-US" baseline="0" dirty="0">
                        <a:solidFill>
                          <a:srgbClr val="003B49"/>
                        </a:solidFill>
                      </a:rPr>
                      <a:t>, </a:t>
                    </a:r>
                    <a:fld id="{05615BE4-30DE-4776-A03B-C63CE255986B}"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F1-4F41-914E-F04584FF2E80}"/>
                </c:ext>
              </c:extLst>
            </c:dLbl>
            <c:dLbl>
              <c:idx val="3"/>
              <c:tx>
                <c:rich>
                  <a:bodyPr/>
                  <a:lstStyle/>
                  <a:p>
                    <a:fld id="{03EFB284-BCBE-4273-BCEA-1FDAFC7DF84A}" type="CATEGORYNAME">
                      <a:rPr lang="en-US">
                        <a:solidFill>
                          <a:srgbClr val="003B49"/>
                        </a:solidFill>
                      </a:rPr>
                      <a:pPr/>
                      <a:t>[CATEGORY NAME]</a:t>
                    </a:fld>
                    <a:r>
                      <a:rPr lang="en-US" baseline="0" dirty="0">
                        <a:solidFill>
                          <a:srgbClr val="003B49"/>
                        </a:solidFill>
                      </a:rPr>
                      <a:t>, </a:t>
                    </a:r>
                    <a:fld id="{0266ABFE-5A4D-437A-A2C6-F33915E62BA8}" type="VALUE">
                      <a:rPr lang="en-US" baseline="0">
                        <a:solidFill>
                          <a:srgbClr val="003B49"/>
                        </a:solidFill>
                      </a:rPr>
                      <a:pPr/>
                      <a:t>[VALUE]</a:t>
                    </a:fld>
                    <a:endParaRPr lang="en-US" baseline="0" dirty="0">
                      <a:solidFill>
                        <a:srgbClr val="003B49"/>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F1-4F41-914E-F04584FF2E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September</c:v>
                </c:pt>
              </c:strCache>
            </c:strRef>
          </c:cat>
          <c:val>
            <c:numRef>
              <c:f>Sheet1!$B$2:$B$6</c:f>
              <c:numCache>
                <c:formatCode>General</c:formatCode>
                <c:ptCount val="5"/>
                <c:pt idx="0">
                  <c:v>249</c:v>
                </c:pt>
                <c:pt idx="1">
                  <c:v>5</c:v>
                </c:pt>
              </c:numCache>
            </c:numRef>
          </c:val>
          <c:extLst>
            <c:ext xmlns:c16="http://schemas.microsoft.com/office/drawing/2014/chart" uri="{C3380CC4-5D6E-409C-BE32-E72D297353CC}">
              <c16:uniqueId val="{00000004-24F1-4F41-914E-F04584FF2E80}"/>
            </c:ext>
          </c:extLst>
        </c:ser>
        <c:ser>
          <c:idx val="1"/>
          <c:order val="1"/>
          <c:tx>
            <c:strRef>
              <c:f>Sheet1!$C$1</c:f>
              <c:strCache>
                <c:ptCount val="1"/>
                <c:pt idx="0">
                  <c:v>Detroit Residents</c:v>
                </c:pt>
              </c:strCache>
            </c:strRef>
          </c:tx>
          <c:spPr>
            <a:solidFill>
              <a:srgbClr val="27999D"/>
            </a:solidFill>
            <a:ln>
              <a:noFill/>
            </a:ln>
            <a:effectLst/>
          </c:spPr>
          <c:invertIfNegative val="0"/>
          <c:dLbls>
            <c:dLbl>
              <c:idx val="0"/>
              <c:layout/>
              <c:tx>
                <c:rich>
                  <a:bodyPr/>
                  <a:lstStyle/>
                  <a:p>
                    <a:r>
                      <a:rPr lang="en-US" baseline="0" dirty="0" smtClean="0"/>
                      <a:t>Detroit</a:t>
                    </a:r>
                  </a:p>
                  <a:p>
                    <a:r>
                      <a:rPr lang="en-US" baseline="0" dirty="0" smtClean="0"/>
                      <a:t>Residents</a:t>
                    </a:r>
                  </a:p>
                  <a:p>
                    <a:r>
                      <a:rPr lang="en-US" dirty="0" smtClean="0"/>
                      <a:t>307</a:t>
                    </a:r>
                    <a:endParaRPr 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4F1-4F41-914E-F04584FF2E80}"/>
                </c:ext>
              </c:extLst>
            </c:dLbl>
            <c:dLbl>
              <c:idx val="1"/>
              <c:layout>
                <c:manualLayout>
                  <c:x val="1.9097227443467694E-2"/>
                  <c:y val="-0.16875000000000001"/>
                </c:manualLayout>
              </c:layout>
              <c:tx>
                <c:rich>
                  <a:bodyPr/>
                  <a:lstStyle/>
                  <a:p>
                    <a:r>
                      <a:rPr lang="en-US" baseline="0" dirty="0" smtClean="0">
                        <a:solidFill>
                          <a:srgbClr val="27999D"/>
                        </a:solidFill>
                      </a:rPr>
                      <a:t>New Hires </a:t>
                    </a:r>
                    <a:fld id="{A833860A-B924-45B6-A80C-21FB43D9D273}" type="VALUE">
                      <a:rPr lang="en-US" baseline="0" smtClean="0">
                        <a:solidFill>
                          <a:srgbClr val="27999D"/>
                        </a:solidFill>
                      </a:rPr>
                      <a:pPr/>
                      <a:t>[VALUE]</a:t>
                    </a:fld>
                    <a:endParaRPr lang="en-US" baseline="0" dirty="0" smtClean="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layout>
                    <c:manualLayout>
                      <c:w val="0.19413924271086033"/>
                      <c:h val="8.8575697576357568E-2"/>
                    </c:manualLayout>
                  </c15:layout>
                  <c15:dlblFieldTable/>
                  <c15:showDataLabelsRange val="0"/>
                </c:ext>
                <c:ext xmlns:c16="http://schemas.microsoft.com/office/drawing/2014/chart" uri="{C3380CC4-5D6E-409C-BE32-E72D297353CC}">
                  <c16:uniqueId val="{00000006-24F1-4F41-914E-F04584FF2E80}"/>
                </c:ext>
              </c:extLst>
            </c:dLbl>
            <c:dLbl>
              <c:idx val="3"/>
              <c:layout>
                <c:manualLayout>
                  <c:x val="-1.7361115857699178E-3"/>
                  <c:y val="-0.10477395226047739"/>
                </c:manualLayout>
              </c:layout>
              <c:tx>
                <c:rich>
                  <a:bodyPr/>
                  <a:lstStyle/>
                  <a:p>
                    <a:fld id="{35F8D300-1455-4AA3-B88D-5C4FA9490CCE}" type="CATEGORYNAME">
                      <a:rPr lang="en-US">
                        <a:solidFill>
                          <a:srgbClr val="27999D"/>
                        </a:solidFill>
                      </a:rPr>
                      <a:pPr/>
                      <a:t>[CATEGORY NAME]</a:t>
                    </a:fld>
                    <a:r>
                      <a:rPr lang="en-US" baseline="0" dirty="0">
                        <a:solidFill>
                          <a:srgbClr val="27999D"/>
                        </a:solidFill>
                      </a:rPr>
                      <a:t>, </a:t>
                    </a:r>
                    <a:fld id="{057E8B26-6CB5-4D1E-8DC3-3012815C5B46}" type="VALUE">
                      <a:rPr lang="en-US" baseline="0">
                        <a:solidFill>
                          <a:srgbClr val="27999D"/>
                        </a:solidFill>
                      </a:rPr>
                      <a:pPr/>
                      <a:t>[VALUE]</a:t>
                    </a:fld>
                    <a:endParaRPr lang="en-US" baseline="0" dirty="0">
                      <a:solidFill>
                        <a:srgbClr val="27999D"/>
                      </a:solidFill>
                    </a:endParaRP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4F1-4F41-914E-F04584FF2E8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2"/>
                <c:pt idx="0">
                  <c:v>Employees</c:v>
                </c:pt>
                <c:pt idx="1">
                  <c:v>September</c:v>
                </c:pt>
              </c:strCache>
            </c:strRef>
          </c:cat>
          <c:val>
            <c:numRef>
              <c:f>Sheet1!$C$2:$C$6</c:f>
              <c:numCache>
                <c:formatCode>General</c:formatCode>
                <c:ptCount val="5"/>
                <c:pt idx="0">
                  <c:v>304</c:v>
                </c:pt>
              </c:numCache>
            </c:numRef>
          </c:val>
          <c:extLst>
            <c:ext xmlns:c16="http://schemas.microsoft.com/office/drawing/2014/chart" uri="{C3380CC4-5D6E-409C-BE32-E72D297353CC}">
              <c16:uniqueId val="{00000008-24F1-4F41-914E-F04584FF2E80}"/>
            </c:ext>
          </c:extLst>
        </c:ser>
        <c:dLbls>
          <c:showLegendKey val="0"/>
          <c:showVal val="0"/>
          <c:showCatName val="0"/>
          <c:showSerName val="0"/>
          <c:showPercent val="0"/>
          <c:showBubbleSize val="0"/>
        </c:dLbls>
        <c:gapWidth val="150"/>
        <c:axId val="417271752"/>
        <c:axId val="417272144"/>
      </c:barChart>
      <c:catAx>
        <c:axId val="41727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2144"/>
        <c:crosses val="autoZero"/>
        <c:auto val="1"/>
        <c:lblAlgn val="ctr"/>
        <c:lblOffset val="100"/>
        <c:noMultiLvlLbl val="0"/>
      </c:catAx>
      <c:valAx>
        <c:axId val="41727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crossAx val="41727175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r>
              <a:rPr lang="en-US" sz="1800" b="1" dirty="0" smtClean="0">
                <a:solidFill>
                  <a:schemeClr val="tx1">
                    <a:lumMod val="65000"/>
                    <a:lumOff val="35000"/>
                  </a:schemeClr>
                </a:solidFill>
                <a:latin typeface="Franklin Gothic Book" panose="020B0503020102020204" pitchFamily="34" charset="0"/>
              </a:rPr>
              <a:t>DWSD Good News</a:t>
            </a:r>
            <a:r>
              <a:rPr lang="en-US" sz="1800" b="1" baseline="0" dirty="0" smtClean="0">
                <a:solidFill>
                  <a:schemeClr val="tx1">
                    <a:lumMod val="65000"/>
                    <a:lumOff val="35000"/>
                  </a:schemeClr>
                </a:solidFill>
                <a:latin typeface="Franklin Gothic Book" panose="020B0503020102020204" pitchFamily="34" charset="0"/>
              </a:rPr>
              <a:t> Media Stories: FY2020-2021</a:t>
            </a:r>
            <a:endParaRPr lang="en-US" sz="1800" b="1" dirty="0">
              <a:solidFill>
                <a:schemeClr val="tx1">
                  <a:lumMod val="65000"/>
                  <a:lumOff val="35000"/>
                </a:schemeClr>
              </a:solidFill>
              <a:latin typeface="Franklin Gothic Book" panose="020B0503020102020204" pitchFamily="34" charset="0"/>
            </a:endParaRPr>
          </a:p>
        </c:rich>
      </c:tx>
      <c:layout>
        <c:manualLayout>
          <c:xMode val="edge"/>
          <c:yMode val="edge"/>
          <c:x val="0.12584783351884532"/>
          <c:y val="0.13332078593671684"/>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Franklin Gothic Book" panose="020B0503020102020204" pitchFamily="34" charset="0"/>
              <a:ea typeface="+mn-ea"/>
              <a:cs typeface="+mn-cs"/>
            </a:defRPr>
          </a:pPr>
          <a:endParaRPr lang="en-US"/>
        </a:p>
      </c:txPr>
    </c:title>
    <c:autoTitleDeleted val="0"/>
    <c:plotArea>
      <c:layout>
        <c:manualLayout>
          <c:layoutTarget val="inner"/>
          <c:xMode val="edge"/>
          <c:yMode val="edge"/>
          <c:x val="3.7844183930613277E-2"/>
          <c:y val="2.840282525914728E-3"/>
          <c:w val="0.87667498372669894"/>
          <c:h val="0.84983151773737986"/>
        </c:manualLayout>
      </c:layout>
      <c:barChart>
        <c:barDir val="bar"/>
        <c:grouping val="clustered"/>
        <c:varyColors val="0"/>
        <c:ser>
          <c:idx val="0"/>
          <c:order val="0"/>
          <c:tx>
            <c:strRef>
              <c:f>Sheet1!$B$1</c:f>
              <c:strCache>
                <c:ptCount val="1"/>
                <c:pt idx="0">
                  <c:v>FY2020-2021 Goal</c:v>
                </c:pt>
              </c:strCache>
            </c:strRef>
          </c:tx>
          <c:spPr>
            <a:solidFill>
              <a:srgbClr val="003B49"/>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Sheet1!$B$2:$B$3</c:f>
              <c:numCache>
                <c:formatCode>General</c:formatCode>
                <c:ptCount val="2"/>
                <c:pt idx="0">
                  <c:v>36</c:v>
                </c:pt>
              </c:numCache>
            </c:numRef>
          </c:val>
          <c:extLst>
            <c:ext xmlns:c16="http://schemas.microsoft.com/office/drawing/2014/chart" uri="{C3380CC4-5D6E-409C-BE32-E72D297353CC}">
              <c16:uniqueId val="{00000000-D00B-4D06-961E-A830C097E468}"/>
            </c:ext>
          </c:extLst>
        </c:ser>
        <c:ser>
          <c:idx val="1"/>
          <c:order val="1"/>
          <c:tx>
            <c:strRef>
              <c:f>Sheet1!$C$1</c:f>
              <c:strCache>
                <c:ptCount val="1"/>
                <c:pt idx="0">
                  <c:v>Actual</c:v>
                </c:pt>
              </c:strCache>
            </c:strRef>
          </c:tx>
          <c:spPr>
            <a:solidFill>
              <a:srgbClr val="27999D"/>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numRef>
              <c:f>Sheet1!$A$2:$A$3</c:f>
              <c:numCache>
                <c:formatCode>General</c:formatCode>
                <c:ptCount val="2"/>
              </c:numCache>
            </c:numRef>
          </c:cat>
          <c:val>
            <c:numRef>
              <c:f>Sheet1!$C$2:$C$3</c:f>
              <c:numCache>
                <c:formatCode>General</c:formatCode>
                <c:ptCount val="2"/>
                <c:pt idx="0">
                  <c:v>1</c:v>
                </c:pt>
              </c:numCache>
            </c:numRef>
          </c:val>
          <c:extLst>
            <c:ext xmlns:c16="http://schemas.microsoft.com/office/drawing/2014/chart" uri="{C3380CC4-5D6E-409C-BE32-E72D297353CC}">
              <c16:uniqueId val="{00000001-D00B-4D06-961E-A830C097E468}"/>
            </c:ext>
          </c:extLst>
        </c:ser>
        <c:dLbls>
          <c:showLegendKey val="0"/>
          <c:showVal val="0"/>
          <c:showCatName val="0"/>
          <c:showSerName val="0"/>
          <c:showPercent val="0"/>
          <c:showBubbleSize val="0"/>
        </c:dLbls>
        <c:gapWidth val="182"/>
        <c:axId val="471947576"/>
        <c:axId val="471941304"/>
      </c:barChart>
      <c:catAx>
        <c:axId val="471947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1304"/>
        <c:crosses val="autoZero"/>
        <c:auto val="1"/>
        <c:lblAlgn val="ctr"/>
        <c:lblOffset val="100"/>
        <c:noMultiLvlLbl val="0"/>
      </c:catAx>
      <c:valAx>
        <c:axId val="471941304"/>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471947576"/>
        <c:crosses val="autoZero"/>
        <c:crossBetween val="between"/>
      </c:valAx>
      <c:spPr>
        <a:noFill/>
        <a:ln>
          <a:noFill/>
        </a:ln>
        <a:effectLst/>
      </c:spPr>
    </c:plotArea>
    <c:legend>
      <c:legendPos val="b"/>
      <c:layout>
        <c:manualLayout>
          <c:xMode val="edge"/>
          <c:yMode val="edge"/>
          <c:x val="0.23316269146185634"/>
          <c:y val="0.93150555675214319"/>
          <c:w val="0.51515962170619034"/>
          <c:h val="6.21033227787585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20804999815626E-2"/>
          <c:y val="6.792887896092667E-2"/>
          <c:w val="0.9261390406245944"/>
          <c:h val="0.73724105623383873"/>
        </c:manualLayout>
      </c:layout>
      <c:barChart>
        <c:barDir val="col"/>
        <c:grouping val="clustered"/>
        <c:varyColors val="0"/>
        <c:ser>
          <c:idx val="0"/>
          <c:order val="0"/>
          <c:tx>
            <c:strRef>
              <c:f>Sheet1!$B$1</c:f>
              <c:strCache>
                <c:ptCount val="1"/>
                <c:pt idx="0">
                  <c:v>Positive</c:v>
                </c:pt>
              </c:strCache>
            </c:strRef>
          </c:tx>
          <c:spPr>
            <a:solidFill>
              <a:srgbClr val="27999D"/>
            </a:solidFill>
            <a:ln>
              <a:solidFill>
                <a:srgbClr val="27999D"/>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Sheet1!$B$2:$B$3</c:f>
              <c:numCache>
                <c:formatCode>General</c:formatCode>
                <c:ptCount val="2"/>
                <c:pt idx="0">
                  <c:v>4</c:v>
                </c:pt>
              </c:numCache>
            </c:numRef>
          </c:val>
          <c:extLst>
            <c:ext xmlns:c16="http://schemas.microsoft.com/office/drawing/2014/chart" uri="{C3380CC4-5D6E-409C-BE32-E72D297353CC}">
              <c16:uniqueId val="{00000000-CB77-4D19-8140-0D39CD4B6011}"/>
            </c:ext>
          </c:extLst>
        </c:ser>
        <c:ser>
          <c:idx val="1"/>
          <c:order val="1"/>
          <c:tx>
            <c:strRef>
              <c:f>Sheet1!$C$1</c:f>
              <c:strCache>
                <c:ptCount val="1"/>
                <c:pt idx="0">
                  <c:v>Negative</c:v>
                </c:pt>
              </c:strCache>
            </c:strRef>
          </c:tx>
          <c:spPr>
            <a:solidFill>
              <a:srgbClr val="003B49"/>
            </a:solidFill>
            <a:ln>
              <a:solidFill>
                <a:srgbClr val="003B49"/>
              </a:solid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Sheet1!$C$2:$C$3</c:f>
              <c:numCache>
                <c:formatCode>General</c:formatCode>
                <c:ptCount val="2"/>
                <c:pt idx="0">
                  <c:v>0</c:v>
                </c:pt>
              </c:numCache>
            </c:numRef>
          </c:val>
          <c:extLst>
            <c:ext xmlns:c16="http://schemas.microsoft.com/office/drawing/2014/chart" uri="{C3380CC4-5D6E-409C-BE32-E72D297353CC}">
              <c16:uniqueId val="{00000001-CB77-4D19-8140-0D39CD4B6011}"/>
            </c:ext>
          </c:extLst>
        </c:ser>
        <c:ser>
          <c:idx val="2"/>
          <c:order val="2"/>
          <c:tx>
            <c:strRef>
              <c:f>Sheet1!$D$1</c:f>
              <c:strCache>
                <c:ptCount val="1"/>
                <c:pt idx="0">
                  <c:v>Neutral</c:v>
                </c:pt>
              </c:strCache>
            </c:strRef>
          </c:tx>
          <c:spPr>
            <a:solidFill>
              <a:schemeClr val="accent3"/>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ext>
            </c:extLst>
          </c:dLbls>
          <c:cat>
            <c:strRef>
              <c:f>Sheet1!$A$2:$A$3</c:f>
              <c:strCache>
                <c:ptCount val="2"/>
                <c:pt idx="1">
                  <c:v>  </c:v>
                </c:pt>
              </c:strCache>
            </c:strRef>
          </c:cat>
          <c:val>
            <c:numRef>
              <c:f>Sheet1!$D$2:$D$3</c:f>
              <c:numCache>
                <c:formatCode>General</c:formatCode>
                <c:ptCount val="2"/>
                <c:pt idx="0">
                  <c:v>123</c:v>
                </c:pt>
              </c:numCache>
            </c:numRef>
          </c:val>
          <c:extLst>
            <c:ext xmlns:c16="http://schemas.microsoft.com/office/drawing/2014/chart" uri="{C3380CC4-5D6E-409C-BE32-E72D297353CC}">
              <c16:uniqueId val="{00000000-20B7-42A9-8AFA-F207E5ECDBD6}"/>
            </c:ext>
          </c:extLst>
        </c:ser>
        <c:dLbls>
          <c:showLegendKey val="0"/>
          <c:showVal val="0"/>
          <c:showCatName val="0"/>
          <c:showSerName val="0"/>
          <c:showPercent val="0"/>
          <c:showBubbleSize val="0"/>
        </c:dLbls>
        <c:gapWidth val="219"/>
        <c:overlap val="-27"/>
        <c:axId val="242852528"/>
        <c:axId val="242852920"/>
      </c:barChart>
      <c:catAx>
        <c:axId val="242852528"/>
        <c:scaling>
          <c:orientation val="minMax"/>
        </c:scaling>
        <c:delete val="1"/>
        <c:axPos val="b"/>
        <c:numFmt formatCode="General" sourceLinked="1"/>
        <c:majorTickMark val="none"/>
        <c:minorTickMark val="none"/>
        <c:tickLblPos val="nextTo"/>
        <c:crossAx val="242852920"/>
        <c:crosses val="autoZero"/>
        <c:auto val="1"/>
        <c:lblAlgn val="ctr"/>
        <c:lblOffset val="100"/>
        <c:noMultiLvlLbl val="0"/>
      </c:catAx>
      <c:valAx>
        <c:axId val="242852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2852528"/>
        <c:crosses val="autoZero"/>
        <c:crossBetween val="between"/>
      </c:valAx>
      <c:spPr>
        <a:noFill/>
        <a:ln>
          <a:noFill/>
        </a:ln>
        <a:effectLst/>
      </c:spPr>
    </c:plotArea>
    <c:legend>
      <c:legendPos val="b"/>
      <c:layout>
        <c:manualLayout>
          <c:xMode val="edge"/>
          <c:yMode val="edge"/>
          <c:x val="4.7188415225360242E-2"/>
          <c:y val="0.87753451921880843"/>
          <c:w val="0.4863355752601235"/>
          <c:h val="6.532383354550819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77641397766452E-2"/>
          <c:y val="5.0236406619385346E-2"/>
          <c:w val="0.65006851165663115"/>
          <c:h val="0.89598620651142014"/>
        </c:manualLayout>
      </c:layout>
      <c:barChart>
        <c:barDir val="col"/>
        <c:grouping val="clustered"/>
        <c:varyColors val="0"/>
        <c:ser>
          <c:idx val="0"/>
          <c:order val="0"/>
          <c:tx>
            <c:strRef>
              <c:f>'Summary 2'!$A$2</c:f>
              <c:strCache>
                <c:ptCount val="1"/>
                <c:pt idx="0">
                  <c:v>Enterprise  Applications</c:v>
                </c:pt>
              </c:strCache>
            </c:strRef>
          </c:tx>
          <c:spPr>
            <a:solidFill>
              <a:srgbClr val="27998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July</c:v>
                </c:pt>
                <c:pt idx="1">
                  <c:v>August</c:v>
                </c:pt>
                <c:pt idx="2">
                  <c:v>September</c:v>
                </c:pt>
              </c:strCache>
            </c:strRef>
          </c:cat>
          <c:val>
            <c:numRef>
              <c:f>'Summary 2'!$D$2:$F$2</c:f>
              <c:numCache>
                <c:formatCode>0.00%</c:formatCode>
                <c:ptCount val="3"/>
                <c:pt idx="0">
                  <c:v>1</c:v>
                </c:pt>
                <c:pt idx="1">
                  <c:v>1</c:v>
                </c:pt>
                <c:pt idx="2">
                  <c:v>1</c:v>
                </c:pt>
              </c:numCache>
            </c:numRef>
          </c:val>
          <c:extLst>
            <c:ext xmlns:c16="http://schemas.microsoft.com/office/drawing/2014/chart" uri="{C3380CC4-5D6E-409C-BE32-E72D297353CC}">
              <c16:uniqueId val="{00000000-D50C-42E0-8A78-F80AA28BD277}"/>
            </c:ext>
          </c:extLst>
        </c:ser>
        <c:ser>
          <c:idx val="1"/>
          <c:order val="1"/>
          <c:tx>
            <c:strRef>
              <c:f>'Summary 2'!$A$3</c:f>
              <c:strCache>
                <c:ptCount val="1"/>
                <c:pt idx="0">
                  <c:v>Customer Service Applications</c:v>
                </c:pt>
              </c:strCache>
            </c:strRef>
          </c:tx>
          <c:spPr>
            <a:solidFill>
              <a:srgbClr val="E8EFED"/>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595959"/>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July</c:v>
                </c:pt>
                <c:pt idx="1">
                  <c:v>August</c:v>
                </c:pt>
                <c:pt idx="2">
                  <c:v>September</c:v>
                </c:pt>
              </c:strCache>
            </c:strRef>
          </c:cat>
          <c:val>
            <c:numRef>
              <c:f>'Summary 2'!$D$3:$F$3</c:f>
              <c:numCache>
                <c:formatCode>0.00%</c:formatCode>
                <c:ptCount val="3"/>
                <c:pt idx="0">
                  <c:v>1</c:v>
                </c:pt>
                <c:pt idx="1">
                  <c:v>0.9981758832565284</c:v>
                </c:pt>
                <c:pt idx="2">
                  <c:v>1</c:v>
                </c:pt>
              </c:numCache>
            </c:numRef>
          </c:val>
          <c:extLst>
            <c:ext xmlns:c16="http://schemas.microsoft.com/office/drawing/2014/chart" uri="{C3380CC4-5D6E-409C-BE32-E72D297353CC}">
              <c16:uniqueId val="{00000001-D50C-42E0-8A78-F80AA28BD277}"/>
            </c:ext>
          </c:extLst>
        </c:ser>
        <c:ser>
          <c:idx val="2"/>
          <c:order val="2"/>
          <c:tx>
            <c:strRef>
              <c:f>'Summary 2'!$A$4</c:f>
              <c:strCache>
                <c:ptCount val="1"/>
                <c:pt idx="0">
                  <c:v>Financial / Administrative Services Apps</c:v>
                </c:pt>
              </c:strCache>
            </c:strRef>
          </c:tx>
          <c:spPr>
            <a:solidFill>
              <a:srgbClr val="00444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July</c:v>
                </c:pt>
                <c:pt idx="1">
                  <c:v>August</c:v>
                </c:pt>
                <c:pt idx="2">
                  <c:v>September</c:v>
                </c:pt>
              </c:strCache>
            </c:strRef>
          </c:cat>
          <c:val>
            <c:numRef>
              <c:f>'Summary 2'!$D$4:$F$4</c:f>
              <c:numCache>
                <c:formatCode>0.00%</c:formatCode>
                <c:ptCount val="3"/>
                <c:pt idx="0">
                  <c:v>1</c:v>
                </c:pt>
                <c:pt idx="1">
                  <c:v>1</c:v>
                </c:pt>
                <c:pt idx="2">
                  <c:v>1</c:v>
                </c:pt>
              </c:numCache>
            </c:numRef>
          </c:val>
          <c:extLst>
            <c:ext xmlns:c16="http://schemas.microsoft.com/office/drawing/2014/chart" uri="{C3380CC4-5D6E-409C-BE32-E72D297353CC}">
              <c16:uniqueId val="{00000002-D50C-42E0-8A78-F80AA28BD277}"/>
            </c:ext>
          </c:extLst>
        </c:ser>
        <c:ser>
          <c:idx val="3"/>
          <c:order val="3"/>
          <c:tx>
            <c:strRef>
              <c:f>'Summary 2'!$A$5</c:f>
              <c:strCache>
                <c:ptCount val="1"/>
                <c:pt idx="0">
                  <c:v>Field Services Applications</c:v>
                </c:pt>
              </c:strCache>
            </c:strRef>
          </c:tx>
          <c:spPr>
            <a:solidFill>
              <a:srgbClr val="B7CDC2"/>
            </a:solidFill>
            <a:ln>
              <a:noFill/>
            </a:ln>
            <a:effectLst/>
          </c:spPr>
          <c:invertIfNegative val="0"/>
          <c:dLbls>
            <c:spPr>
              <a:noFill/>
              <a:ln>
                <a:noFill/>
              </a:ln>
              <a:effectLst/>
            </c:spPr>
            <c:txPr>
              <a:bodyPr rot="-5400000" spcFirstLastPara="1" vertOverflow="ellipsis" wrap="square" lIns="38100" tIns="19050" rIns="38100" bIns="19050" anchor="t" anchorCtr="0">
                <a:spAutoFit/>
              </a:bodyPr>
              <a:lstStyle/>
              <a:p>
                <a:pPr>
                  <a:defRPr sz="900" b="0" i="0" u="none" strike="noStrike" kern="1200" baseline="0">
                    <a:solidFill>
                      <a:schemeClr val="bg1"/>
                    </a:solidFill>
                    <a:latin typeface="Franklin Gothic Book" panose="020B05030201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'Summary 2'!$D$1:$F$1</c:f>
              <c:strCache>
                <c:ptCount val="3"/>
                <c:pt idx="0">
                  <c:v>July</c:v>
                </c:pt>
                <c:pt idx="1">
                  <c:v>August</c:v>
                </c:pt>
                <c:pt idx="2">
                  <c:v>September</c:v>
                </c:pt>
              </c:strCache>
            </c:strRef>
          </c:cat>
          <c:val>
            <c:numRef>
              <c:f>'Summary 2'!$D$5:$F$5</c:f>
              <c:numCache>
                <c:formatCode>0.00%</c:formatCode>
                <c:ptCount val="3"/>
                <c:pt idx="0">
                  <c:v>1</c:v>
                </c:pt>
                <c:pt idx="1">
                  <c:v>0.998991935483871</c:v>
                </c:pt>
                <c:pt idx="2">
                  <c:v>1</c:v>
                </c:pt>
              </c:numCache>
            </c:numRef>
          </c:val>
          <c:extLst>
            <c:ext xmlns:c16="http://schemas.microsoft.com/office/drawing/2014/chart" uri="{C3380CC4-5D6E-409C-BE32-E72D297353CC}">
              <c16:uniqueId val="{00000003-D50C-42E0-8A78-F80AA28BD277}"/>
            </c:ext>
          </c:extLst>
        </c:ser>
        <c:dLbls>
          <c:showLegendKey val="0"/>
          <c:showVal val="0"/>
          <c:showCatName val="0"/>
          <c:showSerName val="0"/>
          <c:showPercent val="0"/>
          <c:showBubbleSize val="0"/>
        </c:dLbls>
        <c:gapWidth val="219"/>
        <c:overlap val="-27"/>
        <c:axId val="619433552"/>
        <c:axId val="619435520"/>
      </c:barChart>
      <c:catAx>
        <c:axId val="61943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5520"/>
        <c:crosses val="autoZero"/>
        <c:auto val="1"/>
        <c:lblAlgn val="ctr"/>
        <c:lblOffset val="100"/>
        <c:noMultiLvlLbl val="0"/>
      </c:catAx>
      <c:valAx>
        <c:axId val="619435520"/>
        <c:scaling>
          <c:orientation val="minMax"/>
          <c:max val="1"/>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19433552"/>
        <c:crosses val="autoZero"/>
        <c:crossBetween val="between"/>
        <c:majorUnit val="1.0000000000000002E-2"/>
      </c:valAx>
      <c:spPr>
        <a:noFill/>
        <a:ln>
          <a:noFill/>
        </a:ln>
        <a:effectLst/>
      </c:spPr>
    </c:plotArea>
    <c:legend>
      <c:legendPos val="tr"/>
      <c:layout>
        <c:manualLayout>
          <c:xMode val="edge"/>
          <c:yMode val="edge"/>
          <c:x val="0.70705997276656207"/>
          <c:y val="3.0129361229078618E-2"/>
          <c:w val="0.17834596333353067"/>
          <c:h val="0.62806731231213331"/>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rgbClr val="279989"/>
                </a:solidFill>
                <a:latin typeface="Franklin Gothic Book" panose="020B0503020102020204" pitchFamily="34" charset="0"/>
              </a:rPr>
              <a:t>Customer Service Application Availability</a:t>
            </a:r>
          </a:p>
        </c:rich>
      </c:tx>
      <c:layout>
        <c:manualLayout>
          <c:xMode val="edge"/>
          <c:yMode val="edge"/>
          <c:x val="0.19966057441253263"/>
          <c:y val="3.21839080459770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'Summary 2'!$I$2</c:f>
              <c:strCache>
                <c:ptCount val="1"/>
                <c:pt idx="0">
                  <c:v>July</c:v>
                </c:pt>
              </c:strCache>
            </c:strRef>
          </c:tx>
          <c:spPr>
            <a:solidFill>
              <a:srgbClr val="B7CDC2"/>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2'!$I$3:$I$9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0-3DCD-434F-8CF7-7988B87AE16F}"/>
            </c:ext>
          </c:extLst>
        </c:ser>
        <c:ser>
          <c:idx val="2"/>
          <c:order val="1"/>
          <c:tx>
            <c:strRef>
              <c:f>'Summary 2'!$J$2</c:f>
              <c:strCache>
                <c:ptCount val="1"/>
                <c:pt idx="0">
                  <c:v>August</c:v>
                </c:pt>
              </c:strCache>
            </c:strRef>
          </c:tx>
          <c:spPr>
            <a:solidFill>
              <a:srgbClr val="004445"/>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2'!$J$3:$J$9</c:f>
              <c:numCache>
                <c:formatCode>0.00%</c:formatCode>
                <c:ptCount val="7"/>
                <c:pt idx="0">
                  <c:v>0.99798387096774188</c:v>
                </c:pt>
                <c:pt idx="1">
                  <c:v>1</c:v>
                </c:pt>
                <c:pt idx="2">
                  <c:v>1</c:v>
                </c:pt>
                <c:pt idx="3">
                  <c:v>1</c:v>
                </c:pt>
                <c:pt idx="4">
                  <c:v>1</c:v>
                </c:pt>
                <c:pt idx="5">
                  <c:v>1</c:v>
                </c:pt>
                <c:pt idx="6">
                  <c:v>0.989247311827957</c:v>
                </c:pt>
              </c:numCache>
            </c:numRef>
          </c:val>
          <c:extLst>
            <c:ext xmlns:c16="http://schemas.microsoft.com/office/drawing/2014/chart" uri="{C3380CC4-5D6E-409C-BE32-E72D297353CC}">
              <c16:uniqueId val="{00000001-3DCD-434F-8CF7-7988B87AE16F}"/>
            </c:ext>
          </c:extLst>
        </c:ser>
        <c:ser>
          <c:idx val="0"/>
          <c:order val="2"/>
          <c:tx>
            <c:strRef>
              <c:f>'Summary 2'!$K$2</c:f>
              <c:strCache>
                <c:ptCount val="1"/>
                <c:pt idx="0">
                  <c:v>September</c:v>
                </c:pt>
              </c:strCache>
            </c:strRef>
          </c:tx>
          <c:spPr>
            <a:solidFill>
              <a:srgbClr val="279989"/>
            </a:solidFill>
            <a:ln>
              <a:noFill/>
            </a:ln>
            <a:effectLst/>
          </c:spPr>
          <c:invertIfNegative val="0"/>
          <c:cat>
            <c:strRef>
              <c:f>'Summary 2'!$H$3:$H$9</c:f>
              <c:strCache>
                <c:ptCount val="7"/>
                <c:pt idx="0">
                  <c:v>enQuesta</c:v>
                </c:pt>
                <c:pt idx="1">
                  <c:v>DivDat OTC</c:v>
                </c:pt>
                <c:pt idx="2">
                  <c:v>Zipwire</c:v>
                </c:pt>
                <c:pt idx="3">
                  <c:v>DivDat Payment Processor</c:v>
                </c:pt>
                <c:pt idx="4">
                  <c:v>Slectron IVR</c:v>
                </c:pt>
                <c:pt idx="5">
                  <c:v>DivDat Kiosks</c:v>
                </c:pt>
                <c:pt idx="6">
                  <c:v>Customer Portal</c:v>
                </c:pt>
              </c:strCache>
            </c:strRef>
          </c:cat>
          <c:val>
            <c:numRef>
              <c:f>'Summary 2'!$K$3:$K$9</c:f>
              <c:numCache>
                <c:formatCode>0.00%</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2-3DCD-434F-8CF7-7988B87AE16F}"/>
            </c:ext>
          </c:extLst>
        </c:ser>
        <c:dLbls>
          <c:showLegendKey val="0"/>
          <c:showVal val="0"/>
          <c:showCatName val="0"/>
          <c:showSerName val="0"/>
          <c:showPercent val="0"/>
          <c:showBubbleSize val="0"/>
        </c:dLbls>
        <c:gapWidth val="219"/>
        <c:overlap val="-27"/>
        <c:axId val="626640632"/>
        <c:axId val="626640960"/>
      </c:barChart>
      <c:catAx>
        <c:axId val="626640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960"/>
        <c:crosses val="autoZero"/>
        <c:auto val="1"/>
        <c:lblAlgn val="ctr"/>
        <c:lblOffset val="100"/>
        <c:noMultiLvlLbl val="0"/>
      </c:catAx>
      <c:valAx>
        <c:axId val="626640960"/>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626640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Residential Active Accounts</c:v>
                </c:pt>
              </c:strCache>
            </c:strRef>
          </c:tx>
          <c:spPr>
            <a:solidFill>
              <a:srgbClr val="003B49"/>
            </a:solidFill>
          </c:spPr>
          <c:explosion val="29"/>
          <c:dPt>
            <c:idx val="0"/>
            <c:bubble3D val="0"/>
            <c:spPr>
              <a:solidFill>
                <a:srgbClr val="279989"/>
              </a:solidFill>
              <a:ln>
                <a:noFill/>
              </a:ln>
              <a:effectLst/>
            </c:spPr>
            <c:extLst>
              <c:ext xmlns:c16="http://schemas.microsoft.com/office/drawing/2014/chart" uri="{C3380CC4-5D6E-409C-BE32-E72D297353CC}">
                <c16:uniqueId val="{00000001-F783-44BB-9BCB-4467D94A959D}"/>
              </c:ext>
            </c:extLst>
          </c:dPt>
          <c:dPt>
            <c:idx val="1"/>
            <c:bubble3D val="0"/>
            <c:explosion val="0"/>
            <c:spPr>
              <a:solidFill>
                <a:srgbClr val="003B49"/>
              </a:solidFill>
              <a:ln>
                <a:noFill/>
              </a:ln>
              <a:effectLst/>
            </c:spPr>
            <c:extLst>
              <c:ext xmlns:c16="http://schemas.microsoft.com/office/drawing/2014/chart" uri="{C3380CC4-5D6E-409C-BE32-E72D297353CC}">
                <c16:uniqueId val="{00000003-F783-44BB-9BCB-4467D94A959D}"/>
              </c:ext>
            </c:extLst>
          </c:dPt>
          <c:dLbls>
            <c:dLbl>
              <c:idx val="0"/>
              <c:layout/>
              <c:tx>
                <c:rich>
                  <a:bodyPr/>
                  <a:lstStyle/>
                  <a:p>
                    <a:fld id="{5A689893-AC3D-4E44-B107-F9EACD58F4B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783-44BB-9BCB-4467D94A959D}"/>
                </c:ext>
              </c:extLst>
            </c:dLbl>
            <c:dLbl>
              <c:idx val="1"/>
              <c:layout>
                <c:manualLayout>
                  <c:x val="0.22719033232628399"/>
                  <c:y val="2.6143790849673203E-2"/>
                </c:manualLayout>
              </c:layout>
              <c:tx>
                <c:rich>
                  <a:bodyPr/>
                  <a:lstStyle/>
                  <a:p>
                    <a:fld id="{5BF5B36D-0D0A-4593-B680-17DD5789709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783-44BB-9BCB-4467D94A95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Water/Sewerage/Drainage</c:v>
                </c:pt>
                <c:pt idx="1">
                  <c:v>Drainage Only (no water service)</c:v>
                </c:pt>
              </c:strCache>
            </c:strRef>
          </c:cat>
          <c:val>
            <c:numRef>
              <c:f>Sheet1!$B$2:$B$3</c:f>
              <c:numCache>
                <c:formatCode>#,##0</c:formatCode>
                <c:ptCount val="2"/>
                <c:pt idx="0">
                  <c:v>204226</c:v>
                </c:pt>
                <c:pt idx="1">
                  <c:v>20811</c:v>
                </c:pt>
              </c:numCache>
            </c:numRef>
          </c:val>
          <c:extLst>
            <c:ext xmlns:c16="http://schemas.microsoft.com/office/drawing/2014/chart" uri="{C3380CC4-5D6E-409C-BE32-E72D297353CC}">
              <c16:uniqueId val="{00000004-F783-44BB-9BCB-4467D94A959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Franklin Gothic Book" panose="020B05030201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rgbClr val="595959"/>
                </a:solidFill>
                <a:latin typeface="Franklin Gothic Book" panose="020B0503020102020204" pitchFamily="34" charset="0"/>
              </a:rPr>
              <a:t>Payment Transactions by Platform Type</a:t>
            </a:r>
            <a:endParaRPr lang="en-US" sz="1600" b="1" dirty="0">
              <a:solidFill>
                <a:srgbClr val="595959"/>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7.8785161755655746E-3"/>
                  <c:y val="0"/>
                </c:manualLayout>
              </c:layout>
              <c:tx>
                <c:rich>
                  <a:bodyPr/>
                  <a:lstStyle/>
                  <a:p>
                    <a:fld id="{858034BA-D27F-4852-B01D-D6957101804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922-4875-9C79-C19C2AF69A59}"/>
                </c:ext>
              </c:extLst>
            </c:dLbl>
            <c:dLbl>
              <c:idx val="1"/>
              <c:layout>
                <c:manualLayout>
                  <c:x val="2.6261720585218661E-3"/>
                  <c:y val="-4.7271101940875832E-2"/>
                </c:manualLayout>
              </c:layout>
              <c:tx>
                <c:rich>
                  <a:bodyPr/>
                  <a:lstStyle/>
                  <a:p>
                    <a:fld id="{43B8548B-5C62-49B6-B49C-A1478E03FBF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922-4875-9C79-C19C2AF69A59}"/>
                </c:ext>
              </c:extLst>
            </c:dLbl>
            <c:dLbl>
              <c:idx val="2"/>
              <c:layout/>
              <c:tx>
                <c:rich>
                  <a:bodyPr/>
                  <a:lstStyle/>
                  <a:p>
                    <a:fld id="{E7C79720-7F11-4EE3-A269-41C0361B7D1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Sheet1!$B$2:$B$4</c:f>
              <c:numCache>
                <c:formatCode>#,##0</c:formatCode>
                <c:ptCount val="3"/>
                <c:pt idx="0">
                  <c:v>39010</c:v>
                </c:pt>
                <c:pt idx="1">
                  <c:v>44446</c:v>
                </c:pt>
                <c:pt idx="2">
                  <c:v>47070</c:v>
                </c:pt>
              </c:numCache>
            </c:numRef>
          </c:val>
          <c:extLst>
            <c:ext xmlns:c16="http://schemas.microsoft.com/office/drawing/2014/chart" uri="{C3380CC4-5D6E-409C-BE32-E72D297353CC}">
              <c16:uniqueId val="{00000003-D922-4875-9C79-C19C2AF69A59}"/>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1.5757032351131222E-2"/>
                  <c:y val="1.5757033980291994E-2"/>
                </c:manualLayout>
              </c:layout>
              <c:tx>
                <c:rich>
                  <a:bodyPr/>
                  <a:lstStyle/>
                  <a:p>
                    <a:fld id="{02E537E6-C30A-4FB7-8E14-09CF66F9E91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D922-4875-9C79-C19C2AF69A59}"/>
                </c:ext>
              </c:extLst>
            </c:dLbl>
            <c:dLbl>
              <c:idx val="1"/>
              <c:layout>
                <c:manualLayout>
                  <c:x val="-2.1009376468174929E-2"/>
                  <c:y val="4.7271101940875762E-2"/>
                </c:manualLayout>
              </c:layout>
              <c:tx>
                <c:rich>
                  <a:bodyPr/>
                  <a:lstStyle/>
                  <a:p>
                    <a:fld id="{DCFD8B34-1E67-4F9F-B2D3-4C71212E6B0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D922-4875-9C79-C19C2AF69A59}"/>
                </c:ext>
              </c:extLst>
            </c:dLbl>
            <c:dLbl>
              <c:idx val="2"/>
              <c:layout>
                <c:manualLayout>
                  <c:x val="-6.8280473521568519E-2"/>
                  <c:y val="3.9392584950729802E-2"/>
                </c:manualLayout>
              </c:layout>
              <c:tx>
                <c:rich>
                  <a:bodyPr/>
                  <a:lstStyle/>
                  <a:p>
                    <a:fld id="{2518CEEB-25FE-4B72-B7AF-02D5ED48D9D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Sheet1!$C$2:$C$4</c:f>
              <c:numCache>
                <c:formatCode>#,##0</c:formatCode>
                <c:ptCount val="3"/>
                <c:pt idx="0">
                  <c:v>16939</c:v>
                </c:pt>
                <c:pt idx="1">
                  <c:v>17082</c:v>
                </c:pt>
                <c:pt idx="2">
                  <c:v>16996</c:v>
                </c:pt>
              </c:numCache>
            </c:numRef>
          </c:val>
          <c:extLst>
            <c:ext xmlns:c16="http://schemas.microsoft.com/office/drawing/2014/chart" uri="{C3380CC4-5D6E-409C-BE32-E72D297353CC}">
              <c16:uniqueId val="{00000007-D922-4875-9C79-C19C2AF69A59}"/>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3.4140236760784259E-2"/>
                  <c:y val="-3.1514067960583911E-2"/>
                </c:manualLayout>
              </c:layout>
              <c:tx>
                <c:rich>
                  <a:bodyPr/>
                  <a:lstStyle/>
                  <a:p>
                    <a:fld id="{A8041A78-3FB9-4519-A8C7-4607153435A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922-4875-9C79-C19C2AF69A59}"/>
                </c:ext>
              </c:extLst>
            </c:dLbl>
            <c:dLbl>
              <c:idx val="1"/>
              <c:layout>
                <c:manualLayout>
                  <c:x val="3.4140236760784162E-2"/>
                  <c:y val="-1.5757033980291921E-2"/>
                </c:manualLayout>
              </c:layout>
              <c:tx>
                <c:rich>
                  <a:bodyPr/>
                  <a:lstStyle/>
                  <a:p>
                    <a:fld id="{4C4EF54E-A0F0-4FAB-90E2-B241E4C4E263}"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D922-4875-9C79-C19C2AF69A59}"/>
                </c:ext>
              </c:extLst>
            </c:dLbl>
            <c:dLbl>
              <c:idx val="2"/>
              <c:layout/>
              <c:tx>
                <c:rich>
                  <a:bodyPr/>
                  <a:lstStyle/>
                  <a:p>
                    <a:fld id="{DA35892A-123A-4DB4-9375-CBBF685FCA2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Sheet1!$D$2:$D$4</c:f>
              <c:numCache>
                <c:formatCode>#,##0</c:formatCode>
                <c:ptCount val="3"/>
                <c:pt idx="0">
                  <c:v>23475</c:v>
                </c:pt>
                <c:pt idx="1">
                  <c:v>22976</c:v>
                </c:pt>
                <c:pt idx="2">
                  <c:v>22989</c:v>
                </c:pt>
              </c:numCache>
            </c:numRef>
          </c:val>
          <c:extLst>
            <c:ext xmlns:c16="http://schemas.microsoft.com/office/drawing/2014/chart" uri="{C3380CC4-5D6E-409C-BE32-E72D297353CC}">
              <c16:uniqueId val="{0000000B-D922-4875-9C79-C19C2AF69A59}"/>
            </c:ext>
          </c:extLst>
        </c:ser>
        <c:ser>
          <c:idx val="3"/>
          <c:order val="3"/>
          <c:tx>
            <c:strRef>
              <c:f>Sheet1!$E$1</c:f>
              <c:strCache>
                <c:ptCount val="1"/>
                <c:pt idx="0">
                  <c:v>Web</c:v>
                </c:pt>
              </c:strCache>
            </c:strRef>
          </c:tx>
          <c:spPr>
            <a:solidFill>
              <a:srgbClr val="279989"/>
            </a:solidFill>
            <a:ln>
              <a:noFill/>
            </a:ln>
            <a:effectLst/>
          </c:spPr>
          <c:invertIfNegative val="0"/>
          <c:dLbls>
            <c:dLbl>
              <c:idx val="0"/>
              <c:layout>
                <c:manualLayout>
                  <c:x val="-5.2523441170437323E-3"/>
                  <c:y val="-3.9392584950729802E-2"/>
                </c:manualLayout>
              </c:layout>
              <c:tx>
                <c:rich>
                  <a:bodyPr/>
                  <a:lstStyle/>
                  <a:p>
                    <a:fld id="{8835F00F-B0D8-41E6-ABDB-DD90C9300D1F}"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D922-4875-9C79-C19C2AF69A59}"/>
                </c:ext>
              </c:extLst>
            </c:dLbl>
            <c:dLbl>
              <c:idx val="1"/>
              <c:layout/>
              <c:tx>
                <c:rich>
                  <a:bodyPr/>
                  <a:lstStyle/>
                  <a:p>
                    <a:fld id="{A15A5382-4C02-46FE-ABCF-DDF132BEA5DC}"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D922-4875-9C79-C19C2AF69A59}"/>
                </c:ext>
              </c:extLst>
            </c:dLbl>
            <c:dLbl>
              <c:idx val="2"/>
              <c:layout>
                <c:manualLayout>
                  <c:x val="1.8383204409652871E-2"/>
                  <c:y val="0"/>
                </c:manualLayout>
              </c:layout>
              <c:tx>
                <c:rich>
                  <a:bodyPr/>
                  <a:lstStyle/>
                  <a:p>
                    <a:fld id="{71697C9E-B0E7-4D2C-B5F0-ED80398387C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C4B-49DE-8018-13748DC2AEA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Sheet1!$E$2:$E$4</c:f>
              <c:numCache>
                <c:formatCode>#,##0</c:formatCode>
                <c:ptCount val="3"/>
                <c:pt idx="0">
                  <c:v>50201</c:v>
                </c:pt>
                <c:pt idx="1">
                  <c:v>50258</c:v>
                </c:pt>
                <c:pt idx="2">
                  <c:v>48876</c:v>
                </c:pt>
              </c:numCache>
            </c:numRef>
          </c:val>
          <c:extLst>
            <c:ext xmlns:c16="http://schemas.microsoft.com/office/drawing/2014/chart" uri="{C3380CC4-5D6E-409C-BE32-E72D297353CC}">
              <c16:uniqueId val="{0000000F-D922-4875-9C79-C19C2AF69A59}"/>
            </c:ext>
          </c:extLst>
        </c:ser>
        <c:ser>
          <c:idx val="4"/>
          <c:order val="4"/>
          <c:tx>
            <c:strRef>
              <c:f>Sheet1!#REF!</c:f>
              <c:strCache>
                <c:ptCount val="1"/>
                <c:pt idx="0">
                  <c:v>#REF!</c:v>
                </c:pt>
              </c:strCache>
            </c:strRef>
          </c:tx>
          <c:spPr>
            <a:solidFill>
              <a:schemeClr val="accent5"/>
            </a:solidFill>
            <a:ln>
              <a:noFill/>
            </a:ln>
            <a:effectLst/>
          </c:spPr>
          <c:invertIfNegative val="0"/>
          <c:cat>
            <c:strRef>
              <c:f>Sheet1!$A$2:$A$4</c:f>
              <c:strCache>
                <c:ptCount val="3"/>
                <c:pt idx="0">
                  <c:v>July</c:v>
                </c:pt>
                <c:pt idx="1">
                  <c:v>August</c:v>
                </c:pt>
                <c:pt idx="2">
                  <c:v>September</c:v>
                </c:pt>
              </c:strCache>
            </c:strRef>
          </c:cat>
          <c:val>
            <c:numRef>
              <c:f>Sheet1!#REF!</c:f>
              <c:numCache>
                <c:formatCode>General</c:formatCode>
                <c:ptCount val="1"/>
                <c:pt idx="0">
                  <c:v>1</c:v>
                </c:pt>
              </c:numCache>
            </c:numRef>
          </c:val>
          <c:extLst>
            <c:ext xmlns:c16="http://schemas.microsoft.com/office/drawing/2014/chart" uri="{C3380CC4-5D6E-409C-BE32-E72D297353CC}">
              <c16:uniqueId val="{00000000-A242-4BF9-B797-A7707E75384E}"/>
            </c:ext>
          </c:extLst>
        </c:ser>
        <c:dLbls>
          <c:showLegendKey val="0"/>
          <c:showVal val="0"/>
          <c:showCatName val="0"/>
          <c:showSerName val="0"/>
          <c:showPercent val="0"/>
          <c:showBubbleSize val="0"/>
        </c:dLbls>
        <c:gapWidth val="219"/>
        <c:overlap val="-27"/>
        <c:axId val="241036920"/>
        <c:axId val="519730216"/>
      </c:barChart>
      <c:catAx>
        <c:axId val="241036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30216"/>
        <c:crosses val="autoZero"/>
        <c:auto val="1"/>
        <c:lblAlgn val="ctr"/>
        <c:lblOffset val="100"/>
        <c:noMultiLvlLbl val="1"/>
      </c:catAx>
      <c:valAx>
        <c:axId val="519730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241036920"/>
        <c:crosses val="autoZero"/>
        <c:crossBetween val="between"/>
      </c:valAx>
      <c:spPr>
        <a:noFill/>
        <a:ln>
          <a:noFill/>
        </a:ln>
        <a:effectLst/>
      </c:spPr>
    </c:plotArea>
    <c:legend>
      <c:legendPos val="b"/>
      <c:legendEntry>
        <c:idx val="4"/>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r>
              <a:rPr lang="en-US" sz="1600" b="1" dirty="0" smtClean="0">
                <a:solidFill>
                  <a:srgbClr val="595959"/>
                </a:solidFill>
                <a:latin typeface="Franklin Gothic Book" panose="020B0503020102020204" pitchFamily="34" charset="0"/>
              </a:rPr>
              <a:t>Revenue</a:t>
            </a:r>
            <a:r>
              <a:rPr lang="en-US" sz="1600" b="1" baseline="0" dirty="0" smtClean="0">
                <a:solidFill>
                  <a:srgbClr val="595959"/>
                </a:solidFill>
                <a:latin typeface="Franklin Gothic Book" panose="020B0503020102020204" pitchFamily="34" charset="0"/>
              </a:rPr>
              <a:t> Collected by Platform Type</a:t>
            </a:r>
            <a:endParaRPr lang="en-US" sz="1600" b="1" dirty="0">
              <a:solidFill>
                <a:srgbClr val="595959"/>
              </a:solidFill>
              <a:latin typeface="Franklin Gothic Book" panose="020B05030201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Franklin Gothic Book" panose="020B0503020102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Mail</c:v>
                </c:pt>
              </c:strCache>
            </c:strRef>
          </c:tx>
          <c:spPr>
            <a:solidFill>
              <a:srgbClr val="B7CDC2"/>
            </a:solidFill>
            <a:ln>
              <a:noFill/>
            </a:ln>
            <a:effectLst/>
          </c:spPr>
          <c:invertIfNegative val="0"/>
          <c:dLbls>
            <c:dLbl>
              <c:idx val="0"/>
              <c:layout>
                <c:manualLayout>
                  <c:x val="0"/>
                  <c:y val="0"/>
                </c:manualLayout>
              </c:layout>
              <c:tx>
                <c:rich>
                  <a:bodyPr/>
                  <a:lstStyle/>
                  <a:p>
                    <a:fld id="{85A45954-71CC-4B09-B9DF-D0C11802779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2831-45DE-A865-01ACFA1DB325}"/>
                </c:ext>
              </c:extLst>
            </c:dLbl>
            <c:dLbl>
              <c:idx val="1"/>
              <c:layout>
                <c:manualLayout>
                  <c:x val="-1.7261747672665667E-2"/>
                  <c:y val="-2.1577187034794998E-2"/>
                </c:manualLayout>
              </c:layout>
              <c:tx>
                <c:rich>
                  <a:bodyPr/>
                  <a:lstStyle/>
                  <a:p>
                    <a:fld id="{AC57CCA1-60D6-47FC-85AD-817760F7E83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831-45DE-A865-01ACFA1DB325}"/>
                </c:ext>
              </c:extLst>
            </c:dLbl>
            <c:dLbl>
              <c:idx val="2"/>
              <c:layout>
                <c:manualLayout>
                  <c:x val="-2.5892621508998528E-2"/>
                  <c:y val="-2.1577187034794998E-2"/>
                </c:manualLayout>
              </c:layout>
              <c:tx>
                <c:rich>
                  <a:bodyPr/>
                  <a:lstStyle/>
                  <a:p>
                    <a:fld id="{B142D4D5-D33E-4601-A58D-09B1AB094E0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Sheet1!$B$2:$B$4</c:f>
              <c:numCache>
                <c:formatCode>"$"#,##0.00_);[Red]\("$"#,##0.00\)</c:formatCode>
                <c:ptCount val="3"/>
                <c:pt idx="0">
                  <c:v>14.788</c:v>
                </c:pt>
                <c:pt idx="1">
                  <c:v>14.417999999999999</c:v>
                </c:pt>
                <c:pt idx="2">
                  <c:v>21.183</c:v>
                </c:pt>
              </c:numCache>
            </c:numRef>
          </c:val>
          <c:extLst>
            <c:ext xmlns:c16="http://schemas.microsoft.com/office/drawing/2014/chart" uri="{C3380CC4-5D6E-409C-BE32-E72D297353CC}">
              <c16:uniqueId val="{00000003-2831-45DE-A865-01ACFA1DB325}"/>
            </c:ext>
          </c:extLst>
        </c:ser>
        <c:ser>
          <c:idx val="1"/>
          <c:order val="1"/>
          <c:tx>
            <c:strRef>
              <c:f>Sheet1!$C$1</c:f>
              <c:strCache>
                <c:ptCount val="1"/>
                <c:pt idx="0">
                  <c:v>Kiosks</c:v>
                </c:pt>
              </c:strCache>
            </c:strRef>
          </c:tx>
          <c:spPr>
            <a:solidFill>
              <a:srgbClr val="63B1E8"/>
            </a:solidFill>
            <a:ln>
              <a:noFill/>
            </a:ln>
            <a:effectLst/>
          </c:spPr>
          <c:invertIfNegative val="0"/>
          <c:dLbls>
            <c:dLbl>
              <c:idx val="0"/>
              <c:layout>
                <c:manualLayout>
                  <c:x val="-2.0138705618109883E-2"/>
                  <c:y val="-4.3154374069589996E-3"/>
                </c:manualLayout>
              </c:layout>
              <c:tx>
                <c:rich>
                  <a:bodyPr/>
                  <a:lstStyle/>
                  <a:p>
                    <a:fld id="{143C7B78-EBA3-47CA-AA84-5669D2EF7AE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2831-45DE-A865-01ACFA1DB325}"/>
                </c:ext>
              </c:extLst>
            </c:dLbl>
            <c:dLbl>
              <c:idx val="1"/>
              <c:layout>
                <c:manualLayout>
                  <c:x val="-3.7400453290775501E-2"/>
                  <c:y val="0"/>
                </c:manualLayout>
              </c:layout>
              <c:tx>
                <c:rich>
                  <a:bodyPr/>
                  <a:lstStyle/>
                  <a:p>
                    <a:fld id="{F4862511-93BC-4A40-9F2E-59CE98C4BDA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2831-45DE-A865-01ACFA1DB325}"/>
                </c:ext>
              </c:extLst>
            </c:dLbl>
            <c:dLbl>
              <c:idx val="2"/>
              <c:layout>
                <c:manualLayout>
                  <c:x val="-2.5892621508998528E-2"/>
                  <c:y val="4.3154374069590785E-3"/>
                </c:manualLayout>
              </c:layout>
              <c:tx>
                <c:rich>
                  <a:bodyPr/>
                  <a:lstStyle/>
                  <a:p>
                    <a:fld id="{18764823-2CAA-4C5A-A845-260788BAA405}"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6-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Sheet1!$C$2:$C$4</c:f>
              <c:numCache>
                <c:formatCode>"$"#,##0.00_);[Red]\("$"#,##0.00\)</c:formatCode>
                <c:ptCount val="3"/>
                <c:pt idx="0">
                  <c:v>1.976</c:v>
                </c:pt>
                <c:pt idx="1">
                  <c:v>2.0369999999999999</c:v>
                </c:pt>
                <c:pt idx="2">
                  <c:v>2.0070000000000001</c:v>
                </c:pt>
              </c:numCache>
            </c:numRef>
          </c:val>
          <c:extLst>
            <c:ext xmlns:c16="http://schemas.microsoft.com/office/drawing/2014/chart" uri="{C3380CC4-5D6E-409C-BE32-E72D297353CC}">
              <c16:uniqueId val="{00000007-2831-45DE-A865-01ACFA1DB325}"/>
            </c:ext>
          </c:extLst>
        </c:ser>
        <c:ser>
          <c:idx val="2"/>
          <c:order val="2"/>
          <c:tx>
            <c:strRef>
              <c:f>Sheet1!$D$1</c:f>
              <c:strCache>
                <c:ptCount val="1"/>
                <c:pt idx="0">
                  <c:v>Phone</c:v>
                </c:pt>
              </c:strCache>
            </c:strRef>
          </c:tx>
          <c:spPr>
            <a:solidFill>
              <a:srgbClr val="0070C0"/>
            </a:solidFill>
            <a:ln>
              <a:noFill/>
            </a:ln>
            <a:effectLst/>
          </c:spPr>
          <c:invertIfNegative val="0"/>
          <c:dLbls>
            <c:dLbl>
              <c:idx val="0"/>
              <c:layout>
                <c:manualLayout>
                  <c:x val="1.4384789727221292E-2"/>
                  <c:y val="-8.6308748139179992E-3"/>
                </c:manualLayout>
              </c:layout>
              <c:tx>
                <c:rich>
                  <a:bodyPr/>
                  <a:lstStyle/>
                  <a:p>
                    <a:fld id="{89FD6AF0-40AE-45E7-854C-BD81F05FBF8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8-2831-45DE-A865-01ACFA1DB325}"/>
                </c:ext>
              </c:extLst>
            </c:dLbl>
            <c:dLbl>
              <c:idx val="1"/>
              <c:layout>
                <c:manualLayout>
                  <c:x val="2.8769579454442692E-3"/>
                  <c:y val="0"/>
                </c:manualLayout>
              </c:layout>
              <c:tx>
                <c:rich>
                  <a:bodyPr/>
                  <a:lstStyle/>
                  <a:p>
                    <a:fld id="{24BF4A64-B3EC-48CA-9266-7BCBD50BD1F6}"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831-45DE-A865-01ACFA1DB325}"/>
                </c:ext>
              </c:extLst>
            </c:dLbl>
            <c:dLbl>
              <c:idx val="2"/>
              <c:layout/>
              <c:tx>
                <c:rich>
                  <a:bodyPr/>
                  <a:lstStyle/>
                  <a:p>
                    <a:fld id="{8ADACE22-AA8E-478B-8E85-9235D9A389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rgbClr val="595959"/>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Sheet1!$D$2:$D$4</c:f>
              <c:numCache>
                <c:formatCode>"$"#,##0.00_);[Red]\("$"#,##0.00\)</c:formatCode>
                <c:ptCount val="3"/>
                <c:pt idx="0">
                  <c:v>2.97</c:v>
                </c:pt>
                <c:pt idx="1">
                  <c:v>3.089</c:v>
                </c:pt>
                <c:pt idx="2">
                  <c:v>3.0609999999999999</c:v>
                </c:pt>
              </c:numCache>
            </c:numRef>
          </c:val>
          <c:extLst>
            <c:ext xmlns:c16="http://schemas.microsoft.com/office/drawing/2014/chart" uri="{C3380CC4-5D6E-409C-BE32-E72D297353CC}">
              <c16:uniqueId val="{0000000B-2831-45DE-A865-01ACFA1DB325}"/>
            </c:ext>
          </c:extLst>
        </c:ser>
        <c:ser>
          <c:idx val="3"/>
          <c:order val="3"/>
          <c:tx>
            <c:strRef>
              <c:f>Sheet1!$E$1</c:f>
              <c:strCache>
                <c:ptCount val="1"/>
                <c:pt idx="0">
                  <c:v>Web</c:v>
                </c:pt>
              </c:strCache>
            </c:strRef>
          </c:tx>
          <c:spPr>
            <a:solidFill>
              <a:srgbClr val="279989"/>
            </a:solidFill>
            <a:ln>
              <a:noFill/>
            </a:ln>
            <a:effectLst/>
          </c:spPr>
          <c:invertIfNegative val="0"/>
          <c:dLbls>
            <c:dLbl>
              <c:idx val="0"/>
              <c:layout/>
              <c:tx>
                <c:rich>
                  <a:bodyPr/>
                  <a:lstStyle/>
                  <a:p>
                    <a:fld id="{6E7096AB-F9A9-4086-BD51-0ADF285C0CD8}"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2831-45DE-A865-01ACFA1DB325}"/>
                </c:ext>
              </c:extLst>
            </c:dLbl>
            <c:dLbl>
              <c:idx val="1"/>
              <c:layout/>
              <c:tx>
                <c:rich>
                  <a:bodyPr/>
                  <a:lstStyle/>
                  <a:p>
                    <a:fld id="{BEE850F7-EC2A-4324-A57F-152772D8EA7A}"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2831-45DE-A865-01ACFA1DB325}"/>
                </c:ext>
              </c:extLst>
            </c:dLbl>
            <c:dLbl>
              <c:idx val="2"/>
              <c:layout/>
              <c:tx>
                <c:rich>
                  <a:bodyPr/>
                  <a:lstStyle/>
                  <a:p>
                    <a:fld id="{5C18EA57-B335-4123-BF4F-E3B0468F0EA4}"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2831-45DE-A865-01ACFA1DB325}"/>
                </c:ext>
              </c:extLst>
            </c:dLbl>
            <c:numFmt formatCode="&quot;$&quot;#,##0.0" sourceLinked="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Sheet1!$E$2:$E$4</c:f>
              <c:numCache>
                <c:formatCode>"$"#,##0.00_);[Red]\("$"#,##0.00\)</c:formatCode>
                <c:ptCount val="3"/>
                <c:pt idx="0">
                  <c:v>9.0519999999999996</c:v>
                </c:pt>
                <c:pt idx="1">
                  <c:v>9.7880000000000003</c:v>
                </c:pt>
                <c:pt idx="2">
                  <c:v>9.5399999999999991</c:v>
                </c:pt>
              </c:numCache>
            </c:numRef>
          </c:val>
          <c:extLst>
            <c:ext xmlns:c16="http://schemas.microsoft.com/office/drawing/2014/chart" uri="{C3380CC4-5D6E-409C-BE32-E72D297353CC}">
              <c16:uniqueId val="{0000000F-2831-45DE-A865-01ACFA1DB325}"/>
            </c:ext>
          </c:extLst>
        </c:ser>
        <c:dLbls>
          <c:showLegendKey val="0"/>
          <c:showVal val="0"/>
          <c:showCatName val="0"/>
          <c:showSerName val="0"/>
          <c:showPercent val="0"/>
          <c:showBubbleSize val="0"/>
        </c:dLbls>
        <c:gapWidth val="219"/>
        <c:overlap val="-27"/>
        <c:axId val="519731000"/>
        <c:axId val="519731392"/>
      </c:barChart>
      <c:catAx>
        <c:axId val="51973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392"/>
        <c:crosses val="autoZero"/>
        <c:auto val="1"/>
        <c:lblAlgn val="ctr"/>
        <c:lblOffset val="100"/>
        <c:noMultiLvlLbl val="1"/>
      </c:catAx>
      <c:valAx>
        <c:axId val="5197313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crossAx val="519731000"/>
        <c:crosses val="autoZero"/>
        <c:crossBetween val="between"/>
        <c:majorUnit val="4"/>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rgbClr val="595959"/>
              </a:solidFill>
              <a:latin typeface="Franklin Gothic Book" panose="020B0503020102020204" pitchFamily="34" charset="0"/>
              <a:ea typeface="+mn-ea"/>
              <a:cs typeface="+mn-cs"/>
            </a:defRPr>
          </a:pPr>
          <a:endParaRPr lang="en-US"/>
        </a:p>
      </c:txPr>
    </c:legend>
    <c:plotVisOnly val="1"/>
    <c:dispBlanksAs val="gap"/>
    <c:showDLblsOverMax val="0"/>
  </c:chart>
  <c:spPr>
    <a:noFill/>
    <a:ln>
      <a:solidFill>
        <a:srgbClr val="004445"/>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Operable with No Issues</c:v>
                </c:pt>
              </c:strCache>
            </c:strRef>
          </c:tx>
          <c:spPr>
            <a:solidFill>
              <a:srgbClr val="0070C0"/>
            </a:solidFill>
            <a:ln>
              <a:noFill/>
            </a:ln>
            <a:effectLst/>
          </c:spPr>
          <c:invertIfNegative val="0"/>
          <c:dLbls>
            <c:dLbl>
              <c:idx val="0"/>
              <c:layout>
                <c:manualLayout>
                  <c:x val="0.12500008202099733"/>
                  <c:y val="2.6562746062992068E-2"/>
                </c:manualLayout>
              </c:layout>
              <c:tx>
                <c:rich>
                  <a:bodyPr/>
                  <a:lstStyle/>
                  <a:p>
                    <a:r>
                      <a:rPr lang="en-US" dirty="0" smtClean="0"/>
                      <a:t>Operating</a:t>
                    </a:r>
                    <a:r>
                      <a:rPr lang="en-US" baseline="0" dirty="0" smtClean="0"/>
                      <a:t/>
                    </a:r>
                    <a:br>
                      <a:rPr lang="en-US" baseline="0" dirty="0" smtClean="0"/>
                    </a:br>
                    <a:fld id="{D2875B14-D50D-410A-9DFE-ABD93C30D72D}" type="VALUE">
                      <a:rPr lang="en-US" baseline="0" smtClean="0"/>
                      <a:pPr/>
                      <a:t>[VALUE]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layout>
                    <c:manualLayout>
                      <c:w val="0.1222814960629921"/>
                      <c:h val="0.11802239173228346"/>
                    </c:manualLayout>
                  </c15:layout>
                  <c15:dlblFieldTable/>
                  <c15:showDataLabelsRange val="0"/>
                </c:ext>
                <c:ext xmlns:c16="http://schemas.microsoft.com/office/drawing/2014/chart" uri="{C3380CC4-5D6E-409C-BE32-E72D297353CC}">
                  <c16:uniqueId val="{00000000-FC72-4471-87D7-68928E99C773}"/>
                </c:ext>
              </c:extLst>
            </c:dLbl>
            <c:dLbl>
              <c:idx val="1"/>
              <c:layout>
                <c:manualLayout>
                  <c:x val="0.13749999999999993"/>
                  <c:y val="3.1250000000000002E-3"/>
                </c:manualLayout>
              </c:layout>
              <c:tx>
                <c:rich>
                  <a:bodyPr/>
                  <a:lstStyle/>
                  <a:p>
                    <a:r>
                      <a:rPr lang="en-US" dirty="0" smtClean="0"/>
                      <a:t>Operating</a:t>
                    </a:r>
                  </a:p>
                  <a:p>
                    <a:fld id="{E86E855F-1266-4E05-A5E2-302221B362CE}"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C72-4471-87D7-68928E99C773}"/>
                </c:ext>
              </c:extLst>
            </c:dLbl>
            <c:dLbl>
              <c:idx val="2"/>
              <c:layout>
                <c:manualLayout>
                  <c:x val="9.375E-2"/>
                  <c:y val="3.1249999999999425E-3"/>
                </c:manualLayout>
              </c:layout>
              <c:tx>
                <c:rich>
                  <a:bodyPr/>
                  <a:lstStyle/>
                  <a:p>
                    <a:r>
                      <a:rPr lang="en-US" dirty="0" smtClean="0"/>
                      <a:t>Operating</a:t>
                    </a:r>
                  </a:p>
                  <a:p>
                    <a:fld id="{03611F6F-B758-4B22-9B0F-96FF8B0ADEE0}"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8388-46E0-A07B-59E436F9BC9D}"/>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Sheet1!$B$2:$B$4</c:f>
              <c:numCache>
                <c:formatCode>#,##0</c:formatCode>
                <c:ptCount val="3"/>
                <c:pt idx="0">
                  <c:v>28627</c:v>
                </c:pt>
                <c:pt idx="1">
                  <c:v>29063</c:v>
                </c:pt>
                <c:pt idx="2">
                  <c:v>29477</c:v>
                </c:pt>
              </c:numCache>
            </c:numRef>
          </c:val>
          <c:extLst>
            <c:ext xmlns:c16="http://schemas.microsoft.com/office/drawing/2014/chart" uri="{C3380CC4-5D6E-409C-BE32-E72D297353CC}">
              <c16:uniqueId val="{00000003-FC72-4471-87D7-68928E99C773}"/>
            </c:ext>
          </c:extLst>
        </c:ser>
        <c:ser>
          <c:idx val="1"/>
          <c:order val="1"/>
          <c:tx>
            <c:strRef>
              <c:f>Sheet1!$C$1</c:f>
              <c:strCache>
                <c:ptCount val="1"/>
                <c:pt idx="0">
                  <c:v>Operable with Issues</c:v>
                </c:pt>
              </c:strCache>
            </c:strRef>
          </c:tx>
          <c:spPr>
            <a:solidFill>
              <a:schemeClr val="accent2"/>
            </a:solidFill>
            <a:ln>
              <a:noFill/>
            </a:ln>
            <a:effectLst/>
          </c:spPr>
          <c:invertIfNegative val="0"/>
          <c:dLbls>
            <c:dLbl>
              <c:idx val="0"/>
              <c:layout>
                <c:manualLayout>
                  <c:x val="4.791666666666667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B7CF17A4-F5AE-41E0-BAD0-CF450AA118F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4-FC72-4471-87D7-68928E99C773}"/>
                </c:ext>
              </c:extLst>
            </c:dLbl>
            <c:dLbl>
              <c:idx val="1"/>
              <c:layout>
                <c:manualLayout>
                  <c:x val="6.8750000000000006E-2"/>
                  <c:y val="0.115625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E9CBA189-AF42-49A2-AAAF-3A5673E5E5AE}"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5-FC72-4471-87D7-68928E99C773}"/>
                </c:ext>
              </c:extLst>
            </c:dLbl>
            <c:dLbl>
              <c:idx val="2"/>
              <c:layout>
                <c:manualLayout>
                  <c:x val="5.8333333333333334E-2"/>
                  <c:y val="0.13750000000000001"/>
                </c:manualLayout>
              </c:layout>
              <c:tx>
                <c:rich>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sz="1197" b="1" i="0" u="none" strike="noStrike" kern="1200" baseline="0" dirty="0" smtClean="0">
                        <a:solidFill>
                          <a:schemeClr val="tx1">
                            <a:lumMod val="75000"/>
                            <a:lumOff val="25000"/>
                          </a:schemeClr>
                        </a:solidFill>
                        <a:latin typeface="Franklin Gothic Book" panose="020B0503020102020204" pitchFamily="34" charset="0"/>
                      </a:rPr>
                      <a:t>Operating</a:t>
                    </a:r>
                    <a:br>
                      <a:rPr lang="en-US" sz="1197" b="1" i="0" u="none" strike="noStrike" kern="1200" baseline="0" dirty="0" smtClean="0">
                        <a:solidFill>
                          <a:schemeClr val="tx1">
                            <a:lumMod val="75000"/>
                            <a:lumOff val="25000"/>
                          </a:schemeClr>
                        </a:solidFill>
                        <a:latin typeface="Franklin Gothic Book" panose="020B0503020102020204" pitchFamily="34" charset="0"/>
                      </a:rPr>
                    </a:br>
                    <a:r>
                      <a:rPr lang="en-US" sz="1197" b="1" i="0" u="none" strike="noStrike" kern="1200" baseline="0" dirty="0" smtClean="0">
                        <a:solidFill>
                          <a:schemeClr val="tx1">
                            <a:lumMod val="75000"/>
                            <a:lumOff val="25000"/>
                          </a:schemeClr>
                        </a:solidFill>
                        <a:latin typeface="Franklin Gothic Book" panose="020B0503020102020204" pitchFamily="34" charset="0"/>
                      </a:rPr>
                      <a:t>(minor repairs)</a:t>
                    </a:r>
                  </a:p>
                  <a:p>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fld id="{A06C283C-652D-4CBF-A277-4159FA93E078}" type="VALUE">
                      <a:rPr lang="en-US" baseline="0" smtClean="0">
                        <a:solidFill>
                          <a:schemeClr val="tx1">
                            <a:lumMod val="75000"/>
                            <a:lumOff val="25000"/>
                          </a:schemeClr>
                        </a:solidFill>
                      </a:rPr>
                      <a:pPr marL="0" marR="0" lvl="0" indent="0" algn="ctr" defTabSz="914400" rtl="0" eaLnBrk="1" fontAlgn="auto" latinLnBrk="0" hangingPunct="1">
                        <a:lnSpc>
                          <a:spcPct val="100000"/>
                        </a:lnSpc>
                        <a:spcBef>
                          <a:spcPts val="0"/>
                        </a:spcBef>
                        <a:spcAft>
                          <a:spcPts val="0"/>
                        </a:spcAft>
                        <a:buClrTx/>
                        <a:buSzTx/>
                        <a:buFontTx/>
                        <a:buNone/>
                        <a:tabLst/>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6-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Sheet1!$C$2:$C$4</c:f>
              <c:numCache>
                <c:formatCode>#,##0</c:formatCode>
                <c:ptCount val="3"/>
                <c:pt idx="0">
                  <c:v>467</c:v>
                </c:pt>
                <c:pt idx="1">
                  <c:v>314</c:v>
                </c:pt>
                <c:pt idx="2">
                  <c:v>185</c:v>
                </c:pt>
              </c:numCache>
            </c:numRef>
          </c:val>
          <c:extLst>
            <c:ext xmlns:c16="http://schemas.microsoft.com/office/drawing/2014/chart" uri="{C3380CC4-5D6E-409C-BE32-E72D297353CC}">
              <c16:uniqueId val="{00000007-FC72-4471-87D7-68928E99C773}"/>
            </c:ext>
          </c:extLst>
        </c:ser>
        <c:ser>
          <c:idx val="2"/>
          <c:order val="2"/>
          <c:tx>
            <c:strRef>
              <c:f>Sheet1!$D$1</c:f>
              <c:strCache>
                <c:ptCount val="1"/>
                <c:pt idx="0">
                  <c:v>Inoperable</c:v>
                </c:pt>
              </c:strCache>
            </c:strRef>
          </c:tx>
          <c:spPr>
            <a:solidFill>
              <a:srgbClr val="C00000"/>
            </a:solidFill>
            <a:ln>
              <a:noFill/>
            </a:ln>
            <a:effectLst/>
          </c:spPr>
          <c:invertIfNegative val="0"/>
          <c:dLbls>
            <c:dLbl>
              <c:idx val="0"/>
              <c:layout>
                <c:manualLayout>
                  <c:x val="4.1666666666666666E-3"/>
                  <c:y val="-9.375E-2"/>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AF0C5B4C-DFDE-4A77-A09D-3D565B495C26}"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8-FC72-4471-87D7-68928E99C773}"/>
                </c:ext>
              </c:extLst>
            </c:dLbl>
            <c:dLbl>
              <c:idx val="1"/>
              <c:layout>
                <c:manualLayout>
                  <c:x val="-2.0833333333333333E-3"/>
                  <c:y val="-0.10312500000000001"/>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2EE71F3B-28FE-469F-B145-DE96FEDD7853}"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9-FC72-4471-87D7-68928E99C773}"/>
                </c:ext>
              </c:extLst>
            </c:dLbl>
            <c:dLbl>
              <c:idx val="2"/>
              <c:layout>
                <c:manualLayout>
                  <c:x val="0"/>
                  <c:y val="-0.10312499999999999"/>
                </c:manualLayout>
              </c:layout>
              <c:tx>
                <c:rich>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r>
                      <a:rPr lang="en-US" b="1" dirty="0" smtClean="0">
                        <a:solidFill>
                          <a:schemeClr val="tx1">
                            <a:lumMod val="75000"/>
                            <a:lumOff val="25000"/>
                          </a:schemeClr>
                        </a:solidFill>
                        <a:latin typeface="Franklin Gothic Book" panose="020B0503020102020204" pitchFamily="34" charset="0"/>
                      </a:rPr>
                      <a:t>Non-Operating</a:t>
                    </a:r>
                  </a:p>
                  <a:p>
                    <a:pPr>
                      <a:defRPr b="1">
                        <a:solidFill>
                          <a:schemeClr val="tx1">
                            <a:lumMod val="75000"/>
                            <a:lumOff val="25000"/>
                          </a:schemeClr>
                        </a:solidFill>
                        <a:latin typeface="Franklin Gothic Book" panose="020B0503020102020204" pitchFamily="34" charset="0"/>
                      </a:defRPr>
                    </a:pPr>
                    <a:fld id="{7E85DB41-3A60-45C4-AD18-877692E74FED}" type="VALUE">
                      <a:rPr lang="en-US" b="1" baseline="0" smtClean="0">
                        <a:solidFill>
                          <a:schemeClr val="tx1">
                            <a:lumMod val="75000"/>
                            <a:lumOff val="25000"/>
                          </a:schemeClr>
                        </a:solidFill>
                        <a:latin typeface="Franklin Gothic Book" panose="020B0503020102020204" pitchFamily="34" charset="0"/>
                      </a:rPr>
                      <a:pPr>
                        <a:defRPr b="1">
                          <a:solidFill>
                            <a:schemeClr val="tx1">
                              <a:lumMod val="75000"/>
                              <a:lumOff val="25000"/>
                            </a:schemeClr>
                          </a:solidFill>
                          <a:latin typeface="Franklin Gothic Book" panose="020B0503020102020204" pitchFamily="34" charset="0"/>
                        </a:defRPr>
                      </a:pPr>
                      <a:t>[VALUE]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A-FC72-4471-87D7-68928E99C773}"/>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July</c:v>
                </c:pt>
                <c:pt idx="1">
                  <c:v>August</c:v>
                </c:pt>
                <c:pt idx="2">
                  <c:v>September</c:v>
                </c:pt>
              </c:strCache>
            </c:strRef>
          </c:cat>
          <c:val>
            <c:numRef>
              <c:f>Sheet1!$D$2:$D$4</c:f>
              <c:numCache>
                <c:formatCode>#,##0</c:formatCode>
                <c:ptCount val="3"/>
                <c:pt idx="0">
                  <c:v>816</c:v>
                </c:pt>
                <c:pt idx="1">
                  <c:v>533</c:v>
                </c:pt>
                <c:pt idx="2">
                  <c:v>248</c:v>
                </c:pt>
              </c:numCache>
            </c:numRef>
          </c:val>
          <c:extLst>
            <c:ext xmlns:c16="http://schemas.microsoft.com/office/drawing/2014/chart" uri="{C3380CC4-5D6E-409C-BE32-E72D297353CC}">
              <c16:uniqueId val="{0000000B-FC72-4471-87D7-68928E99C773}"/>
            </c:ext>
          </c:extLst>
        </c:ser>
        <c:dLbls>
          <c:showLegendKey val="0"/>
          <c:showVal val="0"/>
          <c:showCatName val="0"/>
          <c:showSerName val="0"/>
          <c:showPercent val="0"/>
          <c:showBubbleSize val="0"/>
        </c:dLbls>
        <c:gapWidth val="150"/>
        <c:overlap val="100"/>
        <c:axId val="240702328"/>
        <c:axId val="240702720"/>
      </c:barChart>
      <c:catAx>
        <c:axId val="24070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720"/>
        <c:crosses val="autoZero"/>
        <c:auto val="1"/>
        <c:lblAlgn val="ctr"/>
        <c:lblOffset val="100"/>
        <c:noMultiLvlLbl val="0"/>
      </c:catAx>
      <c:valAx>
        <c:axId val="24070272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2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435403405356016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0FE0-4550-94EE-CB7C8933AF3A}"/>
                </c:ext>
              </c:extLst>
            </c:dLbl>
            <c:dLbl>
              <c:idx val="1"/>
              <c:layout>
                <c:manualLayout>
                  <c:x val="-5.1971326164874619E-2"/>
                  <c:y val="-7.4844068718052284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0FE0-4550-94EE-CB7C8933AF3A}"/>
                </c:ext>
              </c:extLst>
            </c:dLbl>
            <c:dLbl>
              <c:idx val="2"/>
              <c:layout>
                <c:manualLayout>
                  <c:x val="-2.1505376344086152E-2"/>
                  <c:y val="-0.101965221572084"/>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Sheet1!$B$2:$B$4</c:f>
              <c:numCache>
                <c:formatCode>#,##0</c:formatCode>
                <c:ptCount val="3"/>
                <c:pt idx="0">
                  <c:v>194</c:v>
                </c:pt>
                <c:pt idx="1">
                  <c:v>112</c:v>
                </c:pt>
                <c:pt idx="2">
                  <c:v>82</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E0-4550-94EE-CB7C8933AF3A}"/>
                </c:ext>
              </c:extLst>
            </c:dLbl>
            <c:dLbl>
              <c:idx val="1"/>
              <c:layout>
                <c:manualLayout>
                  <c:x val="-4.4802867383512614E-2"/>
                  <c:y val="8.41995773078087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E0-4550-94EE-CB7C8933AF3A}"/>
                </c:ext>
              </c:extLst>
            </c:dLbl>
            <c:dLbl>
              <c:idx val="2"/>
              <c:layout>
                <c:manualLayout>
                  <c:x val="-9.3189964157706098E-2"/>
                  <c:y val="-9.355508589756528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Sheet1!$C$2:$C$4</c:f>
              <c:numCache>
                <c:formatCode>General</c:formatCode>
                <c:ptCount val="3"/>
                <c:pt idx="0">
                  <c:v>119</c:v>
                </c:pt>
                <c:pt idx="1">
                  <c:v>71</c:v>
                </c:pt>
                <c:pt idx="2">
                  <c:v>9</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5399768577313"/>
          <c:y val="2.435403405356016E-2"/>
          <c:w val="0.87704872047244098"/>
          <c:h val="0.79100172244094491"/>
        </c:manualLayout>
      </c:layout>
      <c:lineChart>
        <c:grouping val="standard"/>
        <c:varyColors val="0"/>
        <c:ser>
          <c:idx val="0"/>
          <c:order val="0"/>
          <c:tx>
            <c:strRef>
              <c:f>Sheet1!$B$1</c:f>
              <c:strCache>
                <c:ptCount val="1"/>
                <c:pt idx="0">
                  <c:v>Reported</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6881720430107527E-2"/>
                  <c:y val="-4.6777542948782641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0FE0-4550-94EE-CB7C8933AF3A}"/>
                </c:ext>
              </c:extLst>
            </c:dLbl>
            <c:dLbl>
              <c:idx val="1"/>
              <c:layout>
                <c:manualLayout>
                  <c:x val="-1.2544802867383579E-2"/>
                  <c:y val="-9.3555085897565282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0FE0-4550-94EE-CB7C8933AF3A}"/>
                </c:ext>
              </c:extLst>
            </c:dLbl>
            <c:dLbl>
              <c:idx val="2"/>
              <c:layout>
                <c:manualLayout>
                  <c:x val="-5.3763440860215058E-3"/>
                  <c:y val="-6.766169007631001E-2"/>
                </c:manualLayout>
              </c:layou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0FE0-4550-94EE-CB7C8933AF3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Sheet1!$B$2:$B$4</c:f>
              <c:numCache>
                <c:formatCode>#,##0</c:formatCode>
                <c:ptCount val="3"/>
                <c:pt idx="0">
                  <c:v>194</c:v>
                </c:pt>
                <c:pt idx="1">
                  <c:v>112</c:v>
                </c:pt>
                <c:pt idx="2">
                  <c:v>83</c:v>
                </c:pt>
              </c:numCache>
            </c:numRef>
          </c:val>
          <c:smooth val="0"/>
          <c:extLst>
            <c:ext xmlns:c16="http://schemas.microsoft.com/office/drawing/2014/chart" uri="{C3380CC4-5D6E-409C-BE32-E72D297353CC}">
              <c16:uniqueId val="{00000003-0FE0-4550-94EE-CB7C8933AF3A}"/>
            </c:ext>
          </c:extLst>
        </c:ser>
        <c:ser>
          <c:idx val="1"/>
          <c:order val="1"/>
          <c:tx>
            <c:strRef>
              <c:f>Sheet1!$C$1</c:f>
              <c:strCache>
                <c:ptCount val="1"/>
                <c:pt idx="0">
                  <c:v>Fixed</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8.7813620071684584E-2"/>
                  <c:y val="2.49480229060174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FE0-4550-94EE-CB7C8933AF3A}"/>
                </c:ext>
              </c:extLst>
            </c:dLbl>
            <c:dLbl>
              <c:idx val="1"/>
              <c:layout>
                <c:manualLayout>
                  <c:x val="-4.6594982078853049E-2"/>
                  <c:y val="6.86070629915478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FE0-4550-94EE-CB7C8933AF3A}"/>
                </c:ext>
              </c:extLst>
            </c:dLbl>
            <c:dLbl>
              <c:idx val="2"/>
              <c:layout>
                <c:manualLayout>
                  <c:x val="8.9605734767025085E-3"/>
                  <c:y val="-3.11850286325217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FE0-4550-94EE-CB7C8933AF3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c:v>
                </c:pt>
                <c:pt idx="1">
                  <c:v>August</c:v>
                </c:pt>
                <c:pt idx="2">
                  <c:v>September</c:v>
                </c:pt>
              </c:strCache>
            </c:strRef>
          </c:cat>
          <c:val>
            <c:numRef>
              <c:f>Sheet1!$C$2:$C$4</c:f>
              <c:numCache>
                <c:formatCode>General</c:formatCode>
                <c:ptCount val="3"/>
                <c:pt idx="0">
                  <c:v>119</c:v>
                </c:pt>
                <c:pt idx="1">
                  <c:v>71</c:v>
                </c:pt>
                <c:pt idx="2">
                  <c:v>60</c:v>
                </c:pt>
              </c:numCache>
            </c:numRef>
          </c:val>
          <c:smooth val="0"/>
          <c:extLst>
            <c:ext xmlns:c16="http://schemas.microsoft.com/office/drawing/2014/chart" uri="{C3380CC4-5D6E-409C-BE32-E72D297353CC}">
              <c16:uniqueId val="{00000007-0FE0-4550-94EE-CB7C8933AF3A}"/>
            </c:ext>
          </c:extLst>
        </c:ser>
        <c:dLbls>
          <c:showLegendKey val="0"/>
          <c:showVal val="0"/>
          <c:showCatName val="0"/>
          <c:showSerName val="0"/>
          <c:showPercent val="0"/>
          <c:showBubbleSize val="0"/>
        </c:dLbls>
        <c:marker val="1"/>
        <c:smooth val="0"/>
        <c:axId val="238113712"/>
        <c:axId val="240703504"/>
      </c:lineChart>
      <c:catAx>
        <c:axId val="238113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40703504"/>
        <c:crosses val="autoZero"/>
        <c:auto val="0"/>
        <c:lblAlgn val="ctr"/>
        <c:lblOffset val="100"/>
        <c:noMultiLvlLbl val="1"/>
      </c:catAx>
      <c:valAx>
        <c:axId val="240703504"/>
        <c:scaling>
          <c:orientation val="minMax"/>
          <c:max val="225"/>
          <c:min val="5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23811371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Column1</c:v>
                </c:pt>
              </c:strCache>
            </c:strRef>
          </c:tx>
          <c:spPr>
            <a:solidFill>
              <a:srgbClr val="279989"/>
            </a:solidFill>
            <a:ln>
              <a:noFill/>
            </a:ln>
            <a:effectLst/>
          </c:spPr>
          <c:invertIfNegative val="0"/>
          <c:dPt>
            <c:idx val="0"/>
            <c:invertIfNegative val="0"/>
            <c:bubble3D val="0"/>
            <c:spPr>
              <a:solidFill>
                <a:srgbClr val="003B49"/>
              </a:solidFill>
              <a:ln>
                <a:noFill/>
              </a:ln>
              <a:effectLst/>
            </c:spPr>
            <c:extLst>
              <c:ext xmlns:c16="http://schemas.microsoft.com/office/drawing/2014/chart" uri="{C3380CC4-5D6E-409C-BE32-E72D297353CC}">
                <c16:uniqueId val="{00000001-5712-468E-8DF5-E89468199E87}"/>
              </c:ext>
            </c:extLst>
          </c:dPt>
          <c:dPt>
            <c:idx val="1"/>
            <c:invertIfNegative val="0"/>
            <c:bubble3D val="0"/>
            <c:spPr>
              <a:solidFill>
                <a:srgbClr val="004445"/>
              </a:solidFill>
              <a:ln>
                <a:noFill/>
              </a:ln>
              <a:effectLst/>
            </c:spPr>
            <c:extLst>
              <c:ext xmlns:c16="http://schemas.microsoft.com/office/drawing/2014/chart" uri="{C3380CC4-5D6E-409C-BE32-E72D297353CC}">
                <c16:uniqueId val="{00000003-5712-468E-8DF5-E89468199E87}"/>
              </c:ext>
            </c:extLst>
          </c:dPt>
          <c:dPt>
            <c:idx val="2"/>
            <c:invertIfNegative val="0"/>
            <c:bubble3D val="0"/>
            <c:spPr>
              <a:solidFill>
                <a:srgbClr val="27999D"/>
              </a:solidFill>
              <a:ln>
                <a:noFill/>
              </a:ln>
              <a:effectLst/>
            </c:spPr>
            <c:extLst>
              <c:ext xmlns:c16="http://schemas.microsoft.com/office/drawing/2014/chart" uri="{C3380CC4-5D6E-409C-BE32-E72D297353CC}">
                <c16:uniqueId val="{00000005-5712-468E-8DF5-E89468199E87}"/>
              </c:ext>
            </c:extLst>
          </c:dPt>
          <c:dPt>
            <c:idx val="3"/>
            <c:invertIfNegative val="0"/>
            <c:bubble3D val="0"/>
            <c:spPr>
              <a:solidFill>
                <a:srgbClr val="279989"/>
              </a:solidFill>
              <a:ln>
                <a:noFill/>
              </a:ln>
              <a:effectLst/>
            </c:spPr>
            <c:extLst>
              <c:ext xmlns:c16="http://schemas.microsoft.com/office/drawing/2014/chart" uri="{C3380CC4-5D6E-409C-BE32-E72D297353CC}">
                <c16:uniqueId val="{00000007-5712-468E-8DF5-E89468199E87}"/>
              </c:ext>
            </c:extLst>
          </c:dPt>
          <c:dPt>
            <c:idx val="5"/>
            <c:invertIfNegative val="0"/>
            <c:bubble3D val="0"/>
            <c:spPr>
              <a:solidFill>
                <a:srgbClr val="0070C0"/>
              </a:solidFill>
              <a:ln>
                <a:noFill/>
              </a:ln>
              <a:effectLst/>
            </c:spPr>
            <c:extLst>
              <c:ext xmlns:c16="http://schemas.microsoft.com/office/drawing/2014/chart" uri="{C3380CC4-5D6E-409C-BE32-E72D297353CC}">
                <c16:uniqueId val="{00000009-2F2A-446F-8052-437B301A7BB6}"/>
              </c:ext>
            </c:extLst>
          </c:dPt>
          <c:dLbls>
            <c:dLbl>
              <c:idx val="0"/>
              <c:layout>
                <c:manualLayout>
                  <c:x val="-2.0833333333333524E-3"/>
                  <c:y val="-0.22500000000000001"/>
                </c:manualLayout>
              </c:layout>
              <c:tx>
                <c:rich>
                  <a:bodyPr/>
                  <a:lstStyle/>
                  <a:p>
                    <a:fld id="{15618975-F8E6-4535-A6CE-93EDB64F073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5712-468E-8DF5-E89468199E87}"/>
                </c:ext>
              </c:extLst>
            </c:dLbl>
            <c:dLbl>
              <c:idx val="1"/>
              <c:layout>
                <c:manualLayout>
                  <c:x val="-2.0833333333333715E-3"/>
                  <c:y val="-0.15000000000000011"/>
                </c:manualLayout>
              </c:layout>
              <c:tx>
                <c:rich>
                  <a:bodyPr/>
                  <a:lstStyle/>
                  <a:p>
                    <a:fld id="{6F03FBB6-133D-43CC-BF58-0EDA65DBBB59}"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5712-468E-8DF5-E89468199E87}"/>
                </c:ext>
              </c:extLst>
            </c:dLbl>
            <c:dLbl>
              <c:idx val="2"/>
              <c:layout>
                <c:manualLayout>
                  <c:x val="-8.3333333333333332E-3"/>
                  <c:y val="-0.15312500000000001"/>
                </c:manualLayout>
              </c:layout>
              <c:tx>
                <c:rich>
                  <a:bodyPr/>
                  <a:lstStyle/>
                  <a:p>
                    <a:fld id="{50570B39-20BB-422E-9314-033FBFDFFCCB}"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5712-468E-8DF5-E89468199E87}"/>
                </c:ext>
              </c:extLst>
            </c:dLbl>
            <c:dLbl>
              <c:idx val="3"/>
              <c:layout>
                <c:manualLayout>
                  <c:x val="4.1666666666666666E-3"/>
                  <c:y val="-0.17812500000000006"/>
                </c:manualLayout>
              </c:layout>
              <c:tx>
                <c:rich>
                  <a:bodyPr/>
                  <a:lstStyle/>
                  <a:p>
                    <a:fld id="{9AEE27BF-D682-41DC-89D8-5B9CA7B9536D}"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5712-468E-8DF5-E89468199E87}"/>
                </c:ext>
              </c:extLst>
            </c:dLbl>
            <c:dLbl>
              <c:idx val="4"/>
              <c:layout>
                <c:manualLayout>
                  <c:x val="-9.3750820209973634E-3"/>
                  <c:y val="-7.8125E-2"/>
                </c:manualLayout>
              </c:layout>
              <c:tx>
                <c:rich>
                  <a:bodyPr/>
                  <a:lstStyle/>
                  <a:p>
                    <a:fld id="{08FE531C-89FC-46B5-9E7E-27BFACC9DE61}"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manualLayout>
                      <c:w val="8.6520669291338587E-2"/>
                      <c:h val="5.2397391732283465E-2"/>
                    </c:manualLayout>
                  </c15:layout>
                  <c15:dlblFieldTable/>
                  <c15:showDataLabelsRange val="0"/>
                </c:ext>
                <c:ext xmlns:c16="http://schemas.microsoft.com/office/drawing/2014/chart" uri="{C3380CC4-5D6E-409C-BE32-E72D297353CC}">
                  <c16:uniqueId val="{00000009-5712-468E-8DF5-E89468199E87}"/>
                </c:ext>
              </c:extLst>
            </c:dLbl>
            <c:dLbl>
              <c:idx val="5"/>
              <c:layout>
                <c:manualLayout>
                  <c:x val="1.6666666666666514E-2"/>
                  <c:y val="-0.39993380905511811"/>
                </c:manualLayout>
              </c:layout>
              <c:tx>
                <c:rich>
                  <a:bodyPr/>
                  <a:lstStyle/>
                  <a:p>
                    <a:fld id="{2BD64B25-7C26-4FB2-BF2C-6DFED3838A12}" type="VALUE">
                      <a:rPr lang="en-US" baseline="0" smtClean="0"/>
                      <a:pPr/>
                      <a:t>[VALUE]</a:t>
                    </a:fld>
                    <a:endParaRPr lang="en-US"/>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2F2A-446F-8052-437B301A7BB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Franklin Gothic Book" panose="020B0503020102020204" pitchFamily="34" charset="0"/>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Sheet1!$A$2:$A$7</c:f>
              <c:strCache>
                <c:ptCount val="6"/>
                <c:pt idx="0">
                  <c:v>Annual Goal</c:v>
                </c:pt>
                <c:pt idx="1">
                  <c:v>2017</c:v>
                </c:pt>
                <c:pt idx="2">
                  <c:v>2018</c:v>
                </c:pt>
                <c:pt idx="3">
                  <c:v>2019</c:v>
                </c:pt>
                <c:pt idx="4">
                  <c:v>September 2020</c:v>
                </c:pt>
                <c:pt idx="5">
                  <c:v>Total Since Program Launch in 2017</c:v>
                </c:pt>
              </c:strCache>
            </c:strRef>
          </c:cat>
          <c:val>
            <c:numRef>
              <c:f>Sheet1!$B$2:$B$7</c:f>
              <c:numCache>
                <c:formatCode>#,##0</c:formatCode>
                <c:ptCount val="6"/>
                <c:pt idx="0">
                  <c:v>10000</c:v>
                </c:pt>
                <c:pt idx="1">
                  <c:v>7479</c:v>
                </c:pt>
                <c:pt idx="2">
                  <c:v>8575</c:v>
                </c:pt>
                <c:pt idx="3">
                  <c:v>9479</c:v>
                </c:pt>
                <c:pt idx="4">
                  <c:v>4011</c:v>
                </c:pt>
                <c:pt idx="5">
                  <c:v>29544</c:v>
                </c:pt>
              </c:numCache>
            </c:numRef>
          </c:val>
          <c:extLst>
            <c:ext xmlns:c16="http://schemas.microsoft.com/office/drawing/2014/chart" uri="{C3380CC4-5D6E-409C-BE32-E72D297353CC}">
              <c16:uniqueId val="{00000003-FC72-4471-87D7-68928E99C773}"/>
            </c:ext>
          </c:extLst>
        </c:ser>
        <c:dLbls>
          <c:showLegendKey val="0"/>
          <c:showVal val="0"/>
          <c:showCatName val="0"/>
          <c:showSerName val="0"/>
          <c:showPercent val="0"/>
          <c:showBubbleSize val="0"/>
        </c:dLbls>
        <c:gapWidth val="150"/>
        <c:overlap val="100"/>
        <c:axId val="240705464"/>
        <c:axId val="240705856"/>
      </c:barChart>
      <c:catAx>
        <c:axId val="24070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856"/>
        <c:crosses val="autoZero"/>
        <c:auto val="1"/>
        <c:lblAlgn val="ctr"/>
        <c:lblOffset val="100"/>
        <c:noMultiLvlLbl val="0"/>
      </c:catAx>
      <c:valAx>
        <c:axId val="2407058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0705464"/>
        <c:crosses val="autoZero"/>
        <c:crossBetween val="between"/>
        <c:majorUnit val="5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Water</c:v>
                </c:pt>
              </c:strCache>
            </c:strRef>
          </c:tx>
          <c:spPr>
            <a:solidFill>
              <a:srgbClr val="0045CB"/>
            </a:solidFill>
            <a:ln>
              <a:noFill/>
            </a:ln>
            <a:effectLst/>
          </c:spPr>
          <c:invertIfNegative val="0"/>
          <c:dLbls>
            <c:dLbl>
              <c:idx val="0"/>
              <c:layout/>
              <c:tx>
                <c:rich>
                  <a:bodyPr/>
                  <a:lstStyle/>
                  <a:p>
                    <a:fld id="{EEDB3020-6DD4-4CAB-8876-9C43F3104CDE}"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414-42AA-A701-FF158387C298}"/>
                </c:ext>
              </c:extLst>
            </c:dLbl>
            <c:dLbl>
              <c:idx val="1"/>
              <c:layout/>
              <c:tx>
                <c:rich>
                  <a:bodyPr/>
                  <a:lstStyle/>
                  <a:p>
                    <a:fld id="{8D5BAC06-E15B-4401-8B93-59A8EC3AC4AA}"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9DE7-4875-AA0B-4732050B3217}"/>
                </c:ext>
              </c:extLst>
            </c:dLbl>
            <c:dLbl>
              <c:idx val="2"/>
              <c:layout/>
              <c:tx>
                <c:rich>
                  <a:bodyPr/>
                  <a:lstStyle/>
                  <a:p>
                    <a:fld id="{6A14B048-840F-4E33-AE8F-C395DD97C7C2}"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Sheet1!$B$2:$B$4</c:f>
              <c:numCache>
                <c:formatCode>0%</c:formatCode>
                <c:ptCount val="3"/>
                <c:pt idx="0">
                  <c:v>0.99</c:v>
                </c:pt>
                <c:pt idx="1">
                  <c:v>0.98</c:v>
                </c:pt>
                <c:pt idx="2">
                  <c:v>1.05</c:v>
                </c:pt>
              </c:numCache>
            </c:numRef>
          </c:val>
          <c:extLst>
            <c:ext xmlns:c16="http://schemas.microsoft.com/office/drawing/2014/chart" uri="{C3380CC4-5D6E-409C-BE32-E72D297353CC}">
              <c16:uniqueId val="{00000002-9414-42AA-A701-FF158387C298}"/>
            </c:ext>
          </c:extLst>
        </c:ser>
        <c:ser>
          <c:idx val="1"/>
          <c:order val="1"/>
          <c:tx>
            <c:strRef>
              <c:f>Sheet1!$C$1</c:f>
              <c:strCache>
                <c:ptCount val="1"/>
                <c:pt idx="0">
                  <c:v>Sewer</c:v>
                </c:pt>
              </c:strCache>
            </c:strRef>
          </c:tx>
          <c:spPr>
            <a:solidFill>
              <a:srgbClr val="FEB70D"/>
            </a:solidFill>
            <a:ln>
              <a:noFill/>
            </a:ln>
            <a:effectLst/>
          </c:spPr>
          <c:invertIfNegative val="0"/>
          <c:dLbls>
            <c:dLbl>
              <c:idx val="0"/>
              <c:layout/>
              <c:tx>
                <c:rich>
                  <a:bodyPr/>
                  <a:lstStyle/>
                  <a:p>
                    <a:fld id="{C3F960F2-3952-4781-8CC5-4BF12C14060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414-42AA-A701-FF158387C298}"/>
                </c:ext>
              </c:extLst>
            </c:dLbl>
            <c:dLbl>
              <c:idx val="1"/>
              <c:layout/>
              <c:tx>
                <c:rich>
                  <a:bodyPr/>
                  <a:lstStyle/>
                  <a:p>
                    <a:fld id="{44F79A1F-8F96-4363-87C5-4F6D85DB6328}"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9DE7-4875-AA0B-4732050B3217}"/>
                </c:ext>
              </c:extLst>
            </c:dLbl>
            <c:dLbl>
              <c:idx val="2"/>
              <c:layout/>
              <c:tx>
                <c:rich>
                  <a:bodyPr/>
                  <a:lstStyle/>
                  <a:p>
                    <a:fld id="{C52B4E26-6CDE-46B9-9301-7D6EC024FAD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9DE7-4875-AA0B-4732050B3217}"/>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dk1">
                        <a:lumMod val="65000"/>
                        <a:lumOff val="35000"/>
                      </a:schemeClr>
                    </a:solidFill>
                    <a:latin typeface="Franklin Gothic Book" panose="020B05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Sheet1!$A$2:$A$4</c:f>
              <c:strCache>
                <c:ptCount val="3"/>
                <c:pt idx="0">
                  <c:v>April</c:v>
                </c:pt>
                <c:pt idx="1">
                  <c:v>May</c:v>
                </c:pt>
                <c:pt idx="2">
                  <c:v>June</c:v>
                </c:pt>
              </c:strCache>
            </c:strRef>
          </c:cat>
          <c:val>
            <c:numRef>
              <c:f>Sheet1!$C$2:$C$4</c:f>
              <c:numCache>
                <c:formatCode>0%</c:formatCode>
                <c:ptCount val="3"/>
                <c:pt idx="0">
                  <c:v>0.77</c:v>
                </c:pt>
                <c:pt idx="1">
                  <c:v>0.78</c:v>
                </c:pt>
                <c:pt idx="2">
                  <c:v>0.83</c:v>
                </c:pt>
              </c:numCache>
            </c:numRef>
          </c:val>
          <c:extLst>
            <c:ext xmlns:c16="http://schemas.microsoft.com/office/drawing/2014/chart" uri="{C3380CC4-5D6E-409C-BE32-E72D297353CC}">
              <c16:uniqueId val="{00000005-9414-42AA-A701-FF158387C298}"/>
            </c:ext>
          </c:extLst>
        </c:ser>
        <c:dLbls>
          <c:showLegendKey val="0"/>
          <c:showVal val="0"/>
          <c:showCatName val="0"/>
          <c:showSerName val="0"/>
          <c:showPercent val="0"/>
          <c:showBubbleSize val="0"/>
        </c:dLbls>
        <c:gapWidth val="219"/>
        <c:overlap val="-27"/>
        <c:axId val="519782752"/>
        <c:axId val="519783144"/>
      </c:barChart>
      <c:catAx>
        <c:axId val="519782752"/>
        <c:scaling>
          <c:orientation val="minMax"/>
        </c:scaling>
        <c:delete val="1"/>
        <c:axPos val="b"/>
        <c:numFmt formatCode="General" sourceLinked="1"/>
        <c:majorTickMark val="none"/>
        <c:minorTickMark val="none"/>
        <c:tickLblPos val="nextTo"/>
        <c:crossAx val="519783144"/>
        <c:crosses val="autoZero"/>
        <c:auto val="0"/>
        <c:lblAlgn val="ctr"/>
        <c:lblOffset val="100"/>
        <c:noMultiLvlLbl val="0"/>
      </c:catAx>
      <c:valAx>
        <c:axId val="519783144"/>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Franklin Gothic Book" panose="020B0503020102020204" pitchFamily="34" charset="0"/>
                <a:ea typeface="+mn-ea"/>
                <a:cs typeface="+mn-cs"/>
              </a:defRPr>
            </a:pPr>
            <a:endParaRPr lang="en-US"/>
          </a:p>
        </c:txPr>
        <c:crossAx val="51978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0.59348</cdr:x>
      <cdr:y>0.20116</cdr:y>
    </cdr:from>
    <cdr:to>
      <cdr:x>0.85961</cdr:x>
      <cdr:y>0.25974</cdr:y>
    </cdr:to>
    <cdr:sp macro="" textlink="">
      <cdr:nvSpPr>
        <cdr:cNvPr id="2" name="TextBox 1"/>
        <cdr:cNvSpPr txBox="1"/>
      </cdr:nvSpPr>
      <cdr:spPr>
        <a:xfrm xmlns:a="http://schemas.openxmlformats.org/drawingml/2006/main">
          <a:off x="4341398" y="877801"/>
          <a:ext cx="1946787" cy="2556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003142F7-AF2A-49EC-A391-59ACDA997DC2}" type="datetimeFigureOut">
              <a:rPr lang="en-US" smtClean="0"/>
              <a:t>10/16/2020</a:t>
            </a:fld>
            <a:endParaRPr lang="en-US" dirty="0"/>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F5A4B76E-54E9-4802-9924-0E01E9956688}" type="slidenum">
              <a:rPr lang="en-US" smtClean="0"/>
              <a:t>‹#›</a:t>
            </a:fld>
            <a:endParaRPr lang="en-US" dirty="0"/>
          </a:p>
        </p:txBody>
      </p:sp>
    </p:spTree>
    <p:extLst>
      <p:ext uri="{BB962C8B-B14F-4D97-AF65-F5344CB8AC3E}">
        <p14:creationId xmlns:p14="http://schemas.microsoft.com/office/powerpoint/2010/main" val="6997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4B76E-54E9-4802-9924-0E01E9956688}" type="slidenum">
              <a:rPr lang="en-US" smtClean="0"/>
              <a:t>3</a:t>
            </a:fld>
            <a:endParaRPr lang="en-US" dirty="0"/>
          </a:p>
        </p:txBody>
      </p:sp>
    </p:spTree>
    <p:extLst>
      <p:ext uri="{BB962C8B-B14F-4D97-AF65-F5344CB8AC3E}">
        <p14:creationId xmlns:p14="http://schemas.microsoft.com/office/powerpoint/2010/main" val="4237091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855304" y="6625395"/>
            <a:ext cx="2743200" cy="365125"/>
          </a:xfrm>
          <a:prstGeom prst="rect">
            <a:avLst/>
          </a:prstGeom>
        </p:spPr>
        <p:txBody>
          <a:bodyPr/>
          <a:lstStyle>
            <a:lvl1pPr algn="ctr">
              <a:defRPr sz="1000">
                <a:solidFill>
                  <a:srgbClr val="B7CDC2"/>
                </a:solidFill>
                <a:latin typeface="Arial Narrow" panose="020B0606020202030204" pitchFamily="34" charset="0"/>
              </a:defRPr>
            </a:lvl1pPr>
          </a:lstStyle>
          <a:p>
            <a:fld id="{373CA94B-EC94-4A68-89D3-6AEF73262EF1}" type="slidenum">
              <a:rPr lang="en-US" smtClean="0"/>
              <a:pPr/>
              <a:t>‹#›</a:t>
            </a:fld>
            <a:endParaRPr lang="en-US" dirty="0"/>
          </a:p>
        </p:txBody>
      </p:sp>
      <p:sp>
        <p:nvSpPr>
          <p:cNvPr id="10" name="TextBox 9"/>
          <p:cNvSpPr txBox="1"/>
          <p:nvPr userDrawn="1"/>
        </p:nvSpPr>
        <p:spPr>
          <a:xfrm>
            <a:off x="-60955" y="6624229"/>
            <a:ext cx="1832553" cy="246221"/>
          </a:xfrm>
          <a:prstGeom prst="rect">
            <a:avLst/>
          </a:prstGeom>
          <a:noFill/>
        </p:spPr>
        <p:txBody>
          <a:bodyPr wrap="none" rtlCol="0">
            <a:spAutoFit/>
          </a:bodyPr>
          <a:lstStyle/>
          <a:p>
            <a:r>
              <a:rPr lang="en-US" sz="1000" dirty="0" smtClean="0">
                <a:solidFill>
                  <a:srgbClr val="003B49"/>
                </a:solidFill>
                <a:latin typeface="Arial Narrow" panose="020B0606020202030204" pitchFamily="34" charset="0"/>
              </a:rPr>
              <a:t>Director’s Report:</a:t>
            </a:r>
            <a:r>
              <a:rPr lang="en-US" sz="1000" baseline="0" dirty="0" smtClean="0">
                <a:solidFill>
                  <a:srgbClr val="003B49"/>
                </a:solidFill>
                <a:latin typeface="Arial Narrow" panose="020B0606020202030204" pitchFamily="34" charset="0"/>
              </a:rPr>
              <a:t> October 21, 2020</a:t>
            </a:r>
            <a:endParaRPr lang="en-US" sz="1000" dirty="0">
              <a:solidFill>
                <a:srgbClr val="003B49"/>
              </a:solidFill>
              <a:latin typeface="Arial Narrow" panose="020B0606020202030204" pitchFamily="34" charset="0"/>
            </a:endParaRPr>
          </a:p>
        </p:txBody>
      </p:sp>
    </p:spTree>
    <p:extLst>
      <p:ext uri="{BB962C8B-B14F-4D97-AF65-F5344CB8AC3E}">
        <p14:creationId xmlns:p14="http://schemas.microsoft.com/office/powerpoint/2010/main" val="20712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6163D5-8BDD-43D7-8196-14300FE6A746}" type="datetime1">
              <a:rPr lang="en-US" smtClean="0"/>
              <a:t>10/16/2020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8299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93441A12-7228-4C5D-BEDF-B26CB8F7B4F0}" type="datetime1">
              <a:rPr lang="en-US" smtClean="0"/>
              <a:t>10/16/2020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26612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AB430A4-CB76-4176-9301-2A671FC07C53}" type="datetime1">
              <a:rPr lang="en-US" smtClean="0"/>
              <a:t>10/16/2020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38258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B3A47A8-E583-457B-B78F-5E360D404D70}" type="datetime1">
              <a:rPr lang="en-US" smtClean="0"/>
              <a:t>10/16/2020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91772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0F71380-70BE-43DF-B99D-8BCF6081904E}" type="datetime1">
              <a:rPr lang="en-US" smtClean="0"/>
              <a:t>10/16/2020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28950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4ACAA678-32F2-42CB-B17E-6834C7FB9877}" type="datetime1">
              <a:rPr lang="en-US" smtClean="0"/>
              <a:t>10/16/2020</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67943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31AAE5A-E7B6-4C0A-9A25-BE3C32C543E9}" type="datetime1">
              <a:rPr lang="en-US" smtClean="0"/>
              <a:t>10/16/2020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33498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18D6CA6-6284-4E6D-8793-62C030A0D901}" type="datetime1">
              <a:rPr lang="en-US" smtClean="0"/>
              <a:t>10/16/2020</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370888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84C9B3E-2840-441D-8E74-3E43E617EC47}" type="datetime1">
              <a:rPr lang="en-US" smtClean="0"/>
              <a:t>10/16/2020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154136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EFE3BC3-73D0-481D-A1D0-7D833C0872E9}" type="datetime1">
              <a:rPr lang="en-US" smtClean="0"/>
              <a:t>10/16/2020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73CA94B-EC94-4A68-89D3-6AEF73262EF1}" type="slidenum">
              <a:rPr lang="en-US" smtClean="0"/>
              <a:t>‹#›</a:t>
            </a:fld>
            <a:endParaRPr lang="en-US" dirty="0"/>
          </a:p>
        </p:txBody>
      </p:sp>
    </p:spTree>
    <p:extLst>
      <p:ext uri="{BB962C8B-B14F-4D97-AF65-F5344CB8AC3E}">
        <p14:creationId xmlns:p14="http://schemas.microsoft.com/office/powerpoint/2010/main" val="46855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userDrawn="1"/>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userDrawn="1"/>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1" name="TextBox 10"/>
          <p:cNvSpPr txBox="1"/>
          <p:nvPr userDrawn="1"/>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4" name="Picture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7093" t="10584" r="5751" b="11327"/>
          <a:stretch/>
        </p:blipFill>
        <p:spPr>
          <a:xfrm>
            <a:off x="6917270" y="88716"/>
            <a:ext cx="2057400" cy="1107831"/>
          </a:xfrm>
          <a:prstGeom prst="rect">
            <a:avLst/>
          </a:prstGeom>
        </p:spPr>
      </p:pic>
    </p:spTree>
    <p:extLst>
      <p:ext uri="{BB962C8B-B14F-4D97-AF65-F5344CB8AC3E}">
        <p14:creationId xmlns:p14="http://schemas.microsoft.com/office/powerpoint/2010/main" val="130967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hyperlink" Target="mailto:mydwsd@detroitmi.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43600" y="-3395"/>
            <a:ext cx="3200400" cy="2926080"/>
          </a:xfrm>
          <a:prstGeom prst="rect">
            <a:avLst/>
          </a:prstGeom>
          <a:solidFill>
            <a:schemeClr val="bg1"/>
          </a:solidFill>
          <a:effectLst/>
        </p:spPr>
        <p:txBody>
          <a:bodyPr wrap="none" rtlCol="0">
            <a:spAutoFit/>
          </a:bodyPr>
          <a:lstStyle/>
          <a:p>
            <a:endParaRPr lang="en-US" dirty="0"/>
          </a:p>
        </p:txBody>
      </p:sp>
      <p:sp>
        <p:nvSpPr>
          <p:cNvPr id="3" name="Slide Number Placeholder 2"/>
          <p:cNvSpPr>
            <a:spLocks noGrp="1"/>
          </p:cNvSpPr>
          <p:nvPr>
            <p:ph type="sldNum" sz="quarter" idx="12"/>
          </p:nvPr>
        </p:nvSpPr>
        <p:spPr/>
        <p:txBody>
          <a:bodyPr/>
          <a:lstStyle/>
          <a:p>
            <a:fld id="{373CA94B-EC94-4A68-89D3-6AEF73262EF1}" type="slidenum">
              <a:rPr lang="en-US" smtClean="0"/>
              <a:t>1</a:t>
            </a:fld>
            <a:endParaRPr lang="en-US" dirty="0"/>
          </a:p>
        </p:txBody>
      </p:sp>
      <p:sp>
        <p:nvSpPr>
          <p:cNvPr id="11" name="TextBox 10"/>
          <p:cNvSpPr txBox="1"/>
          <p:nvPr/>
        </p:nvSpPr>
        <p:spPr>
          <a:xfrm>
            <a:off x="1866690" y="6629400"/>
            <a:ext cx="2743200" cy="228600"/>
          </a:xfrm>
          <a:prstGeom prst="rect">
            <a:avLst/>
          </a:prstGeom>
          <a:solidFill>
            <a:srgbClr val="279989"/>
          </a:solidFill>
        </p:spPr>
        <p:txBody>
          <a:bodyPr wrap="none" rtlCol="0">
            <a:spAutoFit/>
          </a:bodyPr>
          <a:lstStyle/>
          <a:p>
            <a:endParaRPr lang="en-US" dirty="0"/>
          </a:p>
        </p:txBody>
      </p:sp>
      <p:sp>
        <p:nvSpPr>
          <p:cNvPr id="12" name="TextBox 11"/>
          <p:cNvSpPr txBox="1"/>
          <p:nvPr/>
        </p:nvSpPr>
        <p:spPr>
          <a:xfrm>
            <a:off x="4647938" y="6629400"/>
            <a:ext cx="4572000" cy="228600"/>
          </a:xfrm>
          <a:prstGeom prst="rect">
            <a:avLst/>
          </a:prstGeom>
          <a:solidFill>
            <a:srgbClr val="004445"/>
          </a:solidFill>
        </p:spPr>
        <p:txBody>
          <a:bodyPr wrap="none" rtlCol="0">
            <a:spAutoFit/>
          </a:bodyPr>
          <a:lstStyle/>
          <a:p>
            <a:endParaRPr lang="en-US" dirty="0"/>
          </a:p>
        </p:txBody>
      </p:sp>
      <p:sp>
        <p:nvSpPr>
          <p:cNvPr id="13" name="TextBox 12"/>
          <p:cNvSpPr txBox="1"/>
          <p:nvPr/>
        </p:nvSpPr>
        <p:spPr>
          <a:xfrm>
            <a:off x="-1443" y="6629400"/>
            <a:ext cx="1828800" cy="228600"/>
          </a:xfrm>
          <a:prstGeom prst="rect">
            <a:avLst/>
          </a:prstGeom>
          <a:solidFill>
            <a:srgbClr val="B7CDC2"/>
          </a:solidFill>
        </p:spPr>
        <p:txBody>
          <a:bodyPr wrap="none" rtlCol="0">
            <a:spAutoFit/>
          </a:bodyPr>
          <a:lstStyle/>
          <a:p>
            <a:endParaRPr lang="en-US" dirty="0"/>
          </a:p>
        </p:txBody>
      </p:sp>
      <p:sp>
        <p:nvSpPr>
          <p:cNvPr id="14" name="TextBox 13"/>
          <p:cNvSpPr txBox="1"/>
          <p:nvPr/>
        </p:nvSpPr>
        <p:spPr>
          <a:xfrm>
            <a:off x="7676301" y="6580679"/>
            <a:ext cx="1414170" cy="307777"/>
          </a:xfrm>
          <a:prstGeom prst="rect">
            <a:avLst/>
          </a:prstGeom>
          <a:noFill/>
        </p:spPr>
        <p:txBody>
          <a:bodyPr wrap="none" rtlCol="0">
            <a:spAutoFit/>
          </a:bodyPr>
          <a:lstStyle/>
          <a:p>
            <a:r>
              <a:rPr lang="en-US" sz="1400" dirty="0" smtClean="0">
                <a:solidFill>
                  <a:srgbClr val="B7CDC2"/>
                </a:solidFill>
                <a:latin typeface="Arial Narrow" panose="020B0606020202030204" pitchFamily="34" charset="0"/>
              </a:rPr>
              <a:t>detroitmi.gov/dwsd</a:t>
            </a:r>
            <a:endParaRPr lang="en-US" sz="1400" dirty="0">
              <a:solidFill>
                <a:srgbClr val="B7CDC2"/>
              </a:solidFill>
              <a:latin typeface="Arial Narrow" panose="020B0606020202030204" pitchFamily="34" charset="0"/>
            </a:endParaRPr>
          </a:p>
        </p:txBody>
      </p:sp>
      <p:pic>
        <p:nvPicPr>
          <p:cNvPr id="20" name="Picture 19">
            <a:extLst>
              <a:ext uri="{FF2B5EF4-FFF2-40B4-BE49-F238E27FC236}">
                <a16:creationId xmlns:a16="http://schemas.microsoft.com/office/drawing/2014/main" id="{DE230505-CFE4-3B42-83EE-CBB06284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 name="Rectangle 2">
            <a:extLst>
              <a:ext uri="{FF2B5EF4-FFF2-40B4-BE49-F238E27FC236}">
                <a16:creationId xmlns:a16="http://schemas.microsoft.com/office/drawing/2014/main" id="{EB53EABF-FE61-D841-AF19-A2267ECE5A6B}"/>
              </a:ext>
            </a:extLst>
          </p:cNvPr>
          <p:cNvSpPr txBox="1">
            <a:spLocks noChangeArrowheads="1"/>
          </p:cNvSpPr>
          <p:nvPr/>
        </p:nvSpPr>
        <p:spPr bwMode="auto">
          <a:xfrm>
            <a:off x="3505494" y="5480661"/>
            <a:ext cx="2133012"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smtClean="0">
                <a:solidFill>
                  <a:schemeClr val="bg1"/>
                </a:solidFill>
                <a:latin typeface="Arial" panose="020B0604020202020204" pitchFamily="34" charset="0"/>
                <a:cs typeface="Arial" panose="020B0604020202020204" pitchFamily="34" charset="0"/>
              </a:rPr>
              <a:t>October 21, 2020</a:t>
            </a:r>
            <a:endParaRPr lang="en-US" sz="1400" dirty="0">
              <a:solidFill>
                <a:schemeClr val="bg1"/>
              </a:solidFill>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752A2F9A-1705-4449-BDBD-700AD9CA9DBA}"/>
              </a:ext>
            </a:extLst>
          </p:cNvPr>
          <p:cNvSpPr txBox="1">
            <a:spLocks/>
          </p:cNvSpPr>
          <p:nvPr/>
        </p:nvSpPr>
        <p:spPr>
          <a:xfrm>
            <a:off x="1287090" y="4822540"/>
            <a:ext cx="6569819" cy="658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Franklin Gothic Book" panose="020B0503020102020204" pitchFamily="34" charset="0"/>
              </a:rPr>
              <a:t>DIRECTOR’S REPORT </a:t>
            </a:r>
            <a:endParaRPr lang="en-US" sz="4000" dirty="0">
              <a:solidFill>
                <a:schemeClr val="bg1"/>
              </a:solidFill>
              <a:latin typeface="Franklin Gothic Book" panose="020B0503020102020204" pitchFamily="34" charset="0"/>
            </a:endParaRPr>
          </a:p>
        </p:txBody>
      </p:sp>
      <p:pic>
        <p:nvPicPr>
          <p:cNvPr id="24" name="Picture 23">
            <a:extLst>
              <a:ext uri="{FF2B5EF4-FFF2-40B4-BE49-F238E27FC236}">
                <a16:creationId xmlns:a16="http://schemas.microsoft.com/office/drawing/2014/main" id="{1BA6F384-BEDD-5148-BC88-B16947B77CF4}"/>
              </a:ext>
            </a:extLst>
          </p:cNvPr>
          <p:cNvPicPr>
            <a:picLocks noChangeAspect="1"/>
          </p:cNvPicPr>
          <p:nvPr/>
        </p:nvPicPr>
        <p:blipFill>
          <a:blip r:embed="rId3"/>
          <a:stretch>
            <a:fillRect/>
          </a:stretch>
        </p:blipFill>
        <p:spPr>
          <a:xfrm>
            <a:off x="4250389" y="5894002"/>
            <a:ext cx="643219" cy="208908"/>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612" t="10688" r="6680" b="10478"/>
          <a:stretch/>
        </p:blipFill>
        <p:spPr>
          <a:xfrm>
            <a:off x="484959" y="252723"/>
            <a:ext cx="3765430" cy="2057400"/>
          </a:xfrm>
          <a:prstGeom prst="rect">
            <a:avLst/>
          </a:prstGeom>
        </p:spPr>
      </p:pic>
    </p:spTree>
    <p:extLst>
      <p:ext uri="{BB962C8B-B14F-4D97-AF65-F5344CB8AC3E}">
        <p14:creationId xmlns:p14="http://schemas.microsoft.com/office/powerpoint/2010/main" val="914855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10</a:t>
            </a:r>
            <a:endParaRPr lang="en-US" dirty="0"/>
          </a:p>
        </p:txBody>
      </p:sp>
      <p:graphicFrame>
        <p:nvGraphicFramePr>
          <p:cNvPr id="4" name="Chart 3"/>
          <p:cNvGraphicFramePr/>
          <p:nvPr>
            <p:extLst>
              <p:ext uri="{D42A27DB-BD31-4B8C-83A1-F6EECF244321}">
                <p14:modId xmlns:p14="http://schemas.microsoft.com/office/powerpoint/2010/main" val="2720568689"/>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Water Main Breaks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0" y="5723642"/>
            <a:ext cx="9144000" cy="954107"/>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number of water main breaks significantly rose in June and July and began to decline in August and into September. The early to mid-summer weeks had several days of above 90-degree weather. When there is dramatic change in temperature --- hot or </a:t>
            </a:r>
            <a:r>
              <a:rPr lang="en-US" sz="1400" dirty="0">
                <a:solidFill>
                  <a:schemeClr val="tx1">
                    <a:lumMod val="75000"/>
                    <a:lumOff val="25000"/>
                  </a:schemeClr>
                </a:solidFill>
                <a:latin typeface="Franklin Gothic Book" panose="020B0503020102020204" pitchFamily="34" charset="0"/>
              </a:rPr>
              <a:t>cold --- the </a:t>
            </a:r>
            <a:r>
              <a:rPr lang="en-US" sz="1400" dirty="0" smtClean="0">
                <a:solidFill>
                  <a:schemeClr val="tx1">
                    <a:lumMod val="75000"/>
                    <a:lumOff val="25000"/>
                  </a:schemeClr>
                </a:solidFill>
                <a:latin typeface="Franklin Gothic Book" panose="020B0503020102020204" pitchFamily="34" charset="0"/>
              </a:rPr>
              <a:t>ground can shift and cause tension on the pipes potentially resulting in water main breaks.</a:t>
            </a:r>
            <a:endParaRPr lang="en-US" sz="1100" dirty="0">
              <a:solidFill>
                <a:schemeClr val="tx1">
                  <a:lumMod val="75000"/>
                  <a:lumOff val="25000"/>
                </a:schemeClr>
              </a:solidFill>
              <a:latin typeface="Franklin Gothic Book" panose="020B0503020102020204" pitchFamily="34" charset="0"/>
            </a:endParaRPr>
          </a:p>
        </p:txBody>
      </p:sp>
      <p:sp>
        <p:nvSpPr>
          <p:cNvPr id="15" name="TextBox 14"/>
          <p:cNvSpPr txBox="1"/>
          <p:nvPr/>
        </p:nvSpPr>
        <p:spPr>
          <a:xfrm>
            <a:off x="2103514" y="5315926"/>
            <a:ext cx="5680401"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Resolved within Four Days </a:t>
            </a:r>
            <a:endParaRPr lang="en-US" sz="1600" dirty="0">
              <a:solidFill>
                <a:schemeClr val="tx1">
                  <a:lumMod val="75000"/>
                  <a:lumOff val="25000"/>
                </a:schemeClr>
              </a:solidFill>
              <a:latin typeface="Franklin Gothic Book" panose="020B0503020102020204" pitchFamily="34" charset="0"/>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2703" r="6250" b="45094"/>
          <a:stretch/>
        </p:blipFill>
        <p:spPr>
          <a:xfrm>
            <a:off x="6804881" y="1344517"/>
            <a:ext cx="2216879" cy="1495372"/>
          </a:xfrm>
          <a:prstGeom prst="rect">
            <a:avLst/>
          </a:prstGeom>
        </p:spPr>
      </p:pic>
    </p:spTree>
    <p:extLst>
      <p:ext uri="{BB962C8B-B14F-4D97-AF65-F5344CB8AC3E}">
        <p14:creationId xmlns:p14="http://schemas.microsoft.com/office/powerpoint/2010/main" val="710371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11</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7327900"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a:t>
            </a:r>
            <a:r>
              <a:rPr lang="en-US" sz="2400" b="1" dirty="0" smtClean="0">
                <a:solidFill>
                  <a:srgbClr val="138F7E"/>
                </a:solidFill>
                <a:latin typeface="Franklin Gothic Book" panose="020B0503020102020204" pitchFamily="34" charset="0"/>
              </a:rPr>
              <a:t>Catch Basin Inspection &amp; Cleaning</a:t>
            </a:r>
            <a:endParaRPr lang="en-US" sz="2400" b="1" dirty="0">
              <a:solidFill>
                <a:srgbClr val="138F7E"/>
              </a:solidFill>
              <a:latin typeface="Franklin Gothic Book" panose="020B0503020102020204" pitchFamily="34" charset="0"/>
            </a:endParaRPr>
          </a:p>
        </p:txBody>
      </p:sp>
      <p:sp>
        <p:nvSpPr>
          <p:cNvPr id="14" name="TextBox 13"/>
          <p:cNvSpPr txBox="1"/>
          <p:nvPr/>
        </p:nvSpPr>
        <p:spPr>
          <a:xfrm>
            <a:off x="0" y="5671346"/>
            <a:ext cx="6917341" cy="954107"/>
          </a:xfrm>
          <a:prstGeom prst="rect">
            <a:avLst/>
          </a:prstGeom>
          <a:noFill/>
        </p:spPr>
        <p:txBody>
          <a:bodyPr wrap="square" rtlCol="0">
            <a:spAutoFit/>
          </a:bodyPr>
          <a:lstStyle/>
          <a:p>
            <a:r>
              <a:rPr lang="en-US" sz="1400" dirty="0" smtClean="0">
                <a:latin typeface="Franklin Gothic Book" panose="020B0503020102020204" pitchFamily="34" charset="0"/>
              </a:rPr>
              <a:t>The catch basin inspection and cleaning program launched in 2017. DWSD crews have touched more than 29,500 of the estimated 90,000 catch basins. The goal was 30,000</a:t>
            </a:r>
            <a:br>
              <a:rPr lang="en-US" sz="1400" dirty="0" smtClean="0">
                <a:latin typeface="Franklin Gothic Book" panose="020B0503020102020204" pitchFamily="34" charset="0"/>
              </a:rPr>
            </a:br>
            <a:r>
              <a:rPr lang="en-US" sz="1400" dirty="0" smtClean="0">
                <a:latin typeface="Franklin Gothic Book" panose="020B0503020102020204" pitchFamily="34" charset="0"/>
              </a:rPr>
              <a:t>by August 2020, which is expected to be achieved before winter (delayed due to pandemic stay-at-home orders in March-May and the pandemic furloughs).</a:t>
            </a:r>
            <a:endParaRPr lang="en-US" sz="1400" dirty="0">
              <a:latin typeface="Franklin Gothic Book" panose="020B0503020102020204" pitchFamily="34" charset="0"/>
            </a:endParaRPr>
          </a:p>
        </p:txBody>
      </p:sp>
      <p:cxnSp>
        <p:nvCxnSpPr>
          <p:cNvPr id="15" name="Straight Connector 14"/>
          <p:cNvCxnSpPr/>
          <p:nvPr/>
        </p:nvCxnSpPr>
        <p:spPr>
          <a:xfrm flipH="1">
            <a:off x="0" y="5615597"/>
            <a:ext cx="86868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2487115019"/>
              </p:ext>
            </p:extLst>
          </p:nvPr>
        </p:nvGraphicFramePr>
        <p:xfrm>
          <a:off x="178904" y="1357635"/>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9999"/>
          <a:stretch/>
        </p:blipFill>
        <p:spPr>
          <a:xfrm rot="5400000">
            <a:off x="6845889" y="4350087"/>
            <a:ext cx="2286000" cy="2143096"/>
          </a:xfrm>
          <a:prstGeom prst="rect">
            <a:avLst/>
          </a:prstGeom>
        </p:spPr>
      </p:pic>
    </p:spTree>
    <p:extLst>
      <p:ext uri="{BB962C8B-B14F-4D97-AF65-F5344CB8AC3E}">
        <p14:creationId xmlns:p14="http://schemas.microsoft.com/office/powerpoint/2010/main" val="185581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Finance</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571219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Bill Collection Rate</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177247215"/>
              </p:ext>
            </p:extLst>
          </p:nvPr>
        </p:nvGraphicFramePr>
        <p:xfrm>
          <a:off x="1524000" y="1210733"/>
          <a:ext cx="60960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0" y="5925033"/>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87718" y="5152639"/>
            <a:ext cx="3294043" cy="307777"/>
          </a:xfrm>
          <a:prstGeom prst="rect">
            <a:avLst/>
          </a:prstGeom>
          <a:noFill/>
        </p:spPr>
        <p:txBody>
          <a:bodyPr wrap="none" rtlCol="0">
            <a:spAutoFit/>
          </a:bodyPr>
          <a:lstStyle/>
          <a:p>
            <a:r>
              <a:rPr lang="en-US" sz="1400" b="1" dirty="0" smtClean="0">
                <a:solidFill>
                  <a:schemeClr val="tx1">
                    <a:lumMod val="75000"/>
                    <a:lumOff val="25000"/>
                  </a:schemeClr>
                </a:solidFill>
                <a:latin typeface="Franklin Gothic Book" panose="020B0503020102020204" pitchFamily="34" charset="0"/>
              </a:rPr>
              <a:t>3-Month Rolling Average Collection Rate</a:t>
            </a:r>
            <a:endParaRPr lang="en-US" sz="1400" b="1" dirty="0">
              <a:solidFill>
                <a:schemeClr val="tx1">
                  <a:lumMod val="75000"/>
                  <a:lumOff val="25000"/>
                </a:schemeClr>
              </a:solidFill>
              <a:latin typeface="Franklin Gothic Book" panose="020B0503020102020204" pitchFamily="34" charset="0"/>
            </a:endParaRPr>
          </a:p>
        </p:txBody>
      </p:sp>
      <p:sp>
        <p:nvSpPr>
          <p:cNvPr id="8" name="TextBox 7"/>
          <p:cNvSpPr txBox="1"/>
          <p:nvPr/>
        </p:nvSpPr>
        <p:spPr>
          <a:xfrm>
            <a:off x="0" y="5956829"/>
            <a:ext cx="9144000" cy="523220"/>
          </a:xfrm>
          <a:prstGeom prst="rect">
            <a:avLst/>
          </a:prstGeom>
          <a:noFill/>
        </p:spPr>
        <p:txBody>
          <a:bodyPr wrap="square" rtlCol="0">
            <a:spAutoFit/>
          </a:bodyPr>
          <a:lstStyle/>
          <a:p>
            <a:r>
              <a:rPr lang="en-US" sz="1400" dirty="0">
                <a:solidFill>
                  <a:schemeClr val="tx1">
                    <a:lumMod val="75000"/>
                    <a:lumOff val="25000"/>
                  </a:schemeClr>
                </a:solidFill>
                <a:latin typeface="Franklin Gothic Book" panose="020B0503020102020204" pitchFamily="34" charset="0"/>
              </a:rPr>
              <a:t>The Finance data is provided based on the most recent month reported to the Finance Committee of </a:t>
            </a:r>
            <a:r>
              <a:rPr lang="en-US" sz="1400" dirty="0" smtClean="0">
                <a:solidFill>
                  <a:schemeClr val="tx1">
                    <a:lumMod val="75000"/>
                    <a:lumOff val="25000"/>
                  </a:schemeClr>
                </a:solidFill>
                <a:latin typeface="Franklin Gothic Book" panose="020B0503020102020204" pitchFamily="34" charset="0"/>
              </a:rPr>
              <a:t>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Board </a:t>
            </a:r>
            <a:r>
              <a:rPr lang="en-US" sz="1400" dirty="0">
                <a:solidFill>
                  <a:schemeClr val="tx1">
                    <a:lumMod val="75000"/>
                    <a:lumOff val="25000"/>
                  </a:schemeClr>
                </a:solidFill>
                <a:latin typeface="Franklin Gothic Book" panose="020B0503020102020204" pitchFamily="34" charset="0"/>
              </a:rPr>
              <a:t>of Water Commissioners.</a:t>
            </a:r>
          </a:p>
        </p:txBody>
      </p:sp>
      <p:sp>
        <p:nvSpPr>
          <p:cNvPr id="10" name="TextBox 9"/>
          <p:cNvSpPr txBox="1"/>
          <p:nvPr/>
        </p:nvSpPr>
        <p:spPr>
          <a:xfrm>
            <a:off x="2737461" y="5489876"/>
            <a:ext cx="3994555" cy="338554"/>
          </a:xfrm>
          <a:prstGeom prst="rect">
            <a:avLst/>
          </a:prstGeom>
          <a:noFill/>
        </p:spPr>
        <p:txBody>
          <a:bodyPr wrap="none" rtlCol="0">
            <a:spAutoFit/>
          </a:bodyPr>
          <a:lstStyle/>
          <a:p>
            <a:r>
              <a:rPr lang="en-US" sz="1600" dirty="0" smtClean="0">
                <a:solidFill>
                  <a:srgbClr val="0045CB"/>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Water Revenue               </a:t>
            </a:r>
            <a:r>
              <a:rPr lang="en-US" sz="1600" dirty="0" smtClean="0">
                <a:solidFill>
                  <a:srgbClr val="FEB70D"/>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Sewer Revenue</a:t>
            </a:r>
            <a:endParaRPr lang="en-US" sz="16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2521895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15</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FINANCE: Cash Balance</a:t>
            </a:r>
            <a:endParaRPr lang="en-US" sz="2500" b="1" dirty="0">
              <a:solidFill>
                <a:srgbClr val="138F7E"/>
              </a:solidFill>
              <a:latin typeface="Franklin Gothic Book" panose="020B0503020102020204" pitchFamily="34" charset="0"/>
            </a:endParaRPr>
          </a:p>
        </p:txBody>
      </p:sp>
      <p:cxnSp>
        <p:nvCxnSpPr>
          <p:cNvPr id="5" name="Straight Connector 4"/>
          <p:cNvCxnSpPr/>
          <p:nvPr/>
        </p:nvCxnSpPr>
        <p:spPr>
          <a:xfrm flipH="1">
            <a:off x="0" y="5551506"/>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57500" y="1342214"/>
            <a:ext cx="3442804" cy="3048655"/>
          </a:xfrm>
          <a:prstGeom prst="foldedCorner">
            <a:avLst/>
          </a:prstGeom>
          <a:solidFill>
            <a:srgbClr val="27999D"/>
          </a:solidFill>
        </p:spPr>
        <p:txBody>
          <a:bodyPr wrap="square" rtlCol="0">
            <a:spAutoFit/>
          </a:bodyPr>
          <a:lstStyle/>
          <a:p>
            <a:pPr algn="ctr"/>
            <a:r>
              <a:rPr lang="en-US" sz="4000" dirty="0" smtClean="0">
                <a:solidFill>
                  <a:schemeClr val="bg1"/>
                </a:solidFill>
                <a:latin typeface="Impact" panose="020B0806030902050204" pitchFamily="34" charset="0"/>
              </a:rPr>
              <a:t>$176,845,724</a:t>
            </a:r>
          </a:p>
          <a:p>
            <a:pPr algn="ctr"/>
            <a:r>
              <a:rPr lang="en-US" sz="1600" dirty="0" smtClean="0">
                <a:latin typeface="Franklin Gothic Book" panose="020B0503020102020204" pitchFamily="34" charset="0"/>
              </a:rPr>
              <a:t>Water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June 30, 2020</a:t>
            </a:r>
          </a:p>
          <a:p>
            <a:pPr algn="ctr"/>
            <a:endParaRPr lang="en-US" sz="1600" dirty="0">
              <a:latin typeface="Franklin Gothic Book" panose="020B0503020102020204" pitchFamily="34" charset="0"/>
            </a:endParaRPr>
          </a:p>
          <a:p>
            <a:pPr algn="ctr"/>
            <a:r>
              <a:rPr lang="en-US" sz="4000" dirty="0" smtClean="0">
                <a:solidFill>
                  <a:schemeClr val="bg1"/>
                </a:solidFill>
                <a:latin typeface="Impact" panose="020B0806030902050204" pitchFamily="34" charset="0"/>
              </a:rPr>
              <a:t>$120,089,202</a:t>
            </a:r>
          </a:p>
          <a:p>
            <a:pPr algn="ctr"/>
            <a:r>
              <a:rPr lang="en-US" sz="1600" dirty="0" smtClean="0">
                <a:latin typeface="Franklin Gothic Book" panose="020B0503020102020204" pitchFamily="34" charset="0"/>
              </a:rPr>
              <a:t>Sewer cash balance as of</a:t>
            </a:r>
            <a:br>
              <a:rPr lang="en-US" sz="1600" dirty="0" smtClean="0">
                <a:latin typeface="Franklin Gothic Book" panose="020B0503020102020204" pitchFamily="34" charset="0"/>
              </a:rPr>
            </a:br>
            <a:r>
              <a:rPr lang="en-US" sz="1600" dirty="0" smtClean="0">
                <a:latin typeface="Franklin Gothic Book" panose="020B0503020102020204" pitchFamily="34" charset="0"/>
              </a:rPr>
              <a:t>June 30, </a:t>
            </a:r>
            <a:r>
              <a:rPr lang="en-US" sz="1600" dirty="0">
                <a:latin typeface="Franklin Gothic Book" panose="020B0503020102020204" pitchFamily="34" charset="0"/>
              </a:rPr>
              <a:t>2020</a:t>
            </a:r>
          </a:p>
        </p:txBody>
      </p:sp>
      <p:sp>
        <p:nvSpPr>
          <p:cNvPr id="7" name="TextBox 6"/>
          <p:cNvSpPr txBox="1"/>
          <p:nvPr/>
        </p:nvSpPr>
        <p:spPr>
          <a:xfrm>
            <a:off x="0" y="5600585"/>
            <a:ext cx="9144000"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The Finance data is provided based on the most recent month reported to the Finance Committee of the</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Board of Water Commissioners.</a:t>
            </a:r>
            <a:endParaRPr lang="en-US" sz="1400" dirty="0">
              <a:solidFill>
                <a:schemeClr val="tx1">
                  <a:lumMod val="75000"/>
                  <a:lumOff val="25000"/>
                </a:schemeClr>
              </a:solidFill>
              <a:latin typeface="Franklin Gothic Book" panose="020B0503020102020204" pitchFamily="34" charset="0"/>
            </a:endParaRPr>
          </a:p>
        </p:txBody>
      </p:sp>
    </p:spTree>
    <p:extLst>
      <p:ext uri="{BB962C8B-B14F-4D97-AF65-F5344CB8AC3E}">
        <p14:creationId xmlns:p14="http://schemas.microsoft.com/office/powerpoint/2010/main" val="350824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Legal Services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2443507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17</a:t>
            </a:r>
            <a:endParaRPr lang="en-US" dirty="0"/>
          </a:p>
        </p:txBody>
      </p:sp>
      <p:cxnSp>
        <p:nvCxnSpPr>
          <p:cNvPr id="18" name="Straight Connector 17"/>
          <p:cNvCxnSpPr/>
          <p:nvPr/>
        </p:nvCxnSpPr>
        <p:spPr>
          <a:xfrm flipH="1">
            <a:off x="5647973" y="5400351"/>
            <a:ext cx="34747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LEGAL: Claims, Hearings and Cases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6024192" y="1515861"/>
            <a:ext cx="2286000" cy="808077"/>
          </a:xfrm>
          <a:prstGeom prst="foldedCorner">
            <a:avLst/>
          </a:prstGeom>
          <a:solidFill>
            <a:srgbClr val="B7CDC2"/>
          </a:solidFill>
        </p:spPr>
        <p:txBody>
          <a:bodyPr wrap="square" rtlCol="0">
            <a:spAutoFit/>
          </a:bodyPr>
          <a:lstStyle/>
          <a:p>
            <a:pPr algn="ctr"/>
            <a:r>
              <a:rPr lang="en-US" sz="2400" dirty="0" smtClean="0">
                <a:solidFill>
                  <a:schemeClr val="bg1"/>
                </a:solidFill>
                <a:latin typeface="Impact" panose="020B0806030902050204" pitchFamily="34" charset="0"/>
              </a:rPr>
              <a:t>0</a:t>
            </a:r>
          </a:p>
          <a:p>
            <a:pPr algn="ctr"/>
            <a:r>
              <a:rPr lang="en-US" sz="1400" dirty="0" smtClean="0">
                <a:latin typeface="Franklin Gothic Book" panose="020B0503020102020204" pitchFamily="34" charset="0"/>
              </a:rPr>
              <a:t>Property damage claims</a:t>
            </a:r>
          </a:p>
        </p:txBody>
      </p:sp>
      <p:sp>
        <p:nvSpPr>
          <p:cNvPr id="14" name="TextBox 13"/>
          <p:cNvSpPr txBox="1"/>
          <p:nvPr/>
        </p:nvSpPr>
        <p:spPr>
          <a:xfrm>
            <a:off x="6024192" y="2524696"/>
            <a:ext cx="2286000" cy="2203847"/>
          </a:xfrm>
          <a:prstGeom prst="foldedCorner">
            <a:avLst/>
          </a:prstGeom>
          <a:solidFill>
            <a:srgbClr val="27999D"/>
          </a:solidFill>
        </p:spPr>
        <p:txBody>
          <a:bodyPr wrap="square" rtlCol="0">
            <a:spAutoFit/>
          </a:bodyPr>
          <a:lstStyle/>
          <a:p>
            <a:pPr algn="ctr"/>
            <a:r>
              <a:rPr lang="en-US" sz="2400" dirty="0" smtClean="0">
                <a:solidFill>
                  <a:schemeClr val="bg1"/>
                </a:solidFill>
                <a:latin typeface="Impact" panose="020B0806030902050204" pitchFamily="34" charset="0"/>
              </a:rPr>
              <a:t>$0</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Amount in property</a:t>
            </a:r>
            <a:br>
              <a:rPr lang="en-US" sz="1400" dirty="0" smtClean="0">
                <a:latin typeface="Franklin Gothic Book" panose="020B0503020102020204" pitchFamily="34" charset="0"/>
              </a:rPr>
            </a:br>
            <a:r>
              <a:rPr lang="en-US" sz="1400" dirty="0" smtClean="0">
                <a:latin typeface="Franklin Gothic Book" panose="020B0503020102020204" pitchFamily="34" charset="0"/>
              </a:rPr>
              <a:t>damage claims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$0</a:t>
            </a:r>
          </a:p>
          <a:p>
            <a:pPr algn="ctr"/>
            <a:r>
              <a:rPr lang="en-US" sz="1400" dirty="0" smtClean="0">
                <a:latin typeface="Franklin Gothic Book" panose="020B0503020102020204" pitchFamily="34" charset="0"/>
              </a:rPr>
              <a:t>Amount of total claims recommended to be paid</a:t>
            </a:r>
            <a:endParaRPr lang="en-US" sz="1400" dirty="0">
              <a:latin typeface="Franklin Gothic Book" panose="020B0503020102020204" pitchFamily="34" charset="0"/>
            </a:endParaRPr>
          </a:p>
        </p:txBody>
      </p:sp>
      <p:sp>
        <p:nvSpPr>
          <p:cNvPr id="20" name="TextBox 19"/>
          <p:cNvSpPr txBox="1"/>
          <p:nvPr/>
        </p:nvSpPr>
        <p:spPr>
          <a:xfrm>
            <a:off x="3226904" y="758949"/>
            <a:ext cx="2286000" cy="1965097"/>
          </a:xfrm>
          <a:prstGeom prst="foldedCorner">
            <a:avLst/>
          </a:prstGeom>
          <a:solidFill>
            <a:srgbClr val="B7CDC2"/>
          </a:solidFill>
        </p:spPr>
        <p:txBody>
          <a:bodyPr wrap="square" rtlCol="0">
            <a:spAutoFit/>
          </a:bodyPr>
          <a:lstStyle/>
          <a:p>
            <a:pPr algn="ctr"/>
            <a:r>
              <a:rPr lang="en-US" sz="2400" dirty="0" smtClean="0">
                <a:solidFill>
                  <a:schemeClr val="bg1"/>
                </a:solidFill>
                <a:latin typeface="Impact" panose="020B0806030902050204" pitchFamily="34" charset="0"/>
              </a:rPr>
              <a:t>Postponed</a:t>
            </a:r>
          </a:p>
          <a:p>
            <a:pPr algn="ctr"/>
            <a:r>
              <a:rPr lang="en-US" sz="1400" dirty="0" smtClean="0">
                <a:latin typeface="Franklin Gothic Book" panose="020B0503020102020204" pitchFamily="34" charset="0"/>
              </a:rPr>
              <a:t>Dispute hearings</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Postponed</a:t>
            </a:r>
          </a:p>
          <a:p>
            <a:pPr algn="ctr"/>
            <a:r>
              <a:rPr lang="en-US" sz="1400" dirty="0" smtClean="0">
                <a:latin typeface="Franklin Gothic Book" panose="020B0503020102020204" pitchFamily="34" charset="0"/>
              </a:rPr>
              <a:t>Number </a:t>
            </a:r>
            <a:r>
              <a:rPr lang="en-US" sz="1400" dirty="0">
                <a:latin typeface="Franklin Gothic Book" panose="020B0503020102020204" pitchFamily="34" charset="0"/>
              </a:rPr>
              <a:t>of </a:t>
            </a:r>
            <a:r>
              <a:rPr lang="en-US" sz="1400" dirty="0" smtClean="0">
                <a:latin typeface="Franklin Gothic Book" panose="020B0503020102020204" pitchFamily="34" charset="0"/>
              </a:rPr>
              <a:t>cases</a:t>
            </a:r>
            <a:br>
              <a:rPr lang="en-US" sz="1400" dirty="0" smtClean="0">
                <a:latin typeface="Franklin Gothic Book" panose="020B0503020102020204" pitchFamily="34" charset="0"/>
              </a:rPr>
            </a:br>
            <a:r>
              <a:rPr lang="en-US" sz="1400" dirty="0" smtClean="0">
                <a:latin typeface="Franklin Gothic Book" panose="020B0503020102020204" pitchFamily="34" charset="0"/>
              </a:rPr>
              <a:t>DWSD prevailed</a:t>
            </a:r>
            <a:endParaRPr lang="en-US" sz="1400" dirty="0">
              <a:latin typeface="Franklin Gothic Book" panose="020B0503020102020204" pitchFamily="34" charset="0"/>
            </a:endParaRPr>
          </a:p>
        </p:txBody>
      </p:sp>
      <p:sp>
        <p:nvSpPr>
          <p:cNvPr id="21" name="TextBox 20"/>
          <p:cNvSpPr txBox="1"/>
          <p:nvPr/>
        </p:nvSpPr>
        <p:spPr>
          <a:xfrm>
            <a:off x="3226904" y="3038966"/>
            <a:ext cx="2286000" cy="3187541"/>
          </a:xfrm>
          <a:prstGeom prst="foldedCorner">
            <a:avLst/>
          </a:prstGeom>
          <a:solidFill>
            <a:srgbClr val="27999D"/>
          </a:solidFill>
        </p:spPr>
        <p:txBody>
          <a:bodyPr wrap="square" rtlCol="0">
            <a:spAutoFit/>
          </a:bodyPr>
          <a:lstStyle/>
          <a:p>
            <a:pPr algn="ctr"/>
            <a:r>
              <a:rPr lang="en-US" sz="2400" dirty="0">
                <a:solidFill>
                  <a:schemeClr val="bg1"/>
                </a:solidFill>
                <a:latin typeface="Impact" panose="020B0806030902050204" pitchFamily="34" charset="0"/>
              </a:rPr>
              <a:t>Postponed</a:t>
            </a:r>
          </a:p>
          <a:p>
            <a:pPr algn="ctr"/>
            <a:r>
              <a:rPr lang="en-US" sz="1400" dirty="0" smtClean="0">
                <a:latin typeface="Franklin Gothic Book" panose="020B0503020102020204" pitchFamily="34" charset="0"/>
              </a:rPr>
              <a:t>Amount in dispute</a:t>
            </a:r>
          </a:p>
          <a:p>
            <a:pPr algn="ctr"/>
            <a:endParaRPr lang="en-US" sz="1000" dirty="0">
              <a:latin typeface="Franklin Gothic Book" panose="020B0503020102020204" pitchFamily="34" charset="0"/>
            </a:endParaRPr>
          </a:p>
          <a:p>
            <a:pPr algn="ctr"/>
            <a:r>
              <a:rPr lang="en-US" sz="2400" dirty="0">
                <a:solidFill>
                  <a:schemeClr val="bg1"/>
                </a:solidFill>
                <a:latin typeface="Impact" panose="020B0806030902050204" pitchFamily="34" charset="0"/>
              </a:rPr>
              <a:t>Postponed</a:t>
            </a:r>
          </a:p>
          <a:p>
            <a:pPr algn="ctr"/>
            <a:r>
              <a:rPr lang="en-US" sz="1400" dirty="0" smtClean="0">
                <a:latin typeface="Franklin Gothic Book" panose="020B0503020102020204" pitchFamily="34" charset="0"/>
              </a:rPr>
              <a:t>Credited to customers based on hearing outcomes</a:t>
            </a:r>
          </a:p>
          <a:p>
            <a:pPr algn="ctr"/>
            <a:endParaRPr lang="en-US" sz="1000" dirty="0">
              <a:latin typeface="Franklin Gothic Book" panose="020B0503020102020204" pitchFamily="34" charset="0"/>
            </a:endParaRPr>
          </a:p>
          <a:p>
            <a:pPr algn="ctr"/>
            <a:r>
              <a:rPr lang="en-US" sz="2400" dirty="0" smtClean="0">
                <a:solidFill>
                  <a:schemeClr val="bg1"/>
                </a:solidFill>
                <a:latin typeface="Impact" panose="020B0806030902050204" pitchFamily="34" charset="0"/>
              </a:rPr>
              <a:t>Postponed</a:t>
            </a:r>
            <a:endParaRPr lang="en-US" sz="24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Owed to DWSD after hearings </a:t>
            </a:r>
          </a:p>
          <a:p>
            <a:pPr algn="ctr"/>
            <a:r>
              <a:rPr lang="en-US" sz="1600" dirty="0" smtClean="0">
                <a:latin typeface="Franklin Gothic Book" panose="020B0503020102020204" pitchFamily="34" charset="0"/>
              </a:rPr>
              <a:t>  </a:t>
            </a:r>
            <a:endParaRPr lang="en-US" sz="1600" dirty="0">
              <a:latin typeface="Franklin Gothic Book" panose="020B0503020102020204" pitchFamily="34" charset="0"/>
            </a:endParaRPr>
          </a:p>
        </p:txBody>
      </p:sp>
      <p:sp>
        <p:nvSpPr>
          <p:cNvPr id="22" name="TextBox 21"/>
          <p:cNvSpPr txBox="1"/>
          <p:nvPr/>
        </p:nvSpPr>
        <p:spPr>
          <a:xfrm>
            <a:off x="429616" y="758949"/>
            <a:ext cx="2286000" cy="4286786"/>
          </a:xfrm>
          <a:prstGeom prst="foldedCorner">
            <a:avLst/>
          </a:prstGeom>
          <a:solidFill>
            <a:srgbClr val="B7CDC2"/>
          </a:solidFill>
        </p:spPr>
        <p:txBody>
          <a:bodyPr wrap="square" rtlCol="0">
            <a:spAutoFit/>
          </a:bodyPr>
          <a:lstStyle/>
          <a:p>
            <a:pPr algn="ctr"/>
            <a:r>
              <a:rPr lang="en-US" sz="3000" dirty="0" smtClean="0">
                <a:solidFill>
                  <a:schemeClr val="bg1"/>
                </a:solidFill>
                <a:latin typeface="Impact" panose="020B0806030902050204" pitchFamily="34" charset="0"/>
              </a:rPr>
              <a:t>24</a:t>
            </a: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in-house staff</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10</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Cases handled by</a:t>
            </a:r>
            <a:br>
              <a:rPr lang="en-US" sz="1400" dirty="0" smtClean="0">
                <a:latin typeface="Franklin Gothic Book" panose="020B0503020102020204" pitchFamily="34" charset="0"/>
              </a:rPr>
            </a:br>
            <a:r>
              <a:rPr lang="en-US" sz="1400" dirty="0" smtClean="0">
                <a:latin typeface="Franklin Gothic Book" panose="020B0503020102020204" pitchFamily="34" charset="0"/>
              </a:rPr>
              <a:t>outside counsel</a:t>
            </a:r>
          </a:p>
          <a:p>
            <a:pPr algn="ctr"/>
            <a:endParaRPr lang="en-US" sz="1000" dirty="0">
              <a:latin typeface="Franklin Gothic Book" panose="020B0503020102020204" pitchFamily="34" charset="0"/>
            </a:endParaRPr>
          </a:p>
          <a:p>
            <a:pPr algn="ctr"/>
            <a:r>
              <a:rPr lang="en-US" sz="3000" dirty="0">
                <a:solidFill>
                  <a:schemeClr val="bg1"/>
                </a:solidFill>
                <a:latin typeface="Impact" panose="020B0806030902050204" pitchFamily="34" charset="0"/>
              </a:rPr>
              <a:t>0</a:t>
            </a:r>
          </a:p>
          <a:p>
            <a:pPr algn="ctr"/>
            <a:r>
              <a:rPr lang="en-US" sz="1400" dirty="0" smtClean="0">
                <a:latin typeface="Franklin Gothic Book" panose="020B0503020102020204" pitchFamily="34" charset="0"/>
              </a:rPr>
              <a:t>Lawsuits dismissed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5</a:t>
            </a:r>
            <a:endParaRPr lang="en-US" sz="3000" dirty="0">
              <a:solidFill>
                <a:schemeClr val="bg1"/>
              </a:solidFill>
              <a:latin typeface="Impact" panose="020B0806030902050204" pitchFamily="34" charset="0"/>
            </a:endParaRPr>
          </a:p>
          <a:p>
            <a:pPr algn="ctr"/>
            <a:r>
              <a:rPr lang="en-US" sz="1400" dirty="0">
                <a:latin typeface="Franklin Gothic Book" panose="020B0503020102020204" pitchFamily="34" charset="0"/>
              </a:rPr>
              <a:t>Lawsuits </a:t>
            </a:r>
            <a:r>
              <a:rPr lang="en-US" sz="1400" dirty="0" smtClean="0">
                <a:latin typeface="Franklin Gothic Book" panose="020B0503020102020204" pitchFamily="34" charset="0"/>
              </a:rPr>
              <a:t>dismissed in FY2020</a:t>
            </a:r>
            <a:endParaRPr lang="en-US" sz="1400" dirty="0">
              <a:latin typeface="Franklin Gothic Book" panose="020B0503020102020204" pitchFamily="34" charset="0"/>
            </a:endParaRPr>
          </a:p>
        </p:txBody>
      </p:sp>
      <p:sp>
        <p:nvSpPr>
          <p:cNvPr id="23" name="TextBox 22"/>
          <p:cNvSpPr txBox="1"/>
          <p:nvPr/>
        </p:nvSpPr>
        <p:spPr>
          <a:xfrm>
            <a:off x="5647973" y="5431878"/>
            <a:ext cx="3496027"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Due to the COVID-19 Pandemic and Governor Gretchen Whitmer’s emergency orders, the legal proceedings have been postponed.</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sp>
        <p:nvSpPr>
          <p:cNvPr id="11" name="TextBox 10"/>
          <p:cNvSpPr txBox="1"/>
          <p:nvPr/>
        </p:nvSpPr>
        <p:spPr>
          <a:xfrm>
            <a:off x="107291" y="5313996"/>
            <a:ext cx="3119613" cy="1169551"/>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DWSD uses a mix of in-house and contracted legal counsel to handle damage claims, civil action for commercial delinquencies and lawsuits filed against the department.</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13" name="Straight Connector 12"/>
          <p:cNvCxnSpPr/>
          <p:nvPr/>
        </p:nvCxnSpPr>
        <p:spPr>
          <a:xfrm flipH="1">
            <a:off x="0" y="5261814"/>
            <a:ext cx="30175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073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16</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Investigations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829156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19</a:t>
            </a:r>
            <a:endParaRPr lang="en-US" dirty="0"/>
          </a:p>
        </p:txBody>
      </p:sp>
      <p:sp>
        <p:nvSpPr>
          <p:cNvPr id="27" name="TextBox 26"/>
          <p:cNvSpPr txBox="1"/>
          <p:nvPr/>
        </p:nvSpPr>
        <p:spPr>
          <a:xfrm>
            <a:off x="341793" y="775301"/>
            <a:ext cx="2743200" cy="2020193"/>
          </a:xfrm>
          <a:prstGeom prst="foldedCorner">
            <a:avLst/>
          </a:prstGeom>
          <a:solidFill>
            <a:srgbClr val="B7CDC2"/>
          </a:solidFill>
        </p:spPr>
        <p:txBody>
          <a:bodyPr wrap="square" rtlCol="0">
            <a:spAutoFit/>
          </a:bodyPr>
          <a:lstStyle/>
          <a:p>
            <a:pPr algn="ctr"/>
            <a:r>
              <a:rPr lang="en-US" sz="4000" dirty="0" smtClean="0">
                <a:solidFill>
                  <a:schemeClr val="bg1"/>
                </a:solidFill>
                <a:latin typeface="Impact" panose="020B0806030902050204" pitchFamily="34" charset="0"/>
              </a:rPr>
              <a:t>124</a:t>
            </a:r>
          </a:p>
          <a:p>
            <a:pPr algn="ctr"/>
            <a:r>
              <a:rPr lang="en-US" sz="1600" dirty="0" smtClean="0">
                <a:latin typeface="Franklin Gothic Book" panose="020B0503020102020204" pitchFamily="34" charset="0"/>
              </a:rPr>
              <a:t>Parcels investigated for delinquency, possible meter tampering and no meter since July 1, 2020</a:t>
            </a:r>
            <a:endParaRPr lang="en-US" sz="1600" dirty="0">
              <a:latin typeface="Franklin Gothic Book" panose="020B0503020102020204" pitchFamily="34" charset="0"/>
            </a:endParaRPr>
          </a:p>
        </p:txBody>
      </p:sp>
      <p:sp>
        <p:nvSpPr>
          <p:cNvPr id="29" name="TextBox 28"/>
          <p:cNvSpPr txBox="1"/>
          <p:nvPr/>
        </p:nvSpPr>
        <p:spPr>
          <a:xfrm>
            <a:off x="90128" y="5522301"/>
            <a:ext cx="9053871" cy="95410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Since August 2017, the unit, in collaboration with customer service/billing, has identified more than $14 million in services owed by primarily commercial customers. They uncover severe delinquencies, non-working meters, unauthorized use of fire hydrants, meter tampering, or connected to the city’s water main without a meter and/or permit. The unit works closely with the Finance/Collections and Legal Groups.</a:t>
            </a:r>
            <a:endParaRPr lang="en-US" sz="1400" dirty="0">
              <a:solidFill>
                <a:schemeClr val="tx1">
                  <a:lumMod val="65000"/>
                  <a:lumOff val="35000"/>
                </a:schemeClr>
              </a:solidFill>
              <a:latin typeface="Franklin Gothic Book" panose="020B0503020102020204" pitchFamily="34" charset="0"/>
              <a:cs typeface="Arial" panose="020B0604020202020204" pitchFamily="34" charset="0"/>
            </a:endParaRPr>
          </a:p>
        </p:txBody>
      </p:sp>
      <p:cxnSp>
        <p:nvCxnSpPr>
          <p:cNvPr id="30" name="Straight Connector 29"/>
          <p:cNvCxnSpPr/>
          <p:nvPr/>
        </p:nvCxnSpPr>
        <p:spPr>
          <a:xfrm flipH="1">
            <a:off x="0" y="549731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INVESTIGATIONS: Results</a:t>
            </a:r>
            <a:endParaRPr lang="en-US" sz="2500" b="1" dirty="0">
              <a:solidFill>
                <a:srgbClr val="138F7E"/>
              </a:solidFill>
              <a:latin typeface="Franklin Gothic Book" panose="020B0503020102020204" pitchFamily="34" charset="0"/>
            </a:endParaRPr>
          </a:p>
        </p:txBody>
      </p:sp>
      <p:sp>
        <p:nvSpPr>
          <p:cNvPr id="12" name="TextBox 11"/>
          <p:cNvSpPr txBox="1"/>
          <p:nvPr/>
        </p:nvSpPr>
        <p:spPr>
          <a:xfrm>
            <a:off x="4100595" y="290333"/>
            <a:ext cx="2384871" cy="4973836"/>
          </a:xfrm>
          <a:prstGeom prst="foldedCorner">
            <a:avLst/>
          </a:prstGeom>
          <a:solidFill>
            <a:srgbClr val="27999D"/>
          </a:solidFill>
        </p:spPr>
        <p:txBody>
          <a:bodyPr wrap="square" rtlCol="0">
            <a:spAutoFit/>
          </a:bodyPr>
          <a:lstStyle/>
          <a:p>
            <a:pPr algn="ctr"/>
            <a:r>
              <a:rPr lang="en-US" b="1" dirty="0" smtClean="0">
                <a:solidFill>
                  <a:schemeClr val="bg1"/>
                </a:solidFill>
                <a:latin typeface="Franklin Gothic Book" panose="020B0503020102020204" pitchFamily="34" charset="0"/>
              </a:rPr>
              <a:t>Money Owed to DWSD identified by Investigators</a:t>
            </a:r>
          </a:p>
          <a:p>
            <a:pPr algn="ctr"/>
            <a:endParaRPr lang="en-US" sz="1000" b="1" dirty="0" smtClean="0">
              <a:solidFill>
                <a:schemeClr val="bg1"/>
              </a:solidFill>
              <a:latin typeface="Franklin Gothic Book" panose="020B0503020102020204" pitchFamily="34" charset="0"/>
            </a:endParaRPr>
          </a:p>
          <a:p>
            <a:pPr algn="ctr"/>
            <a:r>
              <a:rPr lang="en-US" sz="3600" dirty="0" smtClean="0">
                <a:solidFill>
                  <a:schemeClr val="bg1"/>
                </a:solidFill>
                <a:latin typeface="Impact" panose="020B0806030902050204" pitchFamily="34" charset="0"/>
              </a:rPr>
              <a:t>$1,037,334</a:t>
            </a:r>
          </a:p>
          <a:p>
            <a:pPr algn="ctr"/>
            <a:r>
              <a:rPr lang="en-US" sz="1600" dirty="0" smtClean="0">
                <a:latin typeface="Franklin Gothic Book" panose="020B0503020102020204" pitchFamily="34" charset="0"/>
              </a:rPr>
              <a:t>Total since July 1, 2020</a:t>
            </a:r>
          </a:p>
          <a:p>
            <a:pPr algn="ctr"/>
            <a:endParaRPr lang="en-US" sz="1000" dirty="0" smtClean="0">
              <a:latin typeface="Franklin Gothic Book" panose="020B0503020102020204" pitchFamily="34" charset="0"/>
            </a:endParaRP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$118,096</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Back billed</a:t>
            </a:r>
          </a:p>
          <a:p>
            <a:pPr algn="ctr"/>
            <a:endParaRPr lang="en-US" sz="100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$491,620</a:t>
            </a:r>
          </a:p>
          <a:p>
            <a:pPr algn="ctr"/>
            <a:r>
              <a:rPr lang="en-US" sz="1400" dirty="0" smtClean="0">
                <a:latin typeface="Franklin Gothic Book" panose="020B0503020102020204" pitchFamily="34" charset="0"/>
              </a:rPr>
              <a:t>Future owed in 12 months</a:t>
            </a:r>
          </a:p>
          <a:p>
            <a:pPr algn="ctr"/>
            <a:r>
              <a:rPr lang="en-US" sz="1600" dirty="0" smtClean="0">
                <a:latin typeface="Franklin Gothic Book" panose="020B0503020102020204" pitchFamily="34" charset="0"/>
              </a:rPr>
              <a:t>  </a:t>
            </a:r>
            <a:endParaRPr lang="en-US" sz="1050" dirty="0">
              <a:latin typeface="Franklin Gothic Book" panose="020B0503020102020204" pitchFamily="34" charset="0"/>
            </a:endParaRPr>
          </a:p>
          <a:p>
            <a:pPr algn="ctr"/>
            <a:r>
              <a:rPr lang="en-US" sz="3000" dirty="0" smtClean="0">
                <a:solidFill>
                  <a:schemeClr val="bg1"/>
                </a:solidFill>
                <a:latin typeface="Impact" panose="020B0806030902050204" pitchFamily="34" charset="0"/>
              </a:rPr>
              <a:t>$427,618</a:t>
            </a:r>
            <a:endParaRPr lang="en-US" sz="3000" dirty="0">
              <a:solidFill>
                <a:schemeClr val="bg1"/>
              </a:solidFill>
              <a:latin typeface="Impact" panose="020B0806030902050204" pitchFamily="34" charset="0"/>
            </a:endParaRPr>
          </a:p>
          <a:p>
            <a:pPr algn="ctr"/>
            <a:r>
              <a:rPr lang="en-US" sz="1400" dirty="0" smtClean="0">
                <a:latin typeface="Franklin Gothic Book" panose="020B0503020102020204" pitchFamily="34" charset="0"/>
              </a:rPr>
              <a:t>Water loss</a:t>
            </a:r>
            <a:endParaRPr lang="en-US" sz="1400" dirty="0">
              <a:latin typeface="Franklin Gothic Book" panose="020B0503020102020204" pitchFamily="34" charset="0"/>
            </a:endParaRPr>
          </a:p>
        </p:txBody>
      </p:sp>
      <p:pic>
        <p:nvPicPr>
          <p:cNvPr id="14" name="Picture 13"/>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15230" y="3123311"/>
            <a:ext cx="3527037" cy="2116222"/>
          </a:xfrm>
          <a:prstGeom prst="rect">
            <a:avLst/>
          </a:prstGeom>
        </p:spPr>
      </p:pic>
      <p:sp>
        <p:nvSpPr>
          <p:cNvPr id="9" name="TextBox 8"/>
          <p:cNvSpPr txBox="1"/>
          <p:nvPr/>
        </p:nvSpPr>
        <p:spPr>
          <a:xfrm>
            <a:off x="6650426" y="3493016"/>
            <a:ext cx="2384871" cy="1652885"/>
          </a:xfrm>
          <a:prstGeom prst="foldedCorner">
            <a:avLst/>
          </a:prstGeom>
          <a:solidFill>
            <a:srgbClr val="279989"/>
          </a:solidFill>
        </p:spPr>
        <p:txBody>
          <a:bodyPr wrap="square" rtlCol="0">
            <a:spAutoFit/>
          </a:bodyPr>
          <a:lstStyle/>
          <a:p>
            <a:pPr algn="ctr"/>
            <a:r>
              <a:rPr lang="en-US" sz="1500" b="1" dirty="0" smtClean="0">
                <a:solidFill>
                  <a:schemeClr val="bg1"/>
                </a:solidFill>
                <a:latin typeface="Franklin Gothic Book" panose="020B0503020102020204" pitchFamily="34" charset="0"/>
              </a:rPr>
              <a:t>Revenue Identified Since Investigation Unit Began</a:t>
            </a:r>
          </a:p>
          <a:p>
            <a:pPr algn="ctr"/>
            <a:endParaRPr lang="en-US" sz="1000" b="1" dirty="0" smtClean="0">
              <a:solidFill>
                <a:schemeClr val="bg1"/>
              </a:solidFill>
              <a:latin typeface="Franklin Gothic Book" panose="020B0503020102020204" pitchFamily="34" charset="0"/>
            </a:endParaRPr>
          </a:p>
          <a:p>
            <a:pPr algn="ctr"/>
            <a:r>
              <a:rPr lang="en-US" sz="3000" dirty="0" smtClean="0">
                <a:solidFill>
                  <a:schemeClr val="bg1"/>
                </a:solidFill>
                <a:latin typeface="Impact" panose="020B0806030902050204" pitchFamily="34" charset="0"/>
              </a:rPr>
              <a:t>$14,170,353</a:t>
            </a:r>
          </a:p>
          <a:p>
            <a:pPr algn="ctr"/>
            <a:r>
              <a:rPr lang="en-US" sz="1400" dirty="0" smtClean="0">
                <a:latin typeface="Franklin Gothic Book" panose="020B0503020102020204" pitchFamily="34" charset="0"/>
              </a:rPr>
              <a:t>Total since August 14, 2017</a:t>
            </a:r>
          </a:p>
        </p:txBody>
      </p:sp>
    </p:spTree>
    <p:extLst>
      <p:ext uri="{BB962C8B-B14F-4D97-AF65-F5344CB8AC3E}">
        <p14:creationId xmlns:p14="http://schemas.microsoft.com/office/powerpoint/2010/main" val="296555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18</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Human Resources</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3856282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smtClean="0"/>
              <a:t>2</a:t>
            </a:r>
            <a:endParaRPr lang="en-US" dirty="0"/>
          </a:p>
        </p:txBody>
      </p:sp>
      <p:sp>
        <p:nvSpPr>
          <p:cNvPr id="6" name="Title 1">
            <a:extLst>
              <a:ext uri="{FF2B5EF4-FFF2-40B4-BE49-F238E27FC236}">
                <a16:creationId xmlns:a16="http://schemas.microsoft.com/office/drawing/2014/main" id="{32C66A90-534E-D742-AF07-D854DD0D5121}"/>
              </a:ext>
            </a:extLst>
          </p:cNvPr>
          <p:cNvSpPr txBox="1">
            <a:spLocks/>
          </p:cNvSpPr>
          <p:nvPr/>
        </p:nvSpPr>
        <p:spPr>
          <a:xfrm>
            <a:off x="1644314" y="1086225"/>
            <a:ext cx="5438469"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CONTENTS*</a:t>
            </a:r>
            <a:endParaRPr lang="en-US" sz="3000" b="1" dirty="0">
              <a:solidFill>
                <a:srgbClr val="138F7E"/>
              </a:solidFill>
              <a:latin typeface="Franklin Gothic Book" panose="020B0503020102020204" pitchFamily="34" charset="0"/>
            </a:endParaRPr>
          </a:p>
        </p:txBody>
      </p:sp>
      <p:sp>
        <p:nvSpPr>
          <p:cNvPr id="7" name="Rectangle 2">
            <a:extLst>
              <a:ext uri="{FF2B5EF4-FFF2-40B4-BE49-F238E27FC236}">
                <a16:creationId xmlns:a16="http://schemas.microsoft.com/office/drawing/2014/main" id="{6801FDE5-A0AB-7C48-B0D1-69AA77A66497}"/>
              </a:ext>
            </a:extLst>
          </p:cNvPr>
          <p:cNvSpPr txBox="1">
            <a:spLocks noChangeArrowheads="1"/>
          </p:cNvSpPr>
          <p:nvPr/>
        </p:nvSpPr>
        <p:spPr bwMode="auto">
          <a:xfrm>
            <a:off x="1644314" y="2038044"/>
            <a:ext cx="5697779" cy="373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Metrics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by Function: </a:t>
            </a: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Director’s Message                                              </a:t>
            </a:r>
            <a:r>
              <a:rPr lang="en-US" sz="1800" dirty="0" smtClean="0">
                <a:solidFill>
                  <a:srgbClr val="138F7E"/>
                </a:solidFill>
                <a:latin typeface="Franklin Gothic Book" panose="020B0503020102020204" pitchFamily="34" charset="0"/>
                <a:cs typeface="Arial" panose="020B0604020202020204" pitchFamily="34" charset="0"/>
              </a:rPr>
              <a:t>3</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Customer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Care                                                  </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r>
              <a:rPr lang="en-US" sz="1800" dirty="0" smtClean="0">
                <a:solidFill>
                  <a:srgbClr val="138F7E"/>
                </a:solidFill>
                <a:latin typeface="Franklin Gothic Book" panose="020B0503020102020204" pitchFamily="34" charset="0"/>
                <a:cs typeface="Arial" panose="020B0604020202020204" pitchFamily="34" charset="0"/>
              </a:rPr>
              <a:t>4</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Field Services 			                  </a:t>
            </a:r>
            <a:r>
              <a:rPr lang="en-US" sz="1800" dirty="0" smtClean="0">
                <a:solidFill>
                  <a:srgbClr val="138F7E"/>
                </a:solidFill>
                <a:latin typeface="Franklin Gothic Book" panose="020B0503020102020204" pitchFamily="34" charset="0"/>
                <a:cs typeface="Arial" panose="020B0604020202020204" pitchFamily="34" charset="0"/>
              </a:rPr>
              <a:t>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Finance 		       	                </a:t>
            </a:r>
            <a:r>
              <a:rPr lang="en-US" sz="1800" dirty="0" smtClean="0">
                <a:solidFill>
                  <a:srgbClr val="138F7E"/>
                </a:solidFill>
                <a:latin typeface="Franklin Gothic Book" panose="020B0503020102020204" pitchFamily="34" charset="0"/>
                <a:cs typeface="Arial" panose="020B0604020202020204" pitchFamily="34" charset="0"/>
              </a:rPr>
              <a:t>12</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Legal Services 		                	</a:t>
            </a:r>
            <a:r>
              <a:rPr lang="en-US" sz="1800" dirty="0" smtClean="0">
                <a:solidFill>
                  <a:srgbClr val="138F7E"/>
                </a:solidFill>
                <a:latin typeface="Franklin Gothic Book" panose="020B0503020102020204" pitchFamily="34" charset="0"/>
                <a:cs typeface="Arial" panose="020B0604020202020204" pitchFamily="34" charset="0"/>
              </a:rPr>
              <a:t>15</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Investigations 		 	                </a:t>
            </a:r>
            <a:r>
              <a:rPr lang="en-US" sz="1800" dirty="0" smtClean="0">
                <a:solidFill>
                  <a:srgbClr val="138F7E"/>
                </a:solidFill>
                <a:latin typeface="Franklin Gothic Book" panose="020B0503020102020204" pitchFamily="34" charset="0"/>
                <a:cs typeface="Arial" panose="020B0604020202020204" pitchFamily="34" charset="0"/>
              </a:rPr>
              <a:t>17</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Human Resources 		                </a:t>
            </a:r>
            <a:r>
              <a:rPr lang="en-US" sz="1800" dirty="0" smtClean="0">
                <a:solidFill>
                  <a:srgbClr val="138F7E"/>
                </a:solidFill>
                <a:latin typeface="Franklin Gothic Book" panose="020B0503020102020204" pitchFamily="34" charset="0"/>
                <a:cs typeface="Arial" panose="020B0604020202020204" pitchFamily="34" charset="0"/>
              </a:rPr>
              <a:t>19</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Public Affairs 			                </a:t>
            </a:r>
            <a:r>
              <a:rPr lang="en-US" sz="1800" dirty="0" smtClean="0">
                <a:solidFill>
                  <a:srgbClr val="138F7E"/>
                </a:solidFill>
                <a:latin typeface="Franklin Gothic Book" panose="020B0503020102020204" pitchFamily="34" charset="0"/>
                <a:cs typeface="Arial" panose="020B0604020202020204" pitchFamily="34" charset="0"/>
              </a:rPr>
              <a:t>21</a:t>
            </a:r>
            <a:r>
              <a:rPr lang="en-US" sz="1800" dirty="0" smtClean="0">
                <a:solidFill>
                  <a:schemeClr val="tx1">
                    <a:lumMod val="65000"/>
                    <a:lumOff val="35000"/>
                  </a:schemeClr>
                </a:solidFill>
                <a:latin typeface="Franklin Gothic Book" panose="020B0503020102020204" pitchFamily="34" charset="0"/>
                <a:cs typeface="Arial" panose="020B0604020202020204" pitchFamily="34" charset="0"/>
              </a:rPr>
              <a:t> </a:t>
            </a:r>
            <a:endParaRPr lang="en-US" sz="1800" dirty="0">
              <a:solidFill>
                <a:schemeClr val="tx1">
                  <a:lumMod val="65000"/>
                  <a:lumOff val="35000"/>
                </a:schemeClr>
              </a:solidFill>
              <a:latin typeface="Franklin Gothic Book" panose="020B0503020102020204" pitchFamily="34" charset="0"/>
              <a:cs typeface="Arial" panose="020B0604020202020204" pitchFamily="34" charset="0"/>
            </a:endParaRPr>
          </a:p>
          <a:p>
            <a:pPr marL="0" indent="0">
              <a:buNone/>
            </a:pPr>
            <a:r>
              <a:rPr lang="en-US" sz="1800" dirty="0">
                <a:solidFill>
                  <a:srgbClr val="138F7E"/>
                </a:solidFill>
                <a:latin typeface="Franklin Gothic Book" panose="020B0503020102020204" pitchFamily="34" charset="0"/>
                <a:cs typeface="Arial" panose="020B0604020202020204" pitchFamily="34" charset="0"/>
              </a:rPr>
              <a:t>• </a:t>
            </a:r>
            <a:r>
              <a:rPr lang="en-US" sz="1800" dirty="0">
                <a:solidFill>
                  <a:schemeClr val="tx1">
                    <a:lumMod val="65000"/>
                    <a:lumOff val="35000"/>
                  </a:schemeClr>
                </a:solidFill>
                <a:latin typeface="Franklin Gothic Book" panose="020B0503020102020204" pitchFamily="34" charset="0"/>
                <a:cs typeface="Arial" panose="020B0604020202020204" pitchFamily="34" charset="0"/>
              </a:rPr>
              <a:t>Information Technology 		                </a:t>
            </a:r>
            <a:r>
              <a:rPr lang="en-US" sz="1800" dirty="0" smtClean="0">
                <a:solidFill>
                  <a:srgbClr val="138F7E"/>
                </a:solidFill>
                <a:latin typeface="Franklin Gothic Book" panose="020B0503020102020204" pitchFamily="34" charset="0"/>
                <a:cs typeface="Arial" panose="020B0604020202020204" pitchFamily="34" charset="0"/>
              </a:rPr>
              <a:t>25</a:t>
            </a:r>
            <a:endParaRPr lang="en-US" sz="1800" dirty="0">
              <a:solidFill>
                <a:srgbClr val="138F7E"/>
              </a:solidFill>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171000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sp>
        <p:nvSpPr>
          <p:cNvPr id="5"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HUMAN RESOURCES: </a:t>
            </a:r>
            <a:r>
              <a:rPr lang="en-US" sz="2400" b="1" dirty="0" smtClean="0">
                <a:solidFill>
                  <a:srgbClr val="138F7E"/>
                </a:solidFill>
                <a:latin typeface="Franklin Gothic Book" panose="020B0503020102020204" pitchFamily="34" charset="0"/>
              </a:rPr>
              <a:t>Detroit Residents and Hiring</a:t>
            </a:r>
            <a:endParaRPr lang="en-US" sz="2400" b="1" dirty="0">
              <a:solidFill>
                <a:srgbClr val="138F7E"/>
              </a:solidFill>
              <a:latin typeface="Franklin Gothic Book" panose="020B0503020102020204" pitchFamily="34" charset="0"/>
            </a:endParaRPr>
          </a:p>
        </p:txBody>
      </p:sp>
      <p:sp>
        <p:nvSpPr>
          <p:cNvPr id="6" name="TextBox 5"/>
          <p:cNvSpPr txBox="1"/>
          <p:nvPr/>
        </p:nvSpPr>
        <p:spPr>
          <a:xfrm>
            <a:off x="90128" y="5565932"/>
            <a:ext cx="9053871" cy="307777"/>
          </a:xfrm>
          <a:prstGeom prst="rect">
            <a:avLst/>
          </a:prstGeom>
          <a:noFill/>
        </p:spPr>
        <p:txBody>
          <a:bodyPr wrap="square" rtlCol="0">
            <a:spAutoFit/>
          </a:bodyPr>
          <a:lstStyle/>
          <a:p>
            <a:r>
              <a:rPr lang="en-US" sz="1400" dirty="0" smtClean="0">
                <a:solidFill>
                  <a:schemeClr val="tx1">
                    <a:lumMod val="65000"/>
                    <a:lumOff val="35000"/>
                  </a:schemeClr>
                </a:solidFill>
                <a:latin typeface="Franklin Gothic Book" panose="020B0503020102020204" pitchFamily="34" charset="0"/>
                <a:cs typeface="Arial" panose="020B0604020202020204" pitchFamily="34" charset="0"/>
              </a:rPr>
              <a:t>Fifty-five percent of the DWSD workforce lives in Detroit.*</a:t>
            </a:r>
          </a:p>
        </p:txBody>
      </p:sp>
      <p:cxnSp>
        <p:nvCxnSpPr>
          <p:cNvPr id="8" name="Straight Connector 7"/>
          <p:cNvCxnSpPr/>
          <p:nvPr/>
        </p:nvCxnSpPr>
        <p:spPr>
          <a:xfrm flipH="1">
            <a:off x="0" y="5559881"/>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98505" y="6134136"/>
            <a:ext cx="4545496" cy="230832"/>
          </a:xfrm>
          <a:prstGeom prst="rect">
            <a:avLst/>
          </a:prstGeom>
          <a:noFill/>
        </p:spPr>
        <p:txBody>
          <a:bodyPr wrap="square" rtlCol="0">
            <a:spAutoFit/>
          </a:bodyPr>
          <a:lstStyle/>
          <a:p>
            <a:pPr algn="r"/>
            <a:r>
              <a:rPr lang="en-US" sz="900" dirty="0" smtClean="0">
                <a:latin typeface="Franklin Gothic Book" panose="020B0503020102020204" pitchFamily="34" charset="0"/>
              </a:rPr>
              <a:t>*DWSD and the City of Detroit do not require residency to be employed, per Michigan law.</a:t>
            </a:r>
            <a:endParaRPr lang="en-US" sz="900" dirty="0">
              <a:latin typeface="Franklin Gothic Book" panose="020B0503020102020204" pitchFamily="34" charset="0"/>
            </a:endParaRPr>
          </a:p>
        </p:txBody>
      </p:sp>
      <p:graphicFrame>
        <p:nvGraphicFramePr>
          <p:cNvPr id="10" name="Chart 9"/>
          <p:cNvGraphicFramePr/>
          <p:nvPr>
            <p:extLst>
              <p:ext uri="{D42A27DB-BD31-4B8C-83A1-F6EECF244321}">
                <p14:modId xmlns:p14="http://schemas.microsoft.com/office/powerpoint/2010/main" val="301098456"/>
              </p:ext>
            </p:extLst>
          </p:nvPr>
        </p:nvGraphicFramePr>
        <p:xfrm>
          <a:off x="940905" y="935775"/>
          <a:ext cx="7315198" cy="4363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3245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Public Affairs</a:t>
            </a:r>
            <a:endParaRPr lang="en-US" b="1" dirty="0">
              <a:solidFill>
                <a:schemeClr val="bg1"/>
              </a:solidFill>
              <a:latin typeface="Franklin Gothic Book" panose="020B05030201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15521"/>
            <a:ext cx="1828800" cy="2415092"/>
          </a:xfrm>
          <a:prstGeom prst="rect">
            <a:avLst/>
          </a:prstGeom>
        </p:spPr>
      </p:pic>
    </p:spTree>
    <p:extLst>
      <p:ext uri="{BB962C8B-B14F-4D97-AF65-F5344CB8AC3E}">
        <p14:creationId xmlns:p14="http://schemas.microsoft.com/office/powerpoint/2010/main" val="3364384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453692"/>
            <a:ext cx="4781384" cy="2169825"/>
          </a:xfrm>
          <a:prstGeom prst="rect">
            <a:avLst/>
          </a:prstGeom>
          <a:noFill/>
        </p:spPr>
        <p:txBody>
          <a:bodyPr wrap="square" rtlCol="0">
            <a:spAutoFit/>
          </a:bodyPr>
          <a:lstStyle/>
          <a:p>
            <a:pPr lvl="0">
              <a:defRPr/>
            </a:pPr>
            <a:r>
              <a:rPr kumimoji="0" lang="en-US" sz="1500" b="0"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This month, the team garnered </a:t>
            </a:r>
            <a:r>
              <a:rPr lang="en-US" sz="1500" b="1" noProof="0" dirty="0">
                <a:solidFill>
                  <a:schemeClr val="tx1">
                    <a:lumMod val="75000"/>
                    <a:lumOff val="25000"/>
                  </a:schemeClr>
                </a:solidFill>
                <a:latin typeface="Franklin Gothic Book" panose="020B0503020102020204" pitchFamily="34" charset="0"/>
                <a:cs typeface="Arial" panose="020B0604020202020204" pitchFamily="34" charset="0"/>
              </a:rPr>
              <a:t>1</a:t>
            </a:r>
            <a:r>
              <a:rPr kumimoji="0" lang="en-US" sz="1500" b="1"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a:t>
            </a:r>
            <a:r>
              <a:rPr kumimoji="0" lang="en-US" sz="1500" b="0"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positive pitched news story. The story was about the combined</a:t>
            </a:r>
            <a:r>
              <a:rPr kumimoji="0" lang="en-US" sz="1500" b="0" i="0" u="none" strike="noStrike" kern="1200" cap="none" spc="0" normalizeH="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 streetscape project with MDOT on Grand River being completed</a:t>
            </a:r>
            <a:r>
              <a:rPr lang="en-US" sz="1500" dirty="0" smtClean="0">
                <a:solidFill>
                  <a:schemeClr val="tx1">
                    <a:lumMod val="75000"/>
                    <a:lumOff val="25000"/>
                  </a:schemeClr>
                </a:solidFill>
                <a:latin typeface="Franklin Gothic Book" panose="020B0503020102020204" pitchFamily="34" charset="0"/>
              </a:rPr>
              <a:t>. The DWSD portion included 5.2 miles of water main replacement and 55 lead service lines were replaced.</a:t>
            </a:r>
          </a:p>
          <a:p>
            <a:pPr lvl="0">
              <a:defRPr/>
            </a:pPr>
            <a:r>
              <a:rPr lang="en-US" sz="1500" dirty="0" smtClean="0">
                <a:solidFill>
                  <a:schemeClr val="tx1">
                    <a:lumMod val="75000"/>
                    <a:lumOff val="25000"/>
                  </a:schemeClr>
                </a:solidFill>
                <a:latin typeface="Franklin Gothic Book" panose="020B0503020102020204" pitchFamily="34" charset="0"/>
              </a:rPr>
              <a:t>   </a:t>
            </a:r>
            <a:endParaRPr kumimoji="0" lang="en-US" sz="1500" b="1"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rPr>
              <a:t>PLEASE NOTE: For this metric, news stories are only counted once per topic, not by the number of media outlets picking up the story. </a:t>
            </a:r>
            <a:endParaRPr kumimoji="0" lang="en-US" sz="1500" b="1" i="0" u="none" strike="noStrike" kern="1200" cap="none" spc="0" normalizeH="0" baseline="0" noProof="0" dirty="0">
              <a:ln>
                <a:noFill/>
              </a:ln>
              <a:solidFill>
                <a:schemeClr val="tx1">
                  <a:lumMod val="75000"/>
                  <a:lumOff val="25000"/>
                </a:schemeClr>
              </a:solidFill>
              <a:effectLst/>
              <a:uLnTx/>
              <a:uFillTx/>
              <a:latin typeface="Franklin Gothic Book" panose="020B0503020102020204" pitchFamily="34" charset="0"/>
              <a:cs typeface="Arial" panose="020B0604020202020204" pitchFamily="34" charset="0"/>
            </a:endParaRPr>
          </a:p>
        </p:txBody>
      </p:sp>
      <p:sp>
        <p:nvSpPr>
          <p:cNvPr id="15" name="Slide Number Placeholder 1"/>
          <p:cNvSpPr>
            <a:spLocks noGrp="1"/>
          </p:cNvSpPr>
          <p:nvPr>
            <p:ph type="sldNum" sz="quarter" idx="12"/>
          </p:nvPr>
        </p:nvSpPr>
        <p:spPr>
          <a:xfrm>
            <a:off x="1855304" y="6625395"/>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B7CDC2"/>
                </a:solidFill>
                <a:effectLst/>
                <a:uLnTx/>
                <a:uFillTx/>
                <a:latin typeface="Arial Narrow" panose="020B0606020202030204" pitchFamily="34" charset="0"/>
                <a:ea typeface="+mn-ea"/>
                <a:cs typeface="+mn-cs"/>
              </a:rPr>
              <a:t>23</a:t>
            </a:r>
            <a:endParaRPr kumimoji="0" lang="en-US" sz="1000" b="0" i="0" u="none" strike="noStrike" kern="1200" cap="none" spc="0" normalizeH="0" baseline="0" noProof="0" dirty="0">
              <a:ln>
                <a:noFill/>
              </a:ln>
              <a:solidFill>
                <a:srgbClr val="B7CDC2"/>
              </a:solidFill>
              <a:effectLst/>
              <a:uLnTx/>
              <a:uFillTx/>
              <a:latin typeface="Arial Narrow" panose="020B0606020202030204" pitchFamily="34" charset="0"/>
              <a:ea typeface="+mn-ea"/>
              <a:cs typeface="+mn-cs"/>
            </a:endParaRPr>
          </a:p>
        </p:txBody>
      </p:sp>
      <p:cxnSp>
        <p:nvCxnSpPr>
          <p:cNvPr id="10" name="Straight Connector 9"/>
          <p:cNvCxnSpPr/>
          <p:nvPr/>
        </p:nvCxnSpPr>
        <p:spPr>
          <a:xfrm flipH="1">
            <a:off x="0" y="4411929"/>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21" name="Chart 20"/>
          <p:cNvGraphicFramePr/>
          <p:nvPr>
            <p:extLst/>
          </p:nvPr>
        </p:nvGraphicFramePr>
        <p:xfrm>
          <a:off x="0" y="143901"/>
          <a:ext cx="4315062" cy="4166839"/>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4551F2D-87A5-4144-B73E-642850CDE87C}"/>
              </a:ext>
            </a:extLst>
          </p:cNvPr>
          <p:cNvSpPr txBox="1">
            <a:spLocks/>
          </p:cNvSpPr>
          <p:nvPr/>
        </p:nvSpPr>
        <p:spPr>
          <a:xfrm>
            <a:off x="0" y="42712"/>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smtClean="0">
                <a:ln>
                  <a:noFill/>
                </a:ln>
                <a:solidFill>
                  <a:srgbClr val="138F7E"/>
                </a:solidFill>
                <a:effectLst/>
                <a:uLnTx/>
                <a:uFillTx/>
                <a:latin typeface="Franklin Gothic Book" panose="020B0503020102020204" pitchFamily="34" charset="0"/>
                <a:ea typeface="+mj-ea"/>
                <a:cs typeface="+mj-cs"/>
              </a:rPr>
              <a:t>PUBLIC AFFAIRS: Good News</a:t>
            </a:r>
            <a:endParaRPr kumimoji="0" lang="en-US" sz="2500" b="1" i="0" u="none" strike="noStrike" kern="1200" cap="none" spc="0" normalizeH="0" baseline="0" noProof="0" dirty="0">
              <a:ln>
                <a:noFill/>
              </a:ln>
              <a:solidFill>
                <a:srgbClr val="138F7E"/>
              </a:solidFill>
              <a:effectLst/>
              <a:uLnTx/>
              <a:uFillTx/>
              <a:latin typeface="Franklin Gothic Book" panose="020B0503020102020204" pitchFamily="34" charset="0"/>
              <a:ea typeface="+mj-ea"/>
              <a:cs typeface="+mj-cs"/>
            </a:endParaRPr>
          </a:p>
        </p:txBody>
      </p:sp>
      <p:pic>
        <p:nvPicPr>
          <p:cNvPr id="2" name="Picture 1"/>
          <p:cNvPicPr>
            <a:picLocks noChangeAspect="1"/>
          </p:cNvPicPr>
          <p:nvPr/>
        </p:nvPicPr>
        <p:blipFill>
          <a:blip r:embed="rId3"/>
          <a:stretch>
            <a:fillRect/>
          </a:stretch>
        </p:blipFill>
        <p:spPr>
          <a:xfrm>
            <a:off x="4781384" y="4254159"/>
            <a:ext cx="3948729" cy="2167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4395736" y="1390503"/>
            <a:ext cx="4546133" cy="2491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8701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24</a:t>
            </a:r>
            <a:endParaRPr lang="en-US" dirty="0"/>
          </a:p>
        </p:txBody>
      </p:sp>
      <p:sp>
        <p:nvSpPr>
          <p:cNvPr id="9" name="TextBox 8"/>
          <p:cNvSpPr txBox="1"/>
          <p:nvPr/>
        </p:nvSpPr>
        <p:spPr>
          <a:xfrm>
            <a:off x="-14067" y="4278085"/>
            <a:ext cx="6171671" cy="2169825"/>
          </a:xfrm>
          <a:prstGeom prst="rect">
            <a:avLst/>
          </a:prstGeom>
          <a:noFill/>
        </p:spPr>
        <p:txBody>
          <a:bodyPr wrap="square" rtlCol="0">
            <a:spAutoFit/>
          </a:bodyPr>
          <a:lstStyle/>
          <a:p>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In September, the DWSD Public Affairs team saw a total of </a:t>
            </a:r>
            <a:r>
              <a:rPr lang="en-US" sz="1500" b="1" dirty="0" smtClean="0">
                <a:solidFill>
                  <a:schemeClr val="tx1">
                    <a:lumMod val="75000"/>
                    <a:lumOff val="25000"/>
                  </a:schemeClr>
                </a:solidFill>
                <a:latin typeface="Franklin Gothic Book" panose="020B0503020102020204" pitchFamily="34" charset="0"/>
                <a:cs typeface="Arial" panose="020B0604020202020204" pitchFamily="34" charset="0"/>
              </a:rPr>
              <a:t>127 </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media stories. The positive stories featured Director Brown providing guidance on how non-profits (like the Good News Gang) can apply for CARES Act funding and DWSD &amp; MDOT’s Grand River streetscape project. All the neutral stories were about Carla Walker-Miller, Founder &amp; CEO of</a:t>
            </a:r>
            <a:b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b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Walker-Miller Energy Services being elected to serve a three-year term as a member of the Board of Trustees at The Henry Ford. Walker-Miller </a:t>
            </a:r>
            <a:r>
              <a:rPr lang="en-US" sz="1500" dirty="0" smtClean="0">
                <a:latin typeface="Franklin Gothic Book" panose="020B0503020102020204" pitchFamily="34" charset="0"/>
              </a:rPr>
              <a:t>founded </a:t>
            </a:r>
            <a:r>
              <a:rPr lang="en-US" sz="1500" dirty="0">
                <a:latin typeface="Franklin Gothic Book" panose="020B0503020102020204" pitchFamily="34" charset="0"/>
              </a:rPr>
              <a:t>the Water Access Volunteer Effort (WAVE) Fund in 2003, while serving as a Commissioner for </a:t>
            </a:r>
            <a:r>
              <a:rPr lang="en-US" sz="1500" dirty="0" smtClean="0">
                <a:latin typeface="Franklin Gothic Book" panose="020B0503020102020204" pitchFamily="34" charset="0"/>
              </a:rPr>
              <a:t>DWSD. </a:t>
            </a:r>
            <a:endParaRPr lang="en-US" sz="1500" dirty="0" smtClean="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flipV="1">
            <a:off x="-40681" y="4309489"/>
            <a:ext cx="9184681" cy="11406"/>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4"/>
          <p:cNvGraphicFramePr>
            <a:graphicFrameLocks/>
          </p:cNvGraphicFramePr>
          <p:nvPr>
            <p:extLst/>
          </p:nvPr>
        </p:nvGraphicFramePr>
        <p:xfrm>
          <a:off x="128261" y="826041"/>
          <a:ext cx="7756126" cy="3608215"/>
        </p:xfrm>
        <a:graphic>
          <a:graphicData uri="http://schemas.openxmlformats.org/drawingml/2006/chart">
            <c:chart xmlns:c="http://schemas.openxmlformats.org/drawingml/2006/chart" xmlns:r="http://schemas.openxmlformats.org/officeDocument/2006/relationships" r:id="rId2"/>
          </a:graphicData>
        </a:graphic>
      </p:graphicFrame>
      <p:sp>
        <p:nvSpPr>
          <p:cNvPr id="16" name="Title 1">
            <a:extLst>
              <a:ext uri="{FF2B5EF4-FFF2-40B4-BE49-F238E27FC236}">
                <a16:creationId xmlns:a16="http://schemas.microsoft.com/office/drawing/2014/main" id="{A4551F2D-87A5-4144-B73E-642850CDE87C}"/>
              </a:ext>
            </a:extLst>
          </p:cNvPr>
          <p:cNvSpPr txBox="1">
            <a:spLocks/>
          </p:cNvSpPr>
          <p:nvPr/>
        </p:nvSpPr>
        <p:spPr>
          <a:xfrm>
            <a:off x="0" y="22027"/>
            <a:ext cx="7398906"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Positive vs. Negative News Stories</a:t>
            </a:r>
            <a:endParaRPr lang="en-US" sz="2500" b="1" dirty="0">
              <a:solidFill>
                <a:srgbClr val="138F7E"/>
              </a:solidFill>
              <a:latin typeface="Franklin Gothic Book" panose="020B0503020102020204" pitchFamily="34" charset="0"/>
            </a:endParaRPr>
          </a:p>
        </p:txBody>
      </p:sp>
      <p:sp>
        <p:nvSpPr>
          <p:cNvPr id="2" name="TextBox 1"/>
          <p:cNvSpPr txBox="1"/>
          <p:nvPr/>
        </p:nvSpPr>
        <p:spPr>
          <a:xfrm>
            <a:off x="128261" y="411509"/>
            <a:ext cx="6029343" cy="369332"/>
          </a:xfrm>
          <a:prstGeom prst="rect">
            <a:avLst/>
          </a:prstGeom>
          <a:noFill/>
        </p:spPr>
        <p:txBody>
          <a:bodyPr wrap="none" rtlCol="0">
            <a:spAutoFit/>
          </a:bodyPr>
          <a:lstStyle/>
          <a:p>
            <a:r>
              <a:rPr lang="en-US" b="1" dirty="0">
                <a:solidFill>
                  <a:schemeClr val="tx1">
                    <a:lumMod val="65000"/>
                    <a:lumOff val="35000"/>
                  </a:schemeClr>
                </a:solidFill>
                <a:latin typeface="Franklin Gothic Book" panose="020B0503020102020204" pitchFamily="34" charset="0"/>
              </a:rPr>
              <a:t>DWSD </a:t>
            </a:r>
            <a:r>
              <a:rPr lang="en-US" b="1" dirty="0" smtClean="0">
                <a:solidFill>
                  <a:schemeClr val="tx1">
                    <a:lumMod val="65000"/>
                    <a:lumOff val="35000"/>
                  </a:schemeClr>
                </a:solidFill>
                <a:latin typeface="Franklin Gothic Book" panose="020B0503020102020204" pitchFamily="34" charset="0"/>
              </a:rPr>
              <a:t>News Coverage: September 1 – September 30, 2020</a:t>
            </a:r>
            <a:endParaRPr lang="en-US" b="1" dirty="0">
              <a:solidFill>
                <a:schemeClr val="tx1">
                  <a:lumMod val="65000"/>
                  <a:lumOff val="35000"/>
                </a:schemeClr>
              </a:solidFill>
              <a:latin typeface="Franklin Gothic Book" panose="020B0503020102020204" pitchFamily="34" charset="0"/>
            </a:endParaRPr>
          </a:p>
        </p:txBody>
      </p:sp>
      <p:sp>
        <p:nvSpPr>
          <p:cNvPr id="4" name="TextBox 3"/>
          <p:cNvSpPr txBox="1"/>
          <p:nvPr/>
        </p:nvSpPr>
        <p:spPr>
          <a:xfrm>
            <a:off x="-40681" y="6382764"/>
            <a:ext cx="6412605" cy="307777"/>
          </a:xfrm>
          <a:prstGeom prst="rect">
            <a:avLst/>
          </a:prstGeom>
          <a:noFill/>
        </p:spPr>
        <p:txBody>
          <a:bodyPr wrap="square" rtlCol="0">
            <a:spAutoFit/>
          </a:bodyPr>
          <a:lstStyle/>
          <a:p>
            <a:r>
              <a:rPr lang="en-US" sz="1400" b="1" dirty="0">
                <a:solidFill>
                  <a:schemeClr val="tx1">
                    <a:lumMod val="75000"/>
                    <a:lumOff val="25000"/>
                  </a:schemeClr>
                </a:solidFill>
                <a:latin typeface="Franklin Gothic Book" panose="020B0503020102020204" pitchFamily="34" charset="0"/>
                <a:cs typeface="Arial" panose="020B0604020202020204" pitchFamily="34" charset="0"/>
              </a:rPr>
              <a:t>PLEASE NOTE: For this metric, each story/interview published or aired is counted</a:t>
            </a:r>
            <a:r>
              <a:rPr lang="en-US" sz="1400" b="1" dirty="0" smtClean="0">
                <a:solidFill>
                  <a:schemeClr val="tx1">
                    <a:lumMod val="75000"/>
                    <a:lumOff val="25000"/>
                  </a:schemeClr>
                </a:solidFill>
                <a:latin typeface="Franklin Gothic Book" panose="020B0503020102020204" pitchFamily="34" charset="0"/>
                <a:cs typeface="Arial" panose="020B0604020202020204" pitchFamily="34" charset="0"/>
              </a:rPr>
              <a:t>.</a:t>
            </a:r>
            <a:endParaRPr lang="en-US" sz="1400" dirty="0">
              <a:solidFill>
                <a:schemeClr val="tx1">
                  <a:lumMod val="75000"/>
                  <a:lumOff val="25000"/>
                </a:schemeClr>
              </a:solidFill>
              <a:latin typeface="Franklin Gothic Book" panose="020B05030201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294861" y="4211102"/>
            <a:ext cx="2716538" cy="1929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a:stretch>
            <a:fillRect/>
          </a:stretch>
        </p:blipFill>
        <p:spPr>
          <a:xfrm>
            <a:off x="4098609" y="1344396"/>
            <a:ext cx="4822169" cy="2629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13206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25</a:t>
            </a:r>
            <a:endParaRPr lang="en-US" dirty="0"/>
          </a:p>
        </p:txBody>
      </p:sp>
      <p:sp>
        <p:nvSpPr>
          <p:cNvPr id="9" name="TextBox 8"/>
          <p:cNvSpPr txBox="1"/>
          <p:nvPr/>
        </p:nvSpPr>
        <p:spPr>
          <a:xfrm>
            <a:off x="-16290" y="5190559"/>
            <a:ext cx="9143999" cy="1477328"/>
          </a:xfrm>
          <a:prstGeom prst="rect">
            <a:avLst/>
          </a:prstGeom>
          <a:noFill/>
        </p:spPr>
        <p:txBody>
          <a:bodyPr wrap="square" rtlCol="0">
            <a:spAutoFit/>
          </a:bodyPr>
          <a:lstStyle/>
          <a:p>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The </a:t>
            </a:r>
            <a:r>
              <a:rPr lang="en-US" sz="1500" dirty="0">
                <a:solidFill>
                  <a:schemeClr val="tx1">
                    <a:lumMod val="75000"/>
                    <a:lumOff val="25000"/>
                  </a:schemeClr>
                </a:solidFill>
                <a:latin typeface="Franklin Gothic Book" panose="020B0503020102020204" pitchFamily="34" charset="0"/>
                <a:cs typeface="Arial" panose="020B0604020202020204" pitchFamily="34" charset="0"/>
              </a:rPr>
              <a:t>DWSD Public Affairs team </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gained </a:t>
            </a:r>
            <a:r>
              <a:rPr lang="en-US" sz="1500" b="1" dirty="0" smtClean="0">
                <a:solidFill>
                  <a:schemeClr val="tx1">
                    <a:lumMod val="75000"/>
                    <a:lumOff val="25000"/>
                  </a:schemeClr>
                </a:solidFill>
                <a:latin typeface="Franklin Gothic Book" panose="020B0503020102020204" pitchFamily="34" charset="0"/>
                <a:cs typeface="Arial" panose="020B0604020202020204" pitchFamily="34" charset="0"/>
              </a:rPr>
              <a:t>11</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 new followers (also lost 8 followers) on social media in September 2020, bringing the total number of followers to </a:t>
            </a:r>
            <a:r>
              <a:rPr lang="en-US" sz="1500" b="1" dirty="0" smtClean="0">
                <a:solidFill>
                  <a:schemeClr val="tx1">
                    <a:lumMod val="75000"/>
                    <a:lumOff val="25000"/>
                  </a:schemeClr>
                </a:solidFill>
                <a:latin typeface="Franklin Gothic Book" panose="020B0503020102020204" pitchFamily="34" charset="0"/>
                <a:cs typeface="Arial" panose="020B0604020202020204" pitchFamily="34" charset="0"/>
              </a:rPr>
              <a:t>11,739</a:t>
            </a:r>
            <a:r>
              <a:rPr lang="en-US" sz="1500" dirty="0" smtClean="0">
                <a:solidFill>
                  <a:schemeClr val="tx1">
                    <a:lumMod val="75000"/>
                    <a:lumOff val="25000"/>
                  </a:schemeClr>
                </a:solidFill>
                <a:latin typeface="Franklin Gothic Book" panose="020B0503020102020204" pitchFamily="34" charset="0"/>
                <a:cs typeface="Arial" panose="020B0604020202020204" pitchFamily="34" charset="0"/>
              </a:rPr>
              <a:t>. In addition to the metrics above, Facebook saw a total of 299K impressions and 1,895 link clicks for the month. The top performing post on Facebook (Sept. 24) and Instagram (Sept. 25) was the post congratulating Director Brown being named dBusiness’ Top 500 most powerful business leaders in Metro Detroit. The Facebook post had 89 total engagements, 20 reactions, 17 comments and 8 shares. The top Twitter post was on Sept. 21 about the easy and convenient ways to pay. </a:t>
            </a:r>
            <a:endParaRPr lang="en-US" sz="1500" dirty="0">
              <a:solidFill>
                <a:schemeClr val="tx1">
                  <a:lumMod val="75000"/>
                  <a:lumOff val="25000"/>
                </a:schemeClr>
              </a:solidFill>
              <a:latin typeface="Franklin Gothic Book" panose="020B0503020102020204" pitchFamily="34" charset="0"/>
              <a:cs typeface="Arial" panose="020B0604020202020204" pitchFamily="34" charset="0"/>
            </a:endParaRPr>
          </a:p>
        </p:txBody>
      </p:sp>
      <p:cxnSp>
        <p:nvCxnSpPr>
          <p:cNvPr id="10" name="Straight Connector 9"/>
          <p:cNvCxnSpPr/>
          <p:nvPr/>
        </p:nvCxnSpPr>
        <p:spPr>
          <a:xfrm flipH="1">
            <a:off x="-16290" y="5193338"/>
            <a:ext cx="914400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PUBLIC AFFAIRS: Social Media Activity</a:t>
            </a:r>
            <a:endParaRPr lang="en-US" sz="2500" b="1" dirty="0">
              <a:solidFill>
                <a:srgbClr val="138F7E"/>
              </a:solidFill>
              <a:latin typeface="Franklin Gothic Book" panose="020B0503020102020204" pitchFamily="34" charset="0"/>
            </a:endParaRPr>
          </a:p>
        </p:txBody>
      </p:sp>
      <p:grpSp>
        <p:nvGrpSpPr>
          <p:cNvPr id="2" name="Group 1"/>
          <p:cNvGrpSpPr/>
          <p:nvPr/>
        </p:nvGrpSpPr>
        <p:grpSpPr>
          <a:xfrm>
            <a:off x="203629" y="1326002"/>
            <a:ext cx="8736739" cy="3775581"/>
            <a:chOff x="219550" y="1508882"/>
            <a:chExt cx="8736739" cy="3775581"/>
          </a:xfrm>
        </p:grpSpPr>
        <p:sp>
          <p:nvSpPr>
            <p:cNvPr id="7" name="TextBox 6"/>
            <p:cNvSpPr txBox="1"/>
            <p:nvPr/>
          </p:nvSpPr>
          <p:spPr>
            <a:xfrm>
              <a:off x="2807982" y="1525079"/>
              <a:ext cx="2641473" cy="1139626"/>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8,573</a:t>
              </a:r>
            </a:p>
            <a:p>
              <a:pPr algn="ctr"/>
              <a:r>
                <a:rPr lang="en-US" sz="1600" b="1" dirty="0" smtClean="0">
                  <a:solidFill>
                    <a:schemeClr val="bg1"/>
                  </a:solidFill>
                  <a:latin typeface="Franklin Gothic Book" panose="020B0503020102020204" pitchFamily="34" charset="0"/>
                </a:rPr>
                <a:t>Total Followers on Facebook</a:t>
              </a:r>
              <a:endParaRPr lang="en-US" sz="1600" b="1" dirty="0">
                <a:solidFill>
                  <a:schemeClr val="bg1"/>
                </a:solidFill>
                <a:latin typeface="Franklin Gothic Book" panose="020B0503020102020204" pitchFamily="34" charset="0"/>
              </a:endParaRPr>
            </a:p>
          </p:txBody>
        </p:sp>
        <p:sp>
          <p:nvSpPr>
            <p:cNvPr id="8" name="TextBox 7"/>
            <p:cNvSpPr txBox="1"/>
            <p:nvPr/>
          </p:nvSpPr>
          <p:spPr>
            <a:xfrm>
              <a:off x="2807982" y="2802354"/>
              <a:ext cx="2641473" cy="1175385"/>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1,690</a:t>
              </a:r>
            </a:p>
            <a:p>
              <a:pPr algn="ctr"/>
              <a:r>
                <a:rPr lang="en-US" sz="1600" b="1" dirty="0" smtClean="0">
                  <a:solidFill>
                    <a:schemeClr val="bg1"/>
                  </a:solidFill>
                  <a:latin typeface="Franklin Gothic Book" panose="020B0503020102020204" pitchFamily="34" charset="0"/>
                </a:rPr>
                <a:t>Total Followers on Twitter</a:t>
              </a:r>
              <a:endParaRPr lang="en-US" sz="1600" b="1" dirty="0">
                <a:solidFill>
                  <a:schemeClr val="bg1"/>
                </a:solidFill>
                <a:latin typeface="Franklin Gothic Book" panose="020B0503020102020204" pitchFamily="34" charset="0"/>
              </a:endParaRPr>
            </a:p>
          </p:txBody>
        </p:sp>
        <p:sp>
          <p:nvSpPr>
            <p:cNvPr id="11" name="TextBox 10"/>
            <p:cNvSpPr txBox="1"/>
            <p:nvPr/>
          </p:nvSpPr>
          <p:spPr>
            <a:xfrm>
              <a:off x="2807982" y="4097508"/>
              <a:ext cx="2641473" cy="1175385"/>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1,476</a:t>
              </a:r>
            </a:p>
            <a:p>
              <a:pPr algn="ctr"/>
              <a:r>
                <a:rPr lang="en-US" sz="1600" b="1" dirty="0" smtClean="0">
                  <a:solidFill>
                    <a:schemeClr val="bg1"/>
                  </a:solidFill>
                  <a:latin typeface="Franklin Gothic Book" panose="020B0503020102020204" pitchFamily="34" charset="0"/>
                </a:rPr>
                <a:t>Total Followers on Instagram</a:t>
              </a:r>
              <a:endParaRPr lang="en-US" sz="1600" b="1" dirty="0">
                <a:solidFill>
                  <a:schemeClr val="bg1"/>
                </a:solidFill>
                <a:latin typeface="Franklin Gothic Book" panose="020B0503020102020204" pitchFamily="34" charset="0"/>
              </a:endParaRPr>
            </a:p>
          </p:txBody>
        </p:sp>
        <p:sp>
          <p:nvSpPr>
            <p:cNvPr id="12" name="TextBox 11"/>
            <p:cNvSpPr txBox="1"/>
            <p:nvPr/>
          </p:nvSpPr>
          <p:spPr>
            <a:xfrm>
              <a:off x="219550" y="1530128"/>
              <a:ext cx="2375868" cy="1138654"/>
            </a:xfrm>
            <a:prstGeom prst="foldedCorner">
              <a:avLst/>
            </a:prstGeom>
            <a:solidFill>
              <a:schemeClr val="accent5">
                <a:lumMod val="75000"/>
              </a:schemeClr>
            </a:solidFill>
          </p:spPr>
          <p:txBody>
            <a:bodyPr wrap="square" rtlCol="0">
              <a:spAutoFit/>
            </a:bodyPr>
            <a:lstStyle/>
            <a:p>
              <a:pPr algn="ctr"/>
              <a:r>
                <a:rPr lang="en-US" sz="4000" dirty="0">
                  <a:solidFill>
                    <a:schemeClr val="bg1"/>
                  </a:solidFill>
                  <a:latin typeface="Impact" panose="020B0806030902050204" pitchFamily="34" charset="0"/>
                </a:rPr>
                <a:t>8</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Facebook Followers</a:t>
              </a:r>
              <a:endParaRPr lang="en-US" sz="1600" b="1" dirty="0">
                <a:solidFill>
                  <a:schemeClr val="bg1"/>
                </a:solidFill>
                <a:latin typeface="Franklin Gothic Book" panose="020B0503020102020204" pitchFamily="34" charset="0"/>
              </a:endParaRPr>
            </a:p>
          </p:txBody>
        </p:sp>
        <p:sp>
          <p:nvSpPr>
            <p:cNvPr id="13" name="TextBox 12"/>
            <p:cNvSpPr txBox="1"/>
            <p:nvPr/>
          </p:nvSpPr>
          <p:spPr>
            <a:xfrm>
              <a:off x="219550" y="2806917"/>
              <a:ext cx="2375868" cy="1184957"/>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-8</a:t>
              </a:r>
            </a:p>
            <a:p>
              <a:pPr algn="ctr"/>
              <a:r>
                <a:rPr lang="en-US" sz="1600" b="1" dirty="0" smtClean="0">
                  <a:solidFill>
                    <a:schemeClr val="bg1"/>
                  </a:solidFill>
                  <a:latin typeface="Franklin Gothic Book" panose="020B0503020102020204" pitchFamily="34" charset="0"/>
                </a:rPr>
                <a:t>New Twitter Followers</a:t>
              </a:r>
              <a:endParaRPr lang="en-US" sz="1600" b="1" dirty="0">
                <a:solidFill>
                  <a:schemeClr val="bg1"/>
                </a:solidFill>
                <a:latin typeface="Franklin Gothic Book" panose="020B0503020102020204" pitchFamily="34" charset="0"/>
              </a:endParaRPr>
            </a:p>
          </p:txBody>
        </p:sp>
        <p:sp>
          <p:nvSpPr>
            <p:cNvPr id="14" name="TextBox 13"/>
            <p:cNvSpPr txBox="1"/>
            <p:nvPr/>
          </p:nvSpPr>
          <p:spPr>
            <a:xfrm>
              <a:off x="219550" y="4112555"/>
              <a:ext cx="2375868" cy="1160338"/>
            </a:xfrm>
            <a:prstGeom prst="foldedCorner">
              <a:avLst/>
            </a:prstGeom>
            <a:solidFill>
              <a:srgbClr val="FFC000"/>
            </a:solidFill>
          </p:spPr>
          <p:txBody>
            <a:bodyPr wrap="square" rtlCol="0">
              <a:spAutoFit/>
            </a:bodyPr>
            <a:lstStyle/>
            <a:p>
              <a:pPr algn="ctr"/>
              <a:r>
                <a:rPr lang="en-US" sz="4000" dirty="0">
                  <a:solidFill>
                    <a:schemeClr val="bg1"/>
                  </a:solidFill>
                  <a:latin typeface="Impact" panose="020B0806030902050204" pitchFamily="34" charset="0"/>
                </a:rPr>
                <a:t>3</a:t>
              </a:r>
              <a:endParaRPr lang="en-US" sz="4000" dirty="0" smtClean="0">
                <a:solidFill>
                  <a:schemeClr val="bg1"/>
                </a:solidFill>
                <a:latin typeface="Impact" panose="020B0806030902050204" pitchFamily="34" charset="0"/>
              </a:endParaRPr>
            </a:p>
            <a:p>
              <a:pPr algn="ctr"/>
              <a:r>
                <a:rPr lang="en-US" sz="1600" b="1" dirty="0" smtClean="0">
                  <a:solidFill>
                    <a:schemeClr val="bg1"/>
                  </a:solidFill>
                  <a:latin typeface="Franklin Gothic Book" panose="020B0503020102020204" pitchFamily="34" charset="0"/>
                </a:rPr>
                <a:t>New Instagram Followers</a:t>
              </a:r>
              <a:endParaRPr lang="en-US" sz="1600" b="1" dirty="0">
                <a:solidFill>
                  <a:schemeClr val="bg1"/>
                </a:solidFill>
                <a:latin typeface="Franklin Gothic Book" panose="020B0503020102020204" pitchFamily="34" charset="0"/>
              </a:endParaRPr>
            </a:p>
          </p:txBody>
        </p:sp>
        <p:pic>
          <p:nvPicPr>
            <p:cNvPr id="19" name="Picture 18" descr="Image result for twitte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2091" y="3118535"/>
              <a:ext cx="634198" cy="514519"/>
            </a:xfrm>
            <a:prstGeom prst="rect">
              <a:avLst/>
            </a:prstGeom>
            <a:noFill/>
            <a:ln>
              <a:noFill/>
            </a:ln>
          </p:spPr>
        </p:pic>
        <p:pic>
          <p:nvPicPr>
            <p:cNvPr id="20" name="Picture 19" descr="Related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3859" y="1701443"/>
              <a:ext cx="742430" cy="556595"/>
            </a:xfrm>
            <a:prstGeom prst="rect">
              <a:avLst/>
            </a:prstGeom>
            <a:noFill/>
            <a:ln>
              <a:noFill/>
            </a:ln>
          </p:spPr>
        </p:pic>
        <p:pic>
          <p:nvPicPr>
            <p:cNvPr id="21" name="Picture 20" descr="Image result for instagram"/>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5828" y="4222195"/>
              <a:ext cx="770461" cy="764379"/>
            </a:xfrm>
            <a:prstGeom prst="rect">
              <a:avLst/>
            </a:prstGeom>
            <a:noFill/>
            <a:ln>
              <a:noFill/>
            </a:ln>
          </p:spPr>
        </p:pic>
        <p:sp>
          <p:nvSpPr>
            <p:cNvPr id="16" name="TextBox 15"/>
            <p:cNvSpPr txBox="1"/>
            <p:nvPr/>
          </p:nvSpPr>
          <p:spPr>
            <a:xfrm>
              <a:off x="5662019" y="1508882"/>
              <a:ext cx="2447508" cy="1138654"/>
            </a:xfrm>
            <a:prstGeom prst="foldedCorner">
              <a:avLst/>
            </a:prstGeom>
            <a:solidFill>
              <a:schemeClr val="accent5">
                <a:lumMod val="75000"/>
              </a:schemeClr>
            </a:solidFill>
          </p:spPr>
          <p:txBody>
            <a:bodyPr wrap="square" rtlCol="0">
              <a:spAutoFit/>
            </a:bodyPr>
            <a:lstStyle/>
            <a:p>
              <a:pPr algn="ctr"/>
              <a:r>
                <a:rPr lang="en-US" sz="4000" dirty="0" smtClean="0">
                  <a:solidFill>
                    <a:schemeClr val="bg1"/>
                  </a:solidFill>
                  <a:latin typeface="Impact" panose="020B0806030902050204" pitchFamily="34" charset="0"/>
                </a:rPr>
                <a:t>3,201</a:t>
              </a:r>
            </a:p>
            <a:p>
              <a:pPr algn="ctr"/>
              <a:r>
                <a:rPr lang="en-US" sz="1600" b="1" dirty="0" smtClean="0">
                  <a:solidFill>
                    <a:schemeClr val="bg1"/>
                  </a:solidFill>
                  <a:latin typeface="Franklin Gothic Book" panose="020B0503020102020204" pitchFamily="34" charset="0"/>
                </a:rPr>
                <a:t>Engagement on Facebook</a:t>
              </a:r>
              <a:endParaRPr lang="en-US" sz="1600" b="1" dirty="0">
                <a:solidFill>
                  <a:schemeClr val="bg1"/>
                </a:solidFill>
                <a:latin typeface="Franklin Gothic Book" panose="020B0503020102020204" pitchFamily="34" charset="0"/>
              </a:endParaRPr>
            </a:p>
          </p:txBody>
        </p:sp>
        <p:sp>
          <p:nvSpPr>
            <p:cNvPr id="18" name="TextBox 17"/>
            <p:cNvSpPr txBox="1"/>
            <p:nvPr/>
          </p:nvSpPr>
          <p:spPr>
            <a:xfrm>
              <a:off x="5662019" y="4124125"/>
              <a:ext cx="2447508" cy="1160338"/>
            </a:xfrm>
            <a:prstGeom prst="foldedCorner">
              <a:avLst/>
            </a:prstGeom>
            <a:solidFill>
              <a:srgbClr val="FFC000"/>
            </a:solidFill>
          </p:spPr>
          <p:txBody>
            <a:bodyPr wrap="square" rtlCol="0">
              <a:spAutoFit/>
            </a:bodyPr>
            <a:lstStyle/>
            <a:p>
              <a:pPr algn="ctr"/>
              <a:r>
                <a:rPr lang="en-US" sz="4000" dirty="0" smtClean="0">
                  <a:solidFill>
                    <a:schemeClr val="bg1"/>
                  </a:solidFill>
                  <a:latin typeface="Impact" panose="020B0806030902050204" pitchFamily="34" charset="0"/>
                </a:rPr>
                <a:t>46</a:t>
              </a:r>
            </a:p>
            <a:p>
              <a:pPr algn="ctr"/>
              <a:r>
                <a:rPr lang="en-US" sz="1600" b="1" dirty="0" smtClean="0">
                  <a:solidFill>
                    <a:schemeClr val="bg1"/>
                  </a:solidFill>
                  <a:latin typeface="Franklin Gothic Book" panose="020B0503020102020204" pitchFamily="34" charset="0"/>
                </a:rPr>
                <a:t>Engagement on Instagram</a:t>
              </a:r>
              <a:endParaRPr lang="en-US" sz="1600" b="1" dirty="0">
                <a:solidFill>
                  <a:schemeClr val="bg1"/>
                </a:solidFill>
                <a:latin typeface="Franklin Gothic Book" panose="020B0503020102020204" pitchFamily="34" charset="0"/>
              </a:endParaRPr>
            </a:p>
          </p:txBody>
        </p:sp>
        <p:sp>
          <p:nvSpPr>
            <p:cNvPr id="22" name="TextBox 21"/>
            <p:cNvSpPr txBox="1"/>
            <p:nvPr/>
          </p:nvSpPr>
          <p:spPr>
            <a:xfrm>
              <a:off x="5662019" y="2802354"/>
              <a:ext cx="2447508" cy="1169712"/>
            </a:xfrm>
            <a:prstGeom prst="foldedCorner">
              <a:avLst/>
            </a:prstGeom>
            <a:solidFill>
              <a:srgbClr val="00B0F0"/>
            </a:solidFill>
          </p:spPr>
          <p:txBody>
            <a:bodyPr wrap="square" rtlCol="0">
              <a:spAutoFit/>
            </a:bodyPr>
            <a:lstStyle/>
            <a:p>
              <a:pPr algn="ctr"/>
              <a:r>
                <a:rPr lang="en-US" sz="4000" dirty="0" smtClean="0">
                  <a:solidFill>
                    <a:schemeClr val="bg1"/>
                  </a:solidFill>
                  <a:latin typeface="Impact" panose="020B0806030902050204" pitchFamily="34" charset="0"/>
                </a:rPr>
                <a:t>147</a:t>
              </a:r>
            </a:p>
            <a:p>
              <a:pPr algn="ctr"/>
              <a:r>
                <a:rPr lang="en-US" sz="1600" b="1" dirty="0" smtClean="0">
                  <a:solidFill>
                    <a:schemeClr val="bg1"/>
                  </a:solidFill>
                  <a:latin typeface="Franklin Gothic Book" panose="020B0503020102020204" pitchFamily="34" charset="0"/>
                </a:rPr>
                <a:t>Engagement on Twitter</a:t>
              </a:r>
              <a:endParaRPr lang="en-US" sz="1600" b="1" dirty="0">
                <a:solidFill>
                  <a:schemeClr val="bg1"/>
                </a:solidFill>
                <a:latin typeface="Franklin Gothic Book" panose="020B0503020102020204" pitchFamily="34" charset="0"/>
              </a:endParaRPr>
            </a:p>
          </p:txBody>
        </p:sp>
      </p:grpSp>
    </p:spTree>
    <p:extLst>
      <p:ext uri="{BB962C8B-B14F-4D97-AF65-F5344CB8AC3E}">
        <p14:creationId xmlns:p14="http://schemas.microsoft.com/office/powerpoint/2010/main" val="1400793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21</a:t>
            </a:r>
            <a:endParaRPr lang="en-US" dirty="0"/>
          </a:p>
        </p:txBody>
      </p:sp>
      <p:pic>
        <p:nvPicPr>
          <p:cNvPr id="5" name="Picture 4">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022D3748-B75F-8F4E-90B2-C24885156728}"/>
              </a:ext>
            </a:extLst>
          </p:cNvPr>
          <p:cNvSpPr txBox="1">
            <a:spLocks/>
          </p:cNvSpPr>
          <p:nvPr/>
        </p:nvSpPr>
        <p:spPr>
          <a:xfrm>
            <a:off x="1828800" y="2413391"/>
            <a:ext cx="7315200" cy="1819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Information Technology</a:t>
            </a:r>
            <a:endParaRPr lang="en-US" b="1" dirty="0">
              <a:solidFill>
                <a:schemeClr val="bg1"/>
              </a:solidFill>
              <a:latin typeface="Franklin Gothic Book" panose="020B05030201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524344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26</a:t>
            </a:r>
            <a:endParaRPr lang="en-US" dirty="0"/>
          </a:p>
        </p:txBody>
      </p:sp>
      <p:sp>
        <p:nvSpPr>
          <p:cNvPr id="33" name="Rectangle 32"/>
          <p:cNvSpPr/>
          <p:nvPr/>
        </p:nvSpPr>
        <p:spPr>
          <a:xfrm>
            <a:off x="9350625" y="8429709"/>
            <a:ext cx="887760" cy="830997"/>
          </a:xfrm>
          <a:prstGeom prst="rect">
            <a:avLst/>
          </a:prstGeom>
        </p:spPr>
        <p:txBody>
          <a:bodyPr wrap="square">
            <a:spAutoFit/>
          </a:bodyPr>
          <a:lstStyle/>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a:t>
            </a:r>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TECHNOLOGY: Top Ten Projects Scorecard</a:t>
            </a:r>
            <a:endParaRPr lang="en-US" sz="2500" b="1" dirty="0">
              <a:solidFill>
                <a:srgbClr val="138F7E"/>
              </a:solidFill>
              <a:latin typeface="Franklin Gothic Book" panose="020B0503020102020204" pitchFamily="34" charset="0"/>
            </a:endParaRPr>
          </a:p>
        </p:txBody>
      </p:sp>
      <p:pic>
        <p:nvPicPr>
          <p:cNvPr id="8" name="Picture 7"/>
          <p:cNvPicPr>
            <a:picLocks noChangeAspect="1"/>
          </p:cNvPicPr>
          <p:nvPr/>
        </p:nvPicPr>
        <p:blipFill>
          <a:blip r:embed="rId2"/>
          <a:stretch>
            <a:fillRect/>
          </a:stretch>
        </p:blipFill>
        <p:spPr>
          <a:xfrm>
            <a:off x="228600" y="1613521"/>
            <a:ext cx="8686800" cy="3649170"/>
          </a:xfrm>
          <a:prstGeom prst="rect">
            <a:avLst/>
          </a:prstGeom>
        </p:spPr>
      </p:pic>
    </p:spTree>
    <p:extLst>
      <p:ext uri="{BB962C8B-B14F-4D97-AF65-F5344CB8AC3E}">
        <p14:creationId xmlns:p14="http://schemas.microsoft.com/office/powerpoint/2010/main" val="2462512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27</a:t>
            </a:r>
            <a:endParaRPr lang="en-US" dirty="0"/>
          </a:p>
        </p:txBody>
      </p:sp>
      <p:sp>
        <p:nvSpPr>
          <p:cNvPr id="12" name="Title 1">
            <a:extLst>
              <a:ext uri="{FF2B5EF4-FFF2-40B4-BE49-F238E27FC236}">
                <a16:creationId xmlns:a16="http://schemas.microsoft.com/office/drawing/2014/main" id="{A4551F2D-87A5-4144-B73E-642850CDE87C}"/>
              </a:ext>
            </a:extLst>
          </p:cNvPr>
          <p:cNvSpPr txBox="1">
            <a:spLocks/>
          </p:cNvSpPr>
          <p:nvPr/>
        </p:nvSpPr>
        <p:spPr>
          <a:xfrm>
            <a:off x="0" y="233926"/>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TECHNOLOGY: Application Availability</a:t>
            </a:r>
            <a:endParaRPr lang="en-US" sz="2500" b="1" dirty="0">
              <a:solidFill>
                <a:srgbClr val="138F7E"/>
              </a:solidFill>
              <a:latin typeface="Franklin Gothic Book" panose="020B0503020102020204"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1763049490"/>
              </p:ext>
            </p:extLst>
          </p:nvPr>
        </p:nvGraphicFramePr>
        <p:xfrm>
          <a:off x="6938682" y="4296110"/>
          <a:ext cx="1538725" cy="1586979"/>
        </p:xfrm>
        <a:graphic>
          <a:graphicData uri="http://schemas.openxmlformats.org/drawingml/2006/table">
            <a:tbl>
              <a:tblPr>
                <a:tableStyleId>{5C22544A-7EE6-4342-B048-85BDC9FD1C3A}</a:tableStyleId>
              </a:tblPr>
              <a:tblGrid>
                <a:gridCol w="1538725">
                  <a:extLst>
                    <a:ext uri="{9D8B030D-6E8A-4147-A177-3AD203B41FA5}">
                      <a16:colId xmlns:a16="http://schemas.microsoft.com/office/drawing/2014/main" val="1207766451"/>
                    </a:ext>
                  </a:extLst>
                </a:gridCol>
              </a:tblGrid>
              <a:tr h="949328">
                <a:tc>
                  <a:txBody>
                    <a:bodyPr/>
                    <a:lstStyle/>
                    <a:p>
                      <a:pPr algn="ctr" fontAlgn="ctr"/>
                      <a:r>
                        <a:rPr lang="en-US" sz="3500" b="1" u="none" strike="noStrike" dirty="0" smtClean="0">
                          <a:solidFill>
                            <a:srgbClr val="279989"/>
                          </a:solidFill>
                          <a:effectLst/>
                          <a:latin typeface="Franklin Gothic Book" panose="020B0503020102020204" pitchFamily="34" charset="0"/>
                        </a:rPr>
                        <a:t>100%</a:t>
                      </a:r>
                    </a:p>
                    <a:p>
                      <a:pPr algn="ctr" fontAlgn="ctr"/>
                      <a:r>
                        <a:rPr lang="en-US" sz="1200" b="1" u="none" strike="noStrike" dirty="0" smtClean="0">
                          <a:solidFill>
                            <a:srgbClr val="279989"/>
                          </a:solidFill>
                          <a:effectLst/>
                          <a:latin typeface="Franklin Gothic Book" panose="020B0503020102020204" pitchFamily="34" charset="0"/>
                        </a:rPr>
                        <a:t>SYSTEMS</a:t>
                      </a:r>
                    </a:p>
                    <a:p>
                      <a:pPr algn="ctr" fontAlgn="ctr"/>
                      <a:r>
                        <a:rPr lang="en-US" sz="1200" b="1" u="none" strike="noStrike" dirty="0" smtClean="0">
                          <a:solidFill>
                            <a:srgbClr val="279989"/>
                          </a:solidFill>
                          <a:effectLst/>
                          <a:latin typeface="Franklin Gothic Book" panose="020B0503020102020204" pitchFamily="34" charset="0"/>
                        </a:rPr>
                        <a:t>AVAILABILITY</a:t>
                      </a:r>
                      <a:endParaRPr lang="en-US" sz="1200" b="1" i="0" u="none" strike="noStrike" dirty="0">
                        <a:solidFill>
                          <a:srgbClr val="279989"/>
                        </a:solidFill>
                        <a:effectLst/>
                        <a:latin typeface="Franklin Gothic Book" panose="020B0503020102020204" pitchFamily="34" charset="0"/>
                      </a:endParaRPr>
                    </a:p>
                  </a:txBody>
                  <a:tcPr marL="5608" marR="5608" marT="5608" marB="0" anchor="ctr">
                    <a:solidFill>
                      <a:srgbClr val="E8EFED"/>
                    </a:solidFill>
                  </a:tcPr>
                </a:tc>
                <a:extLst>
                  <a:ext uri="{0D108BD9-81ED-4DB2-BD59-A6C34878D82A}">
                    <a16:rowId xmlns:a16="http://schemas.microsoft.com/office/drawing/2014/main" val="513509336"/>
                  </a:ext>
                </a:extLst>
              </a:tr>
              <a:tr h="637651">
                <a:tc>
                  <a:txBody>
                    <a:bodyPr/>
                    <a:lstStyle/>
                    <a:p>
                      <a:pPr algn="ctr" fontAlgn="ctr"/>
                      <a:r>
                        <a:rPr lang="en-US" sz="1500" u="none" strike="noStrike" dirty="0" smtClean="0">
                          <a:solidFill>
                            <a:srgbClr val="279989"/>
                          </a:solidFill>
                          <a:effectLst/>
                          <a:latin typeface="Franklin Gothic Book" panose="020B0503020102020204" pitchFamily="34" charset="0"/>
                        </a:rPr>
                        <a:t>99.9</a:t>
                      </a:r>
                      <a:r>
                        <a:rPr lang="en-US" sz="1500" u="none" strike="noStrike" dirty="0">
                          <a:solidFill>
                            <a:srgbClr val="279989"/>
                          </a:solidFill>
                          <a:effectLst/>
                          <a:latin typeface="Franklin Gothic Book" panose="020B0503020102020204" pitchFamily="34" charset="0"/>
                        </a:rPr>
                        <a:t>% = TARGET</a:t>
                      </a:r>
                      <a:endParaRPr lang="en-US" sz="1500" b="1" i="0" u="none" strike="noStrike" dirty="0">
                        <a:solidFill>
                          <a:srgbClr val="279989"/>
                        </a:solidFill>
                        <a:effectLst/>
                        <a:latin typeface="Franklin Gothic Book" panose="020B0503020102020204" pitchFamily="34" charset="0"/>
                      </a:endParaRPr>
                    </a:p>
                  </a:txBody>
                  <a:tcPr marL="5608" marR="5608" marT="5608" marB="0" anchor="ctr">
                    <a:solidFill>
                      <a:srgbClr val="E8EFED"/>
                    </a:solidFill>
                  </a:tcPr>
                </a:tc>
                <a:extLst>
                  <a:ext uri="{0D108BD9-81ED-4DB2-BD59-A6C34878D82A}">
                    <a16:rowId xmlns:a16="http://schemas.microsoft.com/office/drawing/2014/main" val="4244950693"/>
                  </a:ext>
                </a:extLst>
              </a:tr>
            </a:tbl>
          </a:graphicData>
        </a:graphic>
      </p:graphicFrame>
      <p:sp>
        <p:nvSpPr>
          <p:cNvPr id="22" name="TextBox 21">
            <a:extLst>
              <a:ext uri="{FF2B5EF4-FFF2-40B4-BE49-F238E27FC236}">
                <a16:creationId xmlns:a16="http://schemas.microsoft.com/office/drawing/2014/main" id="{D410302D-BCCF-41E0-B38D-5D17D9942961}"/>
              </a:ext>
            </a:extLst>
          </p:cNvPr>
          <p:cNvSpPr txBox="1"/>
          <p:nvPr/>
        </p:nvSpPr>
        <p:spPr>
          <a:xfrm>
            <a:off x="4572000" y="4990383"/>
            <a:ext cx="1562856" cy="816185"/>
          </a:xfrm>
          <a:prstGeom prst="rect">
            <a:avLst/>
          </a:prstGeom>
          <a:noFill/>
          <a:ln>
            <a:solidFill>
              <a:srgbClr val="4472C4"/>
            </a:solidFill>
          </a:ln>
        </p:spPr>
        <p:txBody>
          <a:bodyPr wrap="square" rtlCol="0">
            <a:spAutoFit/>
          </a:bodyPr>
          <a:lstStyle/>
          <a:p>
            <a:r>
              <a:rPr lang="en-US" sz="1568" dirty="0">
                <a:solidFill>
                  <a:srgbClr val="279989"/>
                </a:solidFill>
                <a:latin typeface="Franklin Gothic Book" panose="020B0503020102020204" pitchFamily="34" charset="0"/>
              </a:rPr>
              <a:t>Systems Availability </a:t>
            </a:r>
          </a:p>
          <a:p>
            <a:r>
              <a:rPr lang="en-US" sz="1568" dirty="0">
                <a:solidFill>
                  <a:srgbClr val="279989"/>
                </a:solidFill>
                <a:latin typeface="Franklin Gothic Book" panose="020B0503020102020204" pitchFamily="34" charset="0"/>
              </a:rPr>
              <a:t>Last 90 Days</a:t>
            </a:r>
          </a:p>
        </p:txBody>
      </p:sp>
      <p:graphicFrame>
        <p:nvGraphicFramePr>
          <p:cNvPr id="10" name="Chart 9">
            <a:extLst>
              <a:ext uri="{FF2B5EF4-FFF2-40B4-BE49-F238E27FC236}">
                <a16:creationId xmlns:a16="http://schemas.microsoft.com/office/drawing/2014/main" id="{B17F2E70-4563-40FB-853D-B99D4CA5DA9F}"/>
              </a:ext>
            </a:extLst>
          </p:cNvPr>
          <p:cNvGraphicFramePr>
            <a:graphicFrameLocks/>
          </p:cNvGraphicFramePr>
          <p:nvPr>
            <p:extLst>
              <p:ext uri="{D42A27DB-BD31-4B8C-83A1-F6EECF244321}">
                <p14:modId xmlns:p14="http://schemas.microsoft.com/office/powerpoint/2010/main" val="3941914456"/>
              </p:ext>
            </p:extLst>
          </p:nvPr>
        </p:nvGraphicFramePr>
        <p:xfrm>
          <a:off x="186524" y="1089353"/>
          <a:ext cx="6080760" cy="476402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D410302D-BCCF-41E0-B38D-5D17D9942961}"/>
              </a:ext>
            </a:extLst>
          </p:cNvPr>
          <p:cNvSpPr txBox="1"/>
          <p:nvPr/>
        </p:nvSpPr>
        <p:spPr>
          <a:xfrm>
            <a:off x="4638214" y="4681506"/>
            <a:ext cx="1562856" cy="816185"/>
          </a:xfrm>
          <a:prstGeom prst="rect">
            <a:avLst/>
          </a:prstGeom>
          <a:noFill/>
          <a:ln>
            <a:solidFill>
              <a:srgbClr val="4472C4"/>
            </a:solidFill>
          </a:ln>
        </p:spPr>
        <p:txBody>
          <a:bodyPr wrap="square" rtlCol="0">
            <a:spAutoFit/>
          </a:bodyPr>
          <a:lstStyle/>
          <a:p>
            <a:r>
              <a:rPr lang="en-US" sz="1568" dirty="0">
                <a:solidFill>
                  <a:srgbClr val="279989"/>
                </a:solidFill>
              </a:rPr>
              <a:t>Systems Availability </a:t>
            </a:r>
          </a:p>
          <a:p>
            <a:r>
              <a:rPr lang="en-US" sz="1568" dirty="0">
                <a:solidFill>
                  <a:srgbClr val="279989"/>
                </a:solidFill>
              </a:rPr>
              <a:t>Last 90 Days</a:t>
            </a:r>
          </a:p>
        </p:txBody>
      </p:sp>
      <p:graphicFrame>
        <p:nvGraphicFramePr>
          <p:cNvPr id="14" name="Chart 13">
            <a:extLst>
              <a:ext uri="{FF2B5EF4-FFF2-40B4-BE49-F238E27FC236}">
                <a16:creationId xmlns:a16="http://schemas.microsoft.com/office/drawing/2014/main" id="{B40BFE53-7922-4411-A402-8D7420EA4269}"/>
              </a:ext>
            </a:extLst>
          </p:cNvPr>
          <p:cNvGraphicFramePr>
            <a:graphicFrameLocks/>
          </p:cNvGraphicFramePr>
          <p:nvPr>
            <p:extLst>
              <p:ext uri="{D42A27DB-BD31-4B8C-83A1-F6EECF244321}">
                <p14:modId xmlns:p14="http://schemas.microsoft.com/office/powerpoint/2010/main" val="3964118448"/>
              </p:ext>
            </p:extLst>
          </p:nvPr>
        </p:nvGraphicFramePr>
        <p:xfrm>
          <a:off x="5577349" y="1343509"/>
          <a:ext cx="3429000" cy="1947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6953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14086"/>
            <a:ext cx="8821269" cy="4401205"/>
          </a:xfrm>
          <a:prstGeom prst="rect">
            <a:avLst/>
          </a:prstGeom>
          <a:noFill/>
        </p:spPr>
        <p:txBody>
          <a:bodyPr wrap="square" rtlCol="0">
            <a:spAutoFit/>
          </a:bodyPr>
          <a:lstStyle/>
          <a:p>
            <a:pPr>
              <a:buClr>
                <a:srgbClr val="279989"/>
              </a:buClr>
            </a:pPr>
            <a:r>
              <a:rPr lang="en-US" sz="1400" dirty="0" smtClean="0">
                <a:latin typeface="Franklin Gothic Book" panose="020B0503020102020204" pitchFamily="34" charset="0"/>
              </a:rPr>
              <a:t>The Michigan Supreme Court ruling on October 2 revoking Governor Gretchen Whitmer’s COVID-19 emergency orders has caused many to question whether water utilities and municipalities in Michigan will resume residential water shutoffs – the court ruling does not change the current direction of the Detroit Water and Sewerage Department (DWSD) as this official statement outlines:</a:t>
            </a:r>
          </a:p>
          <a:p>
            <a:pPr>
              <a:buClr>
                <a:srgbClr val="279989"/>
              </a:buClr>
            </a:pPr>
            <a:endParaRPr lang="en-US" sz="1400" dirty="0">
              <a:latin typeface="Franklin Gothic Book" panose="020B0503020102020204" pitchFamily="34" charset="0"/>
            </a:endParaRPr>
          </a:p>
          <a:p>
            <a:pPr>
              <a:buClr>
                <a:srgbClr val="279989"/>
              </a:buClr>
            </a:pPr>
            <a:r>
              <a:rPr lang="en-US" sz="1400" dirty="0" smtClean="0">
                <a:latin typeface="Franklin Gothic Book" panose="020B0503020102020204" pitchFamily="34" charset="0"/>
              </a:rPr>
              <a:t>	</a:t>
            </a:r>
            <a:r>
              <a:rPr lang="en-US" sz="1400" i="1" dirty="0">
                <a:latin typeface="Franklin Gothic Book" panose="020B0503020102020204" pitchFamily="34" charset="0"/>
              </a:rPr>
              <a:t>In compliance with Governor Gretchen Whitmer’s Executive Order 2020-28, </a:t>
            </a:r>
            <a:r>
              <a:rPr lang="en-US" sz="1400" i="1" dirty="0" smtClean="0">
                <a:latin typeface="Franklin Gothic Book" panose="020B0503020102020204" pitchFamily="34" charset="0"/>
              </a:rPr>
              <a:t>DWSD </a:t>
            </a:r>
            <a:r>
              <a:rPr lang="en-US" sz="1400" i="1" dirty="0">
                <a:latin typeface="Franklin Gothic Book" panose="020B0503020102020204" pitchFamily="34" charset="0"/>
              </a:rPr>
              <a:t>has restored water </a:t>
            </a:r>
            <a:r>
              <a:rPr lang="en-US" sz="1400" i="1" dirty="0" smtClean="0">
                <a:latin typeface="Franklin Gothic Book" panose="020B0503020102020204" pitchFamily="34" charset="0"/>
              </a:rPr>
              <a:t>	to </a:t>
            </a:r>
            <a:r>
              <a:rPr lang="en-US" sz="1400" i="1" dirty="0">
                <a:latin typeface="Franklin Gothic Book" panose="020B0503020102020204" pitchFamily="34" charset="0"/>
              </a:rPr>
              <a:t>every Detroiter who contacted us or Wayne </a:t>
            </a:r>
            <a:r>
              <a:rPr lang="en-US" sz="1400" i="1" dirty="0" smtClean="0">
                <a:latin typeface="Franklin Gothic Book" panose="020B0503020102020204" pitchFamily="34" charset="0"/>
              </a:rPr>
              <a:t>Metropolitan </a:t>
            </a:r>
            <a:r>
              <a:rPr lang="en-US" sz="1400" i="1" dirty="0">
                <a:latin typeface="Franklin Gothic Book" panose="020B0503020102020204" pitchFamily="34" charset="0"/>
              </a:rPr>
              <a:t>Community Action Agency and was living in </a:t>
            </a:r>
            <a:r>
              <a:rPr lang="en-US" sz="1400" i="1" dirty="0" smtClean="0">
                <a:latin typeface="Franklin Gothic Book" panose="020B0503020102020204" pitchFamily="34" charset="0"/>
              </a:rPr>
              <a:t>	a </a:t>
            </a:r>
            <a:r>
              <a:rPr lang="en-US" sz="1400" i="1" dirty="0">
                <a:latin typeface="Franklin Gothic Book" panose="020B0503020102020204" pitchFamily="34" charset="0"/>
              </a:rPr>
              <a:t>household without water service. In cases </a:t>
            </a:r>
            <a:r>
              <a:rPr lang="en-US" sz="1400" i="1" dirty="0" smtClean="0">
                <a:latin typeface="Franklin Gothic Book" panose="020B0503020102020204" pitchFamily="34" charset="0"/>
              </a:rPr>
              <a:t>where </a:t>
            </a:r>
            <a:r>
              <a:rPr lang="en-US" sz="1400" i="1" dirty="0">
                <a:latin typeface="Franklin Gothic Book" panose="020B0503020102020204" pitchFamily="34" charset="0"/>
              </a:rPr>
              <a:t>private plumbing and/or sewer defects prevented </a:t>
            </a:r>
            <a:r>
              <a:rPr lang="en-US" sz="1400" i="1" dirty="0" smtClean="0">
                <a:latin typeface="Franklin Gothic Book" panose="020B0503020102020204" pitchFamily="34" charset="0"/>
              </a:rPr>
              <a:t>	restoration</a:t>
            </a:r>
            <a:r>
              <a:rPr lang="en-US" sz="1400" i="1" dirty="0">
                <a:latin typeface="Franklin Gothic Book" panose="020B0503020102020204" pitchFamily="34" charset="0"/>
              </a:rPr>
              <a:t>, DWSD either utilized CARES Act </a:t>
            </a:r>
            <a:r>
              <a:rPr lang="en-US" sz="1400" i="1" dirty="0" smtClean="0">
                <a:latin typeface="Franklin Gothic Book" panose="020B0503020102020204" pitchFamily="34" charset="0"/>
              </a:rPr>
              <a:t>funds</a:t>
            </a:r>
            <a:r>
              <a:rPr lang="en-US" sz="1400" i="1" dirty="0">
                <a:latin typeface="Franklin Gothic Book" panose="020B0503020102020204" pitchFamily="34" charset="0"/>
              </a:rPr>
              <a:t>, other funds in response to the COVID-19 Pandemic </a:t>
            </a:r>
            <a:r>
              <a:rPr lang="en-US" sz="1400" i="1" dirty="0" smtClean="0">
                <a:latin typeface="Franklin Gothic Book" panose="020B0503020102020204" pitchFamily="34" charset="0"/>
              </a:rPr>
              <a:t>	or </a:t>
            </a:r>
            <a:r>
              <a:rPr lang="en-US" sz="1400" i="1" dirty="0">
                <a:latin typeface="Franklin Gothic Book" panose="020B0503020102020204" pitchFamily="34" charset="0"/>
              </a:rPr>
              <a:t>other grant dollars to make the necessary </a:t>
            </a:r>
            <a:r>
              <a:rPr lang="en-US" sz="1400" i="1" dirty="0" smtClean="0">
                <a:latin typeface="Franklin Gothic Book" panose="020B0503020102020204" pitchFamily="34" charset="0"/>
              </a:rPr>
              <a:t>repairs </a:t>
            </a:r>
            <a:r>
              <a:rPr lang="en-US" sz="1400" i="1" dirty="0">
                <a:latin typeface="Franklin Gothic Book" panose="020B0503020102020204" pitchFamily="34" charset="0"/>
              </a:rPr>
              <a:t>or worked with the Detroit Health Department, </a:t>
            </a:r>
            <a:r>
              <a:rPr lang="en-US" sz="1400" i="1" dirty="0" smtClean="0">
                <a:latin typeface="Franklin Gothic Book" panose="020B0503020102020204" pitchFamily="34" charset="0"/>
              </a:rPr>
              <a:t>	Detroit </a:t>
            </a:r>
            <a:r>
              <a:rPr lang="en-US" sz="1400" i="1" dirty="0">
                <a:latin typeface="Franklin Gothic Book" panose="020B0503020102020204" pitchFamily="34" charset="0"/>
              </a:rPr>
              <a:t>Housing and Revitalization Department </a:t>
            </a:r>
            <a:r>
              <a:rPr lang="en-US" sz="1400" i="1" dirty="0" smtClean="0">
                <a:latin typeface="Franklin Gothic Book" panose="020B0503020102020204" pitchFamily="34" charset="0"/>
              </a:rPr>
              <a:t>and </a:t>
            </a:r>
            <a:r>
              <a:rPr lang="en-US" sz="1400" i="1" dirty="0">
                <a:latin typeface="Franklin Gothic Book" panose="020B0503020102020204" pitchFamily="34" charset="0"/>
              </a:rPr>
              <a:t>Detroit Land Bank Authority to find alternative </a:t>
            </a:r>
            <a:r>
              <a:rPr lang="en-US" sz="1400" i="1" dirty="0" smtClean="0">
                <a:latin typeface="Franklin Gothic Book" panose="020B0503020102020204" pitchFamily="34" charset="0"/>
              </a:rPr>
              <a:t>	housing </a:t>
            </a:r>
            <a:r>
              <a:rPr lang="en-US" sz="1400" i="1" dirty="0">
                <a:latin typeface="Franklin Gothic Book" panose="020B0503020102020204" pitchFamily="34" charset="0"/>
              </a:rPr>
              <a:t>for the family. Water service will be </a:t>
            </a:r>
            <a:r>
              <a:rPr lang="en-US" sz="1400" i="1" dirty="0" smtClean="0">
                <a:latin typeface="Franklin Gothic Book" panose="020B0503020102020204" pitchFamily="34" charset="0"/>
              </a:rPr>
              <a:t>maintained </a:t>
            </a:r>
            <a:r>
              <a:rPr lang="en-US" sz="1400" i="1" dirty="0">
                <a:latin typeface="Franklin Gothic Book" panose="020B0503020102020204" pitchFamily="34" charset="0"/>
              </a:rPr>
              <a:t>for the duration of the state of emergency or </a:t>
            </a:r>
            <a:r>
              <a:rPr lang="en-US" sz="1400" i="1" dirty="0" smtClean="0">
                <a:latin typeface="Franklin Gothic Book" panose="020B0503020102020204" pitchFamily="34" charset="0"/>
              </a:rPr>
              <a:t>	the </a:t>
            </a:r>
            <a:r>
              <a:rPr lang="en-US" sz="1400" i="1" dirty="0">
                <a:latin typeface="Franklin Gothic Book" panose="020B0503020102020204" pitchFamily="34" charset="0"/>
              </a:rPr>
              <a:t>duration of any and all COVID-19 funding </a:t>
            </a:r>
            <a:r>
              <a:rPr lang="en-US" sz="1400" i="1" dirty="0" smtClean="0">
                <a:latin typeface="Franklin Gothic Book" panose="020B0503020102020204" pitchFamily="34" charset="0"/>
              </a:rPr>
              <a:t>programs</a:t>
            </a:r>
            <a:r>
              <a:rPr lang="en-US" sz="1400" i="1" dirty="0">
                <a:latin typeface="Franklin Gothic Book" panose="020B0503020102020204" pitchFamily="34" charset="0"/>
              </a:rPr>
              <a:t>, whichever is later. After that time, no resident </a:t>
            </a:r>
            <a:r>
              <a:rPr lang="en-US" sz="1400" i="1" dirty="0" smtClean="0">
                <a:latin typeface="Franklin Gothic Book" panose="020B0503020102020204" pitchFamily="34" charset="0"/>
              </a:rPr>
              <a:t>	should </a:t>
            </a:r>
            <a:r>
              <a:rPr lang="en-US" sz="1400" i="1" dirty="0">
                <a:latin typeface="Franklin Gothic Book" panose="020B0503020102020204" pitchFamily="34" charset="0"/>
              </a:rPr>
              <a:t>be without water service for inability to </a:t>
            </a:r>
            <a:r>
              <a:rPr lang="en-US" sz="1400" i="1" dirty="0" smtClean="0">
                <a:latin typeface="Franklin Gothic Book" panose="020B0503020102020204" pitchFamily="34" charset="0"/>
              </a:rPr>
              <a:t>pay </a:t>
            </a:r>
            <a:r>
              <a:rPr lang="en-US" sz="1400" i="1" dirty="0">
                <a:latin typeface="Franklin Gothic Book" panose="020B0503020102020204" pitchFamily="34" charset="0"/>
              </a:rPr>
              <a:t>their bill—all they need to do is ask for assistance. </a:t>
            </a:r>
            <a:r>
              <a:rPr lang="en-US" sz="1400" i="1" dirty="0" smtClean="0">
                <a:latin typeface="Franklin Gothic Book" panose="020B0503020102020204" pitchFamily="34" charset="0"/>
              </a:rPr>
              <a:t>	There </a:t>
            </a:r>
            <a:r>
              <a:rPr lang="en-US" sz="1400" i="1" dirty="0">
                <a:latin typeface="Franklin Gothic Book" panose="020B0503020102020204" pitchFamily="34" charset="0"/>
              </a:rPr>
              <a:t>are a multitude of programs for our </a:t>
            </a:r>
            <a:r>
              <a:rPr lang="en-US" sz="1400" i="1" dirty="0" smtClean="0">
                <a:latin typeface="Franklin Gothic Book" panose="020B0503020102020204" pitchFamily="34" charset="0"/>
              </a:rPr>
              <a:t>residents</a:t>
            </a:r>
            <a:r>
              <a:rPr lang="en-US" sz="1400" i="1" dirty="0">
                <a:latin typeface="Franklin Gothic Book" panose="020B0503020102020204" pitchFamily="34" charset="0"/>
              </a:rPr>
              <a:t>, including the 10/30/50 Payment Plan, the Water </a:t>
            </a:r>
            <a:r>
              <a:rPr lang="en-US" sz="1400" i="1" dirty="0" smtClean="0">
                <a:latin typeface="Franklin Gothic Book" panose="020B0503020102020204" pitchFamily="34" charset="0"/>
              </a:rPr>
              <a:t>	Residential </a:t>
            </a:r>
            <a:r>
              <a:rPr lang="en-US" sz="1400" i="1" dirty="0">
                <a:latin typeface="Franklin Gothic Book" panose="020B0503020102020204" pitchFamily="34" charset="0"/>
              </a:rPr>
              <a:t>Assistance Program (WRAP), </a:t>
            </a:r>
            <a:r>
              <a:rPr lang="en-US" sz="1400" i="1" dirty="0" smtClean="0">
                <a:latin typeface="Franklin Gothic Book" panose="020B0503020102020204" pitchFamily="34" charset="0"/>
              </a:rPr>
              <a:t>WRAP-finity </a:t>
            </a:r>
            <a:r>
              <a:rPr lang="en-US" sz="1400" i="1" dirty="0">
                <a:latin typeface="Franklin Gothic Book" panose="020B0503020102020204" pitchFamily="34" charset="0"/>
              </a:rPr>
              <a:t>(discounted bill for income-qualifying senior and </a:t>
            </a:r>
            <a:r>
              <a:rPr lang="en-US" sz="1400" i="1" dirty="0" smtClean="0">
                <a:latin typeface="Franklin Gothic Book" panose="020B0503020102020204" pitchFamily="34" charset="0"/>
              </a:rPr>
              <a:t>	permanently </a:t>
            </a:r>
            <a:r>
              <a:rPr lang="en-US" sz="1400" i="1" dirty="0">
                <a:latin typeface="Franklin Gothic Book" panose="020B0503020102020204" pitchFamily="34" charset="0"/>
              </a:rPr>
              <a:t>disabled residents), State </a:t>
            </a:r>
            <a:r>
              <a:rPr lang="en-US" sz="1400" i="1" dirty="0" smtClean="0">
                <a:latin typeface="Franklin Gothic Book" panose="020B0503020102020204" pitchFamily="34" charset="0"/>
              </a:rPr>
              <a:t>Emergency </a:t>
            </a:r>
            <a:r>
              <a:rPr lang="en-US" sz="1400" i="1" dirty="0">
                <a:latin typeface="Franklin Gothic Book" panose="020B0503020102020204" pitchFamily="34" charset="0"/>
              </a:rPr>
              <a:t>Relief Funds, and the Detroit Community Health </a:t>
            </a:r>
            <a:r>
              <a:rPr lang="en-US" sz="1400" i="1" dirty="0" smtClean="0">
                <a:latin typeface="Franklin Gothic Book" panose="020B0503020102020204" pitchFamily="34" charset="0"/>
              </a:rPr>
              <a:t>	Corps</a:t>
            </a:r>
            <a:r>
              <a:rPr lang="en-US" sz="1400" i="1" dirty="0">
                <a:latin typeface="Franklin Gothic Book" panose="020B0503020102020204" pitchFamily="34" charset="0"/>
              </a:rPr>
              <a:t>. DWSD remains vigilant in its efforts </a:t>
            </a:r>
            <a:r>
              <a:rPr lang="en-US" sz="1400" i="1" dirty="0" smtClean="0">
                <a:latin typeface="Franklin Gothic Book" panose="020B0503020102020204" pitchFamily="34" charset="0"/>
              </a:rPr>
              <a:t>to </a:t>
            </a:r>
            <a:r>
              <a:rPr lang="en-US" sz="1400" i="1" dirty="0">
                <a:latin typeface="Franklin Gothic Book" panose="020B0503020102020204" pitchFamily="34" charset="0"/>
              </a:rPr>
              <a:t>secure additional funding sources and programs for our </a:t>
            </a:r>
            <a:r>
              <a:rPr lang="en-US" sz="1400" i="1" dirty="0" smtClean="0">
                <a:latin typeface="Franklin Gothic Book" panose="020B0503020102020204" pitchFamily="34" charset="0"/>
              </a:rPr>
              <a:t>	residents</a:t>
            </a:r>
            <a:r>
              <a:rPr lang="en-US" sz="1400" i="1" dirty="0">
                <a:latin typeface="Franklin Gothic Book" panose="020B0503020102020204" pitchFamily="34" charset="0"/>
              </a:rPr>
              <a:t>. The recent court rulings regarding </a:t>
            </a:r>
            <a:r>
              <a:rPr lang="en-US" sz="1400" i="1" dirty="0" smtClean="0">
                <a:latin typeface="Franklin Gothic Book" panose="020B0503020102020204" pitchFamily="34" charset="0"/>
              </a:rPr>
              <a:t>Governor </a:t>
            </a:r>
            <a:r>
              <a:rPr lang="en-US" sz="1400" i="1" dirty="0">
                <a:latin typeface="Franklin Gothic Book" panose="020B0503020102020204" pitchFamily="34" charset="0"/>
              </a:rPr>
              <a:t>Whitmer's executive powers do not affect </a:t>
            </a:r>
            <a:r>
              <a:rPr lang="en-US" sz="1400" i="1" dirty="0" smtClean="0">
                <a:latin typeface="Franklin Gothic Book" panose="020B0503020102020204" pitchFamily="34" charset="0"/>
              </a:rPr>
              <a:t>	DWSD’s </a:t>
            </a:r>
            <a:r>
              <a:rPr lang="en-US" sz="1400" i="1" dirty="0">
                <a:latin typeface="Franklin Gothic Book" panose="020B0503020102020204" pitchFamily="34" charset="0"/>
              </a:rPr>
              <a:t>actions</a:t>
            </a:r>
            <a:r>
              <a:rPr lang="en-US" sz="1400" i="1" dirty="0" smtClean="0">
                <a:latin typeface="Franklin Gothic Book" panose="020B0503020102020204" pitchFamily="34" charset="0"/>
              </a:rPr>
              <a:t>.</a:t>
            </a:r>
            <a:endParaRPr lang="en-US" sz="1400" i="1" dirty="0">
              <a:latin typeface="Franklin Gothic Book" panose="020B0503020102020204" pitchFamily="34" charset="0"/>
            </a:endParaRPr>
          </a:p>
        </p:txBody>
      </p:sp>
      <p:sp>
        <p:nvSpPr>
          <p:cNvPr id="9" name="Slide Number Placeholder 1"/>
          <p:cNvSpPr>
            <a:spLocks noGrp="1"/>
          </p:cNvSpPr>
          <p:nvPr>
            <p:ph type="sldNum" sz="quarter" idx="12"/>
          </p:nvPr>
        </p:nvSpPr>
        <p:spPr>
          <a:xfrm>
            <a:off x="1855304" y="6625395"/>
            <a:ext cx="2743200" cy="365125"/>
          </a:xfrm>
        </p:spPr>
        <p:txBody>
          <a:bodyPr/>
          <a:lstStyle/>
          <a:p>
            <a:r>
              <a:rPr lang="en-US" dirty="0" smtClean="0"/>
              <a:t>3</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3000" b="1" dirty="0" smtClean="0">
                <a:solidFill>
                  <a:srgbClr val="138F7E"/>
                </a:solidFill>
                <a:latin typeface="Franklin Gothic Book" panose="020B0503020102020204" pitchFamily="34" charset="0"/>
              </a:rPr>
              <a:t>DIRECTOR’S MESSAGE TO THE BOARD</a:t>
            </a:r>
            <a:endParaRPr lang="en-US" sz="3000" b="1" dirty="0">
              <a:solidFill>
                <a:srgbClr val="138F7E"/>
              </a:solidFill>
              <a:latin typeface="Franklin Gothic Book" panose="020B0503020102020204" pitchFamily="34" charset="0"/>
            </a:endParaRPr>
          </a:p>
        </p:txBody>
      </p:sp>
    </p:spTree>
    <p:extLst>
      <p:ext uri="{BB962C8B-B14F-4D97-AF65-F5344CB8AC3E}">
        <p14:creationId xmlns:p14="http://schemas.microsoft.com/office/powerpoint/2010/main" val="412078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Customer Care</a:t>
            </a:r>
            <a:endParaRPr lang="en-US" b="1" dirty="0">
              <a:solidFill>
                <a:schemeClr val="bg1"/>
              </a:solidFill>
              <a:latin typeface="Franklin Gothic Book" panose="020B05030201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114458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a:t>5</a:t>
            </a:r>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Number of Active Accounts</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119562" y="5913719"/>
            <a:ext cx="5790171" cy="523220"/>
          </a:xfrm>
          <a:prstGeom prst="rect">
            <a:avLst/>
          </a:prstGeom>
          <a:noFill/>
          <a:ln>
            <a:solidFill>
              <a:srgbClr val="279989"/>
            </a:solidFill>
          </a:ln>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Vacant parcels, parking lots and other properties with no need for water service, receive stormwater charges only (drainage).</a:t>
            </a:r>
          </a:p>
        </p:txBody>
      </p:sp>
      <p:graphicFrame>
        <p:nvGraphicFramePr>
          <p:cNvPr id="12" name="Chart Placeholder 10"/>
          <p:cNvGraphicFramePr>
            <a:graphicFrameLocks/>
          </p:cNvGraphicFramePr>
          <p:nvPr>
            <p:extLst>
              <p:ext uri="{D42A27DB-BD31-4B8C-83A1-F6EECF244321}">
                <p14:modId xmlns:p14="http://schemas.microsoft.com/office/powerpoint/2010/main" val="901036718"/>
              </p:ext>
            </p:extLst>
          </p:nvPr>
        </p:nvGraphicFramePr>
        <p:xfrm>
          <a:off x="4542601" y="1647028"/>
          <a:ext cx="4601399" cy="3403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Placeholder 10"/>
          <p:cNvGraphicFramePr>
            <a:graphicFrameLocks/>
          </p:cNvGraphicFramePr>
          <p:nvPr>
            <p:extLst>
              <p:ext uri="{D42A27DB-BD31-4B8C-83A1-F6EECF244321}">
                <p14:modId xmlns:p14="http://schemas.microsoft.com/office/powerpoint/2010/main" val="3091611338"/>
              </p:ext>
            </p:extLst>
          </p:nvPr>
        </p:nvGraphicFramePr>
        <p:xfrm>
          <a:off x="-95006" y="1475854"/>
          <a:ext cx="4832847" cy="3574263"/>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a:extLst>
              <a:ext uri="{FF2B5EF4-FFF2-40B4-BE49-F238E27FC236}">
                <a16:creationId xmlns:a16="http://schemas.microsoft.com/office/drawing/2014/main" id="{E590F077-668A-014E-8A04-A74DC22BB83E}"/>
              </a:ext>
            </a:extLst>
          </p:cNvPr>
          <p:cNvSpPr txBox="1">
            <a:spLocks/>
          </p:cNvSpPr>
          <p:nvPr/>
        </p:nvSpPr>
        <p:spPr>
          <a:xfrm>
            <a:off x="400593" y="1475854"/>
            <a:ext cx="8368937" cy="376853"/>
          </a:xfrm>
          <a:prstGeom prst="rect">
            <a:avLst/>
          </a:prstGeom>
        </p:spPr>
        <p:txBody>
          <a:bodyPr/>
          <a:lstStyle>
            <a:lvl1pPr marL="0" marR="0" indent="0" algn="l" defTabSz="914400" rtl="0" eaLnBrk="1" fontAlgn="auto" latinLnBrk="0" hangingPunct="1">
              <a:lnSpc>
                <a:spcPct val="90000"/>
              </a:lnSpc>
              <a:spcBef>
                <a:spcPts val="1000"/>
              </a:spcBef>
              <a:spcAft>
                <a:spcPts val="0"/>
              </a:spcAft>
              <a:buClr>
                <a:srgbClr val="219784"/>
              </a:buClr>
              <a:buSzTx/>
              <a:buFontTx/>
              <a:buNone/>
              <a:tabLst/>
              <a:defRPr sz="1800" b="0" i="0" kern="1200">
                <a:solidFill>
                  <a:schemeClr val="tx1">
                    <a:lumMod val="85000"/>
                    <a:lumOff val="1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rgbClr val="219784"/>
              </a:buClr>
              <a:buFont typeface=".Lucida Grande UI Regular"/>
              <a:buChar char="▪"/>
              <a:defRPr sz="1600" b="0" i="0" kern="1200">
                <a:solidFill>
                  <a:schemeClr val="tx1">
                    <a:lumMod val="85000"/>
                    <a:lumOff val="1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rgbClr val="219784"/>
              </a:buClr>
              <a:buFont typeface="Arial" panose="020B0604020202020204" pitchFamily="34" charset="0"/>
              <a:buChar char="•"/>
              <a:defRPr sz="1400" b="0" i="0" kern="1200">
                <a:solidFill>
                  <a:schemeClr val="tx1">
                    <a:lumMod val="85000"/>
                    <a:lumOff val="1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rgbClr val="219784"/>
              </a:buClr>
              <a:buFont typeface="Courier New" panose="02070309020205020404" pitchFamily="49" charset="0"/>
              <a:buChar char="o"/>
              <a:defRPr sz="1200" b="0" i="0" kern="1200">
                <a:solidFill>
                  <a:schemeClr val="tx1">
                    <a:lumMod val="85000"/>
                    <a:lumOff val="1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rgbClr val="219784"/>
              </a:buClr>
              <a:buFont typeface="System Font Regular"/>
              <a:buChar char="⁃"/>
              <a:defRPr sz="1200" b="0" i="0" kern="1200">
                <a:solidFill>
                  <a:schemeClr val="tx1">
                    <a:lumMod val="85000"/>
                    <a:lumOff val="1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Active </a:t>
            </a:r>
            <a:r>
              <a:rPr lang="en-US" b="1" dirty="0" smtClean="0">
                <a:solidFill>
                  <a:srgbClr val="27999D"/>
                </a:solidFill>
              </a:rPr>
              <a:t>Residential </a:t>
            </a:r>
            <a:r>
              <a:rPr lang="en-US" b="1" dirty="0" smtClean="0"/>
              <a:t>Accounts                                          Active </a:t>
            </a:r>
            <a:r>
              <a:rPr lang="en-US" b="1" dirty="0" smtClean="0">
                <a:solidFill>
                  <a:srgbClr val="27999D"/>
                </a:solidFill>
              </a:rPr>
              <a:t>Non-Residential</a:t>
            </a:r>
            <a:r>
              <a:rPr lang="en-US" b="1" dirty="0" smtClean="0">
                <a:solidFill>
                  <a:schemeClr val="tx1"/>
                </a:solidFill>
              </a:rPr>
              <a:t> Accounts</a:t>
            </a:r>
            <a:endParaRPr lang="en-US" dirty="0">
              <a:solidFill>
                <a:schemeClr val="tx1"/>
              </a:solidFill>
            </a:endParaRPr>
          </a:p>
        </p:txBody>
      </p:sp>
    </p:spTree>
    <p:extLst>
      <p:ext uri="{BB962C8B-B14F-4D97-AF65-F5344CB8AC3E}">
        <p14:creationId xmlns:p14="http://schemas.microsoft.com/office/powerpoint/2010/main" val="263276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6</a:t>
            </a:r>
            <a:endParaRPr lang="en-US" dirty="0"/>
          </a:p>
        </p:txBody>
      </p:sp>
      <p:sp>
        <p:nvSpPr>
          <p:cNvPr id="13" name="TextBox 12"/>
          <p:cNvSpPr txBox="1"/>
          <p:nvPr/>
        </p:nvSpPr>
        <p:spPr>
          <a:xfrm rot="16200000">
            <a:off x="-656475" y="1927667"/>
            <a:ext cx="1617751"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Number of Transactions</a:t>
            </a:r>
            <a:endParaRPr lang="en-US" sz="1100" dirty="0">
              <a:solidFill>
                <a:schemeClr val="tx1">
                  <a:lumMod val="75000"/>
                  <a:lumOff val="25000"/>
                </a:schemeClr>
              </a:solidFill>
              <a:latin typeface="Franklin Gothic Book" panose="020B0503020102020204" pitchFamily="34" charset="0"/>
            </a:endParaRPr>
          </a:p>
        </p:txBody>
      </p:sp>
      <p:sp>
        <p:nvSpPr>
          <p:cNvPr id="2" name="TextBox 1"/>
          <p:cNvSpPr txBox="1"/>
          <p:nvPr/>
        </p:nvSpPr>
        <p:spPr>
          <a:xfrm>
            <a:off x="4394050" y="677255"/>
            <a:ext cx="274320" cy="3108960"/>
          </a:xfrm>
          <a:prstGeom prst="rect">
            <a:avLst/>
          </a:prstGeom>
          <a:solidFill>
            <a:schemeClr val="bg1"/>
          </a:solidFill>
        </p:spPr>
        <p:txBody>
          <a:bodyPr wrap="none" rtlCol="0">
            <a:spAutoFit/>
          </a:bodyPr>
          <a:lstStyle/>
          <a:p>
            <a:endParaRPr lang="en-US" dirty="0"/>
          </a:p>
        </p:txBody>
      </p:sp>
      <p:sp>
        <p:nvSpPr>
          <p:cNvPr id="16" name="TextBox 15"/>
          <p:cNvSpPr txBox="1"/>
          <p:nvPr/>
        </p:nvSpPr>
        <p:spPr>
          <a:xfrm>
            <a:off x="8866980" y="1408153"/>
            <a:ext cx="274320" cy="3108960"/>
          </a:xfrm>
          <a:prstGeom prst="rect">
            <a:avLst/>
          </a:prstGeom>
          <a:solidFill>
            <a:schemeClr val="bg1"/>
          </a:solidFill>
        </p:spPr>
        <p:txBody>
          <a:bodyPr wrap="none" rtlCol="0">
            <a:spAutoFit/>
          </a:bodyPr>
          <a:lstStyle/>
          <a:p>
            <a:endParaRPr lang="en-US" dirty="0"/>
          </a:p>
        </p:txBody>
      </p:sp>
      <p:graphicFrame>
        <p:nvGraphicFramePr>
          <p:cNvPr id="6" name="Chart 5"/>
          <p:cNvGraphicFramePr/>
          <p:nvPr>
            <p:extLst>
              <p:ext uri="{D42A27DB-BD31-4B8C-83A1-F6EECF244321}">
                <p14:modId xmlns:p14="http://schemas.microsoft.com/office/powerpoint/2010/main" val="2165001342"/>
              </p:ext>
            </p:extLst>
          </p:nvPr>
        </p:nvGraphicFramePr>
        <p:xfrm>
          <a:off x="247681" y="709629"/>
          <a:ext cx="4835936" cy="3223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488219575"/>
              </p:ext>
            </p:extLst>
          </p:nvPr>
        </p:nvGraphicFramePr>
        <p:xfrm>
          <a:off x="4687280" y="3620185"/>
          <a:ext cx="4414385" cy="2942923"/>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a:extLst>
              <a:ext uri="{FF2B5EF4-FFF2-40B4-BE49-F238E27FC236}">
                <a16:creationId xmlns:a16="http://schemas.microsoft.com/office/drawing/2014/main" id="{A4551F2D-87A5-4144-B73E-642850CDE87C}"/>
              </a:ext>
            </a:extLst>
          </p:cNvPr>
          <p:cNvSpPr txBox="1">
            <a:spLocks/>
          </p:cNvSpPr>
          <p:nvPr/>
        </p:nvSpPr>
        <p:spPr>
          <a:xfrm>
            <a:off x="152400" y="1559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CUSTOMER CARE: Transactions</a:t>
            </a:r>
            <a:endParaRPr lang="en-US" sz="2500" b="1" dirty="0">
              <a:solidFill>
                <a:srgbClr val="138F7E"/>
              </a:solidFill>
              <a:latin typeface="Franklin Gothic Book" panose="020B0503020102020204" pitchFamily="34" charset="0"/>
            </a:endParaRPr>
          </a:p>
        </p:txBody>
      </p:sp>
      <p:sp>
        <p:nvSpPr>
          <p:cNvPr id="20" name="TextBox 19"/>
          <p:cNvSpPr txBox="1"/>
          <p:nvPr/>
        </p:nvSpPr>
        <p:spPr>
          <a:xfrm rot="16200000">
            <a:off x="3902926" y="5040926"/>
            <a:ext cx="1245854" cy="261610"/>
          </a:xfrm>
          <a:prstGeom prst="rect">
            <a:avLst/>
          </a:prstGeom>
          <a:noFill/>
        </p:spPr>
        <p:txBody>
          <a:bodyPr wrap="none" rtlCol="0">
            <a:spAutoFit/>
          </a:bodyPr>
          <a:lstStyle/>
          <a:p>
            <a:r>
              <a:rPr lang="en-US" sz="1100" dirty="0" smtClean="0">
                <a:solidFill>
                  <a:schemeClr val="tx1">
                    <a:lumMod val="75000"/>
                    <a:lumOff val="25000"/>
                  </a:schemeClr>
                </a:solidFill>
                <a:latin typeface="Franklin Gothic Book" panose="020B0503020102020204" pitchFamily="34" charset="0"/>
              </a:rPr>
              <a:t>Millions of Dollars</a:t>
            </a:r>
            <a:endParaRPr lang="en-US" sz="1100" dirty="0">
              <a:solidFill>
                <a:schemeClr val="tx1">
                  <a:lumMod val="75000"/>
                  <a:lumOff val="25000"/>
                </a:schemeClr>
              </a:solidFill>
              <a:latin typeface="Franklin Gothic Book" panose="020B0503020102020204" pitchFamily="34" charset="0"/>
            </a:endParaRPr>
          </a:p>
        </p:txBody>
      </p:sp>
      <p:sp>
        <p:nvSpPr>
          <p:cNvPr id="10" name="TextBox 9"/>
          <p:cNvSpPr txBox="1"/>
          <p:nvPr/>
        </p:nvSpPr>
        <p:spPr>
          <a:xfrm>
            <a:off x="33645" y="5308305"/>
            <a:ext cx="3852555" cy="1015663"/>
          </a:xfrm>
          <a:prstGeom prst="rect">
            <a:avLst/>
          </a:prstGeom>
          <a:noFill/>
          <a:ln>
            <a:noFill/>
          </a:ln>
        </p:spPr>
        <p:txBody>
          <a:bodyPr wrap="square" rtlCol="0">
            <a:spAutoFit/>
          </a:bodyPr>
          <a:lstStyle/>
          <a:p>
            <a:r>
              <a:rPr lang="en-US" sz="1200" dirty="0" smtClean="0">
                <a:solidFill>
                  <a:schemeClr val="tx1">
                    <a:lumMod val="75000"/>
                    <a:lumOff val="25000"/>
                  </a:schemeClr>
                </a:solidFill>
                <a:latin typeface="Franklin Gothic Book" panose="020B0503020102020204" pitchFamily="34" charset="0"/>
              </a:rPr>
              <a:t>DWSD continues to adapt during the COVID-19 Pandemic and is offering more services remotely, including contact via email at </a:t>
            </a:r>
            <a:r>
              <a:rPr lang="en-US" sz="1200" dirty="0" smtClean="0">
                <a:solidFill>
                  <a:schemeClr val="tx1">
                    <a:lumMod val="75000"/>
                    <a:lumOff val="25000"/>
                  </a:schemeClr>
                </a:solidFill>
                <a:latin typeface="Franklin Gothic Book" panose="020B0503020102020204" pitchFamily="34" charset="0"/>
                <a:hlinkClick r:id="rId4"/>
              </a:rPr>
              <a:t>mydwsd@detroitmi.gov</a:t>
            </a:r>
            <a:r>
              <a:rPr lang="en-US" sz="1200" dirty="0" smtClean="0">
                <a:solidFill>
                  <a:schemeClr val="tx1">
                    <a:lumMod val="75000"/>
                    <a:lumOff val="25000"/>
                  </a:schemeClr>
                </a:solidFill>
                <a:latin typeface="Franklin Gothic Book" panose="020B0503020102020204" pitchFamily="34" charset="0"/>
              </a:rPr>
              <a:t>. DWSD is also communicating the convenient, safe ways to pay and how customers can access their account(s).</a:t>
            </a:r>
          </a:p>
        </p:txBody>
      </p:sp>
      <p:cxnSp>
        <p:nvCxnSpPr>
          <p:cNvPr id="11" name="Straight Connector 10"/>
          <p:cNvCxnSpPr/>
          <p:nvPr/>
        </p:nvCxnSpPr>
        <p:spPr>
          <a:xfrm flipH="1">
            <a:off x="72224" y="5284028"/>
            <a:ext cx="374904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0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a:xfrm>
            <a:off x="1855304" y="6625395"/>
            <a:ext cx="2743200" cy="365125"/>
          </a:xfrm>
        </p:spPr>
        <p:txBody>
          <a:bodyPr/>
          <a:lstStyle/>
          <a:p>
            <a:r>
              <a:rPr lang="en-US" dirty="0" smtClean="0"/>
              <a:t>14</a:t>
            </a:r>
            <a:endParaRPr lang="en-US" dirty="0"/>
          </a:p>
        </p:txBody>
      </p:sp>
      <p:pic>
        <p:nvPicPr>
          <p:cNvPr id="4" name="Picture 3">
            <a:extLst>
              <a:ext uri="{FF2B5EF4-FFF2-40B4-BE49-F238E27FC236}">
                <a16:creationId xmlns:a16="http://schemas.microsoft.com/office/drawing/2014/main" id="{EEC7817B-92C9-F64A-8E97-19558D384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022D3748-B75F-8F4E-90B2-C24885156728}"/>
              </a:ext>
            </a:extLst>
          </p:cNvPr>
          <p:cNvSpPr txBox="1">
            <a:spLocks/>
          </p:cNvSpPr>
          <p:nvPr/>
        </p:nvSpPr>
        <p:spPr>
          <a:xfrm>
            <a:off x="1828801" y="2843781"/>
            <a:ext cx="7315200" cy="95857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smtClean="0">
                <a:solidFill>
                  <a:schemeClr val="bg1"/>
                </a:solidFill>
                <a:latin typeface="Franklin Gothic Book" panose="020B0503020102020204" pitchFamily="34" charset="0"/>
              </a:rPr>
              <a:t>Field Services</a:t>
            </a:r>
            <a:endParaRPr lang="en-US" b="1" dirty="0">
              <a:solidFill>
                <a:schemeClr val="bg1"/>
              </a:solidFill>
              <a:latin typeface="Franklin Gothic Book" panose="020B05030201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12423"/>
            <a:ext cx="2072644" cy="2621285"/>
          </a:xfrm>
          <a:prstGeom prst="rect">
            <a:avLst/>
          </a:prstGeom>
        </p:spPr>
      </p:pic>
    </p:spTree>
    <p:extLst>
      <p:ext uri="{BB962C8B-B14F-4D97-AF65-F5344CB8AC3E}">
        <p14:creationId xmlns:p14="http://schemas.microsoft.com/office/powerpoint/2010/main" val="209537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8</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Fire Hydrant Maintenance</a:t>
            </a:r>
            <a:endParaRPr lang="en-US" sz="2500" b="1" dirty="0">
              <a:solidFill>
                <a:srgbClr val="138F7E"/>
              </a:solidFill>
              <a:latin typeface="Franklin Gothic Book" panose="020B0503020102020204" pitchFamily="34" charset="0"/>
            </a:endParaRPr>
          </a:p>
        </p:txBody>
      </p:sp>
      <p:sp>
        <p:nvSpPr>
          <p:cNvPr id="13" name="TextBox 12"/>
          <p:cNvSpPr txBox="1"/>
          <p:nvPr/>
        </p:nvSpPr>
        <p:spPr>
          <a:xfrm>
            <a:off x="700340" y="4733500"/>
            <a:ext cx="6072496" cy="276999"/>
          </a:xfrm>
          <a:prstGeom prst="rect">
            <a:avLst/>
          </a:prstGeom>
          <a:noFill/>
        </p:spPr>
        <p:txBody>
          <a:bodyPr wrap="none" rtlCol="0">
            <a:spAutoFit/>
          </a:bodyPr>
          <a:lstStyle/>
          <a:p>
            <a:r>
              <a:rPr lang="en-US" sz="1200" dirty="0" smtClean="0">
                <a:solidFill>
                  <a:schemeClr val="accent1">
                    <a:lumMod val="75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Fire Hydrants    </a:t>
            </a:r>
            <a:r>
              <a:rPr lang="en-US" sz="1200" dirty="0" smtClean="0">
                <a:solidFill>
                  <a:schemeClr val="accent2">
                    <a:lumMod val="60000"/>
                    <a:lumOff val="40000"/>
                  </a:schemeClr>
                </a:solidFill>
                <a:latin typeface="Wingdings" panose="05000000000000000000" pitchFamily="2" charset="2"/>
              </a:rPr>
              <a:t>n</a:t>
            </a:r>
            <a:r>
              <a:rPr lang="en-US" sz="1200" b="1" dirty="0" smtClean="0">
                <a:latin typeface="Franklin Gothic Book" panose="020B0503020102020204" pitchFamily="34" charset="0"/>
              </a:rPr>
              <a:t> </a:t>
            </a:r>
            <a:r>
              <a:rPr lang="en-US" sz="1200" dirty="0" smtClean="0">
                <a:latin typeface="Franklin Gothic Book" panose="020B0503020102020204" pitchFamily="34" charset="0"/>
              </a:rPr>
              <a:t>Operating Hydrants </a:t>
            </a:r>
            <a:r>
              <a:rPr lang="en-US" sz="1200" dirty="0">
                <a:latin typeface="Franklin Gothic Book" panose="020B0503020102020204" pitchFamily="34" charset="0"/>
              </a:rPr>
              <a:t>with Issues </a:t>
            </a:r>
            <a:r>
              <a:rPr lang="en-US" sz="1200" dirty="0" smtClean="0">
                <a:latin typeface="Franklin Gothic Book" panose="020B0503020102020204" pitchFamily="34" charset="0"/>
              </a:rPr>
              <a:t>   </a:t>
            </a:r>
            <a:r>
              <a:rPr lang="en-US" sz="1200" dirty="0" smtClean="0">
                <a:solidFill>
                  <a:srgbClr val="C00000"/>
                </a:solidFill>
                <a:latin typeface="Wingdings" panose="05000000000000000000" pitchFamily="2" charset="2"/>
              </a:rPr>
              <a:t>n</a:t>
            </a:r>
            <a:r>
              <a:rPr lang="en-US" sz="1200" dirty="0" smtClean="0"/>
              <a:t> </a:t>
            </a:r>
            <a:r>
              <a:rPr lang="en-US" sz="1200" dirty="0" smtClean="0">
                <a:latin typeface="Franklin Gothic Book" panose="020B0503020102020204" pitchFamily="34" charset="0"/>
              </a:rPr>
              <a:t>Non-Operating Hydrants</a:t>
            </a:r>
            <a:endParaRPr lang="en-US" sz="1200" dirty="0">
              <a:latin typeface="Franklin Gothic Book" panose="020B0503020102020204" pitchFamily="34" charset="0"/>
            </a:endParaRPr>
          </a:p>
        </p:txBody>
      </p:sp>
      <p:cxnSp>
        <p:nvCxnSpPr>
          <p:cNvPr id="15" name="Straight Connector 14"/>
          <p:cNvCxnSpPr/>
          <p:nvPr/>
        </p:nvCxnSpPr>
        <p:spPr>
          <a:xfrm flipH="1">
            <a:off x="0" y="5304473"/>
            <a:ext cx="850392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688898217"/>
              </p:ext>
            </p:extLst>
          </p:nvPr>
        </p:nvGraphicFramePr>
        <p:xfrm>
          <a:off x="510989" y="654093"/>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0" y="5324163"/>
            <a:ext cx="7624482" cy="523220"/>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DWSD prioritizes fire hydrant maintenance as a key component of providing essential and exceptional service delivery led by the Maintenance &amp; Repair Service Line in our Operations Group.</a:t>
            </a:r>
            <a:endParaRPr lang="en-US" sz="1000" dirty="0">
              <a:solidFill>
                <a:schemeClr val="tx1">
                  <a:lumMod val="75000"/>
                  <a:lumOff val="25000"/>
                </a:schemeClr>
              </a:solidFill>
              <a:latin typeface="Franklin Gothic Book" panose="020B05030201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614" t="32825" r="51783" b="51079"/>
          <a:stretch/>
        </p:blipFill>
        <p:spPr>
          <a:xfrm>
            <a:off x="8022837" y="5114412"/>
            <a:ext cx="962166" cy="1371600"/>
          </a:xfrm>
          <a:prstGeom prst="rect">
            <a:avLst/>
          </a:prstGeom>
        </p:spPr>
      </p:pic>
    </p:spTree>
    <p:extLst>
      <p:ext uri="{BB962C8B-B14F-4D97-AF65-F5344CB8AC3E}">
        <p14:creationId xmlns:p14="http://schemas.microsoft.com/office/powerpoint/2010/main" val="28505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1855304" y="6625395"/>
            <a:ext cx="2743200" cy="365125"/>
          </a:xfrm>
        </p:spPr>
        <p:txBody>
          <a:bodyPr/>
          <a:lstStyle/>
          <a:p>
            <a:r>
              <a:rPr lang="en-US" dirty="0" smtClean="0"/>
              <a:t>9</a:t>
            </a:r>
            <a:endParaRPr lang="en-US" dirty="0"/>
          </a:p>
        </p:txBody>
      </p:sp>
      <p:sp>
        <p:nvSpPr>
          <p:cNvPr id="11" name="Title 1">
            <a:extLst>
              <a:ext uri="{FF2B5EF4-FFF2-40B4-BE49-F238E27FC236}">
                <a16:creationId xmlns:a16="http://schemas.microsoft.com/office/drawing/2014/main" id="{A4551F2D-87A5-4144-B73E-642850CDE87C}"/>
              </a:ext>
            </a:extLst>
          </p:cNvPr>
          <p:cNvSpPr txBox="1">
            <a:spLocks/>
          </p:cNvSpPr>
          <p:nvPr/>
        </p:nvSpPr>
        <p:spPr>
          <a:xfrm>
            <a:off x="0" y="3555"/>
            <a:ext cx="6938682" cy="70104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2500" b="1" dirty="0" smtClean="0">
                <a:solidFill>
                  <a:srgbClr val="138F7E"/>
                </a:solidFill>
                <a:latin typeface="Franklin Gothic Book" panose="020B0503020102020204" pitchFamily="34" charset="0"/>
              </a:rPr>
              <a:t>FIELD SERVICES: Running Water</a:t>
            </a:r>
            <a:endParaRPr lang="en-US" sz="2500" b="1" dirty="0">
              <a:solidFill>
                <a:srgbClr val="138F7E"/>
              </a:solidFill>
              <a:latin typeface="Franklin Gothic Book" panose="020B0503020102020204" pitchFamily="34" charset="0"/>
            </a:endParaRPr>
          </a:p>
        </p:txBody>
      </p:sp>
      <p:graphicFrame>
        <p:nvGraphicFramePr>
          <p:cNvPr id="4" name="Chart 3"/>
          <p:cNvGraphicFramePr/>
          <p:nvPr>
            <p:extLst>
              <p:ext uri="{D42A27DB-BD31-4B8C-83A1-F6EECF244321}">
                <p14:modId xmlns:p14="http://schemas.microsoft.com/office/powerpoint/2010/main" val="28964948"/>
              </p:ext>
            </p:extLst>
          </p:nvPr>
        </p:nvGraphicFramePr>
        <p:xfrm>
          <a:off x="1028700" y="1392766"/>
          <a:ext cx="7086600" cy="40724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0" y="5705014"/>
            <a:ext cx="7463246" cy="738664"/>
          </a:xfrm>
          <a:prstGeom prst="rect">
            <a:avLst/>
          </a:prstGeom>
          <a:noFill/>
        </p:spPr>
        <p:txBody>
          <a:bodyPr wrap="square" rtlCol="0">
            <a:spAutoFit/>
          </a:bodyPr>
          <a:lstStyle/>
          <a:p>
            <a:r>
              <a:rPr lang="en-US" sz="1400" dirty="0" smtClean="0">
                <a:solidFill>
                  <a:schemeClr val="tx1">
                    <a:lumMod val="75000"/>
                    <a:lumOff val="25000"/>
                  </a:schemeClr>
                </a:solidFill>
                <a:latin typeface="Franklin Gothic Book" panose="020B0503020102020204" pitchFamily="34" charset="0"/>
              </a:rPr>
              <a:t>Complaint volume in this category has decreased over the summer. DWSD Operations continues to prioritize work orders based on level of impact, with water main repairs, street flooding and</a:t>
            </a:r>
            <a:br>
              <a:rPr lang="en-US" sz="1400" dirty="0" smtClean="0">
                <a:solidFill>
                  <a:schemeClr val="tx1">
                    <a:lumMod val="75000"/>
                    <a:lumOff val="25000"/>
                  </a:schemeClr>
                </a:solidFill>
                <a:latin typeface="Franklin Gothic Book" panose="020B0503020102020204" pitchFamily="34" charset="0"/>
              </a:rPr>
            </a:br>
            <a:r>
              <a:rPr lang="en-US" sz="1400" dirty="0" smtClean="0">
                <a:solidFill>
                  <a:schemeClr val="tx1">
                    <a:lumMod val="75000"/>
                    <a:lumOff val="25000"/>
                  </a:schemeClr>
                </a:solidFill>
                <a:latin typeface="Franklin Gothic Book" panose="020B0503020102020204" pitchFamily="34" charset="0"/>
              </a:rPr>
              <a:t>water-in-basement complaints taking priority.</a:t>
            </a:r>
            <a:endParaRPr lang="en-US" sz="1100" dirty="0">
              <a:solidFill>
                <a:schemeClr val="tx1">
                  <a:lumMod val="75000"/>
                  <a:lumOff val="25000"/>
                </a:schemeClr>
              </a:solidFill>
              <a:latin typeface="Franklin Gothic Book" panose="020B0503020102020204" pitchFamily="34" charset="0"/>
            </a:endParaRPr>
          </a:p>
        </p:txBody>
      </p:sp>
      <p:cxnSp>
        <p:nvCxnSpPr>
          <p:cNvPr id="6" name="Straight Connector 5"/>
          <p:cNvCxnSpPr/>
          <p:nvPr/>
        </p:nvCxnSpPr>
        <p:spPr>
          <a:xfrm flipH="1">
            <a:off x="0" y="5675392"/>
            <a:ext cx="8869680" cy="0"/>
          </a:xfrm>
          <a:prstGeom prst="line">
            <a:avLst/>
          </a:prstGeom>
          <a:ln w="28575">
            <a:solidFill>
              <a:srgbClr val="27998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3210" y="5315926"/>
            <a:ext cx="5524718" cy="338554"/>
          </a:xfrm>
          <a:prstGeom prst="rect">
            <a:avLst/>
          </a:prstGeom>
          <a:noFill/>
        </p:spPr>
        <p:txBody>
          <a:bodyPr wrap="none" rtlCol="0">
            <a:spAutoFit/>
          </a:bodyPr>
          <a:lstStyle/>
          <a:p>
            <a:r>
              <a:rPr lang="en-US" sz="1600" dirty="0" smtClean="0">
                <a:solidFill>
                  <a:srgbClr val="C00000"/>
                </a:solidFill>
                <a:latin typeface="Wingdings" panose="05000000000000000000" pitchFamily="2" charset="2"/>
              </a:rPr>
              <a:t>n</a:t>
            </a:r>
            <a:r>
              <a:rPr lang="en-US" sz="1600" dirty="0" smtClean="0"/>
              <a:t> </a:t>
            </a:r>
            <a:r>
              <a:rPr lang="en-US" sz="1600" dirty="0" smtClean="0">
                <a:solidFill>
                  <a:schemeClr val="tx1">
                    <a:lumMod val="75000"/>
                    <a:lumOff val="25000"/>
                  </a:schemeClr>
                </a:solidFill>
                <a:latin typeface="Franklin Gothic Book" panose="020B0503020102020204" pitchFamily="34" charset="0"/>
              </a:rPr>
              <a:t>Reported by Customers               </a:t>
            </a:r>
            <a:r>
              <a:rPr lang="en-US" sz="1600" dirty="0" smtClean="0">
                <a:solidFill>
                  <a:schemeClr val="accent1">
                    <a:lumMod val="75000"/>
                  </a:schemeClr>
                </a:solidFill>
                <a:latin typeface="Wingdings" panose="05000000000000000000" pitchFamily="2" charset="2"/>
              </a:rPr>
              <a:t>n</a:t>
            </a:r>
            <a:r>
              <a:rPr lang="en-US" sz="1600" dirty="0" smtClean="0"/>
              <a:t> </a:t>
            </a:r>
            <a:r>
              <a:rPr lang="en-US" sz="1600" dirty="0">
                <a:solidFill>
                  <a:schemeClr val="tx1">
                    <a:lumMod val="75000"/>
                    <a:lumOff val="25000"/>
                  </a:schemeClr>
                </a:solidFill>
                <a:latin typeface="Franklin Gothic Book" panose="020B0503020102020204" pitchFamily="34" charset="0"/>
              </a:rPr>
              <a:t>Resolved </a:t>
            </a:r>
            <a:r>
              <a:rPr lang="en-US" sz="1600" dirty="0" smtClean="0">
                <a:solidFill>
                  <a:schemeClr val="tx1">
                    <a:lumMod val="75000"/>
                    <a:lumOff val="25000"/>
                  </a:schemeClr>
                </a:solidFill>
                <a:latin typeface="Franklin Gothic Book" panose="020B0503020102020204" pitchFamily="34" charset="0"/>
              </a:rPr>
              <a:t>within Two Days</a:t>
            </a:r>
            <a:endParaRPr lang="en-US" sz="1600" dirty="0">
              <a:solidFill>
                <a:schemeClr val="tx1">
                  <a:lumMod val="75000"/>
                  <a:lumOff val="25000"/>
                </a:schemeClr>
              </a:solidFill>
              <a:latin typeface="Franklin Gothic Book" panose="020B0503020102020204" pitchFamily="34" charset="0"/>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r="9391"/>
          <a:stretch/>
        </p:blipFill>
        <p:spPr>
          <a:xfrm rot="5400000">
            <a:off x="7196910" y="1497994"/>
            <a:ext cx="2071311" cy="1714500"/>
          </a:xfrm>
          <a:prstGeom prst="rect">
            <a:avLst/>
          </a:prstGeom>
        </p:spPr>
      </p:pic>
    </p:spTree>
    <p:extLst>
      <p:ext uri="{BB962C8B-B14F-4D97-AF65-F5344CB8AC3E}">
        <p14:creationId xmlns:p14="http://schemas.microsoft.com/office/powerpoint/2010/main" val="670544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81011</TotalTime>
  <Words>1234</Words>
  <Application>Microsoft Office PowerPoint</Application>
  <PresentationFormat>On-screen Show (4:3)</PresentationFormat>
  <Paragraphs>265</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Calibri</vt:lpstr>
      <vt:lpstr>Calibri Light</vt:lpstr>
      <vt:lpstr>Franklin Gothic Book</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Detroit Water and Sewerage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Peckinpaugh</dc:creator>
  <cp:lastModifiedBy>Bryan Peckinpaugh</cp:lastModifiedBy>
  <cp:revision>2548</cp:revision>
  <cp:lastPrinted>2019-11-20T19:03:00Z</cp:lastPrinted>
  <dcterms:created xsi:type="dcterms:W3CDTF">2016-04-19T17:03:52Z</dcterms:created>
  <dcterms:modified xsi:type="dcterms:W3CDTF">2020-10-16T05:41:09Z</dcterms:modified>
</cp:coreProperties>
</file>