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46" r:id="rId3"/>
    <p:sldId id="364" r:id="rId4"/>
    <p:sldId id="347" r:id="rId5"/>
    <p:sldId id="357" r:id="rId6"/>
    <p:sldId id="363" r:id="rId7"/>
    <p:sldId id="365" r:id="rId8"/>
    <p:sldId id="367" r:id="rId9"/>
    <p:sldId id="369" r:id="rId10"/>
    <p:sldId id="371" r:id="rId11"/>
    <p:sldId id="378" r:id="rId12"/>
    <p:sldId id="366" r:id="rId13"/>
    <p:sldId id="372" r:id="rId14"/>
    <p:sldId id="373" r:id="rId15"/>
    <p:sldId id="358" r:id="rId16"/>
    <p:sldId id="348" r:id="rId17"/>
    <p:sldId id="349" r:id="rId18"/>
    <p:sldId id="350" r:id="rId19"/>
    <p:sldId id="351" r:id="rId20"/>
    <p:sldId id="352" r:id="rId21"/>
    <p:sldId id="353" r:id="rId22"/>
    <p:sldId id="354" r:id="rId23"/>
    <p:sldId id="379" r:id="rId24"/>
    <p:sldId id="380" r:id="rId25"/>
    <p:sldId id="381" r:id="rId26"/>
    <p:sldId id="382" r:id="rId27"/>
    <p:sldId id="356" r:id="rId28"/>
    <p:sldId id="355"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99D"/>
    <a:srgbClr val="162074"/>
    <a:srgbClr val="63B1E8"/>
    <a:srgbClr val="004445"/>
    <a:srgbClr val="003B49"/>
    <a:srgbClr val="279989"/>
    <a:srgbClr val="B7CD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474" y="12"/>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26-486E-9D27-891C9E34A03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26-486E-9D27-891C9E34A03F}"/>
              </c:ext>
            </c:extLst>
          </c:dPt>
          <c:dLbls>
            <c:dLbl>
              <c:idx val="0"/>
              <c:layout>
                <c:manualLayout>
                  <c:x val="-0.1899378164729022"/>
                  <c:y val="-0.32025063457838226"/>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B26-486E-9D27-891C9E34A03F}"/>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B26-486E-9D27-891C9E34A03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Active Accounts</c:v>
                </c:pt>
                <c:pt idx="1">
                  <c:v>Delinquent</c:v>
                </c:pt>
              </c:strCache>
            </c:strRef>
          </c:cat>
          <c:val>
            <c:numRef>
              <c:f>Sheet1!$B$2:$B$3</c:f>
              <c:numCache>
                <c:formatCode>#,##0</c:formatCode>
                <c:ptCount val="2"/>
                <c:pt idx="0">
                  <c:v>259285</c:v>
                </c:pt>
                <c:pt idx="1">
                  <c:v>17514</c:v>
                </c:pt>
              </c:numCache>
            </c:numRef>
          </c:val>
          <c:extLst xmlns:c16r2="http://schemas.microsoft.com/office/drawing/2015/06/chart">
            <c:ext xmlns:c16="http://schemas.microsoft.com/office/drawing/2014/chart" uri="{C3380CC4-5D6E-409C-BE32-E72D297353CC}">
              <c16:uniqueId val="{00000004-EB26-486E-9D27-891C9E34A03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c:v>
                </c:pt>
              </c:strCache>
            </c:strRef>
          </c:tx>
          <c:spPr>
            <a:solidFill>
              <a:schemeClr val="accent1">
                <a:lumMod val="50000"/>
              </a:schemeClr>
            </a:solidFill>
            <a:ln>
              <a:noFill/>
            </a:ln>
            <a:effectLst/>
          </c:spPr>
          <c:invertIfNegative val="0"/>
          <c:dLbls>
            <c:dLbl>
              <c:idx val="0"/>
              <c:layout>
                <c:manualLayout>
                  <c:x val="-2.2916666666666665E-2"/>
                  <c:y val="6.250000000000000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9414-42AA-A701-FF158387C298}"/>
                </c:ext>
                <c:ext xmlns:c15="http://schemas.microsoft.com/office/drawing/2012/chart" uri="{CE6537A1-D6FC-4f65-9D91-7224C49458BB}">
                  <c15:layout/>
                  <c15:dlblFieldTable/>
                  <c15:showDataLabelsRange val="0"/>
                </c:ext>
              </c:extLst>
            </c:dLbl>
            <c:dLbl>
              <c:idx val="1"/>
              <c:layout>
                <c:manualLayout>
                  <c:x val="-1.4583333333333334E-2"/>
                  <c:y val="0"/>
                </c:manualLayout>
              </c:layout>
              <c:tx>
                <c:rich>
                  <a:bodyPr/>
                  <a:lstStyle/>
                  <a:p>
                    <a:fld id="{82D6E4D8-1589-44D9-9A27-4E9C405D7E73}" type="SERIESNAME">
                      <a:rPr lang="en-US" smtClean="0"/>
                      <a:pPr/>
                      <a:t>[SERIES NAME]</a:t>
                    </a:fld>
                    <a:r>
                      <a:rPr lang="en-US" baseline="0" dirty="0" smtClean="0"/>
                      <a:t/>
                    </a:r>
                    <a:br>
                      <a:rPr lang="en-US" baseline="0" dirty="0" smtClean="0"/>
                    </a:br>
                    <a:fld id="{79E54FA6-6D18-40C0-9FBF-D3CFC0943AD4}"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Sheet1!$B$2:$B$3</c:f>
              <c:numCache>
                <c:formatCode>0%</c:formatCode>
                <c:ptCount val="2"/>
                <c:pt idx="0">
                  <c:v>0.94379999999999997</c:v>
                </c:pt>
                <c:pt idx="1">
                  <c:v>0.89259999999999995</c:v>
                </c:pt>
              </c:numCache>
            </c:numRef>
          </c:val>
          <c:extLst xmlns:c16r2="http://schemas.microsoft.com/office/drawing/2015/06/chart">
            <c:ext xmlns:c16="http://schemas.microsoft.com/office/drawing/2014/chart" uri="{C3380CC4-5D6E-409C-BE32-E72D297353CC}">
              <c16:uniqueId val="{00000002-9414-42AA-A701-FF158387C298}"/>
            </c:ext>
          </c:extLst>
        </c:ser>
        <c:ser>
          <c:idx val="1"/>
          <c:order val="1"/>
          <c:tx>
            <c:strRef>
              <c:f>Sheet1!$C$1</c:f>
              <c:strCache>
                <c:ptCount val="1"/>
                <c:pt idx="0">
                  <c:v>June</c:v>
                </c:pt>
              </c:strCache>
            </c:strRef>
          </c:tx>
          <c:spPr>
            <a:solidFill>
              <a:schemeClr val="accent1">
                <a:lumMod val="75000"/>
              </a:schemeClr>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9414-42AA-A701-FF158387C298}"/>
                </c:ext>
                <c:ext xmlns:c15="http://schemas.microsoft.com/office/drawing/2012/chart" uri="{CE6537A1-D6FC-4f65-9D91-7224C49458BB}">
                  <c15:layout/>
                  <c15:dlblFieldTable/>
                  <c15:showDataLabelsRange val="0"/>
                </c:ext>
              </c:extLst>
            </c:dLbl>
            <c:dLbl>
              <c:idx val="1"/>
              <c:layout>
                <c:manualLayout>
                  <c:x val="6.2500000000000003E-3"/>
                  <c:y val="6.2500000000000003E-3"/>
                </c:manualLayout>
              </c:layout>
              <c:tx>
                <c:rich>
                  <a:bodyPr/>
                  <a:lstStyle/>
                  <a:p>
                    <a:fld id="{68B3F052-BB77-49E0-8ABC-EA036C9C8D2D}" type="SERIESNAME">
                      <a:rPr lang="en-US" smtClean="0"/>
                      <a:pPr/>
                      <a:t>[SERIES NAME]</a:t>
                    </a:fld>
                    <a:endParaRPr lang="en-US" dirty="0" smtClean="0"/>
                  </a:p>
                  <a:p>
                    <a:fld id="{1614D61F-CF9F-4FEA-BC96-3635032B8714}"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4-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Sheet1!$C$2:$C$3</c:f>
              <c:numCache>
                <c:formatCode>0%</c:formatCode>
                <c:ptCount val="2"/>
                <c:pt idx="0">
                  <c:v>0.95</c:v>
                </c:pt>
                <c:pt idx="1">
                  <c:v>0.87</c:v>
                </c:pt>
              </c:numCache>
            </c:numRef>
          </c:val>
          <c:extLst xmlns:c16r2="http://schemas.microsoft.com/office/drawing/2015/06/chart">
            <c:ext xmlns:c16="http://schemas.microsoft.com/office/drawing/2014/chart" uri="{C3380CC4-5D6E-409C-BE32-E72D297353CC}">
              <c16:uniqueId val="{00000005-9414-42AA-A701-FF158387C298}"/>
            </c:ext>
          </c:extLst>
        </c:ser>
        <c:ser>
          <c:idx val="2"/>
          <c:order val="2"/>
          <c:tx>
            <c:strRef>
              <c:f>Sheet1!$D$1</c:f>
              <c:strCache>
                <c:ptCount val="1"/>
                <c:pt idx="0">
                  <c:v>July</c:v>
                </c:pt>
              </c:strCache>
            </c:strRef>
          </c:tx>
          <c:spPr>
            <a:solidFill>
              <a:schemeClr val="accent1">
                <a:lumMod val="60000"/>
                <a:lumOff val="40000"/>
              </a:schemeClr>
            </a:solidFill>
            <a:ln>
              <a:noFill/>
            </a:ln>
            <a:effectLst/>
          </c:spPr>
          <c:invertIfNegative val="0"/>
          <c:dLbls>
            <c:dLbl>
              <c:idx val="0"/>
              <c:layout>
                <c:manualLayout>
                  <c:x val="0"/>
                  <c:y val="-6.2500000000000142E-3"/>
                </c:manualLayout>
              </c:layout>
              <c:tx>
                <c:rich>
                  <a:bodyPr/>
                  <a:lstStyle/>
                  <a:p>
                    <a:r>
                      <a:rPr lang="en-US" dirty="0" smtClean="0"/>
                      <a:t>July</a:t>
                    </a:r>
                    <a:endParaRPr lang="en-US" dirty="0" smtClean="0"/>
                  </a:p>
                  <a:p>
                    <a:fld id="{4C240454-FB3B-4EAD-BD8D-D993A0D6198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414-42AA-A701-FF158387C298}"/>
                </c:ext>
                <c:ext xmlns:c15="http://schemas.microsoft.com/office/drawing/2012/chart" uri="{CE6537A1-D6FC-4f65-9D91-7224C49458BB}">
                  <c15:layout/>
                  <c15:dlblFieldTable/>
                  <c15:showDataLabelsRange val="0"/>
                </c:ext>
              </c:extLst>
            </c:dLbl>
            <c:dLbl>
              <c:idx val="1"/>
              <c:layout>
                <c:manualLayout>
                  <c:x val="2.2916666666666512E-2"/>
                  <c:y val="3.1250000000000002E-3"/>
                </c:manualLayout>
              </c:layout>
              <c:tx>
                <c:rich>
                  <a:bodyPr/>
                  <a:lstStyle/>
                  <a:p>
                    <a:r>
                      <a:rPr lang="en-US" dirty="0" smtClean="0"/>
                      <a:t>July</a:t>
                    </a:r>
                    <a:endParaRPr lang="en-US" dirty="0" smtClean="0"/>
                  </a:p>
                  <a:p>
                    <a:fld id="{5998A9DC-6E8A-4BC7-9C21-CAF6411597E6}"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Sheet1!$D$2:$D$3</c:f>
              <c:numCache>
                <c:formatCode>0%</c:formatCode>
                <c:ptCount val="2"/>
                <c:pt idx="0">
                  <c:v>0.79120000000000001</c:v>
                </c:pt>
                <c:pt idx="1">
                  <c:v>0.89970000000000006</c:v>
                </c:pt>
              </c:numCache>
            </c:numRef>
          </c:val>
          <c:extLst xmlns:c16r2="http://schemas.microsoft.com/office/drawing/2015/06/char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241943544"/>
        <c:axId val="241943936"/>
      </c:barChart>
      <c:catAx>
        <c:axId val="241943544"/>
        <c:scaling>
          <c:orientation val="minMax"/>
        </c:scaling>
        <c:delete val="1"/>
        <c:axPos val="b"/>
        <c:numFmt formatCode="General" sourceLinked="1"/>
        <c:majorTickMark val="none"/>
        <c:minorTickMark val="none"/>
        <c:tickLblPos val="nextTo"/>
        <c:crossAx val="241943936"/>
        <c:crosses val="autoZero"/>
        <c:auto val="0"/>
        <c:lblAlgn val="ctr"/>
        <c:lblOffset val="100"/>
        <c:noMultiLvlLbl val="0"/>
      </c:catAx>
      <c:valAx>
        <c:axId val="2419439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194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tx>
                <c:rich>
                  <a:bodyPr/>
                  <a:lstStyle/>
                  <a:p>
                    <a:r>
                      <a:rPr lang="en-US" dirty="0" smtClean="0"/>
                      <a:t>Nonresidents</a:t>
                    </a:r>
                    <a:r>
                      <a:rPr lang="en-US" baseline="0" dirty="0" smtClean="0"/>
                      <a:t> </a:t>
                    </a:r>
                    <a:fld id="{BDFAE94E-2B11-476B-B9FB-F47A91591F27}"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15:layout/>
                  <c15:dlblFieldTable/>
                  <c15:showDataLabelsRange val="0"/>
                </c:ext>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September</c:v>
                </c:pt>
              </c:strCache>
            </c:strRef>
          </c:cat>
          <c:val>
            <c:numRef>
              <c:f>Sheet1!$B$2:$B$3</c:f>
              <c:numCache>
                <c:formatCode>General</c:formatCode>
                <c:ptCount val="2"/>
                <c:pt idx="0">
                  <c:v>225</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tx>
                <c:rich>
                  <a:bodyPr/>
                  <a:lstStyle/>
                  <a:p>
                    <a:r>
                      <a:rPr lang="en-US" baseline="0" dirty="0" smtClean="0"/>
                      <a:t>Detroit</a:t>
                    </a:r>
                  </a:p>
                  <a:p>
                    <a:r>
                      <a:rPr lang="en-US" baseline="0" dirty="0" smtClean="0"/>
                      <a:t>Residents</a:t>
                    </a:r>
                  </a:p>
                  <a:p>
                    <a:fld id="{BF0B95DD-4A85-4287-8EBF-4854899B9022}"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15:layout/>
                  <c15:dlblFieldTable/>
                  <c15:showDataLabelsRange val="0"/>
                </c:ext>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September</c:v>
                </c:pt>
              </c:strCache>
            </c:strRef>
          </c:cat>
          <c:val>
            <c:numRef>
              <c:f>Sheet1!$C$2:$C$3</c:f>
              <c:numCache>
                <c:formatCode>General</c:formatCode>
                <c:ptCount val="2"/>
                <c:pt idx="0">
                  <c:v>301</c:v>
                </c:pt>
                <c:pt idx="1">
                  <c:v>9</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241945112"/>
        <c:axId val="404826336"/>
      </c:barChart>
      <c:catAx>
        <c:axId val="24194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04826336"/>
        <c:crosses val="autoZero"/>
        <c:auto val="1"/>
        <c:lblAlgn val="ctr"/>
        <c:lblOffset val="100"/>
        <c:noMultiLvlLbl val="0"/>
      </c:catAx>
      <c:valAx>
        <c:axId val="40482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241945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53280839895015E-2"/>
          <c:y val="3.6828001968503936E-2"/>
          <c:w val="0.89999671916010504"/>
          <c:h val="0.82321899606299209"/>
        </c:manualLayout>
      </c:layout>
      <c:barChart>
        <c:barDir val="col"/>
        <c:grouping val="clustered"/>
        <c:varyColors val="0"/>
        <c:ser>
          <c:idx val="0"/>
          <c:order val="0"/>
          <c:tx>
            <c:strRef>
              <c:f>Sheet1!$B$1</c:f>
              <c:strCache>
                <c:ptCount val="1"/>
                <c:pt idx="0">
                  <c:v>Column1</c:v>
                </c:pt>
              </c:strCache>
            </c:strRef>
          </c:tx>
          <c:spPr>
            <a:solidFill>
              <a:srgbClr val="27999D"/>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741-4BCB-A9F6-144BC9C1C1BB}"/>
              </c:ext>
            </c:extLst>
          </c:dPt>
          <c:dPt>
            <c:idx val="1"/>
            <c:invertIfNegative val="0"/>
            <c:bubble3D val="0"/>
            <c:extLst xmlns:c16r2="http://schemas.microsoft.com/office/drawing/2015/06/chart">
              <c:ext xmlns:c16="http://schemas.microsoft.com/office/drawing/2014/chart" uri="{C3380CC4-5D6E-409C-BE32-E72D297353CC}">
                <c16:uniqueId val="{00000003-6741-4BCB-A9F6-144BC9C1C1BB}"/>
              </c:ext>
            </c:extLst>
          </c:dPt>
          <c:dPt>
            <c:idx val="2"/>
            <c:invertIfNegative val="0"/>
            <c:bubble3D val="0"/>
            <c:extLst xmlns:c16r2="http://schemas.microsoft.com/office/drawing/2015/06/chart">
              <c:ext xmlns:c16="http://schemas.microsoft.com/office/drawing/2014/chart" uri="{C3380CC4-5D6E-409C-BE32-E72D297353CC}">
                <c16:uniqueId val="{00000005-6741-4BCB-A9F6-144BC9C1C1BB}"/>
              </c:ext>
            </c:extLst>
          </c:dPt>
          <c:dPt>
            <c:idx val="3"/>
            <c:invertIfNegative val="0"/>
            <c:bubble3D val="0"/>
            <c:extLst xmlns:c16r2="http://schemas.microsoft.com/office/drawing/2015/06/chart">
              <c:ext xmlns:c16="http://schemas.microsoft.com/office/drawing/2014/chart" uri="{C3380CC4-5D6E-409C-BE32-E72D297353CC}">
                <c16:uniqueId val="{00000007-6741-4BCB-A9F6-144BC9C1C1BB}"/>
              </c:ext>
            </c:extLst>
          </c:dPt>
          <c:dLbls>
            <c:dLbl>
              <c:idx val="3"/>
              <c:layout/>
              <c:tx>
                <c:rich>
                  <a:bodyPr/>
                  <a:lstStyle/>
                  <a:p>
                    <a:fld id="{1AD4C133-7908-407E-9A1C-82A725FDDD83}" type="VALUE">
                      <a:rPr lang="en-US" smtClean="0"/>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741-4BCB-A9F6-144BC9C1C1BB}"/>
                </c:ext>
                <c:ext xmlns:c15="http://schemas.microsoft.com/office/drawing/2012/chart" uri="{CE6537A1-D6FC-4f65-9D91-7224C49458BB}">
                  <c15:layout/>
                  <c15:dlblFieldTable/>
                  <c15:showDataLabelsRange val="0"/>
                </c:ext>
              </c:extLst>
            </c:dLbl>
            <c:numFmt formatCode="#,##0" sourceLinked="0"/>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Total Eligible to Retire</c:v>
                </c:pt>
                <c:pt idx="1">
                  <c:v>July</c:v>
                </c:pt>
                <c:pt idx="2">
                  <c:v>August</c:v>
                </c:pt>
                <c:pt idx="3">
                  <c:v>September</c:v>
                </c:pt>
              </c:strCache>
            </c:strRef>
          </c:cat>
          <c:val>
            <c:numRef>
              <c:f>Sheet1!$B$2:$B$5</c:f>
              <c:numCache>
                <c:formatCode>General</c:formatCode>
                <c:ptCount val="4"/>
                <c:pt idx="0">
                  <c:v>115</c:v>
                </c:pt>
                <c:pt idx="1">
                  <c:v>3</c:v>
                </c:pt>
                <c:pt idx="2">
                  <c:v>1</c:v>
                </c:pt>
                <c:pt idx="3">
                  <c:v>0</c:v>
                </c:pt>
              </c:numCache>
            </c:numRef>
          </c:val>
          <c:extLst xmlns:c16r2="http://schemas.microsoft.com/office/drawing/2015/06/chart">
            <c:ext xmlns:c16="http://schemas.microsoft.com/office/drawing/2014/chart" uri="{C3380CC4-5D6E-409C-BE32-E72D297353CC}">
              <c16:uniqueId val="{0000000C-6741-4BCB-A9F6-144BC9C1C1BB}"/>
            </c:ext>
          </c:extLst>
        </c:ser>
        <c:dLbls>
          <c:dLblPos val="outEnd"/>
          <c:showLegendKey val="0"/>
          <c:showVal val="1"/>
          <c:showCatName val="0"/>
          <c:showSerName val="0"/>
          <c:showPercent val="0"/>
          <c:showBubbleSize val="0"/>
        </c:dLbls>
        <c:gapWidth val="444"/>
        <c:overlap val="-90"/>
        <c:axId val="504265656"/>
        <c:axId val="504267224"/>
      </c:barChart>
      <c:catAx>
        <c:axId val="504265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Franklin Gothic Book" panose="020B0503020102020204" pitchFamily="34" charset="0"/>
                <a:ea typeface="+mn-ea"/>
                <a:cs typeface="+mn-cs"/>
              </a:defRPr>
            </a:pPr>
            <a:endParaRPr lang="en-US"/>
          </a:p>
        </c:txPr>
        <c:crossAx val="504267224"/>
        <c:crosses val="autoZero"/>
        <c:auto val="0"/>
        <c:lblAlgn val="ctr"/>
        <c:lblOffset val="100"/>
        <c:noMultiLvlLbl val="0"/>
      </c:catAx>
      <c:valAx>
        <c:axId val="504267224"/>
        <c:scaling>
          <c:orientation val="minMax"/>
        </c:scaling>
        <c:delete val="1"/>
        <c:axPos val="l"/>
        <c:numFmt formatCode="General" sourceLinked="1"/>
        <c:majorTickMark val="none"/>
        <c:minorTickMark val="none"/>
        <c:tickLblPos val="nextTo"/>
        <c:crossAx val="504265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c:v>
                </c:pt>
              </c:strCache>
            </c:strRef>
          </c:tx>
          <c:spPr>
            <a:solidFill>
              <a:srgbClr val="1E3B49"/>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Sheet1!$B$2:$B$5</c:f>
              <c:numCache>
                <c:formatCode>General</c:formatCode>
                <c:ptCount val="4"/>
                <c:pt idx="0">
                  <c:v>0</c:v>
                </c:pt>
                <c:pt idx="1">
                  <c:v>5</c:v>
                </c:pt>
                <c:pt idx="2">
                  <c:v>15</c:v>
                </c:pt>
                <c:pt idx="3">
                  <c:v>50</c:v>
                </c:pt>
              </c:numCache>
            </c:numRef>
          </c:val>
          <c:extLst xmlns:c16r2="http://schemas.microsoft.com/office/drawing/2015/06/chart">
            <c:ext xmlns:c16="http://schemas.microsoft.com/office/drawing/2014/chart" uri="{C3380CC4-5D6E-409C-BE32-E72D297353CC}">
              <c16:uniqueId val="{00000000-5D88-4A78-A9EC-7CCE3EC2BFC7}"/>
            </c:ext>
          </c:extLst>
        </c:ser>
        <c:ser>
          <c:idx val="1"/>
          <c:order val="1"/>
          <c:tx>
            <c:strRef>
              <c:f>Sheet1!$C$1</c:f>
              <c:strCache>
                <c:ptCount val="1"/>
                <c:pt idx="0">
                  <c:v>August</c:v>
                </c:pt>
              </c:strCache>
            </c:strRef>
          </c:tx>
          <c:spPr>
            <a:solidFill>
              <a:srgbClr val="27999D"/>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Sheet1!$C$2:$C$5</c:f>
              <c:numCache>
                <c:formatCode>General</c:formatCode>
                <c:ptCount val="4"/>
                <c:pt idx="0">
                  <c:v>0</c:v>
                </c:pt>
                <c:pt idx="1">
                  <c:v>6</c:v>
                </c:pt>
                <c:pt idx="2">
                  <c:v>14</c:v>
                </c:pt>
                <c:pt idx="3">
                  <c:v>48</c:v>
                </c:pt>
              </c:numCache>
            </c:numRef>
          </c:val>
          <c:extLst xmlns:c16r2="http://schemas.microsoft.com/office/drawing/2015/06/chart">
            <c:ext xmlns:c16="http://schemas.microsoft.com/office/drawing/2014/chart" uri="{C3380CC4-5D6E-409C-BE32-E72D297353CC}">
              <c16:uniqueId val="{00000001-5D88-4A78-A9EC-7CCE3EC2BFC7}"/>
            </c:ext>
          </c:extLst>
        </c:ser>
        <c:ser>
          <c:idx val="2"/>
          <c:order val="2"/>
          <c:tx>
            <c:strRef>
              <c:f>Sheet1!$D$1</c:f>
              <c:strCache>
                <c:ptCount val="1"/>
                <c:pt idx="0">
                  <c:v>September</c:v>
                </c:pt>
              </c:strCache>
            </c:strRef>
          </c:tx>
          <c:spPr>
            <a:solidFill>
              <a:schemeClr val="accent3"/>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Sheet1!$D$2:$D$5</c:f>
              <c:numCache>
                <c:formatCode>General</c:formatCode>
                <c:ptCount val="4"/>
                <c:pt idx="0">
                  <c:v>0</c:v>
                </c:pt>
                <c:pt idx="1">
                  <c:v>3</c:v>
                </c:pt>
                <c:pt idx="2">
                  <c:v>16</c:v>
                </c:pt>
                <c:pt idx="3">
                  <c:v>44</c:v>
                </c:pt>
              </c:numCache>
            </c:numRef>
          </c:val>
          <c:extLst xmlns:c16r2="http://schemas.microsoft.com/office/drawing/2015/06/chart">
            <c:ext xmlns:c16="http://schemas.microsoft.com/office/drawing/2014/chart" uri="{C3380CC4-5D6E-409C-BE32-E72D297353CC}">
              <c16:uniqueId val="{00000002-5D88-4A78-A9EC-7CCE3EC2BFC7}"/>
            </c:ext>
          </c:extLst>
        </c:ser>
        <c:dLbls>
          <c:showLegendKey val="0"/>
          <c:showVal val="0"/>
          <c:showCatName val="0"/>
          <c:showSerName val="0"/>
          <c:showPercent val="0"/>
          <c:showBubbleSize val="0"/>
        </c:dLbls>
        <c:gapWidth val="219"/>
        <c:overlap val="-27"/>
        <c:axId val="504264872"/>
        <c:axId val="504265264"/>
      </c:barChart>
      <c:catAx>
        <c:axId val="50426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04265264"/>
        <c:crosses val="autoZero"/>
        <c:auto val="1"/>
        <c:lblAlgn val="ctr"/>
        <c:lblOffset val="100"/>
        <c:noMultiLvlLbl val="0"/>
      </c:catAx>
      <c:valAx>
        <c:axId val="50426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04264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FY2018-19</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5.8446359579331211E-2"/>
          <c:y val="1.5031714048186031E-2"/>
          <c:w val="0.87667498372669894"/>
          <c:h val="0.84983151773737986"/>
        </c:manualLayout>
      </c:layout>
      <c:barChart>
        <c:barDir val="bar"/>
        <c:grouping val="clustered"/>
        <c:varyColors val="0"/>
        <c:ser>
          <c:idx val="0"/>
          <c:order val="0"/>
          <c:tx>
            <c:strRef>
              <c:f>Sheet1!$B$1</c:f>
              <c:strCache>
                <c:ptCount val="1"/>
                <c:pt idx="0">
                  <c:v>FY2018-19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xmlns:c16r2="http://schemas.microsoft.com/office/drawing/2015/06/char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Sheet1!$C$2:$C$3</c:f>
              <c:numCache>
                <c:formatCode>General</c:formatCode>
                <c:ptCount val="2"/>
                <c:pt idx="0">
                  <c:v>8</c:v>
                </c:pt>
              </c:numCache>
            </c:numRef>
          </c:val>
          <c:extLst xmlns:c16r2="http://schemas.microsoft.com/office/drawing/2015/06/char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07932316770681E-2"/>
          <c:y val="3.625120092739384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Sheet1!$B$2:$B$3</c:f>
              <c:numCache>
                <c:formatCode>General</c:formatCode>
                <c:ptCount val="2"/>
                <c:pt idx="0">
                  <c:v>8</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Sheet1!$C$2:$C$3</c:f>
              <c:numCache>
                <c:formatCode>General</c:formatCode>
                <c:ptCount val="2"/>
                <c:pt idx="0">
                  <c:v>1</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Sheet1!$D$2:$D$3</c:f>
              <c:numCache>
                <c:formatCode>General</c:formatCode>
                <c:ptCount val="2"/>
                <c:pt idx="0">
                  <c:v>236</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477600528"/>
        <c:axId val="477600920"/>
      </c:barChart>
      <c:catAx>
        <c:axId val="477600528"/>
        <c:scaling>
          <c:orientation val="minMax"/>
        </c:scaling>
        <c:delete val="1"/>
        <c:axPos val="b"/>
        <c:numFmt formatCode="General" sourceLinked="1"/>
        <c:majorTickMark val="none"/>
        <c:minorTickMark val="none"/>
        <c:tickLblPos val="nextTo"/>
        <c:crossAx val="477600920"/>
        <c:crosses val="autoZero"/>
        <c:auto val="1"/>
        <c:lblAlgn val="ctr"/>
        <c:lblOffset val="100"/>
        <c:noMultiLvlLbl val="0"/>
      </c:catAx>
      <c:valAx>
        <c:axId val="477600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7600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Enquesta</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Sheet1!$B$2</c:f>
              <c:numCache>
                <c:formatCode>0.00%</c:formatCode>
                <c:ptCount val="1"/>
                <c:pt idx="0">
                  <c:v>0.99729999999999996</c:v>
                </c:pt>
              </c:numCache>
            </c:numRef>
          </c:val>
          <c:extLst xmlns:c16r2="http://schemas.microsoft.com/office/drawing/2015/06/chart">
            <c:ext xmlns:c16="http://schemas.microsoft.com/office/drawing/2014/chart" uri="{C3380CC4-5D6E-409C-BE32-E72D297353CC}">
              <c16:uniqueId val="{00000000-94C4-4D2F-BD69-8B58BB1AFF5D}"/>
            </c:ext>
          </c:extLst>
        </c:ser>
        <c:ser>
          <c:idx val="1"/>
          <c:order val="1"/>
          <c:tx>
            <c:strRef>
              <c:f>Sheet1!$C$1</c:f>
              <c:strCache>
                <c:ptCount val="1"/>
                <c:pt idx="0">
                  <c:v>Inovah</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Sheet1!$C$2</c:f>
              <c:numCache>
                <c:formatCode>0.00%</c:formatCode>
                <c:ptCount val="1"/>
                <c:pt idx="0">
                  <c:v>0.9839</c:v>
                </c:pt>
              </c:numCache>
            </c:numRef>
          </c:val>
          <c:extLst xmlns:c16r2="http://schemas.microsoft.com/office/drawing/2015/06/chart">
            <c:ext xmlns:c16="http://schemas.microsoft.com/office/drawing/2014/chart" uri="{C3380CC4-5D6E-409C-BE32-E72D297353CC}">
              <c16:uniqueId val="{00000001-94C4-4D2F-BD69-8B58BB1AFF5D}"/>
            </c:ext>
          </c:extLst>
        </c:ser>
        <c:ser>
          <c:idx val="2"/>
          <c:order val="2"/>
          <c:tx>
            <c:strRef>
              <c:f>Sheet1!$D$1</c:f>
              <c:strCache>
                <c:ptCount val="1"/>
                <c:pt idx="0">
                  <c:v>Zipwire</c:v>
                </c:pt>
              </c:strCache>
            </c:strRef>
          </c:tx>
          <c:spPr>
            <a:solidFill>
              <a:schemeClr val="accent3"/>
            </a:solidFill>
            <a:ln>
              <a:noFill/>
            </a:ln>
            <a:effectLst/>
            <a:sp3d/>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Sheet1!$D$2</c:f>
              <c:numCache>
                <c:formatCode>0.00%</c:formatCode>
                <c:ptCount val="1"/>
                <c:pt idx="0">
                  <c:v>1</c:v>
                </c:pt>
              </c:numCache>
            </c:numRef>
          </c:val>
          <c:extLst xmlns:c16r2="http://schemas.microsoft.com/office/drawing/2015/06/chart">
            <c:ext xmlns:c16="http://schemas.microsoft.com/office/drawing/2014/chart" uri="{C3380CC4-5D6E-409C-BE32-E72D297353CC}">
              <c16:uniqueId val="{00000002-94C4-4D2F-BD69-8B58BB1AFF5D}"/>
            </c:ext>
          </c:extLst>
        </c:ser>
        <c:ser>
          <c:idx val="3"/>
          <c:order val="3"/>
          <c:tx>
            <c:strRef>
              <c:f>Sheet1!$E$1</c:f>
              <c:strCache>
                <c:ptCount val="1"/>
                <c:pt idx="0">
                  <c:v>InvoiceCloud</c:v>
                </c:pt>
              </c:strCache>
            </c:strRef>
          </c:tx>
          <c:spPr>
            <a:solidFill>
              <a:schemeClr val="accent4"/>
            </a:solidFill>
            <a:ln>
              <a:noFill/>
            </a:ln>
            <a:effectLst/>
            <a:sp3d/>
          </c:spPr>
          <c:invertIfNegative val="0"/>
          <c:dLbls>
            <c:dLbl>
              <c:idx val="0"/>
              <c:layout>
                <c:manualLayout>
                  <c:x val="1.041666666666659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Sheet1!$E$2</c:f>
              <c:numCache>
                <c:formatCode>0.00%</c:formatCode>
                <c:ptCount val="1"/>
                <c:pt idx="0">
                  <c:v>0.9839</c:v>
                </c:pt>
              </c:numCache>
            </c:numRef>
          </c:val>
          <c:extLst xmlns:c16r2="http://schemas.microsoft.com/office/drawing/2015/06/chart">
            <c:ext xmlns:c16="http://schemas.microsoft.com/office/drawing/2014/chart" uri="{C3380CC4-5D6E-409C-BE32-E72D297353CC}">
              <c16:uniqueId val="{00000003-94C4-4D2F-BD69-8B58BB1AFF5D}"/>
            </c:ext>
          </c:extLst>
        </c:ser>
        <c:ser>
          <c:idx val="4"/>
          <c:order val="4"/>
          <c:tx>
            <c:strRef>
              <c:f>Sheet1!$F$1</c:f>
              <c:strCache>
                <c:ptCount val="1"/>
                <c:pt idx="0">
                  <c:v>Selectron IVR</c:v>
                </c:pt>
              </c:strCache>
            </c:strRef>
          </c:tx>
          <c:spPr>
            <a:solidFill>
              <a:schemeClr val="accent5"/>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Sheet1!$F$2</c:f>
              <c:numCache>
                <c:formatCode>0.00%</c:formatCode>
                <c:ptCount val="1"/>
                <c:pt idx="0">
                  <c:v>0.7581</c:v>
                </c:pt>
              </c:numCache>
            </c:numRef>
          </c:val>
          <c:extLst xmlns:c16r2="http://schemas.microsoft.com/office/drawing/2015/06/chart">
            <c:ext xmlns:c16="http://schemas.microsoft.com/office/drawing/2014/chart" uri="{C3380CC4-5D6E-409C-BE32-E72D297353CC}">
              <c16:uniqueId val="{00000004-94C4-4D2F-BD69-8B58BB1AFF5D}"/>
            </c:ext>
          </c:extLst>
        </c:ser>
        <c:ser>
          <c:idx val="5"/>
          <c:order val="5"/>
          <c:tx>
            <c:strRef>
              <c:f>Sheet1!$G$1</c:f>
              <c:strCache>
                <c:ptCount val="1"/>
                <c:pt idx="0">
                  <c:v>Kiosks</c:v>
                </c:pt>
              </c:strCache>
            </c:strRef>
          </c:tx>
          <c:spPr>
            <a:solidFill>
              <a:schemeClr val="accent6"/>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Sheet1!$G$2</c:f>
              <c:numCache>
                <c:formatCode>0.00%</c:formatCode>
                <c:ptCount val="1"/>
                <c:pt idx="0">
                  <c:v>1</c:v>
                </c:pt>
              </c:numCache>
            </c:numRef>
          </c:val>
          <c:extLst xmlns:c16r2="http://schemas.microsoft.com/office/drawing/2015/06/chart">
            <c:ext xmlns:c16="http://schemas.microsoft.com/office/drawing/2014/chart" uri="{C3380CC4-5D6E-409C-BE32-E72D297353CC}">
              <c16:uniqueId val="{00000005-94C4-4D2F-BD69-8B58BB1AFF5D}"/>
            </c:ext>
          </c:extLst>
        </c:ser>
        <c:ser>
          <c:idx val="6"/>
          <c:order val="6"/>
          <c:tx>
            <c:strRef>
              <c:f>Sheet1!$H$1</c:f>
              <c:strCache>
                <c:ptCount val="1"/>
                <c:pt idx="0">
                  <c:v>Portal</c:v>
                </c:pt>
              </c:strCache>
            </c:strRef>
          </c:tx>
          <c:spPr>
            <a:solidFill>
              <a:schemeClr val="accent1">
                <a:lumMod val="60000"/>
              </a:schemeClr>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c:f>
              <c:strCache>
                <c:ptCount val="1"/>
                <c:pt idx="0">
                  <c:v>May 2018</c:v>
                </c:pt>
              </c:strCache>
            </c:strRef>
          </c:cat>
          <c:val>
            <c:numRef>
              <c:f>Sheet1!$H$2</c:f>
              <c:numCache>
                <c:formatCode>0.00%</c:formatCode>
                <c:ptCount val="1"/>
                <c:pt idx="0">
                  <c:v>1</c:v>
                </c:pt>
              </c:numCache>
            </c:numRef>
          </c:val>
          <c:extLst xmlns:c16r2="http://schemas.microsoft.com/office/drawing/2015/06/chart">
            <c:ext xmlns:c16="http://schemas.microsoft.com/office/drawing/2014/chart" uri="{C3380CC4-5D6E-409C-BE32-E72D297353CC}">
              <c16:uniqueId val="{00000006-94C4-4D2F-BD69-8B58BB1AFF5D}"/>
            </c:ext>
          </c:extLst>
        </c:ser>
        <c:dLbls>
          <c:showLegendKey val="0"/>
          <c:showVal val="0"/>
          <c:showCatName val="0"/>
          <c:showSerName val="0"/>
          <c:showPercent val="0"/>
          <c:showBubbleSize val="0"/>
        </c:dLbls>
        <c:gapWidth val="150"/>
        <c:shape val="box"/>
        <c:axId val="243475072"/>
        <c:axId val="243475464"/>
        <c:axId val="0"/>
      </c:bar3DChart>
      <c:catAx>
        <c:axId val="243475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3475464"/>
        <c:crosses val="autoZero"/>
        <c:auto val="1"/>
        <c:lblAlgn val="ctr"/>
        <c:lblOffset val="100"/>
        <c:noMultiLvlLbl val="0"/>
      </c:catAx>
      <c:valAx>
        <c:axId val="2434754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3475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3C-4A02-A9BA-D2F5B49B5D3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3C-4A02-A9BA-D2F5B49B5D3A}"/>
              </c:ext>
            </c:extLst>
          </c:dPt>
          <c:dLbls>
            <c:dLbl>
              <c:idx val="0"/>
              <c:layout>
                <c:manualLayout>
                  <c:x val="-0.1518355379345874"/>
                  <c:y val="-0.24439045270202331"/>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C3C-4A02-A9BA-D2F5B49B5D3A}"/>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C3C-4A02-A9BA-D2F5B49B5D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Delinquent</c:v>
                </c:pt>
              </c:strCache>
            </c:strRef>
          </c:cat>
          <c:val>
            <c:numRef>
              <c:f>Sheet1!$B$2:$B$3</c:f>
              <c:numCache>
                <c:formatCode>#,##0</c:formatCode>
                <c:ptCount val="2"/>
                <c:pt idx="0">
                  <c:v>228121</c:v>
                </c:pt>
                <c:pt idx="1">
                  <c:v>16105</c:v>
                </c:pt>
              </c:numCache>
            </c:numRef>
          </c:val>
          <c:extLst xmlns:c16r2="http://schemas.microsoft.com/office/drawing/2015/06/chart">
            <c:ext xmlns:c16="http://schemas.microsoft.com/office/drawing/2014/chart" uri="{C3380CC4-5D6E-409C-BE32-E72D297353CC}">
              <c16:uniqueId val="{00000004-2C3C-4A02-A9BA-D2F5B49B5D3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0B-4699-BD3B-DE1879FEE9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0B-4699-BD3B-DE1879FEE933}"/>
              </c:ext>
            </c:extLst>
          </c:dPt>
          <c:dLbls>
            <c:dLbl>
              <c:idx val="0"/>
              <c:layout>
                <c:manualLayout>
                  <c:x val="-8.0188027275289217E-2"/>
                  <c:y val="-0.29759858167517622"/>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C0B-4699-BD3B-DE1879FEE933}"/>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C0B-4699-BD3B-DE1879FEE93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Deinquent</c:v>
                </c:pt>
              </c:strCache>
            </c:strRef>
          </c:cat>
          <c:val>
            <c:numRef>
              <c:f>Sheet1!$B$2:$B$3</c:f>
              <c:numCache>
                <c:formatCode>#,##0</c:formatCode>
                <c:ptCount val="2"/>
                <c:pt idx="0">
                  <c:v>31164</c:v>
                </c:pt>
                <c:pt idx="1">
                  <c:v>1409</c:v>
                </c:pt>
              </c:numCache>
            </c:numRef>
          </c:val>
          <c:extLst xmlns:c16r2="http://schemas.microsoft.com/office/drawing/2015/06/chart">
            <c:ext xmlns:c16="http://schemas.microsoft.com/office/drawing/2014/chart" uri="{C3380CC4-5D6E-409C-BE32-E72D297353CC}">
              <c16:uniqueId val="{00000004-EC0B-4699-BD3B-DE1879FEE9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B725C134-898F-4B99-AF91-A1F3B4605C37}"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c:formatCode>
                <c:ptCount val="1"/>
                <c:pt idx="0">
                  <c:v>20550</c:v>
                </c:pt>
              </c:numCache>
            </c:numRef>
          </c:val>
          <c:extLst xmlns:c16r2="http://schemas.microsoft.com/office/drawing/2015/06/chart">
            <c:ext xmlns:c16="http://schemas.microsoft.com/office/drawing/2014/chart" uri="{C3380CC4-5D6E-409C-BE32-E72D297353CC}">
              <c16:uniqueId val="{00000001-5B74-48D8-8DF9-8D0294BE79B6}"/>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tx>
                <c:rich>
                  <a:bodyPr/>
                  <a:lstStyle/>
                  <a:p>
                    <a:fld id="{B5552BD0-DC3D-4B8C-A970-35043FD77FF3}" type="SERIESNAME">
                      <a:rPr lang="en-US" smtClean="0"/>
                      <a:pPr/>
                      <a:t>[SERIES NAME]</a:t>
                    </a:fld>
                    <a:r>
                      <a:rPr lang="en-US" baseline="0" dirty="0" smtClean="0"/>
                      <a:t> </a:t>
                    </a:r>
                    <a:fld id="{E80B2BCE-58C4-4061-AFE7-9EA924F41EB9}" type="VALUE">
                      <a:rPr lang="en-US" baseline="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c:formatCode>
                <c:ptCount val="1"/>
                <c:pt idx="0">
                  <c:v>18381</c:v>
                </c:pt>
              </c:numCache>
            </c:numRef>
          </c:val>
          <c:extLst xmlns:c16r2="http://schemas.microsoft.com/office/drawing/2015/06/chart">
            <c:ext xmlns:c16="http://schemas.microsoft.com/office/drawing/2014/chart" uri="{C3380CC4-5D6E-409C-BE32-E72D297353CC}">
              <c16:uniqueId val="{00000003-5B74-48D8-8DF9-8D0294BE79B6}"/>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tx>
                <c:rich>
                  <a:bodyPr/>
                  <a:lstStyle/>
                  <a:p>
                    <a:r>
                      <a:rPr lang="en-US" dirty="0" smtClean="0"/>
                      <a:t>Mail</a:t>
                    </a:r>
                  </a:p>
                  <a:p>
                    <a:fld id="{8AE65906-CB45-4B37-B603-3830A97B4FEC}"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c:formatCode>
                <c:ptCount val="1"/>
                <c:pt idx="0">
                  <c:v>41759</c:v>
                </c:pt>
              </c:numCache>
            </c:numRef>
          </c:val>
          <c:extLst xmlns:c16r2="http://schemas.microsoft.com/office/drawing/2015/06/chart">
            <c:ext xmlns:c16="http://schemas.microsoft.com/office/drawing/2014/chart" uri="{C3380CC4-5D6E-409C-BE32-E72D297353CC}">
              <c16:uniqueId val="{00000005-5B74-48D8-8DF9-8D0294BE79B6}"/>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tx>
                <c:rich>
                  <a:bodyPr/>
                  <a:lstStyle/>
                  <a:p>
                    <a:r>
                      <a:rPr lang="en-US" dirty="0" smtClean="0"/>
                      <a:t>Phone</a:t>
                    </a:r>
                    <a:br>
                      <a:rPr lang="en-US" dirty="0" smtClean="0"/>
                    </a:br>
                    <a:fld id="{C0A91174-F362-4637-BE0A-D490B037577A}" type="VALUE">
                      <a:rPr lang="en-US" baseline="0" smtClean="0"/>
                      <a:pPr/>
                      <a:t>[VALUE]</a:t>
                    </a:fld>
                    <a:endParaRPr lang="en-US"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c:formatCode>
                <c:ptCount val="1"/>
                <c:pt idx="0">
                  <c:v>15342</c:v>
                </c:pt>
              </c:numCache>
            </c:numRef>
          </c:val>
          <c:extLst xmlns:c16r2="http://schemas.microsoft.com/office/drawing/2015/06/chart">
            <c:ext xmlns:c16="http://schemas.microsoft.com/office/drawing/2014/chart" uri="{C3380CC4-5D6E-409C-BE32-E72D297353CC}">
              <c16:uniqueId val="{00000007-5B74-48D8-8DF9-8D0294BE79B6}"/>
            </c:ext>
          </c:extLst>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BD4CC803-E83F-497B-BC99-046F3CB8385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B74-48D8-8DF9-8D0294BE79B6}"/>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c:formatCode>
                <c:ptCount val="1"/>
                <c:pt idx="0">
                  <c:v>45715</c:v>
                </c:pt>
              </c:numCache>
            </c:numRef>
          </c:val>
          <c:extLst xmlns:c16r2="http://schemas.microsoft.com/office/drawing/2015/06/chart">
            <c:ext xmlns:c16="http://schemas.microsoft.com/office/drawing/2014/chart" uri="{C3380CC4-5D6E-409C-BE32-E72D297353CC}">
              <c16:uniqueId val="{00000009-5B74-48D8-8DF9-8D0294BE79B6}"/>
            </c:ext>
          </c:extLst>
        </c:ser>
        <c:dLbls>
          <c:showLegendKey val="0"/>
          <c:showVal val="0"/>
          <c:showCatName val="0"/>
          <c:showSerName val="0"/>
          <c:showPercent val="0"/>
          <c:showBubbleSize val="0"/>
        </c:dLbls>
        <c:gapWidth val="219"/>
        <c:overlap val="-27"/>
        <c:axId val="241827232"/>
        <c:axId val="159558440"/>
      </c:barChart>
      <c:catAx>
        <c:axId val="241827232"/>
        <c:scaling>
          <c:orientation val="minMax"/>
        </c:scaling>
        <c:delete val="1"/>
        <c:axPos val="b"/>
        <c:numFmt formatCode="General" sourceLinked="1"/>
        <c:majorTickMark val="none"/>
        <c:minorTickMark val="none"/>
        <c:tickLblPos val="nextTo"/>
        <c:crossAx val="159558440"/>
        <c:crosses val="autoZero"/>
        <c:auto val="0"/>
        <c:lblAlgn val="ctr"/>
        <c:lblOffset val="100"/>
        <c:noMultiLvlLbl val="0"/>
      </c:catAx>
      <c:valAx>
        <c:axId val="159558440"/>
        <c:scaling>
          <c:orientation val="minMax"/>
          <c:max val="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1827232"/>
        <c:crosses val="autoZero"/>
        <c:crossBetween val="between"/>
        <c:majorUnit val="5000"/>
        <c:min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layout/>
              <c:tx>
                <c:rich>
                  <a:bodyPr/>
                  <a:lstStyle/>
                  <a:p>
                    <a:r>
                      <a:rPr lang="en-US" dirty="0" smtClean="0"/>
                      <a:t>Walk-Ins</a:t>
                    </a:r>
                  </a:p>
                  <a:p>
                    <a:fld id="{EFADD059-9101-400F-B1D3-A77127A46C78}"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"$"#,##0.0</c:formatCode>
                <c:ptCount val="1"/>
                <c:pt idx="0">
                  <c:v>7.2</c:v>
                </c:pt>
              </c:numCache>
            </c:numRef>
          </c:val>
          <c:extLst xmlns:c16r2="http://schemas.microsoft.com/office/drawing/2015/06/chart">
            <c:ext xmlns:c16="http://schemas.microsoft.com/office/drawing/2014/chart" uri="{C3380CC4-5D6E-409C-BE32-E72D297353CC}">
              <c16:uniqueId val="{00000001-5635-4FED-AB55-4DB85ABDD70D}"/>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manualLayout>
                  <c:x val="-2.7481408935049962E-3"/>
                  <c:y val="5.8511050933323726E-2"/>
                </c:manualLayout>
              </c:layout>
              <c:tx>
                <c:rich>
                  <a:bodyPr/>
                  <a:lstStyle/>
                  <a:p>
                    <a:fld id="{4C7CD65F-7D74-46F3-94A3-1AA6BD857C1F}" type="SERIESNAME">
                      <a:rPr lang="en-US" smtClean="0"/>
                      <a:pPr/>
                      <a:t>[SERIES NAME]</a:t>
                    </a:fld>
                    <a:r>
                      <a:rPr lang="en-US" dirty="0" smtClean="0"/>
                      <a:t/>
                    </a:r>
                    <a:br>
                      <a:rPr lang="en-US" dirty="0" smtClean="0"/>
                    </a:br>
                    <a:fld id="{B1B0D463-0B2F-4BBC-9B8B-BE481857AB92}" type="VALUE">
                      <a:rPr lang="en-US" baseline="0" smtClean="0"/>
                      <a:pPr/>
                      <a:t>[VALUE]</a:t>
                    </a:fld>
                    <a:endParaRPr lang="en-US"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"$"#,##0.0</c:formatCode>
                <c:ptCount val="1"/>
                <c:pt idx="0">
                  <c:v>2.1</c:v>
                </c:pt>
              </c:numCache>
            </c:numRef>
          </c:val>
          <c:extLst xmlns:c16r2="http://schemas.microsoft.com/office/drawing/2015/06/chart">
            <c:ext xmlns:c16="http://schemas.microsoft.com/office/drawing/2014/chart" uri="{C3380CC4-5D6E-409C-BE32-E72D297353CC}">
              <c16:uniqueId val="{00000003-5635-4FED-AB55-4DB85ABDD70D}"/>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manualLayout>
                  <c:x val="-2.1985127148039969E-2"/>
                  <c:y val="-8.2444217885137786E-3"/>
                </c:manualLayout>
              </c:layout>
              <c:tx>
                <c:rich>
                  <a:bodyPr/>
                  <a:lstStyle/>
                  <a:p>
                    <a:r>
                      <a:rPr lang="en-US" baseline="0" dirty="0" smtClean="0"/>
                      <a:t>Mail</a:t>
                    </a:r>
                  </a:p>
                  <a:p>
                    <a:fld id="{240E142A-4775-40D1-88E3-C8E596DF8FE5}"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"$"#,##0.0</c:formatCode>
                <c:ptCount val="1"/>
                <c:pt idx="0">
                  <c:v>14.2</c:v>
                </c:pt>
              </c:numCache>
            </c:numRef>
          </c:val>
          <c:extLst xmlns:c16r2="http://schemas.microsoft.com/office/drawing/2015/06/chart">
            <c:ext xmlns:c16="http://schemas.microsoft.com/office/drawing/2014/chart" uri="{C3380CC4-5D6E-409C-BE32-E72D297353CC}">
              <c16:uniqueId val="{00000005-5635-4FED-AB55-4DB85ABDD70D}"/>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manualLayout>
                  <c:x val="2.083333333333257E-3"/>
                  <c:y val="-4.0625000000000112E-2"/>
                </c:manualLayout>
              </c:layout>
              <c:tx>
                <c:rich>
                  <a:bodyPr/>
                  <a:lstStyle/>
                  <a:p>
                    <a:r>
                      <a:rPr lang="en-US" sz="1100" b="1" dirty="0" smtClean="0">
                        <a:solidFill>
                          <a:schemeClr val="tx1">
                            <a:lumMod val="75000"/>
                            <a:lumOff val="25000"/>
                          </a:schemeClr>
                        </a:solidFill>
                        <a:latin typeface="Franklin Gothic Book" panose="020B0503020102020204" pitchFamily="34" charset="0"/>
                      </a:rPr>
                      <a:t>IVR</a:t>
                    </a:r>
                  </a:p>
                  <a:p>
                    <a:fld id="{BBBDCE90-9B9A-4316-96D9-1EDADE1F6222}" type="VALUE">
                      <a:rPr lang="en-US" sz="1100" b="1" baseline="0" smtClean="0">
                        <a:solidFill>
                          <a:schemeClr val="tx1">
                            <a:lumMod val="75000"/>
                            <a:lumOff val="25000"/>
                          </a:schemeClr>
                        </a:solidFill>
                        <a:latin typeface="Franklin Gothic Book" panose="020B0503020102020204" pitchFamily="34" charset="0"/>
                      </a:rPr>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"$"#,##0.0</c:formatCode>
                <c:ptCount val="1"/>
                <c:pt idx="0">
                  <c:v>1.8</c:v>
                </c:pt>
              </c:numCache>
            </c:numRef>
          </c:val>
          <c:extLst xmlns:c16r2="http://schemas.microsoft.com/office/drawing/2015/06/chart">
            <c:ext xmlns:c16="http://schemas.microsoft.com/office/drawing/2014/chart" uri="{C3380CC4-5D6E-409C-BE32-E72D297353CC}">
              <c16:uniqueId val="{00000007-5635-4FED-AB55-4DB85ABDD70D}"/>
            </c:ext>
          </c:extLst>
        </c:ser>
        <c:ser>
          <c:idx val="4"/>
          <c:order val="4"/>
          <c:tx>
            <c:strRef>
              <c:f>Sheet1!$F$1</c:f>
              <c:strCache>
                <c:ptCount val="1"/>
                <c:pt idx="0">
                  <c:v>Web</c:v>
                </c:pt>
              </c:strCache>
            </c:strRef>
          </c:tx>
          <c:spPr>
            <a:solidFill>
              <a:srgbClr val="00B0F0"/>
            </a:solidFill>
            <a:ln>
              <a:noFill/>
            </a:ln>
            <a:effectLst/>
          </c:spPr>
          <c:invertIfNegative val="0"/>
          <c:dLbls>
            <c:dLbl>
              <c:idx val="0"/>
              <c:layout/>
              <c:tx>
                <c:rich>
                  <a:bodyPr/>
                  <a:lstStyle/>
                  <a:p>
                    <a:r>
                      <a:rPr lang="en-US" dirty="0" smtClean="0"/>
                      <a:t>Web</a:t>
                    </a:r>
                  </a:p>
                  <a:p>
                    <a:fld id="{F6E511D1-F151-4B19-89E9-4E153AC3893F}"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635-4FED-AB55-4DB85ABDD70D}"/>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"$"#,##0.0</c:formatCode>
                <c:ptCount val="1"/>
                <c:pt idx="0">
                  <c:v>8.1999999999999993</c:v>
                </c:pt>
              </c:numCache>
            </c:numRef>
          </c:val>
          <c:extLst xmlns:c16r2="http://schemas.microsoft.com/office/drawing/2015/06/chart">
            <c:ext xmlns:c16="http://schemas.microsoft.com/office/drawing/2014/chart" uri="{C3380CC4-5D6E-409C-BE32-E72D297353CC}">
              <c16:uniqueId val="{00000009-5635-4FED-AB55-4DB85ABDD70D}"/>
            </c:ext>
          </c:extLst>
        </c:ser>
        <c:dLbls>
          <c:showLegendKey val="0"/>
          <c:showVal val="0"/>
          <c:showCatName val="0"/>
          <c:showSerName val="0"/>
          <c:showPercent val="0"/>
          <c:showBubbleSize val="0"/>
        </c:dLbls>
        <c:gapWidth val="219"/>
        <c:overlap val="-27"/>
        <c:axId val="237454752"/>
        <c:axId val="237455144"/>
      </c:barChart>
      <c:catAx>
        <c:axId val="237454752"/>
        <c:scaling>
          <c:orientation val="minMax"/>
        </c:scaling>
        <c:delete val="1"/>
        <c:axPos val="b"/>
        <c:numFmt formatCode="General" sourceLinked="1"/>
        <c:majorTickMark val="none"/>
        <c:minorTickMark val="none"/>
        <c:tickLblPos val="nextTo"/>
        <c:crossAx val="237455144"/>
        <c:crosses val="autoZero"/>
        <c:auto val="0"/>
        <c:lblAlgn val="ctr"/>
        <c:lblOffset val="100"/>
        <c:noMultiLvlLbl val="0"/>
      </c:catAx>
      <c:valAx>
        <c:axId val="237455144"/>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7454752"/>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3958333333333334"/>
                  <c:y val="6.2499999999999431E-3"/>
                </c:manualLayout>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C72-4471-87D7-68928E99C773}"/>
                </c:ext>
                <c:ext xmlns:c15="http://schemas.microsoft.com/office/drawing/2012/chart" uri="{CE6537A1-D6FC-4f65-9D91-7224C49458BB}">
                  <c15:layout/>
                  <c15:dlblFieldTable/>
                  <c15:showDataLabelsRange val="0"/>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72-4471-87D7-68928E99C773}"/>
                </c:ext>
                <c:ext xmlns:c15="http://schemas.microsoft.com/office/drawing/2012/chart" uri="{CE6537A1-D6FC-4f65-9D91-7224C49458BB}">
                  <c15:layout/>
                  <c15:dlblFieldTable/>
                  <c15:showDataLabelsRange val="0"/>
                </c:ext>
              </c:extLst>
            </c:dLbl>
            <c:dLbl>
              <c:idx val="2"/>
              <c:layout>
                <c:manualLayout>
                  <c:x val="0.10833333333333334"/>
                  <c:y val="3.1250000000000002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FC72-4471-87D7-68928E99C773}"/>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Sheet1!$B$2:$B$4</c:f>
              <c:numCache>
                <c:formatCode>#,##0</c:formatCode>
                <c:ptCount val="3"/>
                <c:pt idx="0">
                  <c:v>29856</c:v>
                </c:pt>
                <c:pt idx="1">
                  <c:v>29849</c:v>
                </c:pt>
                <c:pt idx="2">
                  <c:v>29837</c:v>
                </c:pt>
              </c:numCache>
            </c:numRef>
          </c:val>
          <c:extLst xmlns:c16r2="http://schemas.microsoft.com/office/drawing/2015/06/char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B7CF17A4-F5AE-41E0-BAD0-CF450AA118F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E9CBA189-AF42-49A2-AAAF-3A5673E5E5AE}"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8.333333333333317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A06C283C-652D-4CBF-A277-4159FA93E07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Sheet1!$C$2:$C$4</c:f>
              <c:numCache>
                <c:formatCode>General</c:formatCode>
                <c:ptCount val="3"/>
                <c:pt idx="0">
                  <c:v>29</c:v>
                </c:pt>
                <c:pt idx="1">
                  <c:v>37</c:v>
                </c:pt>
                <c:pt idx="2">
                  <c:v>33</c:v>
                </c:pt>
              </c:numCache>
            </c:numRef>
          </c:val>
          <c:extLst xmlns:c16r2="http://schemas.microsoft.com/office/drawing/2015/06/char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Sheet1!$D$2:$D$4</c:f>
              <c:numCache>
                <c:formatCode>General</c:formatCode>
                <c:ptCount val="3"/>
                <c:pt idx="0">
                  <c:v>37</c:v>
                </c:pt>
                <c:pt idx="1">
                  <c:v>36</c:v>
                </c:pt>
                <c:pt idx="2">
                  <c:v>52</c:v>
                </c:pt>
              </c:numCache>
            </c:numRef>
          </c:val>
          <c:extLst xmlns:c16r2="http://schemas.microsoft.com/office/drawing/2015/06/char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37206152"/>
        <c:axId val="239728000"/>
      </c:barChart>
      <c:catAx>
        <c:axId val="23720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728000"/>
        <c:crosses val="autoZero"/>
        <c:auto val="1"/>
        <c:lblAlgn val="ctr"/>
        <c:lblOffset val="100"/>
        <c:noMultiLvlLbl val="0"/>
      </c:catAx>
      <c:valAx>
        <c:axId val="2397280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206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FE0-4550-94EE-CB7C8933AF3A}"/>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FE0-4550-94EE-CB7C8933AF3A}"/>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Sheet1!$B$2:$B$4</c:f>
              <c:numCache>
                <c:formatCode>#,##0</c:formatCode>
                <c:ptCount val="3"/>
                <c:pt idx="0">
                  <c:v>156</c:v>
                </c:pt>
                <c:pt idx="1">
                  <c:v>175</c:v>
                </c:pt>
                <c:pt idx="2">
                  <c:v>159</c:v>
                </c:pt>
              </c:numCache>
            </c:numRef>
          </c:val>
          <c:smooth val="0"/>
          <c:extLst xmlns:c16r2="http://schemas.microsoft.com/office/drawing/2015/06/char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E0-4550-94EE-CB7C8933AF3A}"/>
                </c:ext>
                <c:ext xmlns:c15="http://schemas.microsoft.com/office/drawing/2012/chart" uri="{CE6537A1-D6FC-4f65-9D91-7224C49458BB}">
                  <c15:layout/>
                </c:ext>
              </c:extLst>
            </c:dLbl>
            <c:dLbl>
              <c:idx val="1"/>
              <c:layout>
                <c:manualLayout>
                  <c:x val="-1.6129032258064516E-2"/>
                  <c:y val="8.4199577307808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E0-4550-94EE-CB7C8933AF3A}"/>
                </c:ext>
                <c:ext xmlns:c15="http://schemas.microsoft.com/office/drawing/2012/chart" uri="{CE6537A1-D6FC-4f65-9D91-7224C49458BB}">
                  <c15:layout/>
                </c:ext>
              </c:extLst>
            </c:dLbl>
            <c:dLbl>
              <c:idx val="2"/>
              <c:layout>
                <c:manualLayout>
                  <c:x val="-5.9139784946236694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Sheet1!$C$2:$C$4</c:f>
              <c:numCache>
                <c:formatCode>General</c:formatCode>
                <c:ptCount val="3"/>
                <c:pt idx="0">
                  <c:v>148</c:v>
                </c:pt>
                <c:pt idx="1">
                  <c:v>175</c:v>
                </c:pt>
                <c:pt idx="2">
                  <c:v>154</c:v>
                </c:pt>
              </c:numCache>
            </c:numRef>
          </c:val>
          <c:smooth val="0"/>
          <c:extLst xmlns:c16r2="http://schemas.microsoft.com/office/drawing/2015/06/char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404984040"/>
        <c:axId val="404984432"/>
      </c:lineChart>
      <c:catAx>
        <c:axId val="404984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04984432"/>
        <c:crosses val="autoZero"/>
        <c:auto val="0"/>
        <c:lblAlgn val="ctr"/>
        <c:lblOffset val="100"/>
        <c:noMultiLvlLbl val="1"/>
      </c:catAx>
      <c:valAx>
        <c:axId val="404984432"/>
        <c:scaling>
          <c:orientation val="minMax"/>
          <c:max val="200"/>
          <c:min val="1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0498404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22A-49E5-BF7C-FDFA219493C1}"/>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822A-49E5-BF7C-FDFA219493C1}"/>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Sheet1!$B$2:$B$4</c:f>
              <c:numCache>
                <c:formatCode>#,##0</c:formatCode>
                <c:ptCount val="3"/>
                <c:pt idx="0">
                  <c:v>264</c:v>
                </c:pt>
                <c:pt idx="1">
                  <c:v>124</c:v>
                </c:pt>
                <c:pt idx="2">
                  <c:v>147</c:v>
                </c:pt>
              </c:numCache>
            </c:numRef>
          </c:val>
          <c:smooth val="0"/>
          <c:extLst xmlns:c16r2="http://schemas.microsoft.com/office/drawing/2015/06/char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9713261648745553E-2"/>
                  <c:y val="0.11850310880358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2A-49E5-BF7C-FDFA219493C1}"/>
                </c:ext>
                <c:ext xmlns:c15="http://schemas.microsoft.com/office/drawing/2012/chart" uri="{CE6537A1-D6FC-4f65-9D91-7224C49458BB}">
                  <c15:layout/>
                </c:ext>
              </c:extLst>
            </c:dLbl>
            <c:dLbl>
              <c:idx val="1"/>
              <c:layout>
                <c:manualLayout>
                  <c:x val="-1.433691756272408E-2"/>
                  <c:y val="6.23700572650435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2A-49E5-BF7C-FDFA219493C1}"/>
                </c:ext>
                <c:ext xmlns:c15="http://schemas.microsoft.com/office/drawing/2012/chart" uri="{CE6537A1-D6FC-4f65-9D91-7224C49458BB}">
                  <c15:layout/>
                </c:ext>
              </c:extLst>
            </c:dLbl>
            <c:dLbl>
              <c:idx val="2"/>
              <c:layout>
                <c:manualLayout>
                  <c:x val="-8.9605734767025085E-3"/>
                  <c:y val="5.3014548675286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Sheet1!$C$2:$C$4</c:f>
              <c:numCache>
                <c:formatCode>General</c:formatCode>
                <c:ptCount val="3"/>
                <c:pt idx="0">
                  <c:v>235</c:v>
                </c:pt>
                <c:pt idx="1">
                  <c:v>115</c:v>
                </c:pt>
                <c:pt idx="2">
                  <c:v>132</c:v>
                </c:pt>
              </c:numCache>
            </c:numRef>
          </c:val>
          <c:smooth val="0"/>
          <c:extLst xmlns:c16r2="http://schemas.microsoft.com/office/drawing/2015/06/char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237455536"/>
        <c:axId val="241941976"/>
      </c:lineChart>
      <c:catAx>
        <c:axId val="237455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1941976"/>
        <c:crosses val="autoZero"/>
        <c:auto val="1"/>
        <c:lblAlgn val="ctr"/>
        <c:lblOffset val="100"/>
        <c:noMultiLvlLbl val="1"/>
      </c:catAx>
      <c:valAx>
        <c:axId val="241941976"/>
        <c:scaling>
          <c:orientation val="minMax"/>
          <c:max val="300"/>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745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0070C0"/>
            </a:solidFill>
            <a:ln>
              <a:noFill/>
            </a:ln>
            <a:effectLst/>
          </c:spPr>
          <c:invertIfNegative val="0"/>
          <c:dPt>
            <c:idx val="0"/>
            <c:invertIfNegative val="0"/>
            <c:bubble3D val="0"/>
            <c:spPr>
              <a:solidFill>
                <a:srgbClr val="27999D"/>
              </a:solidFill>
              <a:ln>
                <a:noFill/>
              </a:ln>
              <a:effectLst/>
            </c:spPr>
          </c:dPt>
          <c:dPt>
            <c:idx val="1"/>
            <c:invertIfNegative val="0"/>
            <c:bubble3D val="0"/>
            <c:spPr>
              <a:solidFill>
                <a:schemeClr val="accent1">
                  <a:lumMod val="50000"/>
                </a:schemeClr>
              </a:solidFill>
              <a:ln>
                <a:noFill/>
              </a:ln>
              <a:effectLst/>
            </c:spPr>
          </c:dPt>
          <c:dLbls>
            <c:dLbl>
              <c:idx val="0"/>
              <c:layout>
                <c:manualLayout>
                  <c:x val="-2.0833333333333715E-3"/>
                  <c:y val="-0.40625"/>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0833333333333333E-3"/>
                  <c:y val="-0.33750000000000002"/>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4.1666666666666666E-3"/>
                  <c:y val="-0.22500000000000006"/>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Annual Goal</c:v>
                </c:pt>
                <c:pt idx="1">
                  <c:v>2017</c:v>
                </c:pt>
                <c:pt idx="2">
                  <c:v>January - September 2018</c:v>
                </c:pt>
              </c:strCache>
            </c:strRef>
          </c:cat>
          <c:val>
            <c:numRef>
              <c:f>Sheet1!$B$2:$B$4</c:f>
              <c:numCache>
                <c:formatCode>#,##0</c:formatCode>
                <c:ptCount val="3"/>
                <c:pt idx="0">
                  <c:v>10000</c:v>
                </c:pt>
                <c:pt idx="1">
                  <c:v>7479</c:v>
                </c:pt>
                <c:pt idx="2">
                  <c:v>6000</c:v>
                </c:pt>
              </c:numCache>
            </c:numRef>
          </c:val>
          <c:extLst xmlns:c16r2="http://schemas.microsoft.com/office/drawing/2015/06/char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1942760"/>
        <c:axId val="241943152"/>
      </c:barChart>
      <c:catAx>
        <c:axId val="2419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943152"/>
        <c:crosses val="autoZero"/>
        <c:auto val="1"/>
        <c:lblAlgn val="ctr"/>
        <c:lblOffset val="100"/>
        <c:noMultiLvlLbl val="0"/>
      </c:catAx>
      <c:valAx>
        <c:axId val="241943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94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10/17/2018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890261"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October 17, </a:t>
            </a:r>
            <a:r>
              <a:rPr lang="en-US" sz="1000" dirty="0" smtClean="0">
                <a:solidFill>
                  <a:srgbClr val="003B49"/>
                </a:solidFill>
                <a:latin typeface="Arial Narrow" panose="020B0606020202030204" pitchFamily="34" charset="0"/>
              </a:rPr>
              <a:t>2018</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10/17/2018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10/17/2018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10/17/2018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10/17/2018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10/17/2018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10/17/2018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10/17/2018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10/17/2018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10/17/2018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10/17/2018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2667" y="130136"/>
            <a:ext cx="2036068" cy="1070530"/>
          </a:xfrm>
          <a:prstGeom prst="rect">
            <a:avLst/>
          </a:prstGeom>
        </p:spPr>
      </p:pic>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4.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detroitmi.gov/paymywaterbill" TargetMode="External"/><Relationship Id="rId7" Type="http://schemas.openxmlformats.org/officeDocument/2006/relationships/image" Target="../media/image9.png"/><Relationship Id="rId2" Type="http://schemas.openxmlformats.org/officeDocument/2006/relationships/hyperlink" Target="http://www.detroitmi.gov/dwsdkiosk" TargetMode="Externa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xmlns=""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xmlns=""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October 17, </a:t>
            </a:r>
            <a:r>
              <a:rPr lang="en-US" sz="1400" dirty="0">
                <a:solidFill>
                  <a:schemeClr val="bg1"/>
                </a:solidFill>
                <a:latin typeface="Arial" panose="020B0604020202020204" pitchFamily="34" charset="0"/>
                <a:cs typeface="Arial" panose="020B0604020202020204" pitchFamily="34" charset="0"/>
              </a:rPr>
              <a:t>2018</a:t>
            </a:r>
          </a:p>
        </p:txBody>
      </p:sp>
      <p:sp>
        <p:nvSpPr>
          <p:cNvPr id="22" name="Title 1">
            <a:extLst>
              <a:ext uri="{FF2B5EF4-FFF2-40B4-BE49-F238E27FC236}">
                <a16:creationId xmlns:a16="http://schemas.microsoft.com/office/drawing/2014/main" xmlns=""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xmlns=""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15" name="Picture 14">
            <a:extLst>
              <a:ext uri="{FF2B5EF4-FFF2-40B4-BE49-F238E27FC236}">
                <a16:creationId xmlns:a16="http://schemas.microsoft.com/office/drawing/2014/main" xmlns="" id="{725439A6-8CAD-EA4C-9297-4090E45C4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01" y="169379"/>
            <a:ext cx="3970504" cy="209215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917091742"/>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671848"/>
            <a:ext cx="6274904"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catch basin inspections and cleaning had a late start in 2018 due to weather, equipment maintenance and two large rainstorms which had DWSD crews re-assigned to water-in-the-basement complaints for two weeks on two separate occasions in the Spring.</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1609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952083047"/>
              </p:ext>
            </p:extLst>
          </p:nvPr>
        </p:nvGraphicFramePr>
        <p:xfrm>
          <a:off x="178904" y="11290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060" t="10980" r="1470" b="11765"/>
          <a:stretch/>
        </p:blipFill>
        <p:spPr>
          <a:xfrm>
            <a:off x="6293702" y="4675841"/>
            <a:ext cx="2729275" cy="1828800"/>
          </a:xfrm>
          <a:prstGeom prst="rect">
            <a:avLst/>
          </a:prstGeom>
          <a:ln>
            <a:solidFill>
              <a:srgbClr val="27999D"/>
            </a:solidFill>
          </a:ln>
        </p:spPr>
      </p:pic>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219038856"/>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692915"/>
            <a:ext cx="9144000" cy="83099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a:t>
            </a:r>
            <a:r>
              <a:rPr lang="en-US" sz="1400" dirty="0" smtClean="0">
                <a:solidFill>
                  <a:schemeClr val="tx1">
                    <a:lumMod val="75000"/>
                    <a:lumOff val="25000"/>
                  </a:schemeClr>
                </a:solidFill>
                <a:latin typeface="Franklin Gothic Book" panose="020B0503020102020204" pitchFamily="34" charset="0"/>
              </a:rPr>
              <a:t>4-$7 </a:t>
            </a:r>
            <a:r>
              <a:rPr lang="en-US" sz="1400" dirty="0" smtClean="0">
                <a:solidFill>
                  <a:schemeClr val="tx1">
                    <a:lumMod val="75000"/>
                    <a:lumOff val="25000"/>
                  </a:schemeClr>
                </a:solidFill>
                <a:latin typeface="Franklin Gothic Book" panose="020B0503020102020204" pitchFamily="34" charset="0"/>
              </a:rPr>
              <a:t>million which can be applied to the maintenance and rehabilitation of the water and sewer infrastructure.</a:t>
            </a:r>
          </a:p>
          <a:p>
            <a:endParaRPr lang="en-US" sz="600" dirty="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The data in the chart is based upon the 330-360 day collection rate.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3716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6164" y="5140167"/>
            <a:ext cx="5249707"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Service Collection Rate          Sewer Service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a:t>
            </a:r>
            <a:r>
              <a:rPr lang="en-US" sz="1400" dirty="0" smtClean="0">
                <a:solidFill>
                  <a:schemeClr val="tx1">
                    <a:lumMod val="75000"/>
                    <a:lumOff val="25000"/>
                  </a:schemeClr>
                </a:solidFill>
                <a:latin typeface="Franklin Gothic Book" panose="020B0503020102020204" pitchFamily="34" charset="0"/>
              </a:rPr>
              <a:t>July 31, </a:t>
            </a:r>
            <a:r>
              <a:rPr lang="en-US" sz="1400" dirty="0" smtClean="0">
                <a:solidFill>
                  <a:schemeClr val="tx1">
                    <a:lumMod val="75000"/>
                    <a:lumOff val="25000"/>
                  </a:schemeClr>
                </a:solidFill>
                <a:latin typeface="Franklin Gothic Book" panose="020B0503020102020204" pitchFamily="34" charset="0"/>
              </a:rPr>
              <a:t>2018, DWSD had </a:t>
            </a:r>
            <a:r>
              <a:rPr lang="en-US" sz="1400" dirty="0" smtClean="0">
                <a:solidFill>
                  <a:schemeClr val="tx1">
                    <a:lumMod val="75000"/>
                    <a:lumOff val="25000"/>
                  </a:schemeClr>
                </a:solidFill>
                <a:latin typeface="Franklin Gothic Book" panose="020B0503020102020204" pitchFamily="34" charset="0"/>
              </a:rPr>
              <a:t>188 </a:t>
            </a:r>
            <a:r>
              <a:rPr lang="en-US" sz="1400" dirty="0" smtClean="0">
                <a:solidFill>
                  <a:schemeClr val="tx1">
                    <a:lumMod val="75000"/>
                    <a:lumOff val="25000"/>
                  </a:schemeClr>
                </a:solidFill>
                <a:latin typeface="Franklin Gothic Book" panose="020B0503020102020204" pitchFamily="34" charset="0"/>
              </a:rPr>
              <a:t>days of cash on hand. The target is 100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$112,167,921</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August 31, </a:t>
            </a:r>
            <a:r>
              <a:rPr lang="en-US" sz="1600" dirty="0" smtClean="0">
                <a:latin typeface="Franklin Gothic Book" panose="020B0503020102020204" pitchFamily="34" charset="0"/>
              </a:rPr>
              <a:t>2018</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$82,032,996</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August 31</a:t>
            </a:r>
            <a:r>
              <a:rPr lang="en-US" sz="1600" dirty="0" smtClean="0">
                <a:latin typeface="Franklin Gothic Book" panose="020B0503020102020204" pitchFamily="34" charset="0"/>
              </a:rPr>
              <a:t>, </a:t>
            </a:r>
            <a:r>
              <a:rPr lang="en-US" sz="1600" dirty="0" smtClean="0">
                <a:latin typeface="Franklin Gothic Book" panose="020B0503020102020204" pitchFamily="34" charset="0"/>
              </a:rPr>
              <a:t>2018</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76021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7" name="TextBox 6"/>
          <p:cNvSpPr txBox="1"/>
          <p:nvPr/>
        </p:nvSpPr>
        <p:spPr>
          <a:xfrm>
            <a:off x="497150"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21</a:t>
            </a:r>
          </a:p>
          <a:p>
            <a:pPr algn="ctr"/>
            <a:r>
              <a:rPr lang="en-US" sz="1400" dirty="0" smtClean="0">
                <a:latin typeface="Franklin Gothic Book" panose="020B0503020102020204" pitchFamily="34" charset="0"/>
              </a:rPr>
              <a:t>Property 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7</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 appeals</a:t>
            </a:r>
            <a:endParaRPr lang="en-US" sz="1400" dirty="0">
              <a:latin typeface="Franklin Gothic Book" panose="020B0503020102020204" pitchFamily="34" charset="0"/>
            </a:endParaRPr>
          </a:p>
        </p:txBody>
      </p:sp>
      <p:sp>
        <p:nvSpPr>
          <p:cNvPr id="8" name="TextBox 7"/>
          <p:cNvSpPr txBox="1"/>
          <p:nvPr/>
        </p:nvSpPr>
        <p:spPr>
          <a:xfrm>
            <a:off x="497150" y="3038966"/>
            <a:ext cx="2286000" cy="343495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$129,505</a:t>
            </a: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$44,621</a:t>
            </a:r>
          </a:p>
          <a:p>
            <a:pPr algn="ctr"/>
            <a:r>
              <a:rPr lang="en-US" sz="1400" dirty="0" smtClean="0">
                <a:latin typeface="Franklin Gothic Book" panose="020B0503020102020204" pitchFamily="34" charset="0"/>
              </a:rPr>
              <a:t>Basement backup damage claim appeals</a:t>
            </a:r>
          </a:p>
          <a:p>
            <a:pPr algn="ctr"/>
            <a:endParaRPr lang="en-US" sz="1000" dirty="0">
              <a:latin typeface="Franklin Gothic Book" panose="020B0503020102020204" pitchFamily="34" charset="0"/>
            </a:endParaRPr>
          </a:p>
          <a:p>
            <a:pPr algn="ctr"/>
            <a:r>
              <a:rPr lang="en-US" sz="3000" smtClean="0">
                <a:solidFill>
                  <a:schemeClr val="bg1"/>
                </a:solidFill>
                <a:latin typeface="Impact" panose="020B0806030902050204" pitchFamily="34" charset="0"/>
              </a:rPr>
              <a:t>$174,126</a:t>
            </a:r>
            <a:r>
              <a:rPr lang="en-US" sz="3000" dirty="0" smtClean="0">
                <a:solidFill>
                  <a:schemeClr val="bg1"/>
                </a:solidFill>
                <a:latin typeface="Impact" panose="020B0806030902050204" pitchFamily="34" charset="0"/>
              </a:rPr>
              <a:t/>
            </a:r>
            <a:br>
              <a:rPr lang="en-US" sz="3000" dirty="0" smtClean="0">
                <a:solidFill>
                  <a:schemeClr val="bg1"/>
                </a:solidFill>
                <a:latin typeface="Impact" panose="020B0806030902050204" pitchFamily="34" charset="0"/>
              </a:rPr>
            </a:br>
            <a:r>
              <a:rPr lang="en-US" sz="1400" dirty="0" smtClean="0">
                <a:latin typeface="Franklin Gothic Book" panose="020B0503020102020204" pitchFamily="34" charset="0"/>
              </a:rPr>
              <a:t>Total claims in</a:t>
            </a:r>
            <a:r>
              <a:rPr lang="en-US" sz="1400" smtClean="0">
                <a:latin typeface="Franklin Gothic Book" panose="020B0503020102020204" pitchFamily="34" charset="0"/>
              </a:rPr>
              <a:t/>
            </a:r>
            <a:br>
              <a:rPr lang="en-US" sz="1400" smtClean="0">
                <a:latin typeface="Franklin Gothic Book" panose="020B0503020102020204" pitchFamily="34" charset="0"/>
              </a:rPr>
            </a:br>
            <a:r>
              <a:rPr lang="en-US" sz="1400" smtClean="0">
                <a:latin typeface="Franklin Gothic Book" panose="020B0503020102020204" pitchFamily="34" charset="0"/>
              </a:rPr>
              <a:t>September 2018</a:t>
            </a:r>
            <a:endParaRPr lang="en-US" sz="1400" dirty="0">
              <a:latin typeface="Franklin Gothic Book" panose="020B0503020102020204" pitchFamily="34" charset="0"/>
            </a:endParaRPr>
          </a:p>
        </p:txBody>
      </p:sp>
      <p:sp>
        <p:nvSpPr>
          <p:cNvPr id="11" name="TextBox 10"/>
          <p:cNvSpPr txBox="1"/>
          <p:nvPr/>
        </p:nvSpPr>
        <p:spPr>
          <a:xfrm>
            <a:off x="3226904"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8</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Number 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13" name="TextBox 12"/>
          <p:cNvSpPr txBox="1"/>
          <p:nvPr/>
        </p:nvSpPr>
        <p:spPr>
          <a:xfrm>
            <a:off x="3226904" y="3038966"/>
            <a:ext cx="2286000" cy="346930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$17,210</a:t>
            </a: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$2,208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$15,002</a:t>
            </a: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14" name="TextBox 13"/>
          <p:cNvSpPr txBox="1"/>
          <p:nvPr/>
        </p:nvSpPr>
        <p:spPr>
          <a:xfrm>
            <a:off x="5647973" y="5086376"/>
            <a:ext cx="3496027" cy="1384995"/>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Customers who have bill disputes may request a hearing at the City of Detroit Department of Appeals and Hearings. The cases are heard by an administrative hearing officer, which will restart in October after a recently vacated position is filled.</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6" name="TextBox 15"/>
          <p:cNvSpPr txBox="1"/>
          <p:nvPr/>
        </p:nvSpPr>
        <p:spPr>
          <a:xfrm>
            <a:off x="6185452" y="1440322"/>
            <a:ext cx="2286000" cy="2424232"/>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17</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9</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endParaRPr lang="en-US" sz="1400" dirty="0">
              <a:latin typeface="Franklin Gothic Book" panose="020B0503020102020204" pitchFamily="34" charset="0"/>
            </a:endParaRPr>
          </a:p>
        </p:txBody>
      </p:sp>
      <p:sp>
        <p:nvSpPr>
          <p:cNvPr id="17" name="TextBox 16"/>
          <p:cNvSpPr txBox="1"/>
          <p:nvPr/>
        </p:nvSpPr>
        <p:spPr>
          <a:xfrm>
            <a:off x="5647973" y="3950204"/>
            <a:ext cx="3496027"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8" name="Straight Connector 17"/>
          <p:cNvCxnSpPr/>
          <p:nvPr/>
        </p:nvCxnSpPr>
        <p:spPr>
          <a:xfrm flipH="1">
            <a:off x="5647973" y="3944078"/>
            <a:ext cx="34747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367484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sp>
        <p:nvSpPr>
          <p:cNvPr id="27" name="TextBox 26"/>
          <p:cNvSpPr txBox="1"/>
          <p:nvPr/>
        </p:nvSpPr>
        <p:spPr>
          <a:xfrm>
            <a:off x="892127" y="1088354"/>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873</a:t>
            </a:r>
            <a:endParaRPr lang="en-US" sz="4000" dirty="0" smtClean="0">
              <a:solidFill>
                <a:schemeClr val="bg1"/>
              </a:solidFill>
              <a:latin typeface="Impact" panose="020B0806030902050204" pitchFamily="34" charset="0"/>
            </a:endParaRPr>
          </a:p>
          <a:p>
            <a:pPr algn="ctr"/>
            <a:r>
              <a:rPr lang="en-US" sz="1400" dirty="0">
                <a:solidFill>
                  <a:schemeClr val="bg1"/>
                </a:solidFill>
                <a:latin typeface="Franklin Gothic Book" panose="020B0503020102020204" pitchFamily="34" charset="0"/>
              </a:rPr>
              <a:t>[</a:t>
            </a:r>
            <a:r>
              <a:rPr lang="en-US" sz="1400" dirty="0" smtClean="0">
                <a:solidFill>
                  <a:schemeClr val="bg1"/>
                </a:solidFill>
                <a:latin typeface="Franklin Gothic Book" panose="020B0503020102020204" pitchFamily="34" charset="0"/>
              </a:rPr>
              <a:t>62 </a:t>
            </a:r>
            <a:r>
              <a:rPr lang="en-US" sz="1400" dirty="0" smtClean="0">
                <a:solidFill>
                  <a:schemeClr val="bg1"/>
                </a:solidFill>
                <a:latin typeface="Franklin Gothic Book" panose="020B0503020102020204" pitchFamily="34" charset="0"/>
              </a:rPr>
              <a:t>per month, on average]</a:t>
            </a:r>
          </a:p>
          <a:p>
            <a:pPr algn="ctr"/>
            <a:r>
              <a:rPr lang="en-US" sz="1600" dirty="0" smtClean="0">
                <a:latin typeface="Franklin Gothic Book" panose="020B0503020102020204" pitchFamily="34" charset="0"/>
              </a:rPr>
              <a:t>Property addresses investigated for delinquency, possible meter tampering and no meter.</a:t>
            </a:r>
            <a:endParaRPr lang="en-US" sz="1600" dirty="0">
              <a:latin typeface="Franklin Gothic Book" panose="020B0503020102020204" pitchFamily="34" charset="0"/>
            </a:endParaRPr>
          </a:p>
        </p:txBody>
      </p:sp>
      <p:sp>
        <p:nvSpPr>
          <p:cNvPr id="28" name="TextBox 27"/>
          <p:cNvSpPr txBox="1"/>
          <p:nvPr/>
        </p:nvSpPr>
        <p:spPr>
          <a:xfrm>
            <a:off x="892127" y="3441774"/>
            <a:ext cx="2743200" cy="1138654"/>
          </a:xfrm>
          <a:prstGeom prst="foldedCorner">
            <a:avLst/>
          </a:prstGeom>
          <a:solidFill>
            <a:srgbClr val="279989"/>
          </a:solidFill>
        </p:spPr>
        <p:txBody>
          <a:bodyPr wrap="square" rtlCol="0">
            <a:spAutoFit/>
          </a:bodyPr>
          <a:lstStyle/>
          <a:p>
            <a:pPr algn="ctr"/>
            <a:r>
              <a:rPr lang="en-US" sz="4000" dirty="0" smtClean="0">
                <a:solidFill>
                  <a:schemeClr val="bg1"/>
                </a:solidFill>
                <a:latin typeface="Impact" panose="020B0806030902050204" pitchFamily="34" charset="0"/>
              </a:rPr>
              <a:t>$5,169,687</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Money owed to DWSD </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more than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5 million in services owed by primarily commercial customers. They uncovered severe delinquencies, non-working meters, unauthorized use of fire hydrants, tampering with the meters, or connected to the city’s water main without a meter 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241130" y="4485768"/>
            <a:ext cx="260994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Unauthorized fire hydrant usage</a:t>
            </a:r>
            <a:endParaRPr lang="en-US" sz="1400" b="1"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rotWithShape="1">
          <a:blip r:embed="rId2"/>
          <a:srcRect l="16176" t="6580" r="30735" b="14689"/>
          <a:stretch/>
        </p:blipFill>
        <p:spPr>
          <a:xfrm rot="5400000">
            <a:off x="6060203" y="1734370"/>
            <a:ext cx="2971800" cy="2477870"/>
          </a:xfrm>
          <a:prstGeom prst="rect">
            <a:avLst/>
          </a:prstGeom>
        </p:spPr>
      </p:pic>
      <p:pic>
        <p:nvPicPr>
          <p:cNvPr id="2" name="Picture 1"/>
          <p:cNvPicPr>
            <a:picLocks noChangeAspect="1"/>
          </p:cNvPicPr>
          <p:nvPr/>
        </p:nvPicPr>
        <p:blipFill rotWithShape="1">
          <a:blip r:embed="rId3"/>
          <a:srcRect l="18241" t="5555" r="68148" b="11811"/>
          <a:stretch/>
        </p:blipFill>
        <p:spPr>
          <a:xfrm>
            <a:off x="3994758" y="1487405"/>
            <a:ext cx="1740460" cy="2971800"/>
          </a:xfrm>
          <a:prstGeom prst="rect">
            <a:avLst/>
          </a:prstGeom>
        </p:spPr>
      </p:pic>
      <p:sp>
        <p:nvSpPr>
          <p:cNvPr id="11" name="TextBox 10"/>
          <p:cNvSpPr txBox="1"/>
          <p:nvPr/>
        </p:nvSpPr>
        <p:spPr>
          <a:xfrm>
            <a:off x="4420843" y="4480691"/>
            <a:ext cx="10347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theft</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xmlns=""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xmlns="" id="{6801FDE5-A0AB-7C48-B0D1-69AA77A66497}"/>
              </a:ext>
            </a:extLst>
          </p:cNvPr>
          <p:cNvSpPr txBox="1">
            <a:spLocks noChangeArrowheads="1"/>
          </p:cNvSpPr>
          <p:nvPr/>
        </p:nvSpPr>
        <p:spPr bwMode="auto">
          <a:xfrm>
            <a:off x="1644314" y="1849276"/>
            <a:ext cx="5697779" cy="411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September 2018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Field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Legal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19</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27</a:t>
            </a: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graphicFrame>
        <p:nvGraphicFramePr>
          <p:cNvPr id="13" name="Chart 12"/>
          <p:cNvGraphicFramePr/>
          <p:nvPr>
            <p:extLst>
              <p:ext uri="{D42A27DB-BD31-4B8C-83A1-F6EECF244321}">
                <p14:modId xmlns:p14="http://schemas.microsoft.com/office/powerpoint/2010/main" val="162376359"/>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738664"/>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Fifty-seven percent of the DWSD workforce lives in Detroit.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Nine</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new hires in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September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2018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two</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in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August).</a:t>
            </a:r>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a:p>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a:p>
            <a:pPr fontAlgn="ct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Forty-three contract employees to augment staffing, plus six returning citizens working on the hydrant painting project.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Retirement Eligible</a:t>
            </a:r>
            <a:endParaRPr lang="en-US" sz="2500" b="1" dirty="0">
              <a:solidFill>
                <a:srgbClr val="138F7E"/>
              </a:solidFill>
              <a:latin typeface="Franklin Gothic Book" panose="020B0503020102020204" pitchFamily="34" charset="0"/>
            </a:endParaRPr>
          </a:p>
        </p:txBody>
      </p:sp>
      <p:graphicFrame>
        <p:nvGraphicFramePr>
          <p:cNvPr id="16" name="Chart 15"/>
          <p:cNvGraphicFramePr/>
          <p:nvPr>
            <p:extLst>
              <p:ext uri="{D42A27DB-BD31-4B8C-83A1-F6EECF244321}">
                <p14:modId xmlns:p14="http://schemas.microsoft.com/office/powerpoint/2010/main" val="3434744176"/>
              </p:ext>
            </p:extLst>
          </p:nvPr>
        </p:nvGraphicFramePr>
        <p:xfrm>
          <a:off x="1423663" y="188670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69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22</a:t>
            </a:r>
            <a:endParaRPr lang="en-US" dirty="0"/>
          </a:p>
        </p:txBody>
      </p:sp>
      <p:sp>
        <p:nvSpPr>
          <p:cNvPr id="18"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250100184"/>
              </p:ext>
            </p:extLst>
          </p:nvPr>
        </p:nvGraphicFramePr>
        <p:xfrm>
          <a:off x="249798" y="1792475"/>
          <a:ext cx="8894202" cy="3557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2894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504" y="4644010"/>
            <a:ext cx="4425753" cy="178510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This month, the team garnered </a:t>
            </a:r>
            <a:r>
              <a:rPr lang="en-US" sz="1600" b="1" dirty="0">
                <a:solidFill>
                  <a:schemeClr val="tx1">
                    <a:lumMod val="65000"/>
                    <a:lumOff val="35000"/>
                  </a:schemeClr>
                </a:solidFill>
                <a:latin typeface="Franklin Gothic Book" panose="020B0503020102020204" pitchFamily="34" charset="0"/>
                <a:cs typeface="Arial" panose="020B0604020202020204" pitchFamily="34" charset="0"/>
              </a:rPr>
              <a:t>1</a:t>
            </a:r>
            <a:r>
              <a:rPr lang="en-US" sz="1600" b="1"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positive news story. The story was about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the GSI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investment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in and </a:t>
            </a:r>
            <a:r>
              <a:rPr lang="en-US" sz="1600" dirty="0" smtClean="0">
                <a:solidFill>
                  <a:schemeClr val="tx1">
                    <a:lumMod val="65000"/>
                    <a:lumOff val="35000"/>
                  </a:schemeClr>
                </a:solidFill>
                <a:latin typeface="Franklin Gothic Book" panose="020B0503020102020204" pitchFamily="34" charset="0"/>
                <a:cs typeface="Arial" panose="020B0604020202020204" pitchFamily="34" charset="0"/>
              </a:rPr>
              <a:t>ribbon cutting of Viola Liuzzo Park. </a:t>
            </a:r>
          </a:p>
          <a:p>
            <a:endPar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endParaRPr>
          </a:p>
          <a:p>
            <a:r>
              <a:rPr lang="en-US" sz="1600" b="1" dirty="0" smtClean="0">
                <a:solidFill>
                  <a:schemeClr val="tx1">
                    <a:lumMod val="65000"/>
                    <a:lumOff val="35000"/>
                  </a:schemeClr>
                </a:solidFill>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lang="en-US" sz="1600" b="1"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cxnSp>
        <p:nvCxnSpPr>
          <p:cNvPr id="10" name="Straight Connector 9"/>
          <p:cNvCxnSpPr/>
          <p:nvPr/>
        </p:nvCxnSpPr>
        <p:spPr>
          <a:xfrm flipH="1">
            <a:off x="26504" y="461917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146385" y="582940"/>
          <a:ext cx="4115637" cy="3974264"/>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566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Good News</a:t>
            </a:r>
            <a:endParaRPr lang="en-US" sz="2500" b="1" dirty="0">
              <a:solidFill>
                <a:srgbClr val="138F7E"/>
              </a:solidFill>
              <a:latin typeface="Franklin Gothic Book" panose="020B0503020102020204" pitchFamily="34" charset="0"/>
            </a:endParaRPr>
          </a:p>
        </p:txBody>
      </p:sp>
      <p:grpSp>
        <p:nvGrpSpPr>
          <p:cNvPr id="14" name="Group 13"/>
          <p:cNvGrpSpPr/>
          <p:nvPr/>
        </p:nvGrpSpPr>
        <p:grpSpPr>
          <a:xfrm>
            <a:off x="4894728" y="847652"/>
            <a:ext cx="3454946" cy="3072383"/>
            <a:chOff x="0" y="0"/>
            <a:chExt cx="4177944" cy="3715325"/>
          </a:xfrm>
        </p:grpSpPr>
        <p:pic>
          <p:nvPicPr>
            <p:cNvPr id="16" name="Picture 15">
              <a:extLst>
                <a:ext uri="{FF2B5EF4-FFF2-40B4-BE49-F238E27FC236}">
                  <a16:creationId xmlns:a16="http://schemas.microsoft.com/office/drawing/2014/main" xmlns="" id="{F9605732-0824-4A5F-99B7-BE4EE8738865}"/>
                </a:ext>
              </a:extLst>
            </p:cNvPr>
            <p:cNvPicPr>
              <a:picLocks noChangeAspect="1"/>
            </p:cNvPicPr>
            <p:nvPr/>
          </p:nvPicPr>
          <p:blipFill>
            <a:blip r:embed="rId3"/>
            <a:stretch>
              <a:fillRect/>
            </a:stretch>
          </p:blipFill>
          <p:spPr>
            <a:xfrm>
              <a:off x="0" y="600015"/>
              <a:ext cx="4177944" cy="3115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xmlns="" id="{5C669DE8-1F64-4FCD-98DF-48B667E4EA1B}"/>
                </a:ext>
              </a:extLst>
            </p:cNvPr>
            <p:cNvPicPr>
              <a:picLocks noChangeAspect="1"/>
            </p:cNvPicPr>
            <p:nvPr/>
          </p:nvPicPr>
          <p:blipFill>
            <a:blip r:embed="rId4"/>
            <a:stretch>
              <a:fillRect/>
            </a:stretch>
          </p:blipFill>
          <p:spPr>
            <a:xfrm>
              <a:off x="0" y="0"/>
              <a:ext cx="1736233" cy="597940"/>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966" y="3748261"/>
            <a:ext cx="3574471" cy="2680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5934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9" name="TextBox 8"/>
          <p:cNvSpPr txBox="1"/>
          <p:nvPr/>
        </p:nvSpPr>
        <p:spPr>
          <a:xfrm>
            <a:off x="3058" y="4619805"/>
            <a:ext cx="4921604" cy="1692771"/>
          </a:xfrm>
          <a:prstGeom prst="rect">
            <a:avLst/>
          </a:prstGeom>
          <a:noFill/>
        </p:spPr>
        <p:txBody>
          <a:bodyPr wrap="square" rtlCol="0">
            <a:spAutoFit/>
          </a:bodyPr>
          <a:lstStyle/>
          <a:p>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This month the DWSD Public Affairs team saw a total of </a:t>
            </a:r>
            <a:r>
              <a:rPr lang="en-US" sz="1300" b="1" dirty="0" smtClean="0">
                <a:solidFill>
                  <a:schemeClr val="tx1">
                    <a:lumMod val="75000"/>
                    <a:lumOff val="25000"/>
                  </a:schemeClr>
                </a:solidFill>
                <a:latin typeface="Franklin Gothic Book" panose="020B0503020102020204" pitchFamily="34" charset="0"/>
                <a:cs typeface="Arial" panose="020B0604020202020204" pitchFamily="34" charset="0"/>
              </a:rPr>
              <a:t>245 </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media stories. </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300" dirty="0" smtClean="0">
                <a:solidFill>
                  <a:schemeClr val="tx1">
                    <a:lumMod val="75000"/>
                    <a:lumOff val="25000"/>
                  </a:schemeClr>
                </a:solidFill>
                <a:latin typeface="Franklin Gothic Book" panose="020B0503020102020204" pitchFamily="34" charset="0"/>
                <a:cs typeface="Arial" panose="020B0604020202020204" pitchFamily="34" charset="0"/>
              </a:rPr>
              <a:t>he majority of the coverage was regarding the water shutoff at all Detroit Public School Community District schools. Many of the stories were counted as neutral because they noted the water treated by GLWA and delivered by DWSD was safe and that the issue was because of aging plumbing in the schools. Of the 245 stories, 15 were broadcast, 219 were print/online and 11 were radio.</a:t>
            </a:r>
          </a:p>
        </p:txBody>
      </p:sp>
      <p:cxnSp>
        <p:nvCxnSpPr>
          <p:cNvPr id="10" name="Straight Connector 9"/>
          <p:cNvCxnSpPr/>
          <p:nvPr/>
        </p:nvCxnSpPr>
        <p:spPr>
          <a:xfrm flipH="1">
            <a:off x="26503" y="46526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128261" y="1039228"/>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xmlns=""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575007"/>
            <a:ext cx="6018955"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September 1 – September 30, 2018</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3655" y="6203557"/>
            <a:ext cx="4928317" cy="492443"/>
          </a:xfrm>
          <a:prstGeom prst="rect">
            <a:avLst/>
          </a:prstGeom>
          <a:noFill/>
        </p:spPr>
        <p:txBody>
          <a:bodyPr wrap="square" rtlCol="0">
            <a:spAutoFit/>
          </a:bodyPr>
          <a:lstStyle/>
          <a:p>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3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300" dirty="0">
              <a:solidFill>
                <a:schemeClr val="tx1">
                  <a:lumMod val="75000"/>
                  <a:lumOff val="25000"/>
                </a:schemeClr>
              </a:solidFill>
              <a:latin typeface="Franklin Gothic Book" panose="020B0503020102020204" pitchFamily="34" charset="0"/>
              <a:cs typeface="Arial" panose="020B0604020202020204" pitchFamily="34" charset="0"/>
            </a:endParaRPr>
          </a:p>
        </p:txBody>
      </p:sp>
      <p:grpSp>
        <p:nvGrpSpPr>
          <p:cNvPr id="12" name="Group 11"/>
          <p:cNvGrpSpPr/>
          <p:nvPr/>
        </p:nvGrpSpPr>
        <p:grpSpPr>
          <a:xfrm>
            <a:off x="5063311" y="944339"/>
            <a:ext cx="3464134" cy="4225042"/>
            <a:chOff x="0" y="0"/>
            <a:chExt cx="3937362" cy="4802216"/>
          </a:xfrm>
        </p:grpSpPr>
        <p:pic>
          <p:nvPicPr>
            <p:cNvPr id="13" name="Picture 12">
              <a:extLst>
                <a:ext uri="{FF2B5EF4-FFF2-40B4-BE49-F238E27FC236}">
                  <a16:creationId xmlns:a16="http://schemas.microsoft.com/office/drawing/2014/main" xmlns="" id="{EC7194BD-C135-49E2-BD64-0B8EE036DA15}"/>
                </a:ext>
              </a:extLst>
            </p:cNvPr>
            <p:cNvPicPr>
              <a:picLocks noChangeAspect="1"/>
            </p:cNvPicPr>
            <p:nvPr/>
          </p:nvPicPr>
          <p:blipFill>
            <a:blip r:embed="rId3"/>
            <a:stretch>
              <a:fillRect/>
            </a:stretch>
          </p:blipFill>
          <p:spPr>
            <a:xfrm>
              <a:off x="0" y="0"/>
              <a:ext cx="1391749" cy="613334"/>
            </a:xfrm>
            <a:prstGeom prst="rect">
              <a:avLst/>
            </a:prstGeom>
          </p:spPr>
        </p:pic>
        <p:pic>
          <p:nvPicPr>
            <p:cNvPr id="14" name="Picture 13">
              <a:extLst>
                <a:ext uri="{FF2B5EF4-FFF2-40B4-BE49-F238E27FC236}">
                  <a16:creationId xmlns:a16="http://schemas.microsoft.com/office/drawing/2014/main" xmlns="" id="{C6B04467-0EE5-4567-AA15-D4BDA4101084}"/>
                </a:ext>
              </a:extLst>
            </p:cNvPr>
            <p:cNvPicPr>
              <a:picLocks noChangeAspect="1"/>
            </p:cNvPicPr>
            <p:nvPr/>
          </p:nvPicPr>
          <p:blipFill>
            <a:blip r:embed="rId4"/>
            <a:stretch>
              <a:fillRect/>
            </a:stretch>
          </p:blipFill>
          <p:spPr>
            <a:xfrm>
              <a:off x="0" y="681990"/>
              <a:ext cx="3937362" cy="4120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7" name="Picture 16">
            <a:extLst>
              <a:ext uri="{FF2B5EF4-FFF2-40B4-BE49-F238E27FC236}">
                <a16:creationId xmlns:a16="http://schemas.microsoft.com/office/drawing/2014/main" xmlns="" id="{09901A1B-D59C-4521-9626-280ED05DA4F5}"/>
              </a:ext>
            </a:extLst>
          </p:cNvPr>
          <p:cNvPicPr>
            <a:picLocks noChangeAspect="1"/>
          </p:cNvPicPr>
          <p:nvPr/>
        </p:nvPicPr>
        <p:blipFill>
          <a:blip r:embed="rId5"/>
          <a:stretch>
            <a:fillRect/>
          </a:stretch>
        </p:blipFill>
        <p:spPr>
          <a:xfrm>
            <a:off x="5063311" y="4375771"/>
            <a:ext cx="3938387" cy="218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61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7,413</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1,340</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90128" y="5344151"/>
            <a:ext cx="9053871" cy="1338828"/>
          </a:xfrm>
          <a:prstGeom prst="rect">
            <a:avLst/>
          </a:prstGeom>
          <a:noFill/>
        </p:spPr>
        <p:txBody>
          <a:bodyPr wrap="square" rtlCol="0">
            <a:spAutoFit/>
          </a:bodyPr>
          <a:lstStyle/>
          <a:p>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35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350" b="1" dirty="0" smtClean="0">
                <a:solidFill>
                  <a:schemeClr val="tx1">
                    <a:lumMod val="75000"/>
                    <a:lumOff val="25000"/>
                  </a:schemeClr>
                </a:solidFill>
                <a:latin typeface="Franklin Gothic Book" panose="020B0503020102020204" pitchFamily="34" charset="0"/>
                <a:cs typeface="Arial" panose="020B0604020202020204" pitchFamily="34" charset="0"/>
              </a:rPr>
              <a:t>131</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September 2018, bringing the total number of followers to </a:t>
            </a:r>
            <a:r>
              <a:rPr lang="en-US" sz="1350" b="1" dirty="0" smtClean="0">
                <a:solidFill>
                  <a:schemeClr val="tx1">
                    <a:lumMod val="75000"/>
                    <a:lumOff val="25000"/>
                  </a:schemeClr>
                </a:solidFill>
                <a:latin typeface="Franklin Gothic Book" panose="020B0503020102020204" pitchFamily="34" charset="0"/>
                <a:cs typeface="Arial" panose="020B0604020202020204" pitchFamily="34" charset="0"/>
              </a:rPr>
              <a:t>9,763</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712,400 impressions and 3,699 link clicks. The top performing post on Facebook was on September 5 about DWSD’s efforts to replace broken fire hydrants. On this post alone, there were 13,600 impressions, 52 comments and 559 reactions. The top performing Twitter post was on September 12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was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about </a:t>
            </a:r>
            <a:r>
              <a:rPr lang="en-US" sz="1350" dirty="0" smtClean="0">
                <a:solidFill>
                  <a:schemeClr val="tx1">
                    <a:lumMod val="75000"/>
                    <a:lumOff val="25000"/>
                  </a:schemeClr>
                </a:solidFill>
                <a:latin typeface="Franklin Gothic Book" panose="020B0503020102020204" pitchFamily="34" charset="0"/>
                <a:cs typeface="Arial" panose="020B0604020202020204" pitchFamily="34" charset="0"/>
              </a:rPr>
              <a:t>DWSD’s Board of Water Commissioners meeting (45,600 impressions, 23 responses and 23 retweets.).  </a:t>
            </a:r>
            <a:endParaRPr lang="en-US" sz="135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3401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1,010</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95</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28</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8</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xmlns=""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4,485</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13</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506</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280313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28</a:t>
            </a:r>
            <a:endParaRPr lang="en-US" dirty="0"/>
          </a:p>
        </p:txBody>
      </p:sp>
      <p:graphicFrame>
        <p:nvGraphicFramePr>
          <p:cNvPr id="29" name="Chart 28"/>
          <p:cNvGraphicFramePr/>
          <p:nvPr>
            <p:extLst>
              <p:ext uri="{D42A27DB-BD31-4B8C-83A1-F6EECF244321}">
                <p14:modId xmlns:p14="http://schemas.microsoft.com/office/powerpoint/2010/main" val="2206844319"/>
              </p:ext>
            </p:extLst>
          </p:nvPr>
        </p:nvGraphicFramePr>
        <p:xfrm>
          <a:off x="1524000" y="169877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p:cNvSpPr txBox="1"/>
          <p:nvPr/>
        </p:nvSpPr>
        <p:spPr>
          <a:xfrm>
            <a:off x="-390" y="5992111"/>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In August, there were 206 outage hours mostly related to pay-by-phone (IVR) being unavailable, and a billing data pull glitch causing an auto-pay error. IT has been working with Public Affairs to communicate with the impacted customers.</a:t>
            </a:r>
            <a:endParaRPr lang="en-US" sz="11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65765"/>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IT: Customer Service, Field Services and   </a:t>
            </a:r>
            <a:br>
              <a:rPr lang="en-US" sz="2500" b="1" dirty="0" smtClean="0">
                <a:solidFill>
                  <a:srgbClr val="138F7E"/>
                </a:solidFill>
                <a:latin typeface="Franklin Gothic Book" panose="020B0503020102020204" pitchFamily="34" charset="0"/>
              </a:rPr>
            </a:br>
            <a:r>
              <a:rPr lang="en-US" sz="2500" b="1" dirty="0" smtClean="0">
                <a:solidFill>
                  <a:srgbClr val="138F7E"/>
                </a:solidFill>
                <a:latin typeface="Franklin Gothic Book" panose="020B0503020102020204" pitchFamily="34" charset="0"/>
              </a:rPr>
              <a:t>     Finance Software Availability</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a:t>
            </a:r>
            <a:r>
              <a:rPr lang="en-US" sz="3000" b="1" dirty="0" smtClean="0">
                <a:solidFill>
                  <a:srgbClr val="138F7E"/>
                </a:solidFill>
                <a:latin typeface="Franklin Gothic Book" panose="020B0503020102020204" pitchFamily="34" charset="0"/>
              </a:rPr>
              <a:t>MESSAGE TO THE BOARD</a:t>
            </a:r>
            <a:endParaRPr lang="en-US" sz="3000" b="1" dirty="0">
              <a:solidFill>
                <a:srgbClr val="138F7E"/>
              </a:solidFill>
              <a:latin typeface="Franklin Gothic Book" panose="020B0503020102020204" pitchFamily="34" charset="0"/>
            </a:endParaRPr>
          </a:p>
        </p:txBody>
      </p:sp>
      <p:sp>
        <p:nvSpPr>
          <p:cNvPr id="14" name="TextBox 13"/>
          <p:cNvSpPr txBox="1"/>
          <p:nvPr/>
        </p:nvSpPr>
        <p:spPr>
          <a:xfrm>
            <a:off x="1" y="1196305"/>
            <a:ext cx="8821270" cy="5693866"/>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In the past five years, the Detroit </a:t>
            </a:r>
            <a:r>
              <a:rPr lang="en-US" sz="1400" dirty="0">
                <a:latin typeface="Franklin Gothic Book" panose="020B0503020102020204" pitchFamily="34" charset="0"/>
              </a:rPr>
              <a:t>Water and Sewerage </a:t>
            </a:r>
            <a:r>
              <a:rPr lang="en-US" sz="1400" dirty="0" smtClean="0">
                <a:latin typeface="Franklin Gothic Book" panose="020B0503020102020204" pitchFamily="34" charset="0"/>
              </a:rPr>
              <a:t>Department (</a:t>
            </a:r>
            <a:r>
              <a:rPr lang="en-US" sz="1400" dirty="0" smtClean="0">
                <a:latin typeface="Franklin Gothic Book" panose="020B0503020102020204" pitchFamily="34" charset="0"/>
              </a:rPr>
              <a:t>DWSD) </a:t>
            </a:r>
            <a:r>
              <a:rPr lang="en-US" sz="1400" dirty="0" smtClean="0">
                <a:latin typeface="Franklin Gothic Book" panose="020B0503020102020204" pitchFamily="34" charset="0"/>
              </a:rPr>
              <a:t>has </a:t>
            </a:r>
            <a:r>
              <a:rPr lang="en-US" sz="1400" b="1" dirty="0" smtClean="0">
                <a:latin typeface="Franklin Gothic Book" panose="020B0503020102020204" pitchFamily="34" charset="0"/>
              </a:rPr>
              <a:t>completed or is constructing</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16 Green Stormwater </a:t>
            </a:r>
            <a:r>
              <a:rPr lang="en-US" sz="1400" b="1" dirty="0">
                <a:latin typeface="Franklin Gothic Book" panose="020B0503020102020204" pitchFamily="34" charset="0"/>
              </a:rPr>
              <a:t>I</a:t>
            </a:r>
            <a:r>
              <a:rPr lang="en-US" sz="1400" b="1" dirty="0" smtClean="0">
                <a:latin typeface="Franklin Gothic Book" panose="020B0503020102020204" pitchFamily="34" charset="0"/>
              </a:rPr>
              <a:t>nfrastructure (GSI) projects to manage 61 million gallons of stormwater annually on</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118 acres, investing $23.47 million</a:t>
            </a:r>
            <a:r>
              <a:rPr lang="en-US" sz="1400" dirty="0" smtClean="0">
                <a:latin typeface="Franklin Gothic Book" panose="020B0503020102020204" pitchFamily="34" charset="0"/>
              </a:rPr>
              <a:t>.</a:t>
            </a:r>
            <a:endParaRPr lang="en-US" sz="1400" dirty="0" smtClean="0">
              <a:latin typeface="Franklin Gothic Book" panose="020B0503020102020204" pitchFamily="34" charset="0"/>
            </a:endParaRP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Many of the projects are at city parks and Detroit Land Bank Authority</a:t>
            </a:r>
            <a:br>
              <a:rPr lang="en-US" sz="1300" dirty="0" smtClean="0">
                <a:latin typeface="Franklin Gothic Book" panose="020B0503020102020204" pitchFamily="34" charset="0"/>
              </a:rPr>
            </a:br>
            <a:r>
              <a:rPr lang="en-US" sz="1300" dirty="0" smtClean="0">
                <a:latin typeface="Franklin Gothic Book" panose="020B0503020102020204" pitchFamily="34" charset="0"/>
              </a:rPr>
              <a:t>property.</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On September 29, the City of Detroit Parks and Recreation Department</a:t>
            </a:r>
            <a:r>
              <a:rPr lang="en-US" sz="1300" dirty="0" smtClean="0">
                <a:latin typeface="Franklin Gothic Book" panose="020B0503020102020204" pitchFamily="34" charset="0"/>
              </a:rPr>
              <a:t>,</a:t>
            </a:r>
            <a:br>
              <a:rPr lang="en-US" sz="1300" dirty="0" smtClean="0">
                <a:latin typeface="Franklin Gothic Book" panose="020B0503020102020204" pitchFamily="34" charset="0"/>
              </a:rPr>
            </a:br>
            <a:r>
              <a:rPr lang="en-US" sz="1300" dirty="0" smtClean="0">
                <a:latin typeface="Franklin Gothic Book" panose="020B0503020102020204" pitchFamily="34" charset="0"/>
              </a:rPr>
              <a:t>DWSD and the Viola Liuzzo Park Association cut the ribbon on the</a:t>
            </a:r>
            <a:br>
              <a:rPr lang="en-US" sz="1300" dirty="0" smtClean="0">
                <a:latin typeface="Franklin Gothic Book" panose="020B0503020102020204" pitchFamily="34" charset="0"/>
              </a:rPr>
            </a:br>
            <a:r>
              <a:rPr lang="en-US" sz="1300" dirty="0" smtClean="0">
                <a:latin typeface="Franklin Gothic Book" panose="020B0503020102020204" pitchFamily="34" charset="0"/>
              </a:rPr>
              <a:t>revitalized Liuzzo Park that included a $1 million investment in park</a:t>
            </a:r>
            <a:br>
              <a:rPr lang="en-US" sz="1300" dirty="0" smtClean="0">
                <a:latin typeface="Franklin Gothic Book" panose="020B0503020102020204" pitchFamily="34" charset="0"/>
              </a:rPr>
            </a:br>
            <a:r>
              <a:rPr lang="en-US" sz="1300" dirty="0" smtClean="0">
                <a:latin typeface="Franklin Gothic Book" panose="020B0503020102020204" pitchFamily="34" charset="0"/>
              </a:rPr>
              <a:t>improvements, including new equipment and a </a:t>
            </a:r>
            <a:r>
              <a:rPr lang="en-US" sz="1300" dirty="0" smtClean="0">
                <a:latin typeface="Franklin Gothic Book" panose="020B0503020102020204" pitchFamily="34" charset="0"/>
              </a:rPr>
              <a:t>walking path, and three</a:t>
            </a:r>
            <a:br>
              <a:rPr lang="en-US" sz="1300" dirty="0" smtClean="0">
                <a:latin typeface="Franklin Gothic Book" panose="020B0503020102020204" pitchFamily="34" charset="0"/>
              </a:rPr>
            </a:br>
            <a:r>
              <a:rPr lang="en-US" sz="1300" dirty="0" smtClean="0">
                <a:latin typeface="Franklin Gothic Book" panose="020B0503020102020204" pitchFamily="34" charset="0"/>
              </a:rPr>
              <a:t>bioretention gardens.</a:t>
            </a:r>
            <a:endParaRPr lang="en-US" sz="1300" dirty="0">
              <a:latin typeface="Franklin Gothic Book" panose="020B0503020102020204" pitchFamily="34" charset="0"/>
            </a:endParaRP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year 2005, leading up to Super Bowl XL in Detroit, was the last time</a:t>
            </a:r>
            <a:br>
              <a:rPr lang="en-US" sz="1400" dirty="0" smtClean="0">
                <a:latin typeface="Franklin Gothic Book" panose="020B0503020102020204" pitchFamily="34" charset="0"/>
              </a:rPr>
            </a:br>
            <a:r>
              <a:rPr lang="en-US" sz="1400" dirty="0" smtClean="0">
                <a:latin typeface="Franklin Gothic Book" panose="020B0503020102020204" pitchFamily="34" charset="0"/>
              </a:rPr>
              <a:t>there were nearly 30 miles of water main replaced – this year DWSD is</a:t>
            </a:r>
            <a:br>
              <a:rPr lang="en-US" sz="1400" dirty="0" smtClean="0">
                <a:latin typeface="Franklin Gothic Book" panose="020B0503020102020204" pitchFamily="34" charset="0"/>
              </a:rPr>
            </a:br>
            <a:r>
              <a:rPr lang="en-US" sz="1400" dirty="0" smtClean="0">
                <a:latin typeface="Franklin Gothic Book" panose="020B0503020102020204" pitchFamily="34" charset="0"/>
              </a:rPr>
              <a:t>on track to </a:t>
            </a:r>
            <a:r>
              <a:rPr lang="en-US" sz="1400" b="1" dirty="0" smtClean="0">
                <a:latin typeface="Franklin Gothic Book" panose="020B0503020102020204" pitchFamily="34" charset="0"/>
              </a:rPr>
              <a:t>replace nearly 30 miles of water main at 26 projects</a:t>
            </a:r>
            <a:r>
              <a:rPr lang="en-US" sz="1400" dirty="0" smtClean="0">
                <a:latin typeface="Franklin Gothic Book" panose="020B0503020102020204" pitchFamily="34" charset="0"/>
              </a:rPr>
              <a:t>.</a:t>
            </a:r>
            <a:endParaRPr lang="en-US" sz="1400" dirty="0" smtClean="0">
              <a:latin typeface="Franklin Gothic Book" panose="020B0503020102020204" pitchFamily="34" charset="0"/>
            </a:endParaRP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The effort includes robust customer notifications and updates, including</a:t>
            </a:r>
            <a:br>
              <a:rPr lang="en-US" sz="1300" dirty="0" smtClean="0">
                <a:latin typeface="Franklin Gothic Book" panose="020B0503020102020204" pitchFamily="34" charset="0"/>
              </a:rPr>
            </a:br>
            <a:r>
              <a:rPr lang="en-US" sz="1300" dirty="0" smtClean="0">
                <a:latin typeface="Franklin Gothic Book" panose="020B0503020102020204" pitchFamily="34" charset="0"/>
              </a:rPr>
              <a:t>community meetings right on the block where the work is being done.</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The water main replacement includes the option for residents to give</a:t>
            </a:r>
            <a:br>
              <a:rPr lang="en-US" sz="1300" dirty="0" smtClean="0">
                <a:latin typeface="Franklin Gothic Book" panose="020B0503020102020204" pitchFamily="34" charset="0"/>
              </a:rPr>
            </a:br>
            <a:r>
              <a:rPr lang="en-US" sz="1300" dirty="0" smtClean="0">
                <a:latin typeface="Franklin Gothic Book" panose="020B0503020102020204" pitchFamily="34" charset="0"/>
              </a:rPr>
              <a:t>DWSD the authority to replace their lead service line, if they have one,</a:t>
            </a:r>
            <a:br>
              <a:rPr lang="en-US" sz="1300" dirty="0" smtClean="0">
                <a:latin typeface="Franklin Gothic Book" panose="020B0503020102020204" pitchFamily="34" charset="0"/>
              </a:rPr>
            </a:br>
            <a:r>
              <a:rPr lang="en-US" sz="1300" dirty="0" smtClean="0">
                <a:latin typeface="Franklin Gothic Book" panose="020B0503020102020204" pitchFamily="34" charset="0"/>
              </a:rPr>
              <a:t>with a new copper pipe (more than 150 agreements have been signed).</a:t>
            </a:r>
            <a:r>
              <a:rPr lang="en-US" sz="1300" dirty="0" smtClean="0">
                <a:latin typeface="Franklin Gothic Book" panose="020B0503020102020204" pitchFamily="34" charset="0"/>
              </a:rPr>
              <a:t> </a:t>
            </a:r>
            <a:endParaRPr lang="en-US" sz="1300" dirty="0" smtClean="0">
              <a:latin typeface="Franklin Gothic Book" panose="020B0503020102020204" pitchFamily="34" charset="0"/>
            </a:endParaRP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b="1" dirty="0" smtClean="0">
                <a:latin typeface="Franklin Gothic Book" panose="020B0503020102020204" pitchFamily="34" charset="0"/>
              </a:rPr>
              <a:t>Eleven non-profit organizations are currently engaged in outreach </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activities </a:t>
            </a:r>
            <a:r>
              <a:rPr lang="en-US" sz="1400" dirty="0" smtClean="0">
                <a:latin typeface="Franklin Gothic Book" panose="020B0503020102020204" pitchFamily="34" charset="0"/>
              </a:rPr>
              <a:t>on behalf of DWSD and received nearly $20,000 in bill credits</a:t>
            </a:r>
            <a:br>
              <a:rPr lang="en-US" sz="1400" dirty="0" smtClean="0">
                <a:latin typeface="Franklin Gothic Book" panose="020B0503020102020204" pitchFamily="34" charset="0"/>
              </a:rPr>
            </a:br>
            <a:r>
              <a:rPr lang="en-US" sz="1400" dirty="0" smtClean="0">
                <a:latin typeface="Franklin Gothic Book" panose="020B0503020102020204" pitchFamily="34" charset="0"/>
              </a:rPr>
              <a:t>to date based on their efforts.</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Organizations are hosting water assistance fairs with DWSD Customer</a:t>
            </a:r>
            <a:br>
              <a:rPr lang="en-US" sz="1300" dirty="0" smtClean="0">
                <a:latin typeface="Franklin Gothic Book" panose="020B0503020102020204" pitchFamily="34" charset="0"/>
              </a:rPr>
            </a:br>
            <a:r>
              <a:rPr lang="en-US" sz="1300" dirty="0" smtClean="0">
                <a:latin typeface="Franklin Gothic Book" panose="020B0503020102020204" pitchFamily="34" charset="0"/>
              </a:rPr>
              <a:t>Assurance Specialist Team (CAST) members, and passing out DWSD</a:t>
            </a:r>
            <a:br>
              <a:rPr lang="en-US" sz="1300" dirty="0" smtClean="0">
                <a:latin typeface="Franklin Gothic Book" panose="020B0503020102020204" pitchFamily="34" charset="0"/>
              </a:rPr>
            </a:br>
            <a:r>
              <a:rPr lang="en-US" sz="1300" dirty="0" smtClean="0">
                <a:latin typeface="Franklin Gothic Book" panose="020B0503020102020204" pitchFamily="34" charset="0"/>
              </a:rPr>
              <a:t>literature on customer assistance programs during their community</a:t>
            </a:r>
            <a:br>
              <a:rPr lang="en-US" sz="1300" dirty="0" smtClean="0">
                <a:latin typeface="Franklin Gothic Book" panose="020B0503020102020204" pitchFamily="34" charset="0"/>
              </a:rPr>
            </a:br>
            <a:r>
              <a:rPr lang="en-US" sz="1300" dirty="0" smtClean="0">
                <a:latin typeface="Franklin Gothic Book" panose="020B0503020102020204" pitchFamily="34" charset="0"/>
              </a:rPr>
              <a:t>events, such as the food program at Historic Little Rock Baptist Church.</a:t>
            </a:r>
            <a:endParaRPr lang="en-US" sz="1300" dirty="0" smtClean="0">
              <a:latin typeface="Franklin Gothic Book" panose="020B05030201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591" y="1761564"/>
            <a:ext cx="3048000" cy="2286000"/>
          </a:xfrm>
          <a:prstGeom prst="rect">
            <a:avLst/>
          </a:prstGeom>
          <a:ln>
            <a:solidFill>
              <a:srgbClr val="27999D"/>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648" y="4101837"/>
            <a:ext cx="3048000" cy="2286000"/>
          </a:xfrm>
          <a:prstGeom prst="rect">
            <a:avLst/>
          </a:prstGeom>
          <a:ln>
            <a:solidFill>
              <a:srgbClr val="27999D"/>
            </a:solidFill>
          </a:ln>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5264682"/>
            <a:ext cx="7820221"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customers may conveniently pay their bill with cash, personal check, and credit/debit card at 38 locations. The online map at </a:t>
            </a:r>
            <a:r>
              <a:rPr lang="en-US" sz="1400" dirty="0" smtClean="0">
                <a:solidFill>
                  <a:schemeClr val="tx1">
                    <a:lumMod val="75000"/>
                    <a:lumOff val="25000"/>
                  </a:schemeClr>
                </a:solidFill>
                <a:latin typeface="Franklin Gothic Book" panose="020B0503020102020204" pitchFamily="34" charset="0"/>
                <a:hlinkClick r:id="rId2"/>
              </a:rPr>
              <a:t>www.detroitmi.gov/dwsdkiosk</a:t>
            </a:r>
            <a:r>
              <a:rPr lang="en-US" sz="1400" dirty="0" smtClean="0">
                <a:solidFill>
                  <a:schemeClr val="tx1">
                    <a:lumMod val="75000"/>
                    <a:lumOff val="25000"/>
                  </a:schemeClr>
                </a:solidFill>
                <a:latin typeface="Franklin Gothic Book" panose="020B0503020102020204" pitchFamily="34" charset="0"/>
              </a:rPr>
              <a:t> is updated by DivDat as kiosks are added or moved to different locations. Customers may also pay, schedule a payment, enroll in autopay and enter a payment arrangement on the Customer Care Portal at </a:t>
            </a:r>
            <a:r>
              <a:rPr lang="en-US" sz="1400" dirty="0" smtClean="0">
                <a:solidFill>
                  <a:schemeClr val="tx1">
                    <a:lumMod val="75000"/>
                    <a:lumOff val="25000"/>
                  </a:schemeClr>
                </a:solidFill>
                <a:latin typeface="Franklin Gothic Book" panose="020B0503020102020204" pitchFamily="34" charset="0"/>
                <a:hlinkClick r:id="rId3"/>
              </a:rPr>
              <a:t>www.detroitmi.gov/paymywaterbill</a:t>
            </a:r>
            <a:r>
              <a:rPr lang="en-US" sz="1400" dirty="0" smtClean="0">
                <a:solidFill>
                  <a:schemeClr val="tx1">
                    <a:lumMod val="75000"/>
                    <a:lumOff val="25000"/>
                  </a:schemeClr>
                </a:solidFill>
                <a:latin typeface="Franklin Gothic Book" panose="020B0503020102020204" pitchFamily="34" charset="0"/>
              </a:rPr>
              <a:t>. </a:t>
            </a:r>
            <a:endParaRPr lang="en-US" sz="1400" dirty="0" smtClean="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1" y="518034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499627520"/>
              </p:ext>
            </p:extLst>
          </p:nvPr>
        </p:nvGraphicFramePr>
        <p:xfrm>
          <a:off x="39892" y="1897250"/>
          <a:ext cx="3384176" cy="2145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2694991465"/>
              </p:ext>
            </p:extLst>
          </p:nvPr>
        </p:nvGraphicFramePr>
        <p:xfrm>
          <a:off x="3086315" y="1940083"/>
          <a:ext cx="3899647" cy="286422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1"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3321587"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1220162177"/>
              </p:ext>
            </p:extLst>
          </p:nvPr>
        </p:nvGraphicFramePr>
        <p:xfrm>
          <a:off x="6115158" y="1903916"/>
          <a:ext cx="3899647" cy="2864224"/>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6309935" y="1566113"/>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a:off x="1337677" y="4071757"/>
            <a:ext cx="6482544" cy="338554"/>
          </a:xfrm>
          <a:prstGeom prst="rect">
            <a:avLst/>
          </a:prstGeom>
          <a:noFill/>
        </p:spPr>
        <p:txBody>
          <a:bodyPr wrap="none" rtlCol="0">
            <a:spAutoFit/>
          </a:bodyPr>
          <a:lstStyle/>
          <a:p>
            <a:pPr algn="ct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Active customer accounts in good standing       </a:t>
            </a:r>
            <a:r>
              <a:rPr lang="en-US" sz="1600" dirty="0" smtClean="0">
                <a:solidFill>
                  <a:schemeClr val="accent2"/>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Delinquent accounts</a:t>
            </a:r>
            <a:endParaRPr lang="en-US" sz="1600" dirty="0">
              <a:solidFill>
                <a:schemeClr val="tx1">
                  <a:lumMod val="75000"/>
                  <a:lumOff val="25000"/>
                </a:schemeClr>
              </a:solidFill>
              <a:latin typeface="Franklin Gothic Book" panose="020B05030201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5245" y="3808748"/>
            <a:ext cx="1190443" cy="2743200"/>
          </a:xfrm>
          <a:prstGeom prst="rect">
            <a:avLst/>
          </a:prstGeom>
        </p:spPr>
      </p:pic>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293139333"/>
              </p:ext>
            </p:extLst>
          </p:nvPr>
        </p:nvGraphicFramePr>
        <p:xfrm>
          <a:off x="107866" y="1554067"/>
          <a:ext cx="4621306" cy="3080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38819" y="4507993"/>
            <a:ext cx="2445926"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Payment Transactions by Type</a:t>
            </a:r>
            <a:endParaRPr lang="en-US" sz="1400" b="1"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6011976" y="4517113"/>
            <a:ext cx="21829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Revenue Collected by Type</a:t>
            </a:r>
            <a:endParaRPr lang="en-US" sz="1400" b="1" dirty="0">
              <a:solidFill>
                <a:schemeClr val="tx1">
                  <a:lumMod val="75000"/>
                  <a:lumOff val="25000"/>
                </a:schemeClr>
              </a:solidFill>
              <a:latin typeface="Franklin Gothic Book" panose="020B0503020102020204" pitchFamily="34" charset="0"/>
            </a:endParaRPr>
          </a:p>
        </p:txBody>
      </p:sp>
      <p:graphicFrame>
        <p:nvGraphicFramePr>
          <p:cNvPr id="12" name="Chart 11"/>
          <p:cNvGraphicFramePr/>
          <p:nvPr>
            <p:extLst>
              <p:ext uri="{D42A27DB-BD31-4B8C-83A1-F6EECF244321}">
                <p14:modId xmlns:p14="http://schemas.microsoft.com/office/powerpoint/2010/main" val="981091200"/>
              </p:ext>
            </p:extLst>
          </p:nvPr>
        </p:nvGraphicFramePr>
        <p:xfrm>
          <a:off x="4668370" y="1564310"/>
          <a:ext cx="4621306" cy="30808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4096162" y="3214681"/>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rot="16200000">
            <a:off x="-700712" y="2950458"/>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876" y="4432508"/>
            <a:ext cx="1828800" cy="2192887"/>
          </a:xfrm>
          <a:prstGeom prst="rect">
            <a:avLst/>
          </a:prstGeom>
        </p:spPr>
      </p:pic>
    </p:spTree>
    <p:extLst>
      <p:ext uri="{BB962C8B-B14F-4D97-AF65-F5344CB8AC3E}">
        <p14:creationId xmlns:p14="http://schemas.microsoft.com/office/powerpoint/2010/main" val="413312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286211" y="4693577"/>
            <a:ext cx="8571577" cy="338554"/>
          </a:xfrm>
          <a:prstGeom prst="rect">
            <a:avLst/>
          </a:prstGeom>
          <a:noFill/>
        </p:spPr>
        <p:txBody>
          <a:bodyPr wrap="none" rtlCol="0">
            <a:spAutoFit/>
          </a:bodyPr>
          <a:lstStyle/>
          <a:p>
            <a:r>
              <a:rPr lang="en-US" sz="1600" dirty="0" smtClean="0">
                <a:solidFill>
                  <a:schemeClr val="accent1">
                    <a:lumMod val="75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Fire Hydrants        </a:t>
            </a:r>
            <a:r>
              <a:rPr lang="en-US" sz="1600" dirty="0" smtClean="0">
                <a:solidFill>
                  <a:schemeClr val="accent2">
                    <a:lumMod val="60000"/>
                    <a:lumOff val="40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Hydrants </a:t>
            </a:r>
            <a:r>
              <a:rPr lang="en-US" sz="1600" dirty="0">
                <a:latin typeface="Franklin Gothic Book" panose="020B0503020102020204" pitchFamily="34" charset="0"/>
              </a:rPr>
              <a:t>with Issues </a:t>
            </a:r>
            <a:r>
              <a:rPr lang="en-US" sz="1600" dirty="0" smtClean="0">
                <a:latin typeface="Franklin Gothic Book" panose="020B0503020102020204" pitchFamily="34" charset="0"/>
              </a:rPr>
              <a:t>       </a:t>
            </a:r>
            <a:r>
              <a:rPr lang="en-US" sz="1600" dirty="0" smtClean="0">
                <a:solidFill>
                  <a:srgbClr val="C00000"/>
                </a:solidFill>
                <a:latin typeface="Wingdings" panose="05000000000000000000" pitchFamily="2" charset="2"/>
              </a:rPr>
              <a:t>n</a:t>
            </a:r>
            <a:r>
              <a:rPr lang="en-US" sz="1600" dirty="0" smtClean="0"/>
              <a:t> </a:t>
            </a:r>
            <a:r>
              <a:rPr lang="en-US" sz="1600" dirty="0" smtClean="0">
                <a:latin typeface="Franklin Gothic Book" panose="020B0503020102020204" pitchFamily="34" charset="0"/>
              </a:rPr>
              <a:t>Non-Operating Hydrants</a:t>
            </a:r>
            <a:endParaRPr lang="en-US" sz="1600" dirty="0">
              <a:latin typeface="Franklin Gothic Book" panose="020B0503020102020204" pitchFamily="34" charset="0"/>
            </a:endParaRPr>
          </a:p>
        </p:txBody>
      </p:sp>
      <p:sp>
        <p:nvSpPr>
          <p:cNvPr id="14" name="TextBox 13"/>
          <p:cNvSpPr txBox="1"/>
          <p:nvPr/>
        </p:nvSpPr>
        <p:spPr>
          <a:xfrm>
            <a:off x="0" y="5658401"/>
            <a:ext cx="6611471"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Detroit Fire Department uses a mobile collector app </a:t>
            </a:r>
            <a:r>
              <a:rPr lang="en-US" sz="1400" dirty="0" smtClean="0">
                <a:solidFill>
                  <a:schemeClr val="tx1">
                    <a:lumMod val="75000"/>
                    <a:lumOff val="25000"/>
                  </a:schemeClr>
                </a:solidFill>
                <a:latin typeface="Franklin Gothic Book" panose="020B0503020102020204" pitchFamily="34" charset="0"/>
              </a:rPr>
              <a:t>where </a:t>
            </a:r>
            <a:r>
              <a:rPr lang="en-US" sz="1400" dirty="0" smtClean="0">
                <a:solidFill>
                  <a:schemeClr val="tx1">
                    <a:lumMod val="75000"/>
                    <a:lumOff val="25000"/>
                  </a:schemeClr>
                </a:solidFill>
                <a:latin typeface="Franklin Gothic Book" panose="020B0503020102020204" pitchFamily="34" charset="0"/>
              </a:rPr>
              <a:t>firefighters report on the status of each hydrant. This data integrates into DWSD’s work order system. In turn, DWSD maintenance and repair staff update the hydrant mobile app to indicate when a repair is completed.</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4299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849992432"/>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496"/>
          <a:stretch/>
        </p:blipFill>
        <p:spPr>
          <a:xfrm>
            <a:off x="6611471" y="5020708"/>
            <a:ext cx="2438400" cy="1490537"/>
          </a:xfrm>
          <a:prstGeom prst="rect">
            <a:avLst/>
          </a:prstGeom>
          <a:ln>
            <a:solidFill>
              <a:srgbClr val="27999D"/>
            </a:solidFill>
          </a:ln>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2314943157"/>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73152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properties, and calls by residents who see gushing or flowing water that is out of the ordinary.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1431"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432507"/>
            <a:ext cx="1828800" cy="2192888"/>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39175</TotalTime>
  <Words>1238</Words>
  <Application>Microsoft Office PowerPoint</Application>
  <PresentationFormat>On-screen Show (4:3)</PresentationFormat>
  <Paragraphs>252</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Narrow</vt:lpstr>
      <vt:lpstr>Calibri</vt:lpstr>
      <vt:lpstr>Calibri Light</vt:lpstr>
      <vt:lpstr>Courier New</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1850</cp:revision>
  <cp:lastPrinted>2018-09-18T17:43:01Z</cp:lastPrinted>
  <dcterms:created xsi:type="dcterms:W3CDTF">2016-04-19T17:03:52Z</dcterms:created>
  <dcterms:modified xsi:type="dcterms:W3CDTF">2018-10-17T14:52:39Z</dcterms:modified>
</cp:coreProperties>
</file>