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46" r:id="rId3"/>
    <p:sldId id="394" r:id="rId4"/>
    <p:sldId id="347" r:id="rId5"/>
    <p:sldId id="357" r:id="rId6"/>
    <p:sldId id="383" r:id="rId7"/>
    <p:sldId id="365" r:id="rId8"/>
    <p:sldId id="367" r:id="rId9"/>
    <p:sldId id="369" r:id="rId10"/>
    <p:sldId id="403" r:id="rId11"/>
    <p:sldId id="378" r:id="rId12"/>
    <p:sldId id="366" r:id="rId13"/>
    <p:sldId id="372" r:id="rId14"/>
    <p:sldId id="391" r:id="rId15"/>
    <p:sldId id="373" r:id="rId16"/>
    <p:sldId id="387" r:id="rId17"/>
    <p:sldId id="388" r:id="rId18"/>
    <p:sldId id="349" r:id="rId19"/>
    <p:sldId id="350" r:id="rId20"/>
    <p:sldId id="351" r:id="rId21"/>
    <p:sldId id="352" r:id="rId22"/>
    <p:sldId id="399" r:id="rId23"/>
    <p:sldId id="395" r:id="rId24"/>
    <p:sldId id="404" r:id="rId25"/>
    <p:sldId id="405" r:id="rId26"/>
    <p:sldId id="356" r:id="rId27"/>
    <p:sldId id="355" r:id="rId28"/>
    <p:sldId id="402" r:id="rId2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Peckinpaugh" initials="BP" lastIdx="1" clrIdx="0">
    <p:extLst>
      <p:ext uri="{19B8F6BF-5375-455C-9EA6-DF929625EA0E}">
        <p15:presenceInfo xmlns:p15="http://schemas.microsoft.com/office/powerpoint/2012/main" userId="S-1-5-21-352280589-713258259-1345066642-299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45"/>
    <a:srgbClr val="B7CDC2"/>
    <a:srgbClr val="E8EFED"/>
    <a:srgbClr val="279989"/>
    <a:srgbClr val="27999D"/>
    <a:srgbClr val="595959"/>
    <a:srgbClr val="826300"/>
    <a:srgbClr val="162074"/>
    <a:srgbClr val="63B1E8"/>
    <a:srgbClr val="003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6" y="8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iney\Box\DWSD\Personal%20Shares\Dan.Rainey\DWSD%20Retail\Metrics\System%20Availability%20CY%202018%20ver%20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mhuber\Box\Public%20Finance\SQL%20Reports\Account%20Aging%20(ATB)\Aging%20as%20of%202018.06.30-%20Tot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Non-Residential Active Accounts</c:v>
                </c:pt>
              </c:strCache>
            </c:strRef>
          </c:tx>
          <c:spPr>
            <a:solidFill>
              <a:srgbClr val="003B49"/>
            </a:solidFill>
          </c:spPr>
          <c:explosion val="29"/>
          <c:dPt>
            <c:idx val="0"/>
            <c:bubble3D val="0"/>
            <c:spPr>
              <a:solidFill>
                <a:srgbClr val="2799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74-4BFE-A0E4-6D408984DC07}"/>
              </c:ext>
            </c:extLst>
          </c:dPt>
          <c:dPt>
            <c:idx val="1"/>
            <c:bubble3D val="0"/>
            <c:explosion val="0"/>
            <c:spPr>
              <a:solidFill>
                <a:srgbClr val="003B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74-4BFE-A0E4-6D408984DC0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A689893-AC3D-4E44-B107-F9EACD58F4B6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874-4BFE-A0E4-6D408984DC07}"/>
                </c:ext>
              </c:extLst>
            </c:dLbl>
            <c:dLbl>
              <c:idx val="1"/>
              <c:layout>
                <c:manualLayout>
                  <c:x val="0.1408675926604061"/>
                  <c:y val="6.4370341181203314E-2"/>
                </c:manualLayout>
              </c:layout>
              <c:tx>
                <c:rich>
                  <a:bodyPr/>
                  <a:lstStyle/>
                  <a:p>
                    <a:fld id="{5BF5B36D-0D0A-4593-B680-17DD57897094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874-4BFE-A0E4-6D408984DC07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Water/Sewerage/Drainage</c:v>
                </c:pt>
                <c:pt idx="1">
                  <c:v>Drainage Only (no water service)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32239</c:v>
                </c:pt>
                <c:pt idx="1">
                  <c:v>12935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74-4BFE-A0E4-6D408984D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B7CDC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19400322405998E-17"/>
                  <c:y val="3.1249999999999963E-3"/>
                </c:manualLayout>
              </c:layout>
              <c:tx>
                <c:rich>
                  <a:bodyPr/>
                  <a:lstStyle/>
                  <a:p>
                    <a:fld id="{C06A86ED-437C-4269-B081-5BF33D5B91D2}" type="SERIESNAME">
                      <a:rPr lang="en-US" smtClean="0"/>
                      <a:pPr/>
                      <a:t>[SERIES NAME]</a:t>
                    </a:fld>
                    <a:r>
                      <a:rPr lang="en-US" baseline="0" dirty="0" smtClean="0"/>
                      <a:t> </a:t>
                    </a:r>
                    <a:br>
                      <a:rPr lang="en-US" baseline="0" dirty="0" smtClean="0"/>
                    </a:br>
                    <a:fld id="{6C1395FD-2163-438C-8B8B-1BA7597A9ED7}" type="VALUE">
                      <a:rPr lang="en-US" baseline="0" smtClean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414-42AA-A701-FF158387C29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3-Month Rolling Average All Accounts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14-42AA-A701-FF158387C2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rgbClr val="27998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416666666666666E-2"/>
                  <c:y val="0"/>
                </c:manualLayout>
              </c:layout>
              <c:tx>
                <c:rich>
                  <a:bodyPr/>
                  <a:lstStyle/>
                  <a:p>
                    <a:fld id="{42B03474-244E-40D7-AB48-42C0C386D29A}" type="SERIESNAME">
                      <a:rPr lang="en-US" smtClean="0"/>
                      <a:pPr/>
                      <a:t>[SERIES NAME]</a:t>
                    </a:fld>
                    <a:endParaRPr lang="en-US" dirty="0" smtClean="0"/>
                  </a:p>
                  <a:p>
                    <a:fld id="{2CD6B6F9-3AF0-45F2-A630-2C94E11A5593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414-42AA-A701-FF158387C29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3-Month Rolling Average All Accounts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14-42AA-A701-FF158387C2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003B4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66666666666666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June</a:t>
                    </a:r>
                  </a:p>
                  <a:p>
                    <a:fld id="{4C240454-FB3B-4EAD-BD8D-D993A0D6198D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414-42AA-A701-FF158387C29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3-Month Rolling Average All Accounts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14-42AA-A701-FF158387C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9782752"/>
        <c:axId val="519783144"/>
      </c:barChart>
      <c:catAx>
        <c:axId val="519782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9783144"/>
        <c:crosses val="autoZero"/>
        <c:auto val="0"/>
        <c:lblAlgn val="ctr"/>
        <c:lblOffset val="100"/>
        <c:noMultiLvlLbl val="0"/>
      </c:catAx>
      <c:valAx>
        <c:axId val="51978314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1978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8178242065353"/>
          <c:y val="3.1388415282513842E-2"/>
          <c:w val="0.88617062885812414"/>
          <c:h val="0.78043622074047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Non-Detroiters</c:v>
                </c:pt>
              </c:strCache>
            </c:strRef>
          </c:tx>
          <c:spPr>
            <a:solidFill>
              <a:srgbClr val="003B49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Nonresidents</a:t>
                    </a:r>
                    <a:br>
                      <a:rPr lang="en-US" dirty="0" smtClean="0"/>
                    </a:br>
                    <a:r>
                      <a:rPr lang="en-US" baseline="0" dirty="0" smtClean="0"/>
                      <a:t>245</a:t>
                    </a:r>
                    <a:endParaRPr lang="en-US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4F1-4F41-914E-F04584FF2E80}"/>
                </c:ext>
              </c:extLst>
            </c:dLbl>
            <c:dLbl>
              <c:idx val="1"/>
              <c:layout>
                <c:manualLayout>
                  <c:x val="9.0277118951530774E-3"/>
                  <c:y val="-9.969120100465661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New Hires</a:t>
                    </a:r>
                  </a:p>
                  <a:p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91107937201424"/>
                      <c:h val="0.111858798078685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4F1-4F41-914E-F04584FF2E80}"/>
                </c:ext>
              </c:extLst>
            </c:dLbl>
            <c:dLbl>
              <c:idx val="2"/>
              <c:layout>
                <c:manualLayout>
                  <c:x val="-3.4722231715396449E-3"/>
                  <c:y val="-0.10186356469768647"/>
                </c:manualLayout>
              </c:layout>
              <c:tx>
                <c:rich>
                  <a:bodyPr/>
                  <a:lstStyle/>
                  <a:p>
                    <a:fld id="{81733AE8-511B-4EAE-B0DD-4AAA300E2437}" type="CATEGORYNAME">
                      <a:rPr lang="en-US">
                        <a:solidFill>
                          <a:srgbClr val="003B49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rgbClr val="003B49"/>
                        </a:solidFill>
                      </a:rPr>
                      <a:t>, </a:t>
                    </a:r>
                    <a:fld id="{05615BE4-30DE-4776-A03B-C63CE255986B}" type="VALUE">
                      <a:rPr lang="en-US" baseline="0">
                        <a:solidFill>
                          <a:srgbClr val="003B49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rgbClr val="003B49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4F1-4F41-914E-F04584FF2E8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3EFB284-BCBE-4273-BCEA-1FDAFC7DF84A}" type="CATEGORYNAME">
                      <a:rPr lang="en-US">
                        <a:solidFill>
                          <a:srgbClr val="003B49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rgbClr val="003B49"/>
                        </a:solidFill>
                      </a:rPr>
                      <a:t>, </a:t>
                    </a:r>
                    <a:fld id="{0266ABFE-5A4D-437A-A2C6-F33915E62BA8}" type="VALUE">
                      <a:rPr lang="en-US" baseline="0">
                        <a:solidFill>
                          <a:srgbClr val="003B49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rgbClr val="003B49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4F1-4F41-914E-F04584FF2E8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2"/>
                <c:pt idx="0">
                  <c:v>Employees</c:v>
                </c:pt>
                <c:pt idx="1">
                  <c:v>August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F1-4F41-914E-F04584FF2E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Detroit Residents</c:v>
                </c:pt>
              </c:strCache>
            </c:strRef>
          </c:tx>
          <c:spPr>
            <a:solidFill>
              <a:srgbClr val="27999D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Detroit</a:t>
                    </a:r>
                  </a:p>
                  <a:p>
                    <a:r>
                      <a:rPr lang="en-US" baseline="0" dirty="0" smtClean="0"/>
                      <a:t>Residents</a:t>
                    </a:r>
                  </a:p>
                  <a:p>
                    <a:r>
                      <a:rPr lang="en-US" dirty="0" smtClean="0"/>
                      <a:t>307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4F1-4F41-914E-F04584FF2E80}"/>
                </c:ext>
              </c:extLst>
            </c:dLbl>
            <c:dLbl>
              <c:idx val="1"/>
              <c:layout>
                <c:manualLayout>
                  <c:x val="1.9097227443467694E-2"/>
                  <c:y val="-0.1687500000000000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rgbClr val="27999D"/>
                        </a:solidFill>
                      </a:rPr>
                      <a:t>New Hires </a:t>
                    </a:r>
                    <a:fld id="{A833860A-B924-45B6-A80C-21FB43D9D273}" type="VALUE">
                      <a:rPr lang="en-US" baseline="0" smtClean="0">
                        <a:solidFill>
                          <a:srgbClr val="27999D"/>
                        </a:solidFill>
                      </a:rPr>
                      <a:pPr/>
                      <a:t>[VALUE]</a:t>
                    </a:fld>
                    <a:endParaRPr lang="en-US" baseline="0" dirty="0" smtClean="0">
                      <a:solidFill>
                        <a:srgbClr val="27999D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13924271086033"/>
                      <c:h val="8.857569757635756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4F1-4F41-914E-F04584FF2E80}"/>
                </c:ext>
              </c:extLst>
            </c:dLbl>
            <c:dLbl>
              <c:idx val="3"/>
              <c:layout>
                <c:manualLayout>
                  <c:x val="-1.7361115857699178E-3"/>
                  <c:y val="-0.10477395226047739"/>
                </c:manualLayout>
              </c:layout>
              <c:tx>
                <c:rich>
                  <a:bodyPr/>
                  <a:lstStyle/>
                  <a:p>
                    <a:fld id="{35F8D300-1455-4AA3-B88D-5C4FA9490CCE}" type="CATEGORYNAME">
                      <a:rPr lang="en-US">
                        <a:solidFill>
                          <a:srgbClr val="27999D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rgbClr val="27999D"/>
                        </a:solidFill>
                      </a:rPr>
                      <a:t>, </a:t>
                    </a:r>
                    <a:fld id="{057E8B26-6CB5-4D1E-8DC3-3012815C5B46}" type="VALUE">
                      <a:rPr lang="en-US" baseline="0">
                        <a:solidFill>
                          <a:srgbClr val="27999D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rgbClr val="27999D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4F1-4F41-914E-F04584FF2E8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2"/>
                <c:pt idx="0">
                  <c:v>Employees</c:v>
                </c:pt>
                <c:pt idx="1">
                  <c:v>August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F1-4F41-914E-F04584FF2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7271752"/>
        <c:axId val="417272144"/>
      </c:barChart>
      <c:catAx>
        <c:axId val="417271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17272144"/>
        <c:crosses val="autoZero"/>
        <c:auto val="1"/>
        <c:lblAlgn val="ctr"/>
        <c:lblOffset val="100"/>
        <c:noMultiLvlLbl val="0"/>
      </c:catAx>
      <c:valAx>
        <c:axId val="41727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172717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dirty="0">
                <a:latin typeface="Franklin Gothic Book" panose="020B0503020102020204" pitchFamily="34" charset="0"/>
              </a:rPr>
              <a:t>Retirement Eligible</a:t>
            </a:r>
          </a:p>
        </c:rich>
      </c:tx>
      <c:layout>
        <c:manualLayout>
          <c:xMode val="edge"/>
          <c:yMode val="edge"/>
          <c:x val="0.27535716291527068"/>
          <c:y val="3.710546978038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rgbClr val="27999D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6A9-495F-9313-E5B958CA0EF8}"/>
              </c:ext>
            </c:extLst>
          </c:dPt>
          <c:dPt>
            <c:idx val="1"/>
            <c:bubble3D val="0"/>
            <c:spPr>
              <a:solidFill>
                <a:srgbClr val="003B4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6A9-495F-9313-E5B958CA0EF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6A9-495F-9313-E5B958CA0EF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82%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6A9-495F-9313-E5B958CA0EF8}"/>
                </c:ext>
              </c:extLst>
            </c:dLbl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Sheet1!$C$9:$D$9</c:f>
              <c:strCache>
                <c:ptCount val="2"/>
                <c:pt idx="0">
                  <c:v>Eligible for Retirement</c:v>
                </c:pt>
                <c:pt idx="1">
                  <c:v>Non-Retirement Eligible</c:v>
                </c:pt>
              </c:strCache>
            </c:strRef>
          </c:cat>
          <c:val>
            <c:numRef>
              <c:f>Sheet1!$C$11:$D$11</c:f>
              <c:numCache>
                <c:formatCode>0%</c:formatCode>
                <c:ptCount val="2"/>
                <c:pt idx="0">
                  <c:v>0.18</c:v>
                </c:pt>
                <c:pt idx="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A9-495F-9313-E5B958CA0EF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516394461431378"/>
          <c:y val="0.43339066532360693"/>
          <c:w val="0.37080457293746877"/>
          <c:h val="0.2737028187285872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320804999815626E-2"/>
          <c:y val="6.792887896092667E-2"/>
          <c:w val="0.9261390406245944"/>
          <c:h val="0.73724105623383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27999D"/>
            </a:solidFill>
            <a:ln>
              <a:solidFill>
                <a:srgbClr val="27999D"/>
              </a:solidFill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1">
                  <c:v> 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77-4D19-8140-0D39CD4B60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003B49"/>
            </a:solidFill>
            <a:ln>
              <a:solidFill>
                <a:srgbClr val="003B49"/>
              </a:solidFill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1">
                  <c:v> 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77-4D19-8140-0D39CD4B60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1">
                  <c:v> 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B7-42A9-8AFA-F207E5ECD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852528"/>
        <c:axId val="242852920"/>
      </c:barChart>
      <c:catAx>
        <c:axId val="242852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2852920"/>
        <c:crosses val="autoZero"/>
        <c:auto val="1"/>
        <c:lblAlgn val="ctr"/>
        <c:lblOffset val="100"/>
        <c:noMultiLvlLbl val="0"/>
      </c:catAx>
      <c:valAx>
        <c:axId val="242852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4285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188415225360242E-2"/>
          <c:y val="0.87753451921880843"/>
          <c:w val="0.4863355752601235"/>
          <c:h val="6.53238335455081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677641397766452E-2"/>
          <c:y val="5.0236406619385346E-2"/>
          <c:w val="0.65006851165663115"/>
          <c:h val="0.89598620651142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2'!$A$2</c:f>
              <c:strCache>
                <c:ptCount val="1"/>
                <c:pt idx="0">
                  <c:v>Enterprise  Applications</c:v>
                </c:pt>
              </c:strCache>
            </c:strRef>
          </c:tx>
          <c:spPr>
            <a:solidFill>
              <a:srgbClr val="27998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2'!$D$1:$F$1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'Summary 2'!$D$2:$F$2</c:f>
              <c:numCache>
                <c:formatCode>0.00%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34-4764-9142-AC5DE4DAB7E0}"/>
            </c:ext>
          </c:extLst>
        </c:ser>
        <c:ser>
          <c:idx val="1"/>
          <c:order val="1"/>
          <c:tx>
            <c:strRef>
              <c:f>'Summary 2'!$A$3</c:f>
              <c:strCache>
                <c:ptCount val="1"/>
                <c:pt idx="0">
                  <c:v>Customer Service Applications</c:v>
                </c:pt>
              </c:strCache>
            </c:strRef>
          </c:tx>
          <c:spPr>
            <a:solidFill>
              <a:srgbClr val="E8EFE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2'!$D$1:$F$1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'Summary 2'!$D$3:$F$3</c:f>
              <c:numCache>
                <c:formatCode>0.00%</c:formatCode>
                <c:ptCount val="3"/>
                <c:pt idx="0">
                  <c:v>0.99761904761904763</c:v>
                </c:pt>
                <c:pt idx="1">
                  <c:v>1</c:v>
                </c:pt>
                <c:pt idx="2">
                  <c:v>0.9981758832565284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34-4764-9142-AC5DE4DAB7E0}"/>
            </c:ext>
          </c:extLst>
        </c:ser>
        <c:ser>
          <c:idx val="2"/>
          <c:order val="2"/>
          <c:tx>
            <c:strRef>
              <c:f>'Summary 2'!$A$4</c:f>
              <c:strCache>
                <c:ptCount val="1"/>
                <c:pt idx="0">
                  <c:v>Financial / Administrative Services Apps</c:v>
                </c:pt>
              </c:strCache>
            </c:strRef>
          </c:tx>
          <c:spPr>
            <a:solidFill>
              <a:srgbClr val="0044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2'!$D$1:$F$1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'Summary 2'!$D$4:$F$4</c:f>
              <c:numCache>
                <c:formatCode>0.00%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34-4764-9142-AC5DE4DAB7E0}"/>
            </c:ext>
          </c:extLst>
        </c:ser>
        <c:ser>
          <c:idx val="3"/>
          <c:order val="3"/>
          <c:tx>
            <c:strRef>
              <c:f>'Summary 2'!$A$5</c:f>
              <c:strCache>
                <c:ptCount val="1"/>
                <c:pt idx="0">
                  <c:v>Field Services Applications</c:v>
                </c:pt>
              </c:strCache>
            </c:strRef>
          </c:tx>
          <c:spPr>
            <a:solidFill>
              <a:srgbClr val="B7CDC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2'!$D$1:$F$1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'Summary 2'!$D$5:$F$5</c:f>
              <c:numCache>
                <c:formatCode>0.00%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0.998991935483871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34-4764-9142-AC5DE4DAB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9433552"/>
        <c:axId val="619435520"/>
      </c:barChart>
      <c:catAx>
        <c:axId val="61943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435520"/>
        <c:crosses val="autoZero"/>
        <c:auto val="1"/>
        <c:lblAlgn val="ctr"/>
        <c:lblOffset val="100"/>
        <c:noMultiLvlLbl val="0"/>
      </c:catAx>
      <c:valAx>
        <c:axId val="619435520"/>
        <c:scaling>
          <c:orientation val="minMax"/>
          <c:max val="1"/>
          <c:min val="0.95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19433552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4883112037465915"/>
          <c:y val="3.5460992907801421E-2"/>
          <c:w val="0.157460416132194"/>
          <c:h val="0.628067312312133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279989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dirty="0">
                <a:solidFill>
                  <a:srgbClr val="279989"/>
                </a:solidFill>
                <a:latin typeface="Franklin Gothic Book" panose="020B0503020102020204" pitchFamily="34" charset="0"/>
              </a:rPr>
              <a:t>Customer Service Application Availability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279989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'Summary 2'!$I$2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B7CDC2"/>
            </a:solidFill>
            <a:ln>
              <a:noFill/>
            </a:ln>
            <a:effectLst/>
          </c:spPr>
          <c:invertIfNegative val="0"/>
          <c:cat>
            <c:strRef>
              <c:f>'Summary 2'!$H$3:$H$9</c:f>
              <c:strCache>
                <c:ptCount val="7"/>
                <c:pt idx="0">
                  <c:v>enQuesta</c:v>
                </c:pt>
                <c:pt idx="1">
                  <c:v>DivDat OTC</c:v>
                </c:pt>
                <c:pt idx="2">
                  <c:v>Zipwire</c:v>
                </c:pt>
                <c:pt idx="3">
                  <c:v>DivDat Payment Processor</c:v>
                </c:pt>
                <c:pt idx="4">
                  <c:v>Slectron IVR</c:v>
                </c:pt>
                <c:pt idx="5">
                  <c:v>DivDat Kiosks</c:v>
                </c:pt>
                <c:pt idx="6">
                  <c:v>Customer Portal</c:v>
                </c:pt>
              </c:strCache>
            </c:strRef>
          </c:cat>
          <c:val>
            <c:numRef>
              <c:f>'Summary 2'!$I$3:$I$9</c:f>
              <c:numCache>
                <c:formatCode>0.00%</c:formatCode>
                <c:ptCount val="7"/>
                <c:pt idx="0">
                  <c:v>0.98333333333333328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6A-41BD-B862-28668C0DD05D}"/>
            </c:ext>
          </c:extLst>
        </c:ser>
        <c:ser>
          <c:idx val="2"/>
          <c:order val="1"/>
          <c:tx>
            <c:strRef>
              <c:f>'Summary 2'!$J$2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rgbClr val="004445"/>
            </a:solidFill>
            <a:ln>
              <a:noFill/>
            </a:ln>
            <a:effectLst/>
          </c:spPr>
          <c:invertIfNegative val="0"/>
          <c:cat>
            <c:strRef>
              <c:f>'Summary 2'!$H$3:$H$9</c:f>
              <c:strCache>
                <c:ptCount val="7"/>
                <c:pt idx="0">
                  <c:v>enQuesta</c:v>
                </c:pt>
                <c:pt idx="1">
                  <c:v>DivDat OTC</c:v>
                </c:pt>
                <c:pt idx="2">
                  <c:v>Zipwire</c:v>
                </c:pt>
                <c:pt idx="3">
                  <c:v>DivDat Payment Processor</c:v>
                </c:pt>
                <c:pt idx="4">
                  <c:v>Slectron IVR</c:v>
                </c:pt>
                <c:pt idx="5">
                  <c:v>DivDat Kiosks</c:v>
                </c:pt>
                <c:pt idx="6">
                  <c:v>Customer Portal</c:v>
                </c:pt>
              </c:strCache>
            </c:strRef>
          </c:cat>
          <c:val>
            <c:numRef>
              <c:f>'Summary 2'!$J$3:$J$9</c:f>
              <c:numCache>
                <c:formatCode>0.00%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6A-41BD-B862-28668C0DD05D}"/>
            </c:ext>
          </c:extLst>
        </c:ser>
        <c:ser>
          <c:idx val="0"/>
          <c:order val="2"/>
          <c:tx>
            <c:strRef>
              <c:f>'Summary 2'!$K$2</c:f>
              <c:strCache>
                <c:ptCount val="1"/>
                <c:pt idx="0">
                  <c:v>August</c:v>
                </c:pt>
              </c:strCache>
            </c:strRef>
          </c:tx>
          <c:spPr>
            <a:solidFill>
              <a:srgbClr val="279989"/>
            </a:solidFill>
            <a:ln>
              <a:noFill/>
            </a:ln>
            <a:effectLst/>
          </c:spPr>
          <c:invertIfNegative val="0"/>
          <c:cat>
            <c:strRef>
              <c:f>'Summary 2'!$H$3:$H$9</c:f>
              <c:strCache>
                <c:ptCount val="7"/>
                <c:pt idx="0">
                  <c:v>enQuesta</c:v>
                </c:pt>
                <c:pt idx="1">
                  <c:v>DivDat OTC</c:v>
                </c:pt>
                <c:pt idx="2">
                  <c:v>Zipwire</c:v>
                </c:pt>
                <c:pt idx="3">
                  <c:v>DivDat Payment Processor</c:v>
                </c:pt>
                <c:pt idx="4">
                  <c:v>Slectron IVR</c:v>
                </c:pt>
                <c:pt idx="5">
                  <c:v>DivDat Kiosks</c:v>
                </c:pt>
                <c:pt idx="6">
                  <c:v>Customer Portal</c:v>
                </c:pt>
              </c:strCache>
            </c:strRef>
          </c:cat>
          <c:val>
            <c:numRef>
              <c:f>'Summary 2'!$K$3:$K$9</c:f>
              <c:numCache>
                <c:formatCode>0.00%</c:formatCode>
                <c:ptCount val="7"/>
                <c:pt idx="0">
                  <c:v>0.99798387096774188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0.989247311827957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6A-41BD-B862-28668C0DD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640632"/>
        <c:axId val="626640960"/>
      </c:barChart>
      <c:catAx>
        <c:axId val="62664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26640960"/>
        <c:crosses val="autoZero"/>
        <c:auto val="1"/>
        <c:lblAlgn val="ctr"/>
        <c:lblOffset val="100"/>
        <c:noMultiLvlLbl val="0"/>
      </c:catAx>
      <c:valAx>
        <c:axId val="626640960"/>
        <c:scaling>
          <c:orientation val="minMax"/>
          <c:max val="1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26640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Residential Active Accounts</c:v>
                </c:pt>
              </c:strCache>
            </c:strRef>
          </c:tx>
          <c:spPr>
            <a:solidFill>
              <a:srgbClr val="003B49"/>
            </a:solidFill>
          </c:spPr>
          <c:explosion val="29"/>
          <c:dPt>
            <c:idx val="0"/>
            <c:bubble3D val="0"/>
            <c:spPr>
              <a:solidFill>
                <a:srgbClr val="2799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83-44BB-9BCB-4467D94A959D}"/>
              </c:ext>
            </c:extLst>
          </c:dPt>
          <c:dPt>
            <c:idx val="1"/>
            <c:bubble3D val="0"/>
            <c:explosion val="0"/>
            <c:spPr>
              <a:solidFill>
                <a:srgbClr val="003B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83-44BB-9BCB-4467D94A959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A689893-AC3D-4E44-B107-F9EACD58F4B6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783-44BB-9BCB-4467D94A959D}"/>
                </c:ext>
              </c:extLst>
            </c:dLbl>
            <c:dLbl>
              <c:idx val="1"/>
              <c:layout>
                <c:manualLayout>
                  <c:x val="0.22719033232628399"/>
                  <c:y val="2.6143790849673203E-2"/>
                </c:manualLayout>
              </c:layout>
              <c:tx>
                <c:rich>
                  <a:bodyPr/>
                  <a:lstStyle/>
                  <a:p>
                    <a:fld id="{5BF5B36D-0D0A-4593-B680-17DD57897094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783-44BB-9BCB-4467D94A959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Water/Sewerage/Drainage</c:v>
                </c:pt>
                <c:pt idx="1">
                  <c:v>Drainage Only (no water service)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204241</c:v>
                </c:pt>
                <c:pt idx="1">
                  <c:v>20815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83-44BB-9BCB-4467D94A9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>
                <a:solidFill>
                  <a:srgbClr val="595959"/>
                </a:solidFill>
                <a:latin typeface="Franklin Gothic Book" panose="020B0503020102020204" pitchFamily="34" charset="0"/>
              </a:rPr>
              <a:t>Payment Transactions by Platform Type</a:t>
            </a:r>
            <a:endParaRPr lang="en-US" sz="1600" b="1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Mail</c:v>
                </c:pt>
              </c:strCache>
            </c:strRef>
          </c:tx>
          <c:spPr>
            <a:solidFill>
              <a:srgbClr val="B7CDC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785161755655746E-3"/>
                  <c:y val="0"/>
                </c:manualLayout>
              </c:layout>
              <c:tx>
                <c:rich>
                  <a:bodyPr/>
                  <a:lstStyle/>
                  <a:p>
                    <a:fld id="{858034BA-D27F-4852-B01D-D69571018045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22-4875-9C79-C19C2AF69A59}"/>
                </c:ext>
              </c:extLst>
            </c:dLbl>
            <c:dLbl>
              <c:idx val="1"/>
              <c:layout>
                <c:manualLayout>
                  <c:x val="2.6261720585218661E-3"/>
                  <c:y val="-4.7271101940875832E-2"/>
                </c:manualLayout>
              </c:layout>
              <c:tx>
                <c:rich>
                  <a:bodyPr/>
                  <a:lstStyle/>
                  <a:p>
                    <a:fld id="{43B8548B-5C62-49B6-B49C-A1478E03FBF0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922-4875-9C79-C19C2AF69A5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7C79720-7F11-4EE3-A269-41C0361B7D1D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C4B-49DE-8018-13748DC2AEA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54983</c:v>
                </c:pt>
                <c:pt idx="1">
                  <c:v>39010</c:v>
                </c:pt>
                <c:pt idx="2">
                  <c:v>44446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22-4875-9C79-C19C2AF69A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Kiosks</c:v>
                </c:pt>
              </c:strCache>
            </c:strRef>
          </c:tx>
          <c:spPr>
            <a:solidFill>
              <a:srgbClr val="63B1E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757032351131222E-2"/>
                  <c:y val="1.5757033980291994E-2"/>
                </c:manualLayout>
              </c:layout>
              <c:tx>
                <c:rich>
                  <a:bodyPr/>
                  <a:lstStyle/>
                  <a:p>
                    <a:fld id="{02E537E6-C30A-4FB7-8E14-09CF66F9E910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22-4875-9C79-C19C2AF69A59}"/>
                </c:ext>
              </c:extLst>
            </c:dLbl>
            <c:dLbl>
              <c:idx val="1"/>
              <c:layout>
                <c:manualLayout>
                  <c:x val="-2.1009376468174929E-2"/>
                  <c:y val="4.7271101940875762E-2"/>
                </c:manualLayout>
              </c:layout>
              <c:tx>
                <c:rich>
                  <a:bodyPr/>
                  <a:lstStyle/>
                  <a:p>
                    <a:fld id="{DCFD8B34-1E67-4F9F-B2D3-4C71212E6B02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922-4875-9C79-C19C2AF69A59}"/>
                </c:ext>
              </c:extLst>
            </c:dLbl>
            <c:dLbl>
              <c:idx val="2"/>
              <c:layout>
                <c:manualLayout>
                  <c:x val="-6.8280473521568519E-2"/>
                  <c:y val="3.9392584950729802E-2"/>
                </c:manualLayout>
              </c:layout>
              <c:tx>
                <c:rich>
                  <a:bodyPr/>
                  <a:lstStyle/>
                  <a:p>
                    <a:fld id="{2518CEEB-25FE-4B72-B7AF-02D5ED48D9DA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4B-49DE-8018-13748DC2AEA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595959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17366</c:v>
                </c:pt>
                <c:pt idx="1">
                  <c:v>16939</c:v>
                </c:pt>
                <c:pt idx="2">
                  <c:v>17082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922-4875-9C79-C19C2AF69A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Phone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140236760784259E-2"/>
                  <c:y val="-3.1514067960583911E-2"/>
                </c:manualLayout>
              </c:layout>
              <c:tx>
                <c:rich>
                  <a:bodyPr/>
                  <a:lstStyle/>
                  <a:p>
                    <a:fld id="{A8041A78-3FB9-4519-A8C7-4607153435AD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922-4875-9C79-C19C2AF69A59}"/>
                </c:ext>
              </c:extLst>
            </c:dLbl>
            <c:dLbl>
              <c:idx val="1"/>
              <c:layout>
                <c:manualLayout>
                  <c:x val="3.4140236760784162E-2"/>
                  <c:y val="-1.5757033980291921E-2"/>
                </c:manualLayout>
              </c:layout>
              <c:tx>
                <c:rich>
                  <a:bodyPr/>
                  <a:lstStyle/>
                  <a:p>
                    <a:fld id="{4C4EF54E-A0F0-4FAB-90E2-B241E4C4E263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922-4875-9C79-C19C2AF69A5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A35892A-123A-4DB4-9375-CBBF685FCA24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C4B-49DE-8018-13748DC2AEA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24185</c:v>
                </c:pt>
                <c:pt idx="1">
                  <c:v>23475</c:v>
                </c:pt>
                <c:pt idx="2">
                  <c:v>22976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922-4875-9C79-C19C2AF69A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Web</c:v>
                </c:pt>
              </c:strCache>
            </c:strRef>
          </c:tx>
          <c:spPr>
            <a:solidFill>
              <a:srgbClr val="27998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2523441170437323E-3"/>
                  <c:y val="-3.9392584950729802E-2"/>
                </c:manualLayout>
              </c:layout>
              <c:tx>
                <c:rich>
                  <a:bodyPr/>
                  <a:lstStyle/>
                  <a:p>
                    <a:fld id="{8835F00F-B0D8-41E6-ABDB-DD90C9300D1F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922-4875-9C79-C19C2AF69A5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15A5382-4C02-46FE-ABCF-DDF132BEA5DC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D922-4875-9C79-C19C2AF69A59}"/>
                </c:ext>
              </c:extLst>
            </c:dLbl>
            <c:dLbl>
              <c:idx val="2"/>
              <c:layout>
                <c:manualLayout>
                  <c:x val="1.8383204409652871E-2"/>
                  <c:y val="0"/>
                </c:manualLayout>
              </c:layout>
              <c:tx>
                <c:rich>
                  <a:bodyPr/>
                  <a:lstStyle/>
                  <a:p>
                    <a:fld id="{71697C9E-B0E7-4D2C-B5F0-ED80398387C1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4B-49DE-8018-13748DC2AEA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Sheet1!$E$2:$E$4</c:f>
              <c:numCache>
                <c:formatCode>#,##0</c:formatCode>
                <c:ptCount val="3"/>
                <c:pt idx="0">
                  <c:v>53489</c:v>
                </c:pt>
                <c:pt idx="1">
                  <c:v>50201</c:v>
                </c:pt>
                <c:pt idx="2">
                  <c:v>50258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922-4875-9C79-C19C2AF69A59}"/>
            </c:ext>
          </c:extLst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42-4BF9-B797-A7707E753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036920"/>
        <c:axId val="519730216"/>
      </c:barChart>
      <c:catAx>
        <c:axId val="24103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19730216"/>
        <c:crosses val="autoZero"/>
        <c:auto val="1"/>
        <c:lblAlgn val="ctr"/>
        <c:lblOffset val="100"/>
        <c:noMultiLvlLbl val="1"/>
      </c:catAx>
      <c:valAx>
        <c:axId val="51973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95959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4103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5959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4445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595959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1600" b="1" dirty="0" smtClean="0">
                <a:solidFill>
                  <a:srgbClr val="595959"/>
                </a:solidFill>
                <a:latin typeface="Franklin Gothic Book" panose="020B0503020102020204" pitchFamily="34" charset="0"/>
              </a:rPr>
              <a:t>Revenue</a:t>
            </a:r>
            <a:r>
              <a:rPr lang="en-US" sz="1600" b="1" baseline="0" dirty="0" smtClean="0">
                <a:solidFill>
                  <a:srgbClr val="595959"/>
                </a:solidFill>
                <a:latin typeface="Franklin Gothic Book" panose="020B0503020102020204" pitchFamily="34" charset="0"/>
              </a:rPr>
              <a:t> Collected by Platform Type</a:t>
            </a:r>
            <a:endParaRPr lang="en-US" sz="1600" b="1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595959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Mail</c:v>
                </c:pt>
              </c:strCache>
            </c:strRef>
          </c:tx>
          <c:spPr>
            <a:solidFill>
              <a:srgbClr val="B7CDC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fld id="{85A45954-71CC-4B09-B9DF-D0C11802779B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831-45DE-A865-01ACFA1DB325}"/>
                </c:ext>
              </c:extLst>
            </c:dLbl>
            <c:dLbl>
              <c:idx val="1"/>
              <c:layout>
                <c:manualLayout>
                  <c:x val="-1.7261747672665667E-2"/>
                  <c:y val="-2.1577187034794998E-2"/>
                </c:manualLayout>
              </c:layout>
              <c:tx>
                <c:rich>
                  <a:bodyPr/>
                  <a:lstStyle/>
                  <a:p>
                    <a:fld id="{AC57CCA1-60D6-47FC-85AD-817760F7E838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831-45DE-A865-01ACFA1DB325}"/>
                </c:ext>
              </c:extLst>
            </c:dLbl>
            <c:dLbl>
              <c:idx val="2"/>
              <c:layout>
                <c:manualLayout>
                  <c:x val="-2.5892621508998528E-2"/>
                  <c:y val="-2.1577187034794998E-2"/>
                </c:manualLayout>
              </c:layout>
              <c:tx>
                <c:rich>
                  <a:bodyPr/>
                  <a:lstStyle/>
                  <a:p>
                    <a:fld id="{B142D4D5-D33E-4601-A58D-09B1AB094E0E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831-45DE-A865-01ACFA1DB325}"/>
                </c:ext>
              </c:extLst>
            </c:dLbl>
            <c:numFmt formatCode="&quot;$&quot;#,##0.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Sheet1!$B$2:$B$4</c:f>
              <c:numCache>
                <c:formatCode>"$"#,##0.00_);[Red]\("$"#,##0.00\)</c:formatCode>
                <c:ptCount val="3"/>
                <c:pt idx="0">
                  <c:v>16.478000000000002</c:v>
                </c:pt>
                <c:pt idx="1">
                  <c:v>14.788</c:v>
                </c:pt>
                <c:pt idx="2">
                  <c:v>14.417999999999999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31-45DE-A865-01ACFA1DB3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Kiosks</c:v>
                </c:pt>
              </c:strCache>
            </c:strRef>
          </c:tx>
          <c:spPr>
            <a:solidFill>
              <a:srgbClr val="63B1E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138705618109883E-2"/>
                  <c:y val="-4.3154374069589996E-3"/>
                </c:manualLayout>
              </c:layout>
              <c:tx>
                <c:rich>
                  <a:bodyPr/>
                  <a:lstStyle/>
                  <a:p>
                    <a:fld id="{143C7B78-EBA3-47CA-AA84-5669D2EF7AE4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831-45DE-A865-01ACFA1DB325}"/>
                </c:ext>
              </c:extLst>
            </c:dLbl>
            <c:dLbl>
              <c:idx val="1"/>
              <c:layout>
                <c:manualLayout>
                  <c:x val="-3.7400453290775501E-2"/>
                  <c:y val="0"/>
                </c:manualLayout>
              </c:layout>
              <c:tx>
                <c:rich>
                  <a:bodyPr/>
                  <a:lstStyle/>
                  <a:p>
                    <a:fld id="{F4862511-93BC-4A40-9F2E-59CE98C4BDA0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831-45DE-A865-01ACFA1DB325}"/>
                </c:ext>
              </c:extLst>
            </c:dLbl>
            <c:dLbl>
              <c:idx val="2"/>
              <c:layout>
                <c:manualLayout>
                  <c:x val="-2.5892621508998528E-2"/>
                  <c:y val="4.3154374069590785E-3"/>
                </c:manualLayout>
              </c:layout>
              <c:tx>
                <c:rich>
                  <a:bodyPr/>
                  <a:lstStyle/>
                  <a:p>
                    <a:fld id="{18764823-2CAA-4C5A-A845-260788BAA405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831-45DE-A865-01ACFA1DB325}"/>
                </c:ext>
              </c:extLst>
            </c:dLbl>
            <c:numFmt formatCode="&quot;$&quot;#,##0.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595959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Sheet1!$C$2:$C$4</c:f>
              <c:numCache>
                <c:formatCode>"$"#,##0.00_);[Red]\("$"#,##0.00\)</c:formatCode>
                <c:ptCount val="3"/>
                <c:pt idx="0">
                  <c:v>1.994</c:v>
                </c:pt>
                <c:pt idx="1">
                  <c:v>1.976</c:v>
                </c:pt>
                <c:pt idx="2">
                  <c:v>2.0369999999999999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831-45DE-A865-01ACFA1DB3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Phone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384789727221292E-2"/>
                  <c:y val="-8.6308748139179992E-3"/>
                </c:manualLayout>
              </c:layout>
              <c:tx>
                <c:rich>
                  <a:bodyPr/>
                  <a:lstStyle/>
                  <a:p>
                    <a:fld id="{89FD6AF0-40AE-45E7-854C-BD81F05FBF88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831-45DE-A865-01ACFA1DB325}"/>
                </c:ext>
              </c:extLst>
            </c:dLbl>
            <c:dLbl>
              <c:idx val="1"/>
              <c:layout>
                <c:manualLayout>
                  <c:x val="2.8769579454442692E-3"/>
                  <c:y val="0"/>
                </c:manualLayout>
              </c:layout>
              <c:tx>
                <c:rich>
                  <a:bodyPr/>
                  <a:lstStyle/>
                  <a:p>
                    <a:fld id="{24BF4A64-B3EC-48CA-9266-7BCBD50BD1F6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831-45DE-A865-01ACFA1DB32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ADACE22-AA8E-478B-8E85-9235D9A38959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831-45DE-A865-01ACFA1DB325}"/>
                </c:ext>
              </c:extLst>
            </c:dLbl>
            <c:numFmt formatCode="&quot;$&quot;#,##0.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595959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Sheet1!$D$2:$D$4</c:f>
              <c:numCache>
                <c:formatCode>"$"#,##0.00_);[Red]\("$"#,##0.00\)</c:formatCode>
                <c:ptCount val="3"/>
                <c:pt idx="0">
                  <c:v>3.0230000000000001</c:v>
                </c:pt>
                <c:pt idx="1">
                  <c:v>2.97</c:v>
                </c:pt>
                <c:pt idx="2">
                  <c:v>3.089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831-45DE-A865-01ACFA1DB32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Web</c:v>
                </c:pt>
              </c:strCache>
            </c:strRef>
          </c:tx>
          <c:spPr>
            <a:solidFill>
              <a:srgbClr val="27998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E7096AB-F9A9-4086-BD51-0ADF285C0CD8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2831-45DE-A865-01ACFA1DB32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EE850F7-EC2A-4324-A57F-152772D8EA7A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831-45DE-A865-01ACFA1DB32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C18EA57-B335-4123-BF4F-E3B0468F0EA4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2831-45DE-A865-01ACFA1DB325}"/>
                </c:ext>
              </c:extLst>
            </c:dLbl>
            <c:numFmt formatCode="&quot;$&quot;#,##0.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Sheet1!$E$2:$E$4</c:f>
              <c:numCache>
                <c:formatCode>"$"#,##0.00_);[Red]\("$"#,##0.00\)</c:formatCode>
                <c:ptCount val="3"/>
                <c:pt idx="0">
                  <c:v>9.2260000000000009</c:v>
                </c:pt>
                <c:pt idx="1">
                  <c:v>9.0519999999999996</c:v>
                </c:pt>
                <c:pt idx="2">
                  <c:v>9.7880000000000003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831-45DE-A865-01ACFA1DB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9731000"/>
        <c:axId val="519731392"/>
      </c:barChart>
      <c:catAx>
        <c:axId val="51973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95959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19731392"/>
        <c:crosses val="autoZero"/>
        <c:auto val="1"/>
        <c:lblAlgn val="ctr"/>
        <c:lblOffset val="100"/>
        <c:noMultiLvlLbl val="1"/>
      </c:catAx>
      <c:valAx>
        <c:axId val="51973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95959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19731000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5959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4445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Operable with No Issues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500008202099733"/>
                  <c:y val="2.65627460629920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Operating</a:t>
                    </a:r>
                    <a:r>
                      <a:rPr lang="en-US" baseline="0" dirty="0" smtClean="0"/>
                      <a:t/>
                    </a:r>
                    <a:br>
                      <a:rPr lang="en-US" baseline="0" dirty="0" smtClean="0"/>
                    </a:br>
                    <a:fld id="{D2875B14-D50D-410A-9DFE-ABD93C30D72D}" type="VALUE">
                      <a:rPr lang="en-US" baseline="0" smtClean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2814960629921"/>
                      <c:h val="0.118022391732283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C72-4471-87D7-68928E99C773}"/>
                </c:ext>
              </c:extLst>
            </c:dLbl>
            <c:dLbl>
              <c:idx val="1"/>
              <c:layout>
                <c:manualLayout>
                  <c:x val="0.13749999999999993"/>
                  <c:y val="3.125000000000000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Operating</a:t>
                    </a:r>
                  </a:p>
                  <a:p>
                    <a:fld id="{E86E855F-1266-4E05-A5E2-302221B362CE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C72-4471-87D7-68928E99C773}"/>
                </c:ext>
              </c:extLst>
            </c:dLbl>
            <c:dLbl>
              <c:idx val="2"/>
              <c:layout>
                <c:manualLayout>
                  <c:x val="9.375E-2"/>
                  <c:y val="3.124999999999942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Operating</a:t>
                    </a:r>
                  </a:p>
                  <a:p>
                    <a:fld id="{03611F6F-B758-4B22-9B0F-96FF8B0ADEE0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388-46E0-A07B-59E436F9BC9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28124</c:v>
                </c:pt>
                <c:pt idx="1">
                  <c:v>28627</c:v>
                </c:pt>
                <c:pt idx="2">
                  <c:v>29063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72-4471-87D7-68928E99C7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Operable with Issues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791666666666667E-2"/>
                  <c:y val="0.1156250000000000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197" b="1" i="0" u="none" strike="noStrike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  <a:t>Operating</a:t>
                    </a:r>
                    <a:br>
                      <a:rPr lang="en-US" sz="1197" b="1" i="0" u="none" strike="noStrike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</a:br>
                    <a:r>
                      <a:rPr lang="en-US" sz="1197" b="1" i="0" u="none" strike="noStrike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  <a:t>(minor repairs)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defRPr>
                    </a:pPr>
                    <a:fld id="{B7CF17A4-F5AE-41E0-BAD0-CF450AA118F8}" type="VALUE">
                      <a:rPr lang="en-US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Book" panose="020B05030201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C72-4471-87D7-68928E99C773}"/>
                </c:ext>
              </c:extLst>
            </c:dLbl>
            <c:dLbl>
              <c:idx val="1"/>
              <c:layout>
                <c:manualLayout>
                  <c:x val="6.8750000000000006E-2"/>
                  <c:y val="0.1156250000000000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197" b="1" i="0" u="none" strike="noStrike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  <a:t>Operating</a:t>
                    </a:r>
                    <a:br>
                      <a:rPr lang="en-US" sz="1197" b="1" i="0" u="none" strike="noStrike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</a:br>
                    <a:r>
                      <a:rPr lang="en-US" sz="1197" b="1" i="0" u="none" strike="noStrike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  <a:t>(minor repairs)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defRPr>
                    </a:pPr>
                    <a:fld id="{E9CBA189-AF42-49A2-AAAF-3A5673E5E5AE}" type="VALUE">
                      <a:rPr lang="en-US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Book" panose="020B05030201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C72-4471-87D7-68928E99C773}"/>
                </c:ext>
              </c:extLst>
            </c:dLbl>
            <c:dLbl>
              <c:idx val="2"/>
              <c:layout>
                <c:manualLayout>
                  <c:x val="5.8333333333333334E-2"/>
                  <c:y val="0.1375000000000000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197" b="1" i="0" u="none" strike="noStrike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  <a:t>Operating</a:t>
                    </a:r>
                    <a:br>
                      <a:rPr lang="en-US" sz="1197" b="1" i="0" u="none" strike="noStrike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</a:br>
                    <a:r>
                      <a:rPr lang="en-US" sz="1197" b="1" i="0" u="none" strike="noStrike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  <a:t>(minor repairs)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defRPr>
                    </a:pPr>
                    <a:fld id="{A06C283C-652D-4CBF-A277-4159FA93E078}" type="VALUE">
                      <a:rPr lang="en-US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Book" panose="020B05030201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C72-4471-87D7-68928E99C77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652</c:v>
                </c:pt>
                <c:pt idx="1">
                  <c:v>467</c:v>
                </c:pt>
                <c:pt idx="2">
                  <c:v>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72-4471-87D7-68928E99C7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Inoperable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1666666666666666E-3"/>
                  <c:y val="-9.37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  <a:t>Non-Operating</a:t>
                    </a:r>
                  </a:p>
                  <a:p>
                    <a:pPr>
                      <a:defRPr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defRPr>
                    </a:pPr>
                    <a:fld id="{AF0C5B4C-DFDE-4A77-A09D-3D565B495C26}" type="VALUE">
                      <a:rPr lang="en-US" b="1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  <a:pPr>
                        <a:defRPr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Book" panose="020B05030201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C72-4471-87D7-68928E99C773}"/>
                </c:ext>
              </c:extLst>
            </c:dLbl>
            <c:dLbl>
              <c:idx val="1"/>
              <c:layout>
                <c:manualLayout>
                  <c:x val="-2.0833333333333333E-3"/>
                  <c:y val="-0.1031250000000000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  <a:t>Non-Operating</a:t>
                    </a:r>
                  </a:p>
                  <a:p>
                    <a:pPr>
                      <a:defRPr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defRPr>
                    </a:pPr>
                    <a:fld id="{2EE71F3B-28FE-469F-B145-DE96FEDD7853}" type="VALUE">
                      <a:rPr lang="en-US" b="1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  <a:pPr>
                        <a:defRPr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Book" panose="020B05030201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C72-4471-87D7-68928E99C773}"/>
                </c:ext>
              </c:extLst>
            </c:dLbl>
            <c:dLbl>
              <c:idx val="2"/>
              <c:layout>
                <c:manualLayout>
                  <c:x val="0"/>
                  <c:y val="-0.1031249999999999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  <a:t>Non-Operating</a:t>
                    </a:r>
                  </a:p>
                  <a:p>
                    <a:pPr>
                      <a:defRPr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defRPr>
                    </a:pPr>
                    <a:fld id="{7E85DB41-3A60-45C4-AD18-877692E74FED}" type="VALUE">
                      <a:rPr lang="en-US" b="1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</a:rPr>
                      <a:pPr>
                        <a:defRPr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Book" panose="020B05030201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C72-4471-87D7-68928E99C77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1134</c:v>
                </c:pt>
                <c:pt idx="1">
                  <c:v>816</c:v>
                </c:pt>
                <c:pt idx="2">
                  <c:v>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C72-4471-87D7-68928E99C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0702328"/>
        <c:axId val="240702720"/>
      </c:barChart>
      <c:catAx>
        <c:axId val="24070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40702720"/>
        <c:crosses val="autoZero"/>
        <c:auto val="1"/>
        <c:lblAlgn val="ctr"/>
        <c:lblOffset val="100"/>
        <c:noMultiLvlLbl val="0"/>
      </c:catAx>
      <c:valAx>
        <c:axId val="2407027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40702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399768577313"/>
          <c:y val="2.435403405356016E-2"/>
          <c:w val="0.87704872047244098"/>
          <c:h val="0.791001722440944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Reported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881720430107527E-2"/>
                  <c:y val="-4.6777542948782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E0-4550-94EE-CB7C8933AF3A}"/>
                </c:ext>
              </c:extLst>
            </c:dLbl>
            <c:dLbl>
              <c:idx val="1"/>
              <c:layout>
                <c:manualLayout>
                  <c:x val="-5.1971326164874619E-2"/>
                  <c:y val="-7.4844068718052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E0-4550-94EE-CB7C8933AF3A}"/>
                </c:ext>
              </c:extLst>
            </c:dLbl>
            <c:dLbl>
              <c:idx val="2"/>
              <c:layout>
                <c:manualLayout>
                  <c:x val="-5.3763440860215058E-3"/>
                  <c:y val="-6.766169007631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E0-4550-94EE-CB7C8933AF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123</c:v>
                </c:pt>
                <c:pt idx="1">
                  <c:v>90</c:v>
                </c:pt>
                <c:pt idx="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E0-4550-94EE-CB7C8933AF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Fixed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7813620071684584E-2"/>
                  <c:y val="2.4948022906017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E0-4550-94EE-CB7C8933AF3A}"/>
                </c:ext>
              </c:extLst>
            </c:dLbl>
            <c:dLbl>
              <c:idx val="1"/>
              <c:layout>
                <c:manualLayout>
                  <c:x val="-2.1505376344086086E-2"/>
                  <c:y val="-8.4199577307808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E0-4550-94EE-CB7C8933AF3A}"/>
                </c:ext>
              </c:extLst>
            </c:dLbl>
            <c:dLbl>
              <c:idx val="2"/>
              <c:layout>
                <c:manualLayout>
                  <c:x val="5.376344086021374E-3"/>
                  <c:y val="-7.1725565854800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E0-4550-94EE-CB7C8933AF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FE0-4550-94EE-CB7C8933A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113712"/>
        <c:axId val="240703504"/>
      </c:lineChart>
      <c:catAx>
        <c:axId val="23811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40703504"/>
        <c:crosses val="autoZero"/>
        <c:auto val="0"/>
        <c:lblAlgn val="ctr"/>
        <c:lblOffset val="100"/>
        <c:noMultiLvlLbl val="1"/>
      </c:catAx>
      <c:valAx>
        <c:axId val="240703504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38113712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399768577313"/>
          <c:y val="2.435403405356016E-2"/>
          <c:w val="0.87704872047244098"/>
          <c:h val="0.791001722440944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Reported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881720430107527E-2"/>
                  <c:y val="-4.6777542948782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E0-4550-94EE-CB7C8933AF3A}"/>
                </c:ext>
              </c:extLst>
            </c:dLbl>
            <c:dLbl>
              <c:idx val="1"/>
              <c:layout>
                <c:manualLayout>
                  <c:x val="-5.1971326164874619E-2"/>
                  <c:y val="-7.4844068718052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E0-4550-94EE-CB7C8933AF3A}"/>
                </c:ext>
              </c:extLst>
            </c:dLbl>
            <c:dLbl>
              <c:idx val="2"/>
              <c:layout>
                <c:manualLayout>
                  <c:x val="-5.3763440860215058E-3"/>
                  <c:y val="-6.766169007631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E0-4550-94EE-CB7C8933AF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117</c:v>
                </c:pt>
                <c:pt idx="1">
                  <c:v>194</c:v>
                </c:pt>
                <c:pt idx="2">
                  <c:v>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E0-4550-94EE-CB7C8933AF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Fixed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7813620071684584E-2"/>
                  <c:y val="2.4948022906017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E0-4550-94EE-CB7C8933AF3A}"/>
                </c:ext>
              </c:extLst>
            </c:dLbl>
            <c:dLbl>
              <c:idx val="1"/>
              <c:layout>
                <c:manualLayout>
                  <c:x val="-2.1505376344086086E-2"/>
                  <c:y val="-8.4199577307808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E0-4550-94EE-CB7C8933AF3A}"/>
                </c:ext>
              </c:extLst>
            </c:dLbl>
            <c:dLbl>
              <c:idx val="2"/>
              <c:layout>
                <c:manualLayout>
                  <c:x val="5.376344086021374E-3"/>
                  <c:y val="-7.1725565854800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E0-4550-94EE-CB7C8933AF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99</c:v>
                </c:pt>
                <c:pt idx="1">
                  <c:v>119</c:v>
                </c:pt>
                <c:pt idx="2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FE0-4550-94EE-CB7C8933A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113712"/>
        <c:axId val="240703504"/>
      </c:lineChart>
      <c:catAx>
        <c:axId val="23811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40703504"/>
        <c:crosses val="autoZero"/>
        <c:auto val="0"/>
        <c:lblAlgn val="ctr"/>
        <c:lblOffset val="100"/>
        <c:noMultiLvlLbl val="1"/>
      </c:catAx>
      <c:valAx>
        <c:axId val="240703504"/>
        <c:scaling>
          <c:orientation val="minMax"/>
          <c:max val="225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38113712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7998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B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12-468E-8DF5-E89468199E87}"/>
              </c:ext>
            </c:extLst>
          </c:dPt>
          <c:dPt>
            <c:idx val="1"/>
            <c:invertIfNegative val="0"/>
            <c:bubble3D val="0"/>
            <c:spPr>
              <a:solidFill>
                <a:srgbClr val="0044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12-468E-8DF5-E89468199E87}"/>
              </c:ext>
            </c:extLst>
          </c:dPt>
          <c:dPt>
            <c:idx val="2"/>
            <c:invertIfNegative val="0"/>
            <c:bubble3D val="0"/>
            <c:spPr>
              <a:solidFill>
                <a:srgbClr val="2799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12-468E-8DF5-E89468199E87}"/>
              </c:ext>
            </c:extLst>
          </c:dPt>
          <c:dPt>
            <c:idx val="3"/>
            <c:invertIfNegative val="0"/>
            <c:bubble3D val="0"/>
            <c:spPr>
              <a:solidFill>
                <a:srgbClr val="2799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712-468E-8DF5-E89468199E87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2A-446F-8052-437B301A7BB6}"/>
              </c:ext>
            </c:extLst>
          </c:dPt>
          <c:dLbls>
            <c:dLbl>
              <c:idx val="0"/>
              <c:layout>
                <c:manualLayout>
                  <c:x val="-2.0833333333333524E-3"/>
                  <c:y val="-0.22500000000000001"/>
                </c:manualLayout>
              </c:layout>
              <c:tx>
                <c:rich>
                  <a:bodyPr/>
                  <a:lstStyle/>
                  <a:p>
                    <a:fld id="{15618975-F8E6-4535-A6CE-93EDB64F0731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12-468E-8DF5-E89468199E87}"/>
                </c:ext>
              </c:extLst>
            </c:dLbl>
            <c:dLbl>
              <c:idx val="1"/>
              <c:layout>
                <c:manualLayout>
                  <c:x val="-2.0833333333333715E-3"/>
                  <c:y val="-0.15000000000000011"/>
                </c:manualLayout>
              </c:layout>
              <c:tx>
                <c:rich>
                  <a:bodyPr/>
                  <a:lstStyle/>
                  <a:p>
                    <a:fld id="{6F03FBB6-133D-43CC-BF58-0EDA65DBBB59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712-468E-8DF5-E89468199E87}"/>
                </c:ext>
              </c:extLst>
            </c:dLbl>
            <c:dLbl>
              <c:idx val="2"/>
              <c:layout>
                <c:manualLayout>
                  <c:x val="-8.3333333333333332E-3"/>
                  <c:y val="-0.15312500000000001"/>
                </c:manualLayout>
              </c:layout>
              <c:tx>
                <c:rich>
                  <a:bodyPr/>
                  <a:lstStyle/>
                  <a:p>
                    <a:fld id="{50570B39-20BB-422E-9314-033FBFDFFCCB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712-468E-8DF5-E89468199E87}"/>
                </c:ext>
              </c:extLst>
            </c:dLbl>
            <c:dLbl>
              <c:idx val="3"/>
              <c:layout>
                <c:manualLayout>
                  <c:x val="4.1666666666666666E-3"/>
                  <c:y val="-0.17812500000000006"/>
                </c:manualLayout>
              </c:layout>
              <c:tx>
                <c:rich>
                  <a:bodyPr/>
                  <a:lstStyle/>
                  <a:p>
                    <a:fld id="{9AEE27BF-D682-41DC-89D8-5B9CA7B9536D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712-468E-8DF5-E89468199E87}"/>
                </c:ext>
              </c:extLst>
            </c:dLbl>
            <c:dLbl>
              <c:idx val="4"/>
              <c:layout>
                <c:manualLayout>
                  <c:x val="-9.3750820209973634E-3"/>
                  <c:y val="-7.8125E-2"/>
                </c:manualLayout>
              </c:layout>
              <c:tx>
                <c:rich>
                  <a:bodyPr/>
                  <a:lstStyle/>
                  <a:p>
                    <a:fld id="{08FE531C-89FC-46B5-9E7E-27BFACC9DE61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520669291338587E-2"/>
                      <c:h val="5.23973917322834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712-468E-8DF5-E89468199E87}"/>
                </c:ext>
              </c:extLst>
            </c:dLbl>
            <c:dLbl>
              <c:idx val="5"/>
              <c:layout>
                <c:manualLayout>
                  <c:x val="1.6666666666666514E-2"/>
                  <c:y val="-0.39993380905511811"/>
                </c:manualLayout>
              </c:layout>
              <c:tx>
                <c:rich>
                  <a:bodyPr/>
                  <a:lstStyle/>
                  <a:p>
                    <a:fld id="{2BD64B25-7C26-4FB2-BF2C-6DFED3838A12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F2A-446F-8052-437B301A7BB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Annual Goal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August 2020</c:v>
                </c:pt>
                <c:pt idx="5">
                  <c:v>Total Since Program Launch in 2017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10000</c:v>
                </c:pt>
                <c:pt idx="1">
                  <c:v>7479</c:v>
                </c:pt>
                <c:pt idx="2">
                  <c:v>8575</c:v>
                </c:pt>
                <c:pt idx="3">
                  <c:v>9479</c:v>
                </c:pt>
                <c:pt idx="4">
                  <c:v>3522</c:v>
                </c:pt>
                <c:pt idx="5">
                  <c:v>29055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72-4471-87D7-68928E99C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0705464"/>
        <c:axId val="240705856"/>
      </c:barChart>
      <c:catAx>
        <c:axId val="240705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705856"/>
        <c:crosses val="autoZero"/>
        <c:auto val="1"/>
        <c:lblAlgn val="ctr"/>
        <c:lblOffset val="100"/>
        <c:noMultiLvlLbl val="0"/>
      </c:catAx>
      <c:valAx>
        <c:axId val="2407058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705464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'Collection Rate'!$C$2</c:f>
              <c:strCache>
                <c:ptCount val="1"/>
                <c:pt idx="0">
                  <c:v>3 Month Total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'Collection Rate'!$B$15:$B$32</c:f>
              <c:numCache>
                <c:formatCode>m/d/yyyy</c:formatCode>
                <c:ptCount val="18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</c:numCache>
            </c:numRef>
          </c:cat>
          <c:val>
            <c:numRef>
              <c:f>'Collection Rate'!$C$15:$C$32</c:f>
              <c:numCache>
                <c:formatCode>0.00%</c:formatCode>
                <c:ptCount val="18"/>
                <c:pt idx="0">
                  <c:v>0.88950717319487627</c:v>
                </c:pt>
                <c:pt idx="1">
                  <c:v>0.8904445323187874</c:v>
                </c:pt>
                <c:pt idx="2">
                  <c:v>0.91216413672458818</c:v>
                </c:pt>
                <c:pt idx="3">
                  <c:v>0.90272038296440982</c:v>
                </c:pt>
                <c:pt idx="4">
                  <c:v>0.91119765757170001</c:v>
                </c:pt>
                <c:pt idx="5">
                  <c:v>0.89440937141762489</c:v>
                </c:pt>
                <c:pt idx="6">
                  <c:v>0.92361517620229705</c:v>
                </c:pt>
                <c:pt idx="7">
                  <c:v>0.92009242922081147</c:v>
                </c:pt>
                <c:pt idx="8">
                  <c:v>0.88236175942894068</c:v>
                </c:pt>
                <c:pt idx="9">
                  <c:v>0.90643534916315882</c:v>
                </c:pt>
                <c:pt idx="10">
                  <c:v>0.86466180928142655</c:v>
                </c:pt>
                <c:pt idx="11">
                  <c:v>0.92036942838672586</c:v>
                </c:pt>
                <c:pt idx="12">
                  <c:v>0.92283060647233517</c:v>
                </c:pt>
                <c:pt idx="13">
                  <c:v>0.97153004059302528</c:v>
                </c:pt>
                <c:pt idx="14">
                  <c:v>0.92897349119243178</c:v>
                </c:pt>
                <c:pt idx="15">
                  <c:v>0.83690555519361287</c:v>
                </c:pt>
                <c:pt idx="16">
                  <c:v>0.83599768058830359</c:v>
                </c:pt>
                <c:pt idx="17">
                  <c:v>0.89736294980842057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78-443F-8579-BD9F4927DE5D}"/>
            </c:ext>
          </c:extLst>
        </c:ser>
        <c:ser>
          <c:idx val="1"/>
          <c:order val="1"/>
          <c:tx>
            <c:strRef>
              <c:f>'Collection Rate'!$D$2</c:f>
              <c:strCache>
                <c:ptCount val="1"/>
                <c:pt idx="0">
                  <c:v>12 Month Total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'Collection Rate'!$B$15:$B$32</c:f>
              <c:numCache>
                <c:formatCode>m/d/yyyy</c:formatCode>
                <c:ptCount val="18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</c:numCache>
            </c:numRef>
          </c:cat>
          <c:val>
            <c:numRef>
              <c:f>'Collection Rate'!$D$15:$D$32</c:f>
              <c:numCache>
                <c:formatCode>0.00%</c:formatCode>
                <c:ptCount val="18"/>
                <c:pt idx="0">
                  <c:v>0.91968866077766309</c:v>
                </c:pt>
                <c:pt idx="1">
                  <c:v>0.92927461231849962</c:v>
                </c:pt>
                <c:pt idx="2">
                  <c:v>0.92862110608352044</c:v>
                </c:pt>
                <c:pt idx="3">
                  <c:v>0.92799181758099358</c:v>
                </c:pt>
                <c:pt idx="4">
                  <c:v>0.90678053648251589</c:v>
                </c:pt>
                <c:pt idx="5">
                  <c:v>0.89900338863772256</c:v>
                </c:pt>
                <c:pt idx="6">
                  <c:v>0.90307702414141477</c:v>
                </c:pt>
                <c:pt idx="7">
                  <c:v>0.90607102487727265</c:v>
                </c:pt>
                <c:pt idx="8">
                  <c:v>0.89485428047541271</c:v>
                </c:pt>
                <c:pt idx="9">
                  <c:v>0.90559247988510838</c:v>
                </c:pt>
                <c:pt idx="10">
                  <c:v>0.89569588864922145</c:v>
                </c:pt>
                <c:pt idx="11">
                  <c:v>0.90245411531984288</c:v>
                </c:pt>
                <c:pt idx="12">
                  <c:v>0.91370070171798501</c:v>
                </c:pt>
                <c:pt idx="13">
                  <c:v>0.91579654498591223</c:v>
                </c:pt>
                <c:pt idx="14">
                  <c:v>0.90651702522894306</c:v>
                </c:pt>
                <c:pt idx="15">
                  <c:v>0.89798398239450861</c:v>
                </c:pt>
                <c:pt idx="16">
                  <c:v>0.89778109866872058</c:v>
                </c:pt>
                <c:pt idx="17">
                  <c:v>0.90730756236573518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78-443F-8579-BD9F4927DE5D}"/>
            </c:ext>
          </c:extLst>
        </c:ser>
        <c:ser>
          <c:idx val="2"/>
          <c:order val="2"/>
          <c:tx>
            <c:strRef>
              <c:f>'Collection Rate'!$E$2</c:f>
              <c:strCache>
                <c:ptCount val="1"/>
                <c:pt idx="0">
                  <c:v>Total Target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'Collection Rate'!$B$15:$B$32</c:f>
              <c:numCache>
                <c:formatCode>m/d/yyyy</c:formatCode>
                <c:ptCount val="18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</c:numCache>
            </c:numRef>
          </c:cat>
          <c:val>
            <c:numRef>
              <c:f>'Collection Rate'!$E$15:$E$32</c:f>
              <c:numCache>
                <c:formatCode>0.00%</c:formatCode>
                <c:ptCount val="18"/>
                <c:pt idx="0">
                  <c:v>0.91</c:v>
                </c:pt>
                <c:pt idx="1">
                  <c:v>0.91</c:v>
                </c:pt>
                <c:pt idx="2">
                  <c:v>0.91</c:v>
                </c:pt>
                <c:pt idx="3">
                  <c:v>0.91</c:v>
                </c:pt>
                <c:pt idx="4">
                  <c:v>0.91</c:v>
                </c:pt>
                <c:pt idx="5">
                  <c:v>0.91</c:v>
                </c:pt>
                <c:pt idx="6">
                  <c:v>0.91</c:v>
                </c:pt>
                <c:pt idx="7">
                  <c:v>0.91</c:v>
                </c:pt>
                <c:pt idx="8">
                  <c:v>0.91</c:v>
                </c:pt>
                <c:pt idx="9">
                  <c:v>0.91</c:v>
                </c:pt>
                <c:pt idx="10">
                  <c:v>0.91</c:v>
                </c:pt>
                <c:pt idx="11">
                  <c:v>0.91</c:v>
                </c:pt>
                <c:pt idx="12">
                  <c:v>0.91</c:v>
                </c:pt>
                <c:pt idx="13">
                  <c:v>0.91</c:v>
                </c:pt>
                <c:pt idx="14">
                  <c:v>0.91</c:v>
                </c:pt>
                <c:pt idx="15">
                  <c:v>0.91</c:v>
                </c:pt>
                <c:pt idx="16">
                  <c:v>0.91</c:v>
                </c:pt>
                <c:pt idx="17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78-443F-8579-BD9F4927DE5D}"/>
            </c:ext>
          </c:extLst>
        </c:ser>
        <c:ser>
          <c:idx val="3"/>
          <c:order val="3"/>
          <c:tx>
            <c:strRef>
              <c:f>'Collection Rate'!$F$2</c:f>
              <c:strCache>
                <c:ptCount val="1"/>
                <c:pt idx="0">
                  <c:v>3 Month Drainage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'Collection Rate'!$B$15:$B$32</c:f>
              <c:numCache>
                <c:formatCode>m/d/yyyy</c:formatCode>
                <c:ptCount val="18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</c:numCache>
            </c:numRef>
          </c:cat>
          <c:val>
            <c:numRef>
              <c:f>'Collection Rate'!$F$15:$F$32</c:f>
              <c:numCache>
                <c:formatCode>0.00%</c:formatCode>
                <c:ptCount val="18"/>
                <c:pt idx="0">
                  <c:v>0.72784749414683403</c:v>
                </c:pt>
                <c:pt idx="1">
                  <c:v>0.72510772754915953</c:v>
                </c:pt>
                <c:pt idx="2">
                  <c:v>0.73419941892224028</c:v>
                </c:pt>
                <c:pt idx="3">
                  <c:v>0.73535140914557728</c:v>
                </c:pt>
                <c:pt idx="4">
                  <c:v>0.73379430332865658</c:v>
                </c:pt>
                <c:pt idx="5">
                  <c:v>0.73253816840419483</c:v>
                </c:pt>
                <c:pt idx="6">
                  <c:v>0.73913034969058788</c:v>
                </c:pt>
                <c:pt idx="7">
                  <c:v>0.74711029567077403</c:v>
                </c:pt>
                <c:pt idx="8">
                  <c:v>0.75509231684964284</c:v>
                </c:pt>
                <c:pt idx="9">
                  <c:v>0.75743121524889201</c:v>
                </c:pt>
                <c:pt idx="10">
                  <c:v>0.75496064433407772</c:v>
                </c:pt>
                <c:pt idx="11">
                  <c:v>0.75195347119219125</c:v>
                </c:pt>
                <c:pt idx="12">
                  <c:v>0.74581997610745943</c:v>
                </c:pt>
                <c:pt idx="13">
                  <c:v>0.74446426466256332</c:v>
                </c:pt>
                <c:pt idx="14">
                  <c:v>0.74485575862650089</c:v>
                </c:pt>
                <c:pt idx="15">
                  <c:v>0.7439228729844789</c:v>
                </c:pt>
                <c:pt idx="16">
                  <c:v>0.74232196970226849</c:v>
                </c:pt>
                <c:pt idx="17">
                  <c:v>0.74152363691312473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F78-443F-8579-BD9F4927DE5D}"/>
            </c:ext>
          </c:extLst>
        </c:ser>
        <c:ser>
          <c:idx val="5"/>
          <c:order val="4"/>
          <c:tx>
            <c:strRef>
              <c:f>'Collection Rate'!$G$2</c:f>
              <c:strCache>
                <c:ptCount val="1"/>
                <c:pt idx="0">
                  <c:v>3 Month Residential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'Collection Rate'!$B$15:$B$32</c:f>
              <c:numCache>
                <c:formatCode>m/d/yyyy</c:formatCode>
                <c:ptCount val="18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</c:numCache>
            </c:numRef>
          </c:cat>
          <c:val>
            <c:numRef>
              <c:f>'Collection Rate'!$G$15:$G$32</c:f>
              <c:numCache>
                <c:formatCode>0.00%</c:formatCode>
                <c:ptCount val="18"/>
                <c:pt idx="0">
                  <c:v>0.82493311825202065</c:v>
                </c:pt>
                <c:pt idx="1">
                  <c:v>0.84889799282392864</c:v>
                </c:pt>
                <c:pt idx="2">
                  <c:v>0.85686804751119439</c:v>
                </c:pt>
                <c:pt idx="3">
                  <c:v>0.86569530983738796</c:v>
                </c:pt>
                <c:pt idx="4">
                  <c:v>0.87158659222875701</c:v>
                </c:pt>
                <c:pt idx="5">
                  <c:v>0.8731850582445273</c:v>
                </c:pt>
                <c:pt idx="6">
                  <c:v>0.89813577295591085</c:v>
                </c:pt>
                <c:pt idx="7">
                  <c:v>0.91099952547391216</c:v>
                </c:pt>
                <c:pt idx="8">
                  <c:v>0.87827444810787292</c:v>
                </c:pt>
                <c:pt idx="9">
                  <c:v>0.8916383952983068</c:v>
                </c:pt>
                <c:pt idx="10">
                  <c:v>0.83794205282352441</c:v>
                </c:pt>
                <c:pt idx="11">
                  <c:v>0.872646862450417</c:v>
                </c:pt>
                <c:pt idx="12">
                  <c:v>0.86426643058458763</c:v>
                </c:pt>
                <c:pt idx="13">
                  <c:v>0.93545413921432652</c:v>
                </c:pt>
                <c:pt idx="14">
                  <c:v>0.89656327470617969</c:v>
                </c:pt>
                <c:pt idx="15">
                  <c:v>0.85453575223269007</c:v>
                </c:pt>
                <c:pt idx="16">
                  <c:v>0.83376459632775646</c:v>
                </c:pt>
                <c:pt idx="17">
                  <c:v>0.87845285939131934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F78-443F-8579-BD9F4927D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939768"/>
        <c:axId val="296940160"/>
      </c:lineChart>
      <c:catAx>
        <c:axId val="2969397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96940160"/>
        <c:crosses val="autoZero"/>
        <c:auto val="0"/>
        <c:lblAlgn val="ctr"/>
        <c:lblOffset val="100"/>
        <c:noMultiLvlLbl val="0"/>
      </c:catAx>
      <c:valAx>
        <c:axId val="296940160"/>
        <c:scaling>
          <c:orientation val="minMax"/>
          <c:max val="1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96939768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0.59348</cdr:x>
      <cdr:y>0.20116</cdr:y>
    </cdr:from>
    <cdr:to>
      <cdr:x>0.85961</cdr:x>
      <cdr:y>0.25974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1398" y="877801"/>
          <a:ext cx="1946787" cy="255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0.56725</cdr:x>
      <cdr:y>0.24019</cdr:y>
    </cdr:from>
    <cdr:to>
      <cdr:x>0.65816</cdr:x>
      <cdr:y>0.4675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05619" y="9662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0.58727</cdr:x>
      <cdr:y>0.34403</cdr:y>
    </cdr:from>
    <cdr:to>
      <cdr:x>0.75565</cdr:x>
      <cdr:y>0.62613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89250" y="111512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142F7-AF2A-49EC-A391-59ACDA997DC2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4B76E-54E9-4802-9924-0E01E9956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69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4B76E-54E9-4802-9924-0E01E99566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9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B7CDC2"/>
                </a:solidFill>
                <a:latin typeface="Arial Narrow" panose="020B0606020202030204" pitchFamily="34" charset="0"/>
              </a:defRPr>
            </a:lvl1pPr>
          </a:lstStyle>
          <a:p>
            <a:fld id="{373CA94B-EC94-4A68-89D3-6AEF73262E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60955" y="6624229"/>
            <a:ext cx="19720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3B49"/>
                </a:solidFill>
                <a:latin typeface="Arial Narrow" panose="020B0606020202030204" pitchFamily="34" charset="0"/>
              </a:rPr>
              <a:t>Director’s Report:</a:t>
            </a:r>
            <a:r>
              <a:rPr lang="en-US" sz="1000" baseline="0" dirty="0" smtClean="0">
                <a:solidFill>
                  <a:srgbClr val="003B49"/>
                </a:solidFill>
                <a:latin typeface="Arial Narrow" panose="020B0606020202030204" pitchFamily="34" charset="0"/>
              </a:rPr>
              <a:t> September 16, 2020</a:t>
            </a:r>
            <a:endParaRPr lang="en-US" sz="1000" dirty="0">
              <a:solidFill>
                <a:srgbClr val="003B4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163D5-8BDD-43D7-8196-14300FE6A746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9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441A12-7228-4C5D-BEDF-B26CB8F7B4F0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AB430A4-CB76-4176-9301-2A671FC07C53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3A47A8-E583-457B-B78F-5E360D404D70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2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F71380-70BE-43DF-B99D-8BCF6081904E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CAA678-32F2-42CB-B17E-6834C7FB9877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3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1AAE5A-E7B6-4C0A-9A25-BE3C32C543E9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8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D6CA6-6284-4E6D-8793-62C030A0D901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8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4C9B3E-2840-441D-8E74-3E43E617EC47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6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FE3BC3-73D0-481D-A1D0-7D833C0872E9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5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866690" y="6629400"/>
            <a:ext cx="2743200" cy="228600"/>
          </a:xfrm>
          <a:prstGeom prst="rect">
            <a:avLst/>
          </a:prstGeom>
          <a:solidFill>
            <a:srgbClr val="279989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647938" y="6629400"/>
            <a:ext cx="4572000" cy="228600"/>
          </a:xfrm>
          <a:prstGeom prst="rect">
            <a:avLst/>
          </a:prstGeom>
          <a:solidFill>
            <a:srgbClr val="004445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443" y="6629400"/>
            <a:ext cx="1828800" cy="228600"/>
          </a:xfrm>
          <a:prstGeom prst="rect">
            <a:avLst/>
          </a:prstGeom>
          <a:solidFill>
            <a:srgbClr val="B7CDC2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676301" y="6580679"/>
            <a:ext cx="1414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B7CDC2"/>
                </a:solidFill>
                <a:latin typeface="Arial Narrow" panose="020B0606020202030204" pitchFamily="34" charset="0"/>
              </a:rPr>
              <a:t>detroitmi.gov/dwsd</a:t>
            </a:r>
            <a:endParaRPr lang="en-US" sz="1400" dirty="0">
              <a:solidFill>
                <a:srgbClr val="B7CDC2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10584" r="5751" b="11327"/>
          <a:stretch/>
        </p:blipFill>
        <p:spPr>
          <a:xfrm>
            <a:off x="6917270" y="88716"/>
            <a:ext cx="2057400" cy="11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7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/DWSDwater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1F28oUiLDIQ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youtu.be/Ezgny74v81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ydwsd@detroitmi.g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943600" y="-3395"/>
            <a:ext cx="3200400" cy="292608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A94B-EC94-4A68-89D3-6AEF73262EF1}" type="slidenum">
              <a:rPr lang="en-US" smtClean="0"/>
              <a:t>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66690" y="6629400"/>
            <a:ext cx="2743200" cy="228600"/>
          </a:xfrm>
          <a:prstGeom prst="rect">
            <a:avLst/>
          </a:prstGeom>
          <a:solidFill>
            <a:srgbClr val="279989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7938" y="6629400"/>
            <a:ext cx="4572000" cy="228600"/>
          </a:xfrm>
          <a:prstGeom prst="rect">
            <a:avLst/>
          </a:prstGeom>
          <a:solidFill>
            <a:srgbClr val="004445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1443" y="6629400"/>
            <a:ext cx="1828800" cy="228600"/>
          </a:xfrm>
          <a:prstGeom prst="rect">
            <a:avLst/>
          </a:prstGeom>
          <a:solidFill>
            <a:srgbClr val="B7CDC2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76301" y="6580679"/>
            <a:ext cx="1414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B7CDC2"/>
                </a:solidFill>
                <a:latin typeface="Arial Narrow" panose="020B0606020202030204" pitchFamily="34" charset="0"/>
              </a:rPr>
              <a:t>detroitmi.gov/dwsd</a:t>
            </a:r>
            <a:endParaRPr lang="en-US" sz="1400" dirty="0">
              <a:solidFill>
                <a:srgbClr val="B7CDC2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230505-CFE4-3B42-83EE-CBB062846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EB53EABF-FE61-D841-AF19-A2267ECE5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494" y="5480661"/>
            <a:ext cx="2133012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16, 2020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52A2F9A-1705-4449-BDBD-700AD9CA9DBA}"/>
              </a:ext>
            </a:extLst>
          </p:cNvPr>
          <p:cNvSpPr txBox="1">
            <a:spLocks/>
          </p:cNvSpPr>
          <p:nvPr/>
        </p:nvSpPr>
        <p:spPr>
          <a:xfrm>
            <a:off x="1287090" y="4822540"/>
            <a:ext cx="6569819" cy="6581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DIRECTOR’S REPORT </a:t>
            </a:r>
            <a:endParaRPr lang="en-US" sz="4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BA6F384-BEDD-5148-BC88-B16947B77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389" y="5894002"/>
            <a:ext cx="643219" cy="2089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t="10688" r="6680" b="10478"/>
          <a:stretch/>
        </p:blipFill>
        <p:spPr>
          <a:xfrm>
            <a:off x="484959" y="252723"/>
            <a:ext cx="376543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10000319"/>
              </p:ext>
            </p:extLst>
          </p:nvPr>
        </p:nvGraphicFramePr>
        <p:xfrm>
          <a:off x="1028700" y="1392766"/>
          <a:ext cx="7086600" cy="407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0" y="5675392"/>
            <a:ext cx="886968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FIELD SERVICES: Water Main Breaks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72364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The number of water main breaks significantly rose in June and July and began to decline in August. The early to mid-summer weeks had several days of above 90-degree weather. When there is dramatic change in temperature --- hot or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cold --- the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ground can shift and cause tension on the pipes potentially resulting in water main breaks.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3514" y="5315926"/>
            <a:ext cx="5680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Wingdings" panose="05000000000000000000" pitchFamily="2" charset="2"/>
              </a:rPr>
              <a:t>n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Reported by Customers              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n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Resolved within Four Days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3" r="6250" b="45094"/>
          <a:stretch/>
        </p:blipFill>
        <p:spPr>
          <a:xfrm>
            <a:off x="6804881" y="1344517"/>
            <a:ext cx="2216879" cy="149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7327900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FIELD SERVICES: </a:t>
            </a:r>
            <a:r>
              <a:rPr lang="en-US" sz="24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Catch Basin Inspection &amp; Cleaning</a:t>
            </a:r>
            <a:endParaRPr lang="en-US" sz="24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671346"/>
            <a:ext cx="6917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Franklin Gothic Book" panose="020B0503020102020204" pitchFamily="34" charset="0"/>
              </a:rPr>
              <a:t>The catch basin inspection and cleaning program launched in 2017. DWSD crews have touched more than 29,000 of the estimated 90,000 catch basins. The goal was 30,000</a:t>
            </a:r>
            <a:br>
              <a:rPr lang="en-US" sz="1400" dirty="0" smtClean="0">
                <a:latin typeface="Franklin Gothic Book" panose="020B0503020102020204" pitchFamily="34" charset="0"/>
              </a:rPr>
            </a:br>
            <a:r>
              <a:rPr lang="en-US" sz="1400" dirty="0" smtClean="0">
                <a:latin typeface="Franklin Gothic Book" panose="020B0503020102020204" pitchFamily="34" charset="0"/>
              </a:rPr>
              <a:t>by August 2020, which is expected to be achieved this calendar year (delayed due to pandemic stay-at-home orders in March-May and the pandemic furloughs).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5615597"/>
            <a:ext cx="868680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00485533"/>
              </p:ext>
            </p:extLst>
          </p:nvPr>
        </p:nvGraphicFramePr>
        <p:xfrm>
          <a:off x="178904" y="135763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99"/>
          <a:stretch/>
        </p:blipFill>
        <p:spPr>
          <a:xfrm rot="5400000">
            <a:off x="6845889" y="4350087"/>
            <a:ext cx="2286000" cy="214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7817B-92C9-F64A-8E97-19558D38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2D3748-B75F-8F4E-90B2-C24885156728}"/>
              </a:ext>
            </a:extLst>
          </p:cNvPr>
          <p:cNvSpPr txBox="1">
            <a:spLocks/>
          </p:cNvSpPr>
          <p:nvPr/>
        </p:nvSpPr>
        <p:spPr>
          <a:xfrm>
            <a:off x="1828801" y="2843781"/>
            <a:ext cx="7315200" cy="958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Finance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12423"/>
            <a:ext cx="2072644" cy="262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FINANCE: Bill Collection Rate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2822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Until completion of the audit, the Finance Group is not providing updated data for this report. This same data shown here was shared in the July 2020 Director’s Metrics.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-8709" y="5716031"/>
            <a:ext cx="914400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675270"/>
              </p:ext>
            </p:extLst>
          </p:nvPr>
        </p:nvGraphicFramePr>
        <p:xfrm>
          <a:off x="657192" y="1199442"/>
          <a:ext cx="7812197" cy="4329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8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FINANCE: Bill Collection Rate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38701667"/>
              </p:ext>
            </p:extLst>
          </p:nvPr>
        </p:nvGraphicFramePr>
        <p:xfrm>
          <a:off x="1524000" y="121073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0" y="5925033"/>
            <a:ext cx="914400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5636" y="5138217"/>
            <a:ext cx="441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3-Month Rolling Average Collection Rate for All Accounts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5682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Until completion of the audit, the Finance Group is not providing updated data for this report. This same data shown here was shared in the July 2020 Director’s Metrics. </a:t>
            </a:r>
          </a:p>
        </p:txBody>
      </p:sp>
    </p:spTree>
    <p:extLst>
      <p:ext uri="{BB962C8B-B14F-4D97-AF65-F5344CB8AC3E}">
        <p14:creationId xmlns:p14="http://schemas.microsoft.com/office/powerpoint/2010/main" val="25218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FINANCE: Cash Balance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5551506"/>
            <a:ext cx="914400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57500" y="1342214"/>
            <a:ext cx="3442804" cy="3048655"/>
          </a:xfrm>
          <a:prstGeom prst="foldedCorner">
            <a:avLst/>
          </a:prstGeom>
          <a:solidFill>
            <a:srgbClr val="2799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$179,969,412</a:t>
            </a:r>
          </a:p>
          <a:p>
            <a:pPr algn="ctr"/>
            <a:r>
              <a:rPr lang="en-US" sz="1600" dirty="0" smtClean="0">
                <a:latin typeface="Franklin Gothic Book" panose="020B0503020102020204" pitchFamily="34" charset="0"/>
              </a:rPr>
              <a:t>Water cash balance as of</a:t>
            </a:r>
            <a:br>
              <a:rPr lang="en-US" sz="1600" dirty="0" smtClean="0">
                <a:latin typeface="Franklin Gothic Book" panose="020B0503020102020204" pitchFamily="34" charset="0"/>
              </a:rPr>
            </a:br>
            <a:r>
              <a:rPr lang="en-US" sz="1600" dirty="0" smtClean="0">
                <a:latin typeface="Franklin Gothic Book" panose="020B0503020102020204" pitchFamily="34" charset="0"/>
              </a:rPr>
              <a:t>May 31, 2020</a:t>
            </a:r>
          </a:p>
          <a:p>
            <a:pPr algn="ctr"/>
            <a:endParaRPr lang="en-US" sz="16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$124,664,088</a:t>
            </a:r>
          </a:p>
          <a:p>
            <a:pPr algn="ctr"/>
            <a:r>
              <a:rPr lang="en-US" sz="1600" dirty="0" smtClean="0">
                <a:latin typeface="Franklin Gothic Book" panose="020B0503020102020204" pitchFamily="34" charset="0"/>
              </a:rPr>
              <a:t>Sewer cash balance as of</a:t>
            </a:r>
            <a:br>
              <a:rPr lang="en-US" sz="1600" dirty="0" smtClean="0">
                <a:latin typeface="Franklin Gothic Book" panose="020B0503020102020204" pitchFamily="34" charset="0"/>
              </a:rPr>
            </a:br>
            <a:r>
              <a:rPr lang="en-US" sz="1600" dirty="0" smtClean="0">
                <a:latin typeface="Franklin Gothic Book" panose="020B0503020102020204" pitchFamily="34" charset="0"/>
              </a:rPr>
              <a:t>May 31, </a:t>
            </a:r>
            <a:r>
              <a:rPr lang="en-US" sz="1600" dirty="0">
                <a:latin typeface="Franklin Gothic Book" panose="020B0503020102020204" pitchFamily="34" charset="0"/>
              </a:rPr>
              <a:t>2020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0058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The operating cash days-on-hand as of May 31, 2020 is 143 days. The target is 120 days.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Until completion of the audit, the Finance Group is not providing updated data for this report. This same data shown here was shared in the July 2020 Director’s Metrics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7817B-92C9-F64A-8E97-19558D38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2D3748-B75F-8F4E-90B2-C24885156728}"/>
              </a:ext>
            </a:extLst>
          </p:cNvPr>
          <p:cNvSpPr txBox="1">
            <a:spLocks/>
          </p:cNvSpPr>
          <p:nvPr/>
        </p:nvSpPr>
        <p:spPr>
          <a:xfrm>
            <a:off x="1828801" y="2843781"/>
            <a:ext cx="7315200" cy="958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Legal Services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521"/>
            <a:ext cx="1828800" cy="24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647973" y="5400351"/>
            <a:ext cx="347472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LEGAL: Claims, Hearings and Cases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4192" y="1515861"/>
            <a:ext cx="2286000" cy="808077"/>
          </a:xfrm>
          <a:prstGeom prst="foldedCorner">
            <a:avLst/>
          </a:prstGeom>
          <a:solidFill>
            <a:srgbClr val="B7CD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0</a:t>
            </a: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Property damage claims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4192" y="2524696"/>
            <a:ext cx="2286000" cy="2203847"/>
          </a:xfrm>
          <a:prstGeom prst="foldedCorner">
            <a:avLst/>
          </a:prstGeom>
          <a:solidFill>
            <a:srgbClr val="2799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$0</a:t>
            </a:r>
            <a:endParaRPr 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Amount in property</a:t>
            </a:r>
            <a:br>
              <a:rPr lang="en-US" sz="1400" dirty="0" smtClean="0">
                <a:latin typeface="Franklin Gothic Book" panose="020B0503020102020204" pitchFamily="34" charset="0"/>
              </a:rPr>
            </a:br>
            <a:r>
              <a:rPr lang="en-US" sz="1400" dirty="0" smtClean="0">
                <a:latin typeface="Franklin Gothic Book" panose="020B0503020102020204" pitchFamily="34" charset="0"/>
              </a:rPr>
              <a:t>damage claims</a:t>
            </a:r>
          </a:p>
          <a:p>
            <a:pPr algn="ctr"/>
            <a:endParaRPr lang="en-US" sz="10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$0</a:t>
            </a: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Amount of total claims recommended to be paid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26904" y="758949"/>
            <a:ext cx="2286000" cy="1965097"/>
          </a:xfrm>
          <a:prstGeom prst="foldedCorner">
            <a:avLst/>
          </a:prstGeom>
          <a:solidFill>
            <a:srgbClr val="B7CD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Postponed</a:t>
            </a: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Dispute hearings</a:t>
            </a:r>
          </a:p>
          <a:p>
            <a:pPr algn="ctr"/>
            <a:endParaRPr lang="en-US" sz="10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</a:rPr>
              <a:t>Postponed</a:t>
            </a: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Number </a:t>
            </a:r>
            <a:r>
              <a:rPr lang="en-US" sz="1400" dirty="0">
                <a:latin typeface="Franklin Gothic Book" panose="020B0503020102020204" pitchFamily="34" charset="0"/>
              </a:rPr>
              <a:t>of </a:t>
            </a:r>
            <a:r>
              <a:rPr lang="en-US" sz="1400" dirty="0" smtClean="0">
                <a:latin typeface="Franklin Gothic Book" panose="020B0503020102020204" pitchFamily="34" charset="0"/>
              </a:rPr>
              <a:t>cases</a:t>
            </a:r>
            <a:br>
              <a:rPr lang="en-US" sz="1400" dirty="0" smtClean="0">
                <a:latin typeface="Franklin Gothic Book" panose="020B0503020102020204" pitchFamily="34" charset="0"/>
              </a:rPr>
            </a:br>
            <a:r>
              <a:rPr lang="en-US" sz="1400" dirty="0" smtClean="0">
                <a:latin typeface="Franklin Gothic Book" panose="020B0503020102020204" pitchFamily="34" charset="0"/>
              </a:rPr>
              <a:t>DWSD prevailed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26904" y="3038966"/>
            <a:ext cx="2286000" cy="3187541"/>
          </a:xfrm>
          <a:prstGeom prst="foldedCorner">
            <a:avLst/>
          </a:prstGeom>
          <a:solidFill>
            <a:srgbClr val="2799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</a:rPr>
              <a:t>Postponed</a:t>
            </a: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Amount in dispute</a:t>
            </a:r>
          </a:p>
          <a:p>
            <a:pPr algn="ctr"/>
            <a:endParaRPr lang="en-US" sz="10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</a:rPr>
              <a:t>Postponed</a:t>
            </a: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Credited to customers based on hearing outcomes</a:t>
            </a:r>
          </a:p>
          <a:p>
            <a:pPr algn="ctr"/>
            <a:endParaRPr lang="en-US" sz="10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Postponed</a:t>
            </a:r>
            <a:endParaRPr 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Owed to DWSD after hearings </a:t>
            </a:r>
          </a:p>
          <a:p>
            <a:pPr algn="ctr"/>
            <a:r>
              <a:rPr lang="en-US" sz="1600" dirty="0" smtClean="0">
                <a:latin typeface="Franklin Gothic Book" panose="020B0503020102020204" pitchFamily="34" charset="0"/>
              </a:rPr>
              <a:t>  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9616" y="758949"/>
            <a:ext cx="2286000" cy="4286786"/>
          </a:xfrm>
          <a:prstGeom prst="foldedCorner">
            <a:avLst/>
          </a:prstGeom>
          <a:solidFill>
            <a:srgbClr val="B7CD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22</a:t>
            </a: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Cases handled by</a:t>
            </a:r>
            <a:br>
              <a:rPr lang="en-US" sz="1400" dirty="0" smtClean="0">
                <a:latin typeface="Franklin Gothic Book" panose="020B0503020102020204" pitchFamily="34" charset="0"/>
              </a:rPr>
            </a:br>
            <a:r>
              <a:rPr lang="en-US" sz="1400" dirty="0" smtClean="0">
                <a:latin typeface="Franklin Gothic Book" panose="020B0503020102020204" pitchFamily="34" charset="0"/>
              </a:rPr>
              <a:t>in-house staff</a:t>
            </a:r>
          </a:p>
          <a:p>
            <a:pPr algn="ctr"/>
            <a:endParaRPr lang="en-US" sz="10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10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Cases handled by</a:t>
            </a:r>
            <a:br>
              <a:rPr lang="en-US" sz="1400" dirty="0" smtClean="0">
                <a:latin typeface="Franklin Gothic Book" panose="020B0503020102020204" pitchFamily="34" charset="0"/>
              </a:rPr>
            </a:br>
            <a:r>
              <a:rPr lang="en-US" sz="1400" dirty="0" smtClean="0">
                <a:latin typeface="Franklin Gothic Book" panose="020B0503020102020204" pitchFamily="34" charset="0"/>
              </a:rPr>
              <a:t>outside counsel</a:t>
            </a:r>
          </a:p>
          <a:p>
            <a:pPr algn="ctr"/>
            <a:endParaRPr lang="en-US" sz="10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Impact" panose="020B0806030902050204" pitchFamily="34" charset="0"/>
              </a:rPr>
              <a:t>0</a:t>
            </a: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Lawsuits dismissed</a:t>
            </a:r>
          </a:p>
          <a:p>
            <a:pPr algn="ctr"/>
            <a:endParaRPr lang="en-US" sz="10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400" dirty="0">
                <a:latin typeface="Franklin Gothic Book" panose="020B0503020102020204" pitchFamily="34" charset="0"/>
              </a:rPr>
              <a:t>Lawsuits </a:t>
            </a:r>
            <a:r>
              <a:rPr lang="en-US" sz="1400" dirty="0" smtClean="0">
                <a:latin typeface="Franklin Gothic Book" panose="020B0503020102020204" pitchFamily="34" charset="0"/>
              </a:rPr>
              <a:t>dismissed in FY2020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47973" y="5431878"/>
            <a:ext cx="3496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Due to the COVID-19 Pandemic and Governor Gretchen Whitmer’s emergency orders, the legal proceedings have been postponed.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291" y="5313996"/>
            <a:ext cx="31196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DWSD uses a mix of in-house and contracted legal counsel to handle damage claims, civil action for commercial delinquencies and lawsuits filed against the department.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0" y="5261814"/>
            <a:ext cx="301752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0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7817B-92C9-F64A-8E97-19558D38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2D3748-B75F-8F4E-90B2-C24885156728}"/>
              </a:ext>
            </a:extLst>
          </p:cNvPr>
          <p:cNvSpPr txBox="1">
            <a:spLocks/>
          </p:cNvSpPr>
          <p:nvPr/>
        </p:nvSpPr>
        <p:spPr>
          <a:xfrm>
            <a:off x="1828801" y="2843781"/>
            <a:ext cx="7315200" cy="958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Investigations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12423"/>
            <a:ext cx="2072644" cy="262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41793" y="775301"/>
            <a:ext cx="2743200" cy="2020193"/>
          </a:xfrm>
          <a:prstGeom prst="foldedCorner">
            <a:avLst/>
          </a:prstGeom>
          <a:solidFill>
            <a:srgbClr val="B7CD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115</a:t>
            </a:r>
          </a:p>
          <a:p>
            <a:pPr algn="ctr"/>
            <a:r>
              <a:rPr lang="en-US" sz="1600" dirty="0" smtClean="0">
                <a:latin typeface="Franklin Gothic Book" panose="020B0503020102020204" pitchFamily="34" charset="0"/>
              </a:rPr>
              <a:t>Parcels investigated for delinquency, possible meter tampering and no meter since July 1, 2020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128" y="5522301"/>
            <a:ext cx="9053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Since August 2017, the unit, in collaboration with customer service/billing, has identified nearly $13 million in services owed by primarily commercial customers. They uncover severe delinquencies, non-working meters, unauthorized use of fire hydrants, meter tampering, or connected to the city’s water main without a meter and/or permit. The unit works closely with the Finance/Collections and Legal Groups.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0" y="5497318"/>
            <a:ext cx="914400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INVESTIGATIONS: Results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0595" y="290333"/>
            <a:ext cx="2384871" cy="4973836"/>
          </a:xfrm>
          <a:prstGeom prst="foldedCorner">
            <a:avLst/>
          </a:prstGeom>
          <a:solidFill>
            <a:srgbClr val="2799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Money Owed to DWSD identified by Investigators</a:t>
            </a:r>
          </a:p>
          <a:p>
            <a:pPr algn="ctr"/>
            <a:endParaRPr lang="en-US" sz="1000" b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$514,994</a:t>
            </a:r>
          </a:p>
          <a:p>
            <a:pPr algn="ctr"/>
            <a:r>
              <a:rPr lang="en-US" sz="1600" dirty="0" smtClean="0">
                <a:latin typeface="Franklin Gothic Book" panose="020B0503020102020204" pitchFamily="34" charset="0"/>
              </a:rPr>
              <a:t>Total since July 1, 2020</a:t>
            </a:r>
          </a:p>
          <a:p>
            <a:pPr algn="ctr"/>
            <a:endParaRPr lang="en-US" sz="1000" dirty="0" smtClean="0">
              <a:latin typeface="Franklin Gothic Book" panose="020B0503020102020204" pitchFamily="34" charset="0"/>
            </a:endParaRPr>
          </a:p>
          <a:p>
            <a:pPr algn="ctr"/>
            <a:endParaRPr lang="en-US" sz="10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$40,892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Back billed</a:t>
            </a:r>
          </a:p>
          <a:p>
            <a:pPr algn="ctr"/>
            <a:endParaRPr lang="en-US" sz="10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$141,952</a:t>
            </a: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Future owed in 12 months</a:t>
            </a:r>
          </a:p>
          <a:p>
            <a:pPr algn="ctr"/>
            <a:r>
              <a:rPr lang="en-US" sz="1600" dirty="0" smtClean="0">
                <a:latin typeface="Franklin Gothic Book" panose="020B0503020102020204" pitchFamily="34" charset="0"/>
              </a:rPr>
              <a:t>  </a:t>
            </a:r>
            <a:endParaRPr lang="en-US" sz="1050" dirty="0">
              <a:latin typeface="Franklin Gothic Book" panose="020B0503020102020204" pitchFamily="34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$332,150</a:t>
            </a:r>
            <a:endParaRPr 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Water loss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0" y="3123311"/>
            <a:ext cx="3527037" cy="2116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50426" y="3493016"/>
            <a:ext cx="2384871" cy="1652885"/>
          </a:xfrm>
          <a:prstGeom prst="foldedCorner">
            <a:avLst/>
          </a:prstGeom>
          <a:solidFill>
            <a:srgbClr val="27998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Revenue Identified Since Investigation Unit Began</a:t>
            </a:r>
          </a:p>
          <a:p>
            <a:pPr algn="ctr"/>
            <a:endParaRPr lang="en-US" sz="1000" b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Impact" panose="020B0806030902050204" pitchFamily="34" charset="0"/>
              </a:rPr>
              <a:t>$13,648,013</a:t>
            </a:r>
          </a:p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Total since August 14, 2017</a:t>
            </a:r>
          </a:p>
        </p:txBody>
      </p:sp>
    </p:spTree>
    <p:extLst>
      <p:ext uri="{BB962C8B-B14F-4D97-AF65-F5344CB8AC3E}">
        <p14:creationId xmlns:p14="http://schemas.microsoft.com/office/powerpoint/2010/main" val="29655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C66A90-534E-D742-AF07-D854DD0D5121}"/>
              </a:ext>
            </a:extLst>
          </p:cNvPr>
          <p:cNvSpPr txBox="1">
            <a:spLocks/>
          </p:cNvSpPr>
          <p:nvPr/>
        </p:nvSpPr>
        <p:spPr>
          <a:xfrm>
            <a:off x="1644314" y="1086225"/>
            <a:ext cx="5438469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0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CONTENTS*</a:t>
            </a:r>
            <a:endParaRPr lang="en-US" sz="30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801FDE5-A0AB-7C48-B0D1-69AA77A66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314" y="2038044"/>
            <a:ext cx="5697779" cy="373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Metrics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by Function: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•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Director’s Message                                              </a:t>
            </a:r>
            <a:r>
              <a:rPr lang="en-US" sz="1800" dirty="0" smtClean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•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Customer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Care                                                 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4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•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Field Services 			                  </a:t>
            </a:r>
            <a:r>
              <a:rPr lang="en-US" sz="1800" dirty="0" smtClean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7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•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Finance 		       	                </a:t>
            </a:r>
            <a:r>
              <a:rPr lang="en-US" sz="1800" dirty="0" smtClean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12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•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Legal Services 		                	</a:t>
            </a:r>
            <a:r>
              <a:rPr lang="en-US" sz="1800" dirty="0" smtClean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16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•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Investigations 		 	                </a:t>
            </a:r>
            <a:r>
              <a:rPr lang="en-US" sz="1800" dirty="0" smtClean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18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•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Human Resources 		                </a:t>
            </a:r>
            <a:r>
              <a:rPr lang="en-US" sz="1800" dirty="0" smtClean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20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•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Public Affairs 			                </a:t>
            </a:r>
            <a:r>
              <a:rPr lang="en-US" sz="1800" dirty="0" smtClean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23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•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Information Technology 		                </a:t>
            </a:r>
            <a:r>
              <a:rPr lang="en-US" sz="1800" dirty="0" smtClean="0">
                <a:solidFill>
                  <a:srgbClr val="138F7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26</a:t>
            </a:r>
            <a:endParaRPr lang="en-US" sz="1800" dirty="0">
              <a:solidFill>
                <a:srgbClr val="138F7E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7817B-92C9-F64A-8E97-19558D38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22D3748-B75F-8F4E-90B2-C24885156728}"/>
              </a:ext>
            </a:extLst>
          </p:cNvPr>
          <p:cNvSpPr txBox="1">
            <a:spLocks/>
          </p:cNvSpPr>
          <p:nvPr/>
        </p:nvSpPr>
        <p:spPr>
          <a:xfrm>
            <a:off x="1828801" y="2843781"/>
            <a:ext cx="7315200" cy="958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Human Resources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12423"/>
            <a:ext cx="2072644" cy="262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HUMAN RESOURCES: </a:t>
            </a:r>
            <a:r>
              <a:rPr lang="en-US" sz="24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Detroit Residents and Hiring</a:t>
            </a:r>
            <a:endParaRPr lang="en-US" sz="24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28" y="5565932"/>
            <a:ext cx="9053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Fifty-six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percent of the DWSD workforce lives in Detroit.*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5559881"/>
            <a:ext cx="914400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98505" y="6134136"/>
            <a:ext cx="4545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Franklin Gothic Book" panose="020B0503020102020204" pitchFamily="34" charset="0"/>
              </a:rPr>
              <a:t>*DWSD and the City of Detroit do not require residency to be employed, per Michigan law.</a:t>
            </a:r>
            <a:endParaRPr lang="en-US" sz="9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77543359"/>
              </p:ext>
            </p:extLst>
          </p:nvPr>
        </p:nvGraphicFramePr>
        <p:xfrm>
          <a:off x="940905" y="935775"/>
          <a:ext cx="7315198" cy="436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32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HUMAN RESOURCES: </a:t>
            </a:r>
            <a:r>
              <a:rPr lang="en-US" sz="24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Retirement Eligible</a:t>
            </a:r>
            <a:endParaRPr lang="en-US" sz="24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28" y="5565932"/>
            <a:ext cx="9053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With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 current population of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552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employees, there are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107 DWSD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employees eligible for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retirement.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5559881"/>
            <a:ext cx="914400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581808"/>
              </p:ext>
            </p:extLst>
          </p:nvPr>
        </p:nvGraphicFramePr>
        <p:xfrm>
          <a:off x="90127" y="2008275"/>
          <a:ext cx="4110428" cy="2453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641224"/>
              </p:ext>
            </p:extLst>
          </p:nvPr>
        </p:nvGraphicFramePr>
        <p:xfrm>
          <a:off x="4572000" y="2113828"/>
          <a:ext cx="4164330" cy="229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866">
                  <a:extLst>
                    <a:ext uri="{9D8B030D-6E8A-4147-A177-3AD203B41FA5}">
                      <a16:colId xmlns:a16="http://schemas.microsoft.com/office/drawing/2014/main" val="1672388476"/>
                    </a:ext>
                  </a:extLst>
                </a:gridCol>
                <a:gridCol w="1112464">
                  <a:extLst>
                    <a:ext uri="{9D8B030D-6E8A-4147-A177-3AD203B41FA5}">
                      <a16:colId xmlns:a16="http://schemas.microsoft.com/office/drawing/2014/main" val="3656901551"/>
                    </a:ext>
                  </a:extLst>
                </a:gridCol>
              </a:tblGrid>
              <a:tr h="344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Retirement</a:t>
                      </a:r>
                      <a:r>
                        <a:rPr lang="en-US" sz="17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Criteria</a:t>
                      </a:r>
                      <a:endParaRPr 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8" marR="7628" marT="5543" marB="0" anchor="ctr">
                    <a:solidFill>
                      <a:srgbClr val="003B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endParaRPr 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8" marR="7628" marT="5543" marB="0" anchor="ctr">
                    <a:solidFill>
                      <a:srgbClr val="003B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175769"/>
                  </a:ext>
                </a:extLst>
              </a:tr>
              <a:tr h="527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YOS/Any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Age 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(Legacy and Hybrid)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8" marR="7628" marT="5543" marB="0" anchor="ctr">
                    <a:solidFill>
                      <a:srgbClr val="BDD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8" marR="7628" marT="5543" marB="0" anchor="ctr">
                    <a:solidFill>
                      <a:srgbClr val="BD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YOS/60 years old 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(Legacy)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8" marR="7628" marT="5543" marB="0" anchor="ctr">
                    <a:solidFill>
                      <a:srgbClr val="CE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8" marR="7628" marT="5543" marB="0" anchor="ctr">
                    <a:solidFill>
                      <a:srgbClr val="CE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YOS/62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years old 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(Hybrid)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8" marR="7628" marT="5543" marB="0" anchor="ctr">
                    <a:solidFill>
                      <a:srgbClr val="BDD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8" marR="7628" marT="5543" marB="0" anchor="ctr">
                    <a:solidFill>
                      <a:srgbClr val="BD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YOS/65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years old 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(Legacy)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8" marR="7628" marT="5543" marB="0" anchor="ctr">
                    <a:solidFill>
                      <a:srgbClr val="CE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8" marR="7628" marT="5543" marB="0" anchor="ctr">
                    <a:solidFill>
                      <a:srgbClr val="CE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8" marR="7628" marT="5543" marB="0" anchor="ctr">
                    <a:solidFill>
                      <a:srgbClr val="BDD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8" marR="7628" marT="5543" marB="0" anchor="ctr">
                    <a:solidFill>
                      <a:srgbClr val="BDD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79457" y="4615198"/>
            <a:ext cx="334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Franklin Gothic Book" panose="020B0503020102020204" pitchFamily="34" charset="0"/>
              </a:rPr>
              <a:t>LEGACY</a:t>
            </a:r>
            <a:r>
              <a:rPr lang="en-US" sz="1400" dirty="0" smtClean="0">
                <a:latin typeface="Franklin Gothic Book" panose="020B0503020102020204" pitchFamily="34" charset="0"/>
              </a:rPr>
              <a:t> = HIRED BEFORE 2014</a:t>
            </a:r>
          </a:p>
          <a:p>
            <a:r>
              <a:rPr lang="en-US" sz="1400" b="1" dirty="0" smtClean="0">
                <a:latin typeface="Franklin Gothic Book" panose="020B0503020102020204" pitchFamily="34" charset="0"/>
              </a:rPr>
              <a:t>HYBRID</a:t>
            </a:r>
            <a:r>
              <a:rPr lang="en-US" sz="1400" dirty="0" smtClean="0">
                <a:latin typeface="Franklin Gothic Book" panose="020B0503020102020204" pitchFamily="34" charset="0"/>
              </a:rPr>
              <a:t> = HIRED AFTER JANUARY 1, 2014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7817B-92C9-F64A-8E97-19558D38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22D3748-B75F-8F4E-90B2-C24885156728}"/>
              </a:ext>
            </a:extLst>
          </p:cNvPr>
          <p:cNvSpPr txBox="1">
            <a:spLocks/>
          </p:cNvSpPr>
          <p:nvPr/>
        </p:nvSpPr>
        <p:spPr>
          <a:xfrm>
            <a:off x="1828801" y="2843781"/>
            <a:ext cx="7315200" cy="958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Public Affairs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521"/>
            <a:ext cx="1828800" cy="24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4067" y="4305361"/>
            <a:ext cx="5354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In August, the DWSD Public Affairs team saw a total of 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45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media stories. Majority of all the stories were neutral and were about Flint’s $600 million water settlement. DWSD was only mentioned by name as the original water provider. The other neutral story was about DWSD’s COVID-19 Restart Water Plan. There was 1 negative water shut-off story. The positive stories focused on the City’s new Community Health Corps. DWSD was mentioned as a partner of the new Corps.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-40681" y="4309489"/>
            <a:ext cx="9184681" cy="11406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ontent Placeholder 4"/>
          <p:cNvGraphicFramePr>
            <a:graphicFrameLocks/>
          </p:cNvGraphicFramePr>
          <p:nvPr>
            <p:extLst/>
          </p:nvPr>
        </p:nvGraphicFramePr>
        <p:xfrm>
          <a:off x="128261" y="826041"/>
          <a:ext cx="7756126" cy="3608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22027"/>
            <a:ext cx="7398906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PUBLIC AFFAIRS: Positive vs. Negative News Stories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261" y="411509"/>
            <a:ext cx="5212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DWSD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News Coverage: August 1 – August 31, 2020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0681" y="6145365"/>
            <a:ext cx="543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PLEASE NOTE: For this metric, each story/interview published or aired is counted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196" y="3929624"/>
            <a:ext cx="3576346" cy="2565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394" y="3454813"/>
            <a:ext cx="2307849" cy="426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7994"/>
          <a:stretch/>
        </p:blipFill>
        <p:spPr>
          <a:xfrm>
            <a:off x="3640442" y="1509091"/>
            <a:ext cx="5311928" cy="1740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8205" y="1068976"/>
            <a:ext cx="1489823" cy="31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6290" y="5190559"/>
            <a:ext cx="9143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The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DWSD Public Affairs team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gained 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31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new followers on social media in August 2020, bringing the total number of followers to 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11,733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. In addition to the metrics above, Facebook saw a total of 504.8K impressions and 3,887 link clicks for the month. The top performing post on Facebook was on August 3 when DWSD posted about all the convenient ways to pay while the Customer Care Centers remain closed due to COVID-19. The top performing post on Twitter was on August 4 regarding DWSD’s restorations progress. The post had 66 total engagements. The top Instagram post was on August 27, highlighting a water saving tip. 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-16290" y="5193338"/>
            <a:ext cx="914400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233926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PUBLIC AFFAIRS: Social Media Activity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3629" y="1326002"/>
            <a:ext cx="8736739" cy="3775581"/>
            <a:chOff x="219550" y="1508882"/>
            <a:chExt cx="8736739" cy="3775581"/>
          </a:xfrm>
        </p:grpSpPr>
        <p:sp>
          <p:nvSpPr>
            <p:cNvPr id="7" name="TextBox 6"/>
            <p:cNvSpPr txBox="1"/>
            <p:nvPr/>
          </p:nvSpPr>
          <p:spPr>
            <a:xfrm>
              <a:off x="2807982" y="1525079"/>
              <a:ext cx="2641473" cy="1139626"/>
            </a:xfrm>
            <a:prstGeom prst="foldedCorner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8,562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Total Followers on Facebook</a:t>
              </a:r>
              <a:endPara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07982" y="2802354"/>
              <a:ext cx="2641473" cy="1175385"/>
            </a:xfrm>
            <a:prstGeom prst="foldedCorner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1,698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Total Followers on Twitter</a:t>
              </a:r>
              <a:endPara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07982" y="4097508"/>
              <a:ext cx="2641473" cy="1175385"/>
            </a:xfrm>
            <a:prstGeom prst="foldedCorner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1,473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Total Followers on Instagram</a:t>
              </a:r>
              <a:endPara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9550" y="1530128"/>
              <a:ext cx="2375868" cy="1138654"/>
            </a:xfrm>
            <a:prstGeom prst="foldedCorner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20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New Facebook Followers</a:t>
              </a:r>
              <a:endPara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9550" y="2806917"/>
              <a:ext cx="2375868" cy="1184957"/>
            </a:xfrm>
            <a:prstGeom prst="foldedCorner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lang="en-US" sz="4000" dirty="0" smtClean="0">
                <a:solidFill>
                  <a:schemeClr val="bg1"/>
                </a:solidFill>
                <a:latin typeface="Impact" panose="020B0806030902050204" pitchFamily="34" charset="0"/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New Twitter Followers</a:t>
              </a:r>
              <a:endPara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9550" y="4112555"/>
              <a:ext cx="2375868" cy="1160338"/>
            </a:xfrm>
            <a:prstGeom prst="foldedCorner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10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New Instagram Followers</a:t>
              </a:r>
              <a:endPara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9" name="Picture 18" descr="Image result for twitter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2091" y="3118535"/>
              <a:ext cx="634198" cy="514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 descr="Related imag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3859" y="1701443"/>
              <a:ext cx="742430" cy="556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 descr="Image result for instagram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5828" y="4222195"/>
              <a:ext cx="770461" cy="7643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5662019" y="1508882"/>
              <a:ext cx="2447508" cy="1138654"/>
            </a:xfrm>
            <a:prstGeom prst="foldedCorner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5,846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Engagement on Facebook</a:t>
              </a:r>
              <a:endPara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62019" y="4124125"/>
              <a:ext cx="2447508" cy="1160338"/>
            </a:xfrm>
            <a:prstGeom prst="foldedCorner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25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Engagement on Instagram</a:t>
              </a:r>
              <a:endPara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62019" y="2802354"/>
              <a:ext cx="2447508" cy="1169712"/>
            </a:xfrm>
            <a:prstGeom prst="foldedCorner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308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Engagement on Twitter</a:t>
              </a:r>
              <a:endPara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5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7817B-92C9-F64A-8E97-19558D38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22D3748-B75F-8F4E-90B2-C24885156728}"/>
              </a:ext>
            </a:extLst>
          </p:cNvPr>
          <p:cNvSpPr txBox="1">
            <a:spLocks/>
          </p:cNvSpPr>
          <p:nvPr/>
        </p:nvSpPr>
        <p:spPr>
          <a:xfrm>
            <a:off x="1828800" y="2413391"/>
            <a:ext cx="7315200" cy="18193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Information Technology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12423"/>
            <a:ext cx="2072644" cy="262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350625" y="8429709"/>
            <a:ext cx="887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A+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233926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TECHNOLOGY: Top Ten Projects Scorecard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376006"/>
              </p:ext>
            </p:extLst>
          </p:nvPr>
        </p:nvGraphicFramePr>
        <p:xfrm>
          <a:off x="218854" y="1622532"/>
          <a:ext cx="8759299" cy="4078634"/>
        </p:xfrm>
        <a:graphic>
          <a:graphicData uri="http://schemas.openxmlformats.org/drawingml/2006/table">
            <a:tbl>
              <a:tblPr/>
              <a:tblGrid>
                <a:gridCol w="485729">
                  <a:extLst>
                    <a:ext uri="{9D8B030D-6E8A-4147-A177-3AD203B41FA5}">
                      <a16:colId xmlns:a16="http://schemas.microsoft.com/office/drawing/2014/main" val="644975258"/>
                    </a:ext>
                  </a:extLst>
                </a:gridCol>
                <a:gridCol w="2056249">
                  <a:extLst>
                    <a:ext uri="{9D8B030D-6E8A-4147-A177-3AD203B41FA5}">
                      <a16:colId xmlns:a16="http://schemas.microsoft.com/office/drawing/2014/main" val="975835411"/>
                    </a:ext>
                  </a:extLst>
                </a:gridCol>
                <a:gridCol w="469537">
                  <a:extLst>
                    <a:ext uri="{9D8B030D-6E8A-4147-A177-3AD203B41FA5}">
                      <a16:colId xmlns:a16="http://schemas.microsoft.com/office/drawing/2014/main" val="990565352"/>
                    </a:ext>
                  </a:extLst>
                </a:gridCol>
                <a:gridCol w="546501">
                  <a:extLst>
                    <a:ext uri="{9D8B030D-6E8A-4147-A177-3AD203B41FA5}">
                      <a16:colId xmlns:a16="http://schemas.microsoft.com/office/drawing/2014/main" val="3539150148"/>
                    </a:ext>
                  </a:extLst>
                </a:gridCol>
                <a:gridCol w="516834">
                  <a:extLst>
                    <a:ext uri="{9D8B030D-6E8A-4147-A177-3AD203B41FA5}">
                      <a16:colId xmlns:a16="http://schemas.microsoft.com/office/drawing/2014/main" val="3027595346"/>
                    </a:ext>
                  </a:extLst>
                </a:gridCol>
                <a:gridCol w="580446">
                  <a:extLst>
                    <a:ext uri="{9D8B030D-6E8A-4147-A177-3AD203B41FA5}">
                      <a16:colId xmlns:a16="http://schemas.microsoft.com/office/drawing/2014/main" val="3525729561"/>
                    </a:ext>
                  </a:extLst>
                </a:gridCol>
                <a:gridCol w="3189215">
                  <a:extLst>
                    <a:ext uri="{9D8B030D-6E8A-4147-A177-3AD203B41FA5}">
                      <a16:colId xmlns:a16="http://schemas.microsoft.com/office/drawing/2014/main" val="2173575902"/>
                    </a:ext>
                  </a:extLst>
                </a:gridCol>
                <a:gridCol w="914788">
                  <a:extLst>
                    <a:ext uri="{9D8B030D-6E8A-4147-A177-3AD203B41FA5}">
                      <a16:colId xmlns:a16="http://schemas.microsoft.com/office/drawing/2014/main" val="379773760"/>
                    </a:ext>
                  </a:extLst>
                </a:gridCol>
              </a:tblGrid>
              <a:tr h="3941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Exec. Priority Score</a:t>
                      </a:r>
                    </a:p>
                  </a:txBody>
                  <a:tcPr marL="3689" marR="3689" marT="36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Sorted by Adjusted Priority Score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PM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Total Investment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Start Date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Target Date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Status/ Issues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Current Phase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455092"/>
                  </a:ext>
                </a:extLst>
              </a:tr>
              <a:tr h="368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3689" marR="3689" marT="36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Customer Service-7:enQuestaLink (ServiceLink Replacement)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C. Penoza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$     500,000 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3/1/2020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10/31/2020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PM Back.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Moving back on track.</a:t>
                      </a:r>
                      <a:endParaRPr lang="en-US" sz="700" b="1" i="0" u="none" strike="noStrike" dirty="0" smtClean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Procurement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34982"/>
                  </a:ext>
                </a:extLst>
              </a:tr>
              <a:tr h="368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3689" marR="3689" marT="36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Customer Service-2:enQuesta 6.0 Upgrade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 Taiariol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$  1,400,000 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3/1/2020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5/1/2022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Re-working the plan with S&amp;S to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reflect COVID-19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and remote resource constraints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Active Design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366214"/>
                  </a:ext>
                </a:extLst>
              </a:tr>
              <a:tr h="368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3689" marR="3689" marT="36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Operations (M&amp;R, MTR OPS,Fleet)-1:CityWorks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C. Penoza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$     970,000 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7/1/2018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10/31/2020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PM Back.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Moving back on track.</a:t>
                      </a:r>
                      <a:endParaRPr lang="en-US" sz="700" b="1" i="0" u="none" strike="noStrike" dirty="0" smtClean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Active Implementation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972997"/>
                  </a:ext>
                </a:extLst>
              </a:tr>
              <a:tr h="368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3689" marR="3689" marT="36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Administrative and Compliance-1:GLWA Separation - Network (Not WiFi)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 Burke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$  1,000,000 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7/1/2018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3/31/2021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Hardware 95% complete, deployment delayed due to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COVID-19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Active Implementation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276094"/>
                  </a:ext>
                </a:extLst>
              </a:tr>
              <a:tr h="368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 marL="3689" marR="3689" marT="36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Administrative and Compliance-2:GLWA Separation - Computers / Active Directory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 Burke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$     300,000 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7/1/2018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3/31/2021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Currently testing applications on the new network, deployment delayed due to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COVID-19 impacts on schedule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Active Design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158990"/>
                  </a:ext>
                </a:extLst>
              </a:tr>
              <a:tr h="368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3689" marR="3689" marT="36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Customer Service-1:IVR / Call Center Replacement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 Burrell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$     800,000 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6/1/2020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3/31/2021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Reviewing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results from call center demos.  Should have decision by October.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Procurement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935783"/>
                  </a:ext>
                </a:extLst>
              </a:tr>
              <a:tr h="368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3689" marR="3689" marT="36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Contactless Customer Service Transformation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C. Penoza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$     300,000 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6/1/2020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6/30/2021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Mapping out critical business processes;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selected CityInsight to move forward with design and implementation on Customer Portal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Active Design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568523"/>
                  </a:ext>
                </a:extLst>
              </a:tr>
              <a:tr h="368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</a:p>
                  </a:txBody>
                  <a:tcPr marL="3689" marR="3689" marT="36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Administrative and Compliance-3:GLWA Separation - Phones &amp; WiFi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 Burke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$     250,000 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10/1/2020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6/30/2021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Architectural design, complete. Requisition in progress for hardware.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COVID-19 related delays.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Active Design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687820"/>
                  </a:ext>
                </a:extLst>
              </a:tr>
              <a:tr h="368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</a:p>
                  </a:txBody>
                  <a:tcPr marL="3689" marR="3689" marT="36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eSignature Standard for Contracts and Forms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 Burrell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$     300,000 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7/1/2020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6/30/2021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On track.  Working on developing workflows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for first set of documents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Active Kick-Off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410862"/>
                  </a:ext>
                </a:extLst>
              </a:tr>
              <a:tr h="368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</a:p>
                  </a:txBody>
                  <a:tcPr marL="3689" marR="3689" marT="36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Operations (M&amp;R, MTR OPS,Fleet)-3:GPS/AVL For Vehicles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C. Penoza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$       90,000 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1/7/2019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10/31/2020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PM Back.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Moving back on track.</a:t>
                      </a:r>
                      <a:endParaRPr lang="en-US" sz="700" b="1" i="0" u="none" strike="noStrike" dirty="0" smtClean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Procurement</a:t>
                      </a:r>
                    </a:p>
                  </a:txBody>
                  <a:tcPr marL="3689" marR="3689" marT="3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78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5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350625" y="8429709"/>
            <a:ext cx="887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A+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233926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TECHNOLOGY: Application Availability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B17F2E70-4563-40FB-853D-B99D4CA5DA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328386"/>
              </p:ext>
            </p:extLst>
          </p:nvPr>
        </p:nvGraphicFramePr>
        <p:xfrm>
          <a:off x="54096" y="1591979"/>
          <a:ext cx="6080760" cy="476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113032"/>
              </p:ext>
            </p:extLst>
          </p:nvPr>
        </p:nvGraphicFramePr>
        <p:xfrm>
          <a:off x="6891722" y="3418066"/>
          <a:ext cx="1538725" cy="1586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8725">
                  <a:extLst>
                    <a:ext uri="{9D8B030D-6E8A-4147-A177-3AD203B41FA5}">
                      <a16:colId xmlns:a16="http://schemas.microsoft.com/office/drawing/2014/main" val="1207766451"/>
                    </a:ext>
                  </a:extLst>
                </a:gridCol>
              </a:tblGrid>
              <a:tr h="9493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500" b="1" u="none" strike="noStrike" dirty="0" smtClean="0">
                          <a:solidFill>
                            <a:srgbClr val="279989"/>
                          </a:solidFill>
                          <a:effectLst/>
                          <a:latin typeface="Franklin Gothic Book" panose="020B0503020102020204" pitchFamily="34" charset="0"/>
                        </a:rPr>
                        <a:t>99.91%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79989"/>
                          </a:solidFill>
                          <a:effectLst/>
                          <a:latin typeface="Franklin Gothic Book" panose="020B0503020102020204" pitchFamily="34" charset="0"/>
                        </a:rPr>
                        <a:t>SYSTEMS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279989"/>
                          </a:solidFill>
                          <a:effectLst/>
                          <a:latin typeface="Franklin Gothic Book" panose="020B0503020102020204" pitchFamily="34" charset="0"/>
                        </a:rPr>
                        <a:t>AVAILABILITY</a:t>
                      </a:r>
                      <a:endParaRPr lang="en-US" sz="1200" b="1" i="0" u="none" strike="noStrike" dirty="0">
                        <a:solidFill>
                          <a:srgbClr val="279989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608" marR="5608" marT="5608" marB="0" anchor="ctr">
                    <a:solidFill>
                      <a:srgbClr val="E8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509336"/>
                  </a:ext>
                </a:extLst>
              </a:tr>
              <a:tr h="6376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rgbClr val="279989"/>
                          </a:solidFill>
                          <a:effectLst/>
                          <a:latin typeface="Franklin Gothic Book" panose="020B0503020102020204" pitchFamily="34" charset="0"/>
                        </a:rPr>
                        <a:t>99.9</a:t>
                      </a:r>
                      <a:r>
                        <a:rPr lang="en-US" sz="1500" u="none" strike="noStrike" dirty="0">
                          <a:solidFill>
                            <a:srgbClr val="279989"/>
                          </a:solidFill>
                          <a:effectLst/>
                          <a:latin typeface="Franklin Gothic Book" panose="020B0503020102020204" pitchFamily="34" charset="0"/>
                        </a:rPr>
                        <a:t>% = TARGET</a:t>
                      </a:r>
                      <a:endParaRPr lang="en-US" sz="1500" b="1" i="0" u="none" strike="noStrike" dirty="0">
                        <a:solidFill>
                          <a:srgbClr val="279989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608" marR="5608" marT="5608" marB="0" anchor="ctr">
                    <a:solidFill>
                      <a:srgbClr val="E8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50693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410302D-BCCF-41E0-B38D-5D17D9942961}"/>
              </a:ext>
            </a:extLst>
          </p:cNvPr>
          <p:cNvSpPr txBox="1"/>
          <p:nvPr/>
        </p:nvSpPr>
        <p:spPr>
          <a:xfrm>
            <a:off x="4572000" y="4990383"/>
            <a:ext cx="1562856" cy="81618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r>
              <a:rPr lang="en-US" sz="1568" dirty="0">
                <a:solidFill>
                  <a:srgbClr val="279989"/>
                </a:solidFill>
                <a:latin typeface="Franklin Gothic Book" panose="020B0503020102020204" pitchFamily="34" charset="0"/>
              </a:rPr>
              <a:t>Systems Availability </a:t>
            </a:r>
          </a:p>
          <a:p>
            <a:r>
              <a:rPr lang="en-US" sz="1568" dirty="0">
                <a:solidFill>
                  <a:srgbClr val="279989"/>
                </a:solidFill>
                <a:latin typeface="Franklin Gothic Book" panose="020B0503020102020204" pitchFamily="34" charset="0"/>
              </a:rPr>
              <a:t>Last 90 Days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756073"/>
              </p:ext>
            </p:extLst>
          </p:nvPr>
        </p:nvGraphicFramePr>
        <p:xfrm>
          <a:off x="6372969" y="5032211"/>
          <a:ext cx="2633380" cy="1548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345">
                  <a:extLst>
                    <a:ext uri="{9D8B030D-6E8A-4147-A177-3AD203B41FA5}">
                      <a16:colId xmlns:a16="http://schemas.microsoft.com/office/drawing/2014/main" val="1207766451"/>
                    </a:ext>
                  </a:extLst>
                </a:gridCol>
                <a:gridCol w="658345">
                  <a:extLst>
                    <a:ext uri="{9D8B030D-6E8A-4147-A177-3AD203B41FA5}">
                      <a16:colId xmlns:a16="http://schemas.microsoft.com/office/drawing/2014/main" val="4147771467"/>
                    </a:ext>
                  </a:extLst>
                </a:gridCol>
                <a:gridCol w="658345">
                  <a:extLst>
                    <a:ext uri="{9D8B030D-6E8A-4147-A177-3AD203B41FA5}">
                      <a16:colId xmlns:a16="http://schemas.microsoft.com/office/drawing/2014/main" val="2746108453"/>
                    </a:ext>
                  </a:extLst>
                </a:gridCol>
                <a:gridCol w="658345">
                  <a:extLst>
                    <a:ext uri="{9D8B030D-6E8A-4147-A177-3AD203B41FA5}">
                      <a16:colId xmlns:a16="http://schemas.microsoft.com/office/drawing/2014/main" val="1036192638"/>
                    </a:ext>
                  </a:extLst>
                </a:gridCol>
              </a:tblGrid>
              <a:tr h="10961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 smtClean="0">
                        <a:solidFill>
                          <a:srgbClr val="27998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27998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Tickets Created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 smtClean="0">
                        <a:solidFill>
                          <a:srgbClr val="27998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27998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586</a:t>
                      </a:r>
                      <a:endParaRPr lang="en-US" sz="1000" b="0" dirty="0" smtClean="0">
                        <a:solidFill>
                          <a:srgbClr val="27998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rgbClr val="27998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9095" marR="59095" marT="0" marB="0">
                    <a:solidFill>
                      <a:srgbClr val="E8E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 smtClean="0">
                        <a:solidFill>
                          <a:srgbClr val="27998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27998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Tickets Closed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 smtClean="0">
                        <a:solidFill>
                          <a:srgbClr val="27998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27998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523</a:t>
                      </a:r>
                      <a:endParaRPr lang="en-US" sz="2000" b="0" dirty="0">
                        <a:solidFill>
                          <a:srgbClr val="27998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9095" marR="59095" marT="0" marB="0">
                    <a:solidFill>
                      <a:srgbClr val="E8E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 smtClean="0">
                        <a:solidFill>
                          <a:srgbClr val="27998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27998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Backl</a:t>
                      </a:r>
                      <a:r>
                        <a:rPr lang="en-US" sz="900" b="0" baseline="0" dirty="0" smtClean="0">
                          <a:solidFill>
                            <a:srgbClr val="27998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og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baseline="0" dirty="0" smtClean="0">
                        <a:solidFill>
                          <a:srgbClr val="27998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baseline="0" dirty="0" smtClean="0">
                        <a:solidFill>
                          <a:srgbClr val="27998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27998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63</a:t>
                      </a:r>
                      <a:endParaRPr lang="en-US" sz="2000" b="0" dirty="0">
                        <a:solidFill>
                          <a:srgbClr val="27998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9095" marR="59095" marT="0" marB="0">
                    <a:solidFill>
                      <a:srgbClr val="E8E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dirty="0" smtClean="0">
                        <a:solidFill>
                          <a:srgbClr val="27998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solidFill>
                            <a:srgbClr val="27998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SLA Compliance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0" dirty="0" smtClean="0">
                        <a:solidFill>
                          <a:srgbClr val="27998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27998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80%</a:t>
                      </a:r>
                      <a:endParaRPr lang="en-US" sz="2000" b="0" dirty="0">
                        <a:solidFill>
                          <a:srgbClr val="27998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59095" marR="59095" marT="0" marB="0">
                    <a:solidFill>
                      <a:srgbClr val="E8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509336"/>
                  </a:ext>
                </a:extLst>
              </a:tr>
              <a:tr h="4526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 smtClean="0">
                          <a:solidFill>
                            <a:srgbClr val="279989"/>
                          </a:solidFill>
                          <a:effectLst/>
                          <a:latin typeface="Franklin Gothic Book" panose="020B0503020102020204" pitchFamily="34" charset="0"/>
                        </a:rPr>
                        <a:t>Service Desk Performance</a:t>
                      </a:r>
                      <a:endParaRPr lang="en-US" sz="1700" b="1" i="0" u="none" strike="noStrike" dirty="0">
                        <a:solidFill>
                          <a:srgbClr val="279989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472" marR="5472" marT="5472" marB="0" anchor="ctr">
                    <a:solidFill>
                      <a:srgbClr val="E8EFE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44950693"/>
                  </a:ext>
                </a:extLst>
              </a:tr>
            </a:tbl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B40BFE53-7922-4411-A402-8D7420EA42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98789"/>
              </p:ext>
            </p:extLst>
          </p:nvPr>
        </p:nvGraphicFramePr>
        <p:xfrm>
          <a:off x="5577349" y="1443228"/>
          <a:ext cx="3429000" cy="194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69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201751"/>
            <a:ext cx="882126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79989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Franklin Gothic Book" panose="020B0503020102020204" pitchFamily="34" charset="0"/>
              </a:rPr>
              <a:t>The Detroit Water and Sewerage Department (DWSD), through several funding sources and in partnership with Wayne Metropolitan Community Action Agency, has </a:t>
            </a:r>
            <a:r>
              <a:rPr lang="en-US" sz="1400" b="1" dirty="0" smtClean="0">
                <a:latin typeface="Franklin Gothic Book" panose="020B0503020102020204" pitchFamily="34" charset="0"/>
              </a:rPr>
              <a:t>assisted Detroiters with water restoration, plumbing repairs and bill payment during the COVID-19 Pandemic</a:t>
            </a:r>
            <a:r>
              <a:rPr lang="en-US" sz="1400" dirty="0" smtClean="0">
                <a:latin typeface="Franklin Gothic Book" panose="020B0503020102020204" pitchFamily="34" charset="0"/>
              </a:rPr>
              <a:t>.</a:t>
            </a:r>
          </a:p>
          <a:p>
            <a:pPr marL="742950" lvl="1" indent="-285750">
              <a:buClr>
                <a:srgbClr val="279989"/>
              </a:buClr>
              <a:buFont typeface="Courier New" panose="02070309020205020404" pitchFamily="49" charset="0"/>
              <a:buChar char="o"/>
            </a:pPr>
            <a:r>
              <a:rPr lang="en-US" sz="1300" dirty="0" smtClean="0">
                <a:latin typeface="Franklin Gothic Book" panose="020B0503020102020204" pitchFamily="34" charset="0"/>
              </a:rPr>
              <a:t>This chart displays the spent or committed</a:t>
            </a:r>
            <a:br>
              <a:rPr lang="en-US" sz="1300" dirty="0" smtClean="0">
                <a:latin typeface="Franklin Gothic Book" panose="020B0503020102020204" pitchFamily="34" charset="0"/>
              </a:rPr>
            </a:br>
            <a:r>
              <a:rPr lang="en-US" sz="1300" dirty="0" smtClean="0">
                <a:latin typeface="Franklin Gothic Book" panose="020B0503020102020204" pitchFamily="34" charset="0"/>
              </a:rPr>
              <a:t>dollars and how the funds were utilized.</a:t>
            </a:r>
          </a:p>
          <a:p>
            <a:pPr marL="742950" lvl="1" indent="-285750">
              <a:buClr>
                <a:srgbClr val="279989"/>
              </a:buClr>
              <a:buFont typeface="Courier New" panose="02070309020205020404" pitchFamily="49" charset="0"/>
              <a:buChar char="o"/>
            </a:pPr>
            <a:r>
              <a:rPr lang="en-US" sz="1300" dirty="0" smtClean="0">
                <a:latin typeface="Franklin Gothic Book" panose="020B0503020102020204" pitchFamily="34" charset="0"/>
              </a:rPr>
              <a:t>DWSD and Wayne Metro are collaborating on</a:t>
            </a:r>
            <a:br>
              <a:rPr lang="en-US" sz="1300" dirty="0" smtClean="0">
                <a:latin typeface="Franklin Gothic Book" panose="020B0503020102020204" pitchFamily="34" charset="0"/>
              </a:rPr>
            </a:br>
            <a:r>
              <a:rPr lang="en-US" sz="1300" dirty="0" smtClean="0">
                <a:latin typeface="Franklin Gothic Book" panose="020B0503020102020204" pitchFamily="34" charset="0"/>
              </a:rPr>
              <a:t>additional programs using state resources,</a:t>
            </a:r>
            <a:br>
              <a:rPr lang="en-US" sz="1300" dirty="0" smtClean="0">
                <a:latin typeface="Franklin Gothic Book" panose="020B0503020102020204" pitchFamily="34" charset="0"/>
              </a:rPr>
            </a:br>
            <a:r>
              <a:rPr lang="en-US" sz="1300" dirty="0" smtClean="0">
                <a:latin typeface="Franklin Gothic Book" panose="020B0503020102020204" pitchFamily="34" charset="0"/>
              </a:rPr>
              <a:t>including Michigan Public Act 123 of 2020.</a:t>
            </a:r>
          </a:p>
          <a:p>
            <a:pPr lvl="1">
              <a:buClr>
                <a:srgbClr val="279989"/>
              </a:buClr>
            </a:pPr>
            <a:endParaRPr lang="en-US" sz="1400" dirty="0"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279989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Franklin Gothic Book" panose="020B0503020102020204" pitchFamily="34" charset="0"/>
              </a:rPr>
              <a:t>DWSD is producing a </a:t>
            </a:r>
            <a:r>
              <a:rPr lang="en-US" sz="1400" b="1" dirty="0" smtClean="0">
                <a:latin typeface="Franklin Gothic Book" panose="020B0503020102020204" pitchFamily="34" charset="0"/>
              </a:rPr>
              <a:t>series of videos updating</a:t>
            </a:r>
            <a:br>
              <a:rPr lang="en-US" sz="1400" b="1" dirty="0" smtClean="0">
                <a:latin typeface="Franklin Gothic Book" panose="020B0503020102020204" pitchFamily="34" charset="0"/>
              </a:rPr>
            </a:br>
            <a:r>
              <a:rPr lang="en-US" sz="1400" b="1" dirty="0" smtClean="0">
                <a:latin typeface="Franklin Gothic Book" panose="020B0503020102020204" pitchFamily="34" charset="0"/>
              </a:rPr>
              <a:t>the public on construction projects and the</a:t>
            </a:r>
            <a:br>
              <a:rPr lang="en-US" sz="1400" b="1" dirty="0" smtClean="0">
                <a:latin typeface="Franklin Gothic Book" panose="020B0503020102020204" pitchFamily="34" charset="0"/>
              </a:rPr>
            </a:br>
            <a:r>
              <a:rPr lang="en-US" sz="1400" b="1" dirty="0" smtClean="0">
                <a:latin typeface="Franklin Gothic Book" panose="020B0503020102020204" pitchFamily="34" charset="0"/>
              </a:rPr>
              <a:t>Green Stormwater Infrastructure (GSI) Program</a:t>
            </a:r>
            <a:r>
              <a:rPr lang="en-US" sz="1400" dirty="0" smtClean="0">
                <a:latin typeface="Franklin Gothic Book" panose="020B0503020102020204" pitchFamily="34" charset="0"/>
              </a:rPr>
              <a:t>.</a:t>
            </a:r>
          </a:p>
          <a:p>
            <a:pPr marL="742950" lvl="1" indent="-285750">
              <a:buClr>
                <a:srgbClr val="279989"/>
              </a:buClr>
              <a:buFont typeface="Courier New" panose="02070309020205020404" pitchFamily="49" charset="0"/>
              <a:buChar char="o"/>
            </a:pPr>
            <a:r>
              <a:rPr lang="en-US" sz="1300" dirty="0" smtClean="0">
                <a:latin typeface="Franklin Gothic Book" panose="020B0503020102020204" pitchFamily="34" charset="0"/>
              </a:rPr>
              <a:t>Three videos have been produced on the</a:t>
            </a:r>
            <a:br>
              <a:rPr lang="en-US" sz="1300" dirty="0" smtClean="0">
                <a:latin typeface="Franklin Gothic Book" panose="020B0503020102020204" pitchFamily="34" charset="0"/>
              </a:rPr>
            </a:br>
            <a:r>
              <a:rPr lang="en-US" sz="1300" dirty="0" smtClean="0">
                <a:latin typeface="Franklin Gothic Book" panose="020B0503020102020204" pitchFamily="34" charset="0"/>
              </a:rPr>
              <a:t>Oakman Boulevard GSI and water main</a:t>
            </a:r>
            <a:br>
              <a:rPr lang="en-US" sz="1300" dirty="0" smtClean="0">
                <a:latin typeface="Franklin Gothic Book" panose="020B0503020102020204" pitchFamily="34" charset="0"/>
              </a:rPr>
            </a:br>
            <a:r>
              <a:rPr lang="en-US" sz="1300" dirty="0" smtClean="0">
                <a:latin typeface="Franklin Gothic Book" panose="020B0503020102020204" pitchFamily="34" charset="0"/>
              </a:rPr>
              <a:t>replacement project.</a:t>
            </a:r>
          </a:p>
          <a:p>
            <a:pPr marL="742950" lvl="1" indent="-285750">
              <a:buClr>
                <a:srgbClr val="279989"/>
              </a:buClr>
              <a:buFont typeface="Courier New" panose="02070309020205020404" pitchFamily="49" charset="0"/>
              <a:buChar char="o"/>
            </a:pPr>
            <a:r>
              <a:rPr lang="en-US" sz="1300" dirty="0" smtClean="0">
                <a:latin typeface="Franklin Gothic Book" panose="020B0503020102020204" pitchFamily="34" charset="0"/>
              </a:rPr>
              <a:t>An update on neighborhood-wide water</a:t>
            </a:r>
            <a:br>
              <a:rPr lang="en-US" sz="1300" dirty="0" smtClean="0">
                <a:latin typeface="Franklin Gothic Book" panose="020B0503020102020204" pitchFamily="34" charset="0"/>
              </a:rPr>
            </a:br>
            <a:r>
              <a:rPr lang="en-US" sz="1300" dirty="0" smtClean="0">
                <a:latin typeface="Franklin Gothic Book" panose="020B0503020102020204" pitchFamily="34" charset="0"/>
              </a:rPr>
              <a:t>and sewer upgrades in Cornerstone Village</a:t>
            </a:r>
            <a:br>
              <a:rPr lang="en-US" sz="1300" dirty="0" smtClean="0">
                <a:latin typeface="Franklin Gothic Book" panose="020B0503020102020204" pitchFamily="34" charset="0"/>
              </a:rPr>
            </a:br>
            <a:r>
              <a:rPr lang="en-US" sz="1300" dirty="0" smtClean="0">
                <a:latin typeface="Franklin Gothic Book" panose="020B0503020102020204" pitchFamily="34" charset="0"/>
              </a:rPr>
              <a:t>and North Rosedale Park is in production.</a:t>
            </a:r>
          </a:p>
          <a:p>
            <a:pPr marL="742950" lvl="1" indent="-285750">
              <a:buClr>
                <a:srgbClr val="279989"/>
              </a:buClr>
              <a:buFont typeface="Courier New" panose="02070309020205020404" pitchFamily="49" charset="0"/>
              <a:buChar char="o"/>
            </a:pPr>
            <a:r>
              <a:rPr lang="en-US" sz="1300" dirty="0" smtClean="0">
                <a:latin typeface="Franklin Gothic Book" panose="020B0503020102020204" pitchFamily="34" charset="0"/>
              </a:rPr>
              <a:t>An update on the completed and in-progress</a:t>
            </a:r>
            <a:br>
              <a:rPr lang="en-US" sz="1300" dirty="0" smtClean="0">
                <a:latin typeface="Franklin Gothic Book" panose="020B0503020102020204" pitchFamily="34" charset="0"/>
              </a:rPr>
            </a:br>
            <a:r>
              <a:rPr lang="en-US" sz="1300" dirty="0" smtClean="0">
                <a:latin typeface="Franklin Gothic Book" panose="020B0503020102020204" pitchFamily="34" charset="0"/>
              </a:rPr>
              <a:t>DWSD projects, and the collaborative,</a:t>
            </a:r>
            <a:br>
              <a:rPr lang="en-US" sz="1300" dirty="0" smtClean="0">
                <a:latin typeface="Franklin Gothic Book" panose="020B0503020102020204" pitchFamily="34" charset="0"/>
              </a:rPr>
            </a:br>
            <a:r>
              <a:rPr lang="en-US" sz="1300" dirty="0" smtClean="0">
                <a:latin typeface="Franklin Gothic Book" panose="020B0503020102020204" pitchFamily="34" charset="0"/>
              </a:rPr>
              <a:t>integrative approach to project design.</a:t>
            </a:r>
          </a:p>
          <a:p>
            <a:pPr marL="742950" lvl="1" indent="-285750">
              <a:buClr>
                <a:srgbClr val="279989"/>
              </a:buClr>
              <a:buFont typeface="Courier New" panose="02070309020205020404" pitchFamily="49" charset="0"/>
              <a:buChar char="o"/>
            </a:pPr>
            <a:r>
              <a:rPr lang="en-US" sz="1300" dirty="0" smtClean="0">
                <a:latin typeface="Franklin Gothic Book" panose="020B0503020102020204" pitchFamily="34" charset="0"/>
              </a:rPr>
              <a:t>A virtual GSI tour of the public and private</a:t>
            </a:r>
            <a:br>
              <a:rPr lang="en-US" sz="1300" dirty="0" smtClean="0">
                <a:latin typeface="Franklin Gothic Book" panose="020B0503020102020204" pitchFamily="34" charset="0"/>
              </a:rPr>
            </a:br>
            <a:r>
              <a:rPr lang="en-US" sz="1300" dirty="0" smtClean="0">
                <a:latin typeface="Franklin Gothic Book" panose="020B0503020102020204" pitchFamily="34" charset="0"/>
              </a:rPr>
              <a:t>GSI projects on the Detroit Stormwater Hub</a:t>
            </a:r>
            <a:br>
              <a:rPr lang="en-US" sz="1300" dirty="0" smtClean="0">
                <a:latin typeface="Franklin Gothic Book" panose="020B0503020102020204" pitchFamily="34" charset="0"/>
              </a:rPr>
            </a:br>
            <a:r>
              <a:rPr lang="en-US" sz="1300" dirty="0" smtClean="0">
                <a:latin typeface="Franklin Gothic Book" panose="020B0503020102020204" pitchFamily="34" charset="0"/>
              </a:rPr>
              <a:t>is in production.</a:t>
            </a:r>
          </a:p>
          <a:p>
            <a:pPr marL="742950" lvl="1" indent="-285750">
              <a:buClr>
                <a:srgbClr val="279989"/>
              </a:buClr>
              <a:buFont typeface="Courier New" panose="02070309020205020404" pitchFamily="49" charset="0"/>
              <a:buChar char="o"/>
            </a:pPr>
            <a:r>
              <a:rPr lang="en-US" sz="1300" dirty="0" smtClean="0">
                <a:latin typeface="Franklin Gothic Book" panose="020B0503020102020204" pitchFamily="34" charset="0"/>
              </a:rPr>
              <a:t>Visit the DWSD YouTube Channel</a:t>
            </a:r>
            <a:br>
              <a:rPr lang="en-US" sz="1300" dirty="0" smtClean="0">
                <a:latin typeface="Franklin Gothic Book" panose="020B0503020102020204" pitchFamily="34" charset="0"/>
              </a:rPr>
            </a:br>
            <a:r>
              <a:rPr lang="en-US" sz="1300" dirty="0" smtClean="0">
                <a:latin typeface="Franklin Gothic Book" panose="020B0503020102020204" pitchFamily="34" charset="0"/>
              </a:rPr>
              <a:t>at: </a:t>
            </a:r>
            <a:r>
              <a:rPr lang="en-US" sz="1400" dirty="0" smtClean="0">
                <a:hlinkClick r:id="rId3"/>
              </a:rPr>
              <a:t>youtube.com/c/DWSDwater</a:t>
            </a:r>
            <a:r>
              <a:rPr lang="en-US" sz="1300" dirty="0" smtClean="0">
                <a:latin typeface="Franklin Gothic Book" panose="020B0503020102020204" pitchFamily="34" charset="0"/>
              </a:rPr>
              <a:t>.</a:t>
            </a:r>
          </a:p>
        </p:txBody>
      </p:sp>
      <p:pic>
        <p:nvPicPr>
          <p:cNvPr id="15" name="Picture 1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2133" t="19134" r="36933" b="30467"/>
          <a:stretch/>
        </p:blipFill>
        <p:spPr>
          <a:xfrm>
            <a:off x="6311825" y="5059973"/>
            <a:ext cx="2736124" cy="1508760"/>
          </a:xfrm>
          <a:prstGeom prst="rect">
            <a:avLst/>
          </a:prstGeom>
          <a:ln w="28575">
            <a:solidFill>
              <a:srgbClr val="004445"/>
            </a:solidFill>
          </a:ln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0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DIRECTOR’S MESSAGE TO THE BOARD</a:t>
            </a:r>
            <a:endParaRPr lang="en-US" sz="30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9780" y="4405983"/>
            <a:ext cx="914400" cy="18288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914082"/>
              </p:ext>
            </p:extLst>
          </p:nvPr>
        </p:nvGraphicFramePr>
        <p:xfrm>
          <a:off x="4118775" y="1784565"/>
          <a:ext cx="4929174" cy="2392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4558">
                  <a:extLst>
                    <a:ext uri="{9D8B030D-6E8A-4147-A177-3AD203B41FA5}">
                      <a16:colId xmlns:a16="http://schemas.microsoft.com/office/drawing/2014/main" val="4267720706"/>
                    </a:ext>
                  </a:extLst>
                </a:gridCol>
                <a:gridCol w="803875">
                  <a:extLst>
                    <a:ext uri="{9D8B030D-6E8A-4147-A177-3AD203B41FA5}">
                      <a16:colId xmlns:a16="http://schemas.microsoft.com/office/drawing/2014/main" val="549634691"/>
                    </a:ext>
                  </a:extLst>
                </a:gridCol>
                <a:gridCol w="961960">
                  <a:extLst>
                    <a:ext uri="{9D8B030D-6E8A-4147-A177-3AD203B41FA5}">
                      <a16:colId xmlns:a16="http://schemas.microsoft.com/office/drawing/2014/main" val="2619917863"/>
                    </a:ext>
                  </a:extLst>
                </a:gridCol>
                <a:gridCol w="2078781">
                  <a:extLst>
                    <a:ext uri="{9D8B030D-6E8A-4147-A177-3AD203B41FA5}">
                      <a16:colId xmlns:a16="http://schemas.microsoft.com/office/drawing/2014/main" val="596707047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Leveraging Federal and State Funds to Assist Detroit Households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2799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161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 Narrow" panose="020B0606020202030204" pitchFamily="34" charset="0"/>
                        </a:rPr>
                        <a:t>Funding Source</a:t>
                      </a:r>
                      <a:endParaRPr lang="en-US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279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Amount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279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Purpose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279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Outcome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279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678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EGLE &amp; Kresge Foundation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7C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$650,000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7C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COVID-19 Water Restart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7C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Contracted plumbing services to restore water in occupied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houses with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plumbing issues; DWSD restored services to 1,275 occupied houses; 400 houses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needed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significant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repairs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7CD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26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CARES Act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8E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$500,000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8E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Plumbing repairs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8E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Plumbing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repairs to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households identified by Wayne Metro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8E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601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CARES Act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7C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$2,500,000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7C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Bill assistance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7C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$250 credit to approximately 10,000 income-eligible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DWSD customers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including 3,000 currently enrolled in WRAP, to help households economically impacted by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COVID-19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B7CD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46593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19333" y="1777290"/>
            <a:ext cx="4928616" cy="2395728"/>
          </a:xfrm>
          <a:prstGeom prst="rect">
            <a:avLst/>
          </a:prstGeom>
          <a:noFill/>
          <a:ln w="28575">
            <a:solidFill>
              <a:srgbClr val="004445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2316" t="19304" r="36884" b="31097"/>
          <a:stretch/>
        </p:blipFill>
        <p:spPr>
          <a:xfrm>
            <a:off x="4118775" y="4338746"/>
            <a:ext cx="2774169" cy="1508760"/>
          </a:xfrm>
          <a:prstGeom prst="rect">
            <a:avLst/>
          </a:prstGeom>
          <a:ln w="28575">
            <a:solidFill>
              <a:srgbClr val="004445"/>
            </a:solidFill>
          </a:ln>
        </p:spPr>
      </p:pic>
    </p:spTree>
    <p:extLst>
      <p:ext uri="{BB962C8B-B14F-4D97-AF65-F5344CB8AC3E}">
        <p14:creationId xmlns:p14="http://schemas.microsoft.com/office/powerpoint/2010/main" val="41207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7817B-92C9-F64A-8E97-19558D38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2D3748-B75F-8F4E-90B2-C24885156728}"/>
              </a:ext>
            </a:extLst>
          </p:cNvPr>
          <p:cNvSpPr txBox="1">
            <a:spLocks/>
          </p:cNvSpPr>
          <p:nvPr/>
        </p:nvSpPr>
        <p:spPr>
          <a:xfrm>
            <a:off x="1828801" y="2843781"/>
            <a:ext cx="7315200" cy="958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Customer Care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12423"/>
            <a:ext cx="2072644" cy="262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CUSTOMER CARE: Number of Active Accounts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562" y="5913719"/>
            <a:ext cx="5790171" cy="523220"/>
          </a:xfrm>
          <a:prstGeom prst="rect">
            <a:avLst/>
          </a:prstGeom>
          <a:noFill/>
          <a:ln>
            <a:solidFill>
              <a:srgbClr val="27998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Vacant parcels, parking lots and other properties with no need for water service, receive stormwater charges only (drainage).</a:t>
            </a:r>
          </a:p>
        </p:txBody>
      </p:sp>
      <p:graphicFrame>
        <p:nvGraphicFramePr>
          <p:cNvPr id="12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783882"/>
              </p:ext>
            </p:extLst>
          </p:nvPr>
        </p:nvGraphicFramePr>
        <p:xfrm>
          <a:off x="4542601" y="1647028"/>
          <a:ext cx="4601399" cy="3403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391513"/>
              </p:ext>
            </p:extLst>
          </p:nvPr>
        </p:nvGraphicFramePr>
        <p:xfrm>
          <a:off x="-95006" y="1475854"/>
          <a:ext cx="4832847" cy="357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590F077-668A-014E-8A04-A74DC22BB83E}"/>
              </a:ext>
            </a:extLst>
          </p:cNvPr>
          <p:cNvSpPr txBox="1">
            <a:spLocks/>
          </p:cNvSpPr>
          <p:nvPr/>
        </p:nvSpPr>
        <p:spPr>
          <a:xfrm>
            <a:off x="400593" y="1475854"/>
            <a:ext cx="8368937" cy="3768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9784"/>
              </a:buClr>
              <a:buSzTx/>
              <a:buFontTx/>
              <a:buNone/>
              <a:tabLst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.Lucida Grande UI Regular"/>
              <a:buChar char="▪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9784"/>
              </a:buClr>
              <a:buFont typeface="System Font Regular"/>
              <a:buChar char="⁃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Active </a:t>
            </a:r>
            <a:r>
              <a:rPr lang="en-US" b="1" dirty="0" smtClean="0">
                <a:solidFill>
                  <a:srgbClr val="27999D"/>
                </a:solidFill>
              </a:rPr>
              <a:t>Residential </a:t>
            </a:r>
            <a:r>
              <a:rPr lang="en-US" b="1" dirty="0" smtClean="0"/>
              <a:t>Accounts                                          Active </a:t>
            </a:r>
            <a:r>
              <a:rPr lang="en-US" b="1" dirty="0" smtClean="0">
                <a:solidFill>
                  <a:srgbClr val="27999D"/>
                </a:solidFill>
              </a:rPr>
              <a:t>Non-Residential</a:t>
            </a:r>
            <a:r>
              <a:rPr lang="en-US" b="1" dirty="0" smtClean="0">
                <a:solidFill>
                  <a:schemeClr val="tx1"/>
                </a:solidFill>
              </a:rPr>
              <a:t> Accounts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656475" y="1927667"/>
            <a:ext cx="1617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Number of Transactions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4050" y="677255"/>
            <a:ext cx="274320" cy="31089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866980" y="1408153"/>
            <a:ext cx="274320" cy="31089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30447110"/>
              </p:ext>
            </p:extLst>
          </p:nvPr>
        </p:nvGraphicFramePr>
        <p:xfrm>
          <a:off x="247681" y="709629"/>
          <a:ext cx="4835936" cy="3223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071116721"/>
              </p:ext>
            </p:extLst>
          </p:nvPr>
        </p:nvGraphicFramePr>
        <p:xfrm>
          <a:off x="4687280" y="3620185"/>
          <a:ext cx="4414385" cy="2942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152400" y="1559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CUSTOMER CARE: Transactions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902926" y="5040926"/>
            <a:ext cx="1245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Millions of Dollars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45" y="5308305"/>
            <a:ext cx="385255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DWSD continues to adapt during the COVID-19 Pandemic and is offering more services remotely, including contact via email at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hlinkClick r:id="rId4"/>
              </a:rPr>
              <a:t>mydwsd@detroitmi.gov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. DWSD is also communicating the convenient, safe ways to pay and how customers can access their account(s).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2224" y="5284028"/>
            <a:ext cx="374904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1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7817B-92C9-F64A-8E97-19558D38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2D3748-B75F-8F4E-90B2-C24885156728}"/>
              </a:ext>
            </a:extLst>
          </p:cNvPr>
          <p:cNvSpPr txBox="1">
            <a:spLocks/>
          </p:cNvSpPr>
          <p:nvPr/>
        </p:nvSpPr>
        <p:spPr>
          <a:xfrm>
            <a:off x="1828801" y="2843781"/>
            <a:ext cx="7315200" cy="958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Field Services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12423"/>
            <a:ext cx="2072644" cy="262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FIELD SERVICES: Fire Hydrant Maintenance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340" y="4733500"/>
            <a:ext cx="6072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n</a:t>
            </a:r>
            <a:r>
              <a:rPr lang="en-US" sz="1200" b="1" dirty="0" smtClean="0">
                <a:latin typeface="Franklin Gothic Book" panose="020B0503020102020204" pitchFamily="34" charset="0"/>
              </a:rPr>
              <a:t> </a:t>
            </a:r>
            <a:r>
              <a:rPr lang="en-US" sz="1200" dirty="0" smtClean="0">
                <a:latin typeface="Franklin Gothic Book" panose="020B0503020102020204" pitchFamily="34" charset="0"/>
              </a:rPr>
              <a:t>Operating Fire Hydrants    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rPr>
              <a:t>n</a:t>
            </a:r>
            <a:r>
              <a:rPr lang="en-US" sz="1200" b="1" dirty="0" smtClean="0">
                <a:latin typeface="Franklin Gothic Book" panose="020B0503020102020204" pitchFamily="34" charset="0"/>
              </a:rPr>
              <a:t> </a:t>
            </a:r>
            <a:r>
              <a:rPr lang="en-US" sz="1200" dirty="0" smtClean="0">
                <a:latin typeface="Franklin Gothic Book" panose="020B0503020102020204" pitchFamily="34" charset="0"/>
              </a:rPr>
              <a:t>Operating Hydrants </a:t>
            </a:r>
            <a:r>
              <a:rPr lang="en-US" sz="1200" dirty="0">
                <a:latin typeface="Franklin Gothic Book" panose="020B0503020102020204" pitchFamily="34" charset="0"/>
              </a:rPr>
              <a:t>with Issues </a:t>
            </a:r>
            <a:r>
              <a:rPr lang="en-US" sz="1200" dirty="0" smtClean="0">
                <a:latin typeface="Franklin Gothic Book" panose="020B0503020102020204" pitchFamily="34" charset="0"/>
              </a:rPr>
              <a:t>   </a:t>
            </a:r>
            <a:r>
              <a:rPr lang="en-US" sz="1200" dirty="0" smtClean="0">
                <a:solidFill>
                  <a:srgbClr val="C00000"/>
                </a:solidFill>
                <a:latin typeface="Wingdings" panose="05000000000000000000" pitchFamily="2" charset="2"/>
              </a:rPr>
              <a:t>n</a:t>
            </a:r>
            <a:r>
              <a:rPr lang="en-US" sz="1200" dirty="0" smtClean="0"/>
              <a:t> </a:t>
            </a:r>
            <a:r>
              <a:rPr lang="en-US" sz="1200" dirty="0" smtClean="0">
                <a:latin typeface="Franklin Gothic Book" panose="020B0503020102020204" pitchFamily="34" charset="0"/>
              </a:rPr>
              <a:t>Non-Operating Hydrants</a:t>
            </a:r>
            <a:endParaRPr lang="en-US" sz="1200" dirty="0">
              <a:latin typeface="Franklin Gothic Book" panose="020B05030201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5304473"/>
            <a:ext cx="850392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79209641"/>
              </p:ext>
            </p:extLst>
          </p:nvPr>
        </p:nvGraphicFramePr>
        <p:xfrm>
          <a:off x="510989" y="65409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5324163"/>
            <a:ext cx="7624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DWSD prioritizes fire hydrant maintenance as a key component of providing essential and exceptional service delivery led by the Maintenance &amp; Repair Service Line in our Operations Group.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4" t="32825" r="51783" b="51079"/>
          <a:stretch/>
        </p:blipFill>
        <p:spPr>
          <a:xfrm>
            <a:off x="8022837" y="5114412"/>
            <a:ext cx="96216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855304" y="6625395"/>
            <a:ext cx="2743200" cy="365125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551F2D-87A5-4144-B73E-642850CDE87C}"/>
              </a:ext>
            </a:extLst>
          </p:cNvPr>
          <p:cNvSpPr txBox="1">
            <a:spLocks/>
          </p:cNvSpPr>
          <p:nvPr/>
        </p:nvSpPr>
        <p:spPr>
          <a:xfrm>
            <a:off x="0" y="3555"/>
            <a:ext cx="6938682" cy="701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500" b="1" dirty="0" smtClean="0">
                <a:solidFill>
                  <a:srgbClr val="138F7E"/>
                </a:solidFill>
                <a:latin typeface="Franklin Gothic Book" panose="020B0503020102020204" pitchFamily="34" charset="0"/>
              </a:rPr>
              <a:t>FIELD SERVICES: Running Water</a:t>
            </a:r>
            <a:endParaRPr lang="en-US" sz="2500" b="1" dirty="0">
              <a:solidFill>
                <a:srgbClr val="138F7E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41047620"/>
              </p:ext>
            </p:extLst>
          </p:nvPr>
        </p:nvGraphicFramePr>
        <p:xfrm>
          <a:off x="1028700" y="1392766"/>
          <a:ext cx="7086600" cy="407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705014"/>
            <a:ext cx="7463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Complaint volume in this category has decreased over the summer. DWSD Operations continues to prioritize work orders based on level of impact, with water main repairs, street flooding and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water-in-basement complaints taking priority.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5675392"/>
            <a:ext cx="8869680" cy="0"/>
          </a:xfrm>
          <a:prstGeom prst="line">
            <a:avLst/>
          </a:prstGeom>
          <a:ln w="28575">
            <a:solidFill>
              <a:srgbClr val="279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3210" y="5315926"/>
            <a:ext cx="5524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Wingdings" panose="05000000000000000000" pitchFamily="2" charset="2"/>
              </a:rPr>
              <a:t>n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Reported by Customers              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Wingdings" panose="05000000000000000000" pitchFamily="2" charset="2"/>
              </a:rPr>
              <a:t>n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Resolved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within Two Days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1"/>
          <a:stretch/>
        </p:blipFill>
        <p:spPr>
          <a:xfrm rot="5400000">
            <a:off x="7204530" y="4679340"/>
            <a:ext cx="2071311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75668</TotalTime>
  <Words>1713</Words>
  <Application>Microsoft Office PowerPoint</Application>
  <PresentationFormat>On-screen Show (4:3)</PresentationFormat>
  <Paragraphs>399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Courier New</vt:lpstr>
      <vt:lpstr>Franklin Gothic Book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Detroit Water and Sewerage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Peckinpaugh</dc:creator>
  <cp:lastModifiedBy>Bryan Peckinpaugh</cp:lastModifiedBy>
  <cp:revision>2515</cp:revision>
  <cp:lastPrinted>2019-11-20T19:03:00Z</cp:lastPrinted>
  <dcterms:created xsi:type="dcterms:W3CDTF">2016-04-19T17:03:52Z</dcterms:created>
  <dcterms:modified xsi:type="dcterms:W3CDTF">2020-09-10T16:26:38Z</dcterms:modified>
</cp:coreProperties>
</file>