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46" r:id="rId3"/>
    <p:sldId id="364" r:id="rId4"/>
    <p:sldId id="347" r:id="rId5"/>
    <p:sldId id="357" r:id="rId6"/>
    <p:sldId id="363" r:id="rId7"/>
    <p:sldId id="365" r:id="rId8"/>
    <p:sldId id="367" r:id="rId9"/>
    <p:sldId id="369" r:id="rId10"/>
    <p:sldId id="371" r:id="rId11"/>
    <p:sldId id="378" r:id="rId12"/>
    <p:sldId id="366" r:id="rId13"/>
    <p:sldId id="372" r:id="rId14"/>
    <p:sldId id="373" r:id="rId15"/>
    <p:sldId id="358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74" r:id="rId24"/>
    <p:sldId id="375" r:id="rId25"/>
    <p:sldId id="376" r:id="rId26"/>
    <p:sldId id="377" r:id="rId27"/>
    <p:sldId id="356" r:id="rId28"/>
    <p:sldId id="355" r:id="rId2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Peckinpaugh" initials="BP" lastIdx="1" clrIdx="0">
    <p:extLst>
      <p:ext uri="{19B8F6BF-5375-455C-9EA6-DF929625EA0E}">
        <p15:presenceInfo xmlns:p15="http://schemas.microsoft.com/office/powerpoint/2012/main" userId="S-1-5-21-352280589-713258259-1345066642-299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99D"/>
    <a:srgbClr val="162074"/>
    <a:srgbClr val="63B1E8"/>
    <a:srgbClr val="004445"/>
    <a:srgbClr val="003B49"/>
    <a:srgbClr val="279989"/>
    <a:srgbClr val="B7CDC2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80" d="100"/>
          <a:sy n="80" d="100"/>
        </p:scale>
        <p:origin x="749" y="-197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26-486E-9D27-891C9E34A0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26-486E-9D27-891C9E34A03F}"/>
              </c:ext>
            </c:extLst>
          </c:dPt>
          <c:dLbls>
            <c:dLbl>
              <c:idx val="0"/>
              <c:layout>
                <c:manualLayout>
                  <c:x val="-0.1899378164729022"/>
                  <c:y val="-0.3202506345783822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26-486E-9D27-891C9E34A03F}"/>
                </c:ext>
              </c:extLst>
            </c:dLbl>
            <c:dLbl>
              <c:idx val="1"/>
              <c:layout>
                <c:manualLayout>
                  <c:x val="-0.17579002624671916"/>
                  <c:y val="1.328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595959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26-486E-9D27-891C9E34A0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Active Accounts</c:v>
                </c:pt>
                <c:pt idx="1">
                  <c:v>Service Interruption At-Risk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253042</c:v>
                </c:pt>
                <c:pt idx="1">
                  <c:v>24136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26-486E-9D27-891C9E34A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January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916666666666665E-2"/>
                  <c:y val="6.2500000000000003E-3"/>
                </c:manualLayout>
              </c:layout>
              <c:tx>
                <c:rich>
                  <a:bodyPr/>
                  <a:lstStyle/>
                  <a:p>
                    <a:fld id="{C06A86ED-437C-4269-B081-5BF33D5B91D2}" type="SERIESNAME">
                      <a:rPr lang="en-US" smtClean="0"/>
                      <a:pPr/>
                      <a:t>[SERIES NAME]</a:t>
                    </a:fld>
                    <a:r>
                      <a:rPr lang="en-US" baseline="0" dirty="0" smtClean="0"/>
                      <a:t> </a:t>
                    </a:r>
                    <a:br>
                      <a:rPr lang="en-US" baseline="0" dirty="0" smtClean="0"/>
                    </a:br>
                    <a:fld id="{6C1395FD-2163-438C-8B8B-1BA7597A9ED7}" type="VALUE">
                      <a:rPr lang="en-US" baseline="0" smtClean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414-42AA-A701-FF158387C298}"/>
                </c:ext>
              </c:extLst>
            </c:dLbl>
            <c:dLbl>
              <c:idx val="1"/>
              <c:layout>
                <c:manualLayout>
                  <c:x val="-1.4583333333333334E-2"/>
                  <c:y val="0"/>
                </c:manualLayout>
              </c:layout>
              <c:tx>
                <c:rich>
                  <a:bodyPr/>
                  <a:lstStyle/>
                  <a:p>
                    <a:fld id="{82D6E4D8-1589-44D9-9A27-4E9C405D7E73}" type="SERIESNAME">
                      <a:rPr lang="en-US" smtClean="0"/>
                      <a:pPr/>
                      <a:t>[SERIES NAME]</a:t>
                    </a:fld>
                    <a:r>
                      <a:rPr lang="en-US" baseline="0" dirty="0" smtClean="0"/>
                      <a:t/>
                    </a:r>
                    <a:br>
                      <a:rPr lang="en-US" baseline="0" dirty="0" smtClean="0"/>
                    </a:br>
                    <a:fld id="{79E54FA6-6D18-40C0-9FBF-D3CFC0943AD4}" type="VALUE">
                      <a:rPr lang="en-US" baseline="0" smtClean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14-42AA-A701-FF158387C29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Water 360 Day</c:v>
                </c:pt>
                <c:pt idx="1">
                  <c:v>Sewer 360 Day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0.94789999999999996</c:v>
                </c:pt>
                <c:pt idx="1">
                  <c:v>0.91990000000000005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14-42AA-A701-FF158387C2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February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16666666666666E-2"/>
                  <c:y val="0"/>
                </c:manualLayout>
              </c:layout>
              <c:tx>
                <c:rich>
                  <a:bodyPr/>
                  <a:lstStyle/>
                  <a:p>
                    <a:fld id="{42B03474-244E-40D7-AB48-42C0C386D29A}" type="SERIESNAME">
                      <a:rPr lang="en-US" smtClean="0"/>
                      <a:pPr/>
                      <a:t>[SERIES NAME]</a:t>
                    </a:fld>
                    <a:endParaRPr lang="en-US" dirty="0" smtClean="0"/>
                  </a:p>
                  <a:p>
                    <a:fld id="{2CD6B6F9-3AF0-45F2-A630-2C94E11A5593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14-42AA-A701-FF158387C298}"/>
                </c:ext>
              </c:extLst>
            </c:dLbl>
            <c:dLbl>
              <c:idx val="1"/>
              <c:layout>
                <c:manualLayout>
                  <c:x val="6.2500000000000003E-3"/>
                  <c:y val="6.2500000000000003E-3"/>
                </c:manualLayout>
              </c:layout>
              <c:tx>
                <c:rich>
                  <a:bodyPr/>
                  <a:lstStyle/>
                  <a:p>
                    <a:fld id="{68B3F052-BB77-49E0-8ABC-EA036C9C8D2D}" type="SERIESNAME">
                      <a:rPr lang="en-US" smtClean="0"/>
                      <a:pPr/>
                      <a:t>[SERIES NAME]</a:t>
                    </a:fld>
                    <a:endParaRPr lang="en-US" dirty="0" smtClean="0"/>
                  </a:p>
                  <a:p>
                    <a:fld id="{1614D61F-CF9F-4FEA-BC96-3635032B8714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414-42AA-A701-FF158387C29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Water 360 Day</c:v>
                </c:pt>
                <c:pt idx="1">
                  <c:v>Sewer 360 Day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0.92830000000000001</c:v>
                </c:pt>
                <c:pt idx="1">
                  <c:v>0.87590000000000001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14-42AA-A701-FF158387C2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March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083333333333334E-2"/>
                  <c:y val="3.12500000000000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January</a:t>
                    </a:r>
                  </a:p>
                  <a:p>
                    <a:fld id="{4C240454-FB3B-4EAD-BD8D-D993A0D6198D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414-42AA-A701-FF158387C298}"/>
                </c:ext>
              </c:extLst>
            </c:dLbl>
            <c:dLbl>
              <c:idx val="1"/>
              <c:layout>
                <c:manualLayout>
                  <c:x val="2.2916666666666512E-2"/>
                  <c:y val="3.12500000000000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January</a:t>
                    </a:r>
                  </a:p>
                  <a:p>
                    <a:fld id="{5998A9DC-6E8A-4BC7-9C21-CAF6411597E6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414-42AA-A701-FF158387C29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Water 360 Day</c:v>
                </c:pt>
                <c:pt idx="1">
                  <c:v>Sewer 360 Day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>
                  <c:v>0.93600000000000005</c:v>
                </c:pt>
                <c:pt idx="1">
                  <c:v>0.90080000000000005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14-42AA-A701-FF158387C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4294048"/>
        <c:axId val="414294440"/>
      </c:barChart>
      <c:catAx>
        <c:axId val="414294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4294440"/>
        <c:crosses val="autoZero"/>
        <c:auto val="0"/>
        <c:lblAlgn val="ctr"/>
        <c:lblOffset val="100"/>
        <c:noMultiLvlLbl val="0"/>
      </c:catAx>
      <c:valAx>
        <c:axId val="41429444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1429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Non-Detroiters</c:v>
                </c:pt>
              </c:strCache>
            </c:strRef>
          </c:tx>
          <c:spPr>
            <a:solidFill>
              <a:srgbClr val="003B4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Nonresidents</a:t>
                    </a:r>
                    <a:r>
                      <a:rPr lang="en-US" baseline="0" dirty="0" smtClean="0"/>
                      <a:t> </a:t>
                    </a:r>
                    <a:fld id="{BDFAE94E-2B11-476B-B9FB-F47A91591F27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08-4615-A7D7-79A548A4E347}"/>
                </c:ext>
              </c:extLst>
            </c:dLbl>
            <c:dLbl>
              <c:idx val="1"/>
              <c:layout>
                <c:manualLayout>
                  <c:x val="-0.21666666666666667"/>
                  <c:y val="-5.312500000000011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Non-Detroiters</a:t>
                    </a:r>
                  </a:p>
                  <a:p>
                    <a:fld id="{F12A01EC-A8A7-4BBD-B697-16A53AEA7C69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08-4615-A7D7-79A548A4E347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Employees</c:v>
                </c:pt>
                <c:pt idx="1">
                  <c:v>April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08-4615-A7D7-79A548A4E3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 Residents</c:v>
                </c:pt>
              </c:strCache>
            </c:strRef>
          </c:tx>
          <c:spPr>
            <a:solidFill>
              <a:srgbClr val="27999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 smtClean="0"/>
                      <a:t>Detroit</a:t>
                    </a:r>
                  </a:p>
                  <a:p>
                    <a:r>
                      <a:rPr lang="en-US" baseline="0" dirty="0" smtClean="0"/>
                      <a:t>Residents</a:t>
                    </a:r>
                  </a:p>
                  <a:p>
                    <a:fld id="{BF0B95DD-4A85-4287-8EBF-4854899B9022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08-4615-A7D7-79A548A4E347}"/>
                </c:ext>
              </c:extLst>
            </c:dLbl>
            <c:dLbl>
              <c:idx val="1"/>
              <c:layout>
                <c:manualLayout>
                  <c:x val="-2.0833333333333332E-2"/>
                  <c:y val="-0.1687500000000000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New Hires</a:t>
                    </a:r>
                  </a:p>
                  <a:p>
                    <a:fld id="{A833860A-B924-45B6-A80C-21FB43D9D273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D08-4615-A7D7-79A548A4E347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Employees</c:v>
                </c:pt>
                <c:pt idx="1">
                  <c:v>April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325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08-4615-A7D7-79A548A4E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865520"/>
        <c:axId val="414294832"/>
      </c:barChart>
      <c:catAx>
        <c:axId val="24386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14294832"/>
        <c:crosses val="autoZero"/>
        <c:auto val="1"/>
        <c:lblAlgn val="ctr"/>
        <c:lblOffset val="100"/>
        <c:noMultiLvlLbl val="0"/>
      </c:catAx>
      <c:valAx>
        <c:axId val="41429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386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76-4431-8B9A-049074C484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76-4431-8B9A-049074C484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76-4431-8B9A-049074C484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76-4431-8B9A-049074C484A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576-4431-8B9A-049074C484A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576-4431-8B9A-049074C484A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EF46CF3-94C9-4714-8453-359B19FBF0ED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76-4431-8B9A-049074C484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AD4C133-7908-407E-9A1C-82A725FDDD8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576-4431-8B9A-049074C484AA}"/>
                </c:ext>
              </c:extLst>
            </c:dLbl>
            <c:numFmt formatCode="#,##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 Employees</c:v>
                </c:pt>
                <c:pt idx="1">
                  <c:v>Total Eligible to Retire</c:v>
                </c:pt>
                <c:pt idx="2">
                  <c:v>Total Eligible for Retirement - 25+ Years of Service</c:v>
                </c:pt>
                <c:pt idx="3">
                  <c:v>Total Eligible for Retirement - 30+ Years of Service</c:v>
                </c:pt>
                <c:pt idx="4">
                  <c:v>Total Eligible for Retirement (60+ Years Old with 10 Years or More of Service)</c:v>
                </c:pt>
                <c:pt idx="5">
                  <c:v>Total Eligible for Retirement (65+ Years Old with 8 Years or More of Service)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539</c:v>
                </c:pt>
                <c:pt idx="1">
                  <c:v>142</c:v>
                </c:pt>
                <c:pt idx="2">
                  <c:v>103</c:v>
                </c:pt>
                <c:pt idx="3">
                  <c:v>54</c:v>
                </c:pt>
                <c:pt idx="4">
                  <c:v>78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576-4431-8B9A-049074C48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126752"/>
        <c:axId val="244126360"/>
      </c:barChart>
      <c:catAx>
        <c:axId val="244126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4126360"/>
        <c:crosses val="autoZero"/>
        <c:auto val="0"/>
        <c:lblAlgn val="ctr"/>
        <c:lblOffset val="100"/>
        <c:noMultiLvlLbl val="0"/>
      </c:catAx>
      <c:valAx>
        <c:axId val="244126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412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E5-4E00-85F1-51699653DFB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baseline="0" dirty="0" smtClean="0"/>
                      <a:t>Submitted</a:t>
                    </a:r>
                  </a:p>
                  <a:p>
                    <a:fld id="{6EF46CF3-94C9-4714-8453-359B19FBF0ED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8E5-4E00-85F1-51699653DFBC}"/>
                </c:ext>
              </c:extLst>
            </c:dLbl>
            <c:dLbl>
              <c:idx val="1"/>
              <c:layout>
                <c:manualLayout>
                  <c:x val="-6.25E-2"/>
                  <c:y val="-4.687499999999994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Continuous</a:t>
                    </a:r>
                  </a:p>
                  <a:p>
                    <a:fld id="{1DFA748A-ADB0-4911-849A-6F14DE05C9D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8E5-4E00-85F1-51699653DFBC}"/>
                </c:ext>
              </c:extLst>
            </c:dLbl>
            <c:numFmt formatCode="#,##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Applications</c:v>
                </c:pt>
                <c:pt idx="1">
                  <c:v>Continuous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105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E5-4E00-85F1-51699653DF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3749999999999958E-2"/>
                  <c:y val="-2.500000000000001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rgbClr val="595959"/>
                        </a:solidFill>
                        <a:latin typeface="Franklin Gothic Book" panose="020B0503020102020204" pitchFamily="34" charset="0"/>
                      </a:rPr>
                      <a:t>Approved</a:t>
                    </a:r>
                  </a:p>
                  <a:p>
                    <a:fld id="{35BCA326-DB8D-4FCD-8BC1-83C8AB6EE007}" type="VALUE">
                      <a:rPr lang="en-US" b="1" baseline="0" smtClean="0">
                        <a:solidFill>
                          <a:srgbClr val="595959"/>
                        </a:solidFill>
                        <a:latin typeface="Franklin Gothic Book" panose="020B05030201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D59-425D-B955-DC28981C895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Applications</c:v>
                </c:pt>
                <c:pt idx="1">
                  <c:v>Continuous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E5-4E00-85F1-51699653DF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16666666666666E-2"/>
                  <c:y val="-0.21250000000000011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Denied</a:t>
                    </a:r>
                  </a:p>
                  <a:p>
                    <a:fld id="{12E2EF11-26DD-4767-80FE-661B0C34F66D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8E5-4E00-85F1-51699653DFBC}"/>
                </c:ext>
              </c:extLst>
            </c:dLbl>
            <c:dLbl>
              <c:idx val="1"/>
              <c:layout>
                <c:manualLayout>
                  <c:x val="4.583333333333333E-2"/>
                  <c:y val="-1.5625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Intermittent</a:t>
                    </a:r>
                  </a:p>
                  <a:p>
                    <a:fld id="{2E8EEE30-B10B-412C-AE0E-CDD6EC7F90E6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8E5-4E00-85F1-51699653DFB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595959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Applications</c:v>
                </c:pt>
                <c:pt idx="1">
                  <c:v>Continuous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8E5-4E00-85F1-51699653DF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5833333333333295E-2"/>
                  <c:y val="-0.21875000000000011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Pending</a:t>
                    </a:r>
                    <a:br>
                      <a:rPr lang="en-US" b="0" dirty="0" smtClean="0"/>
                    </a:b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E5-4E00-85F1-51699653DFB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595959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Applications</c:v>
                </c:pt>
                <c:pt idx="1">
                  <c:v>Continuous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F-B8E5-4E00-85F1-51699653DFB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dirty="0" smtClean="0"/>
                      <a:t>Leave of Absence</a:t>
                    </a:r>
                  </a:p>
                  <a:p>
                    <a:fld id="{4A9EAAF7-1728-4453-8516-A2C445B0B8E0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B8E5-4E00-85F1-51699653DFB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595959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Applications</c:v>
                </c:pt>
                <c:pt idx="1">
                  <c:v>Continuous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12-B8E5-4E00-85F1-51699653D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125576"/>
        <c:axId val="244125184"/>
      </c:barChart>
      <c:catAx>
        <c:axId val="24412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4125184"/>
        <c:crosses val="autoZero"/>
        <c:auto val="0"/>
        <c:lblAlgn val="ctr"/>
        <c:lblOffset val="100"/>
        <c:noMultiLvlLbl val="0"/>
      </c:catAx>
      <c:valAx>
        <c:axId val="24412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412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DWSD Good News</a:t>
            </a:r>
            <a:r>
              <a:rPr lang="en-US" sz="18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Media Stories: FY2018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c:rich>
      </c:tx>
      <c:layout>
        <c:manualLayout>
          <c:xMode val="edge"/>
          <c:yMode val="edge"/>
          <c:x val="9.8637654810672243E-2"/>
          <c:y val="2.147630123979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890756097258512"/>
          <c:y val="9.4513763293393616E-2"/>
          <c:w val="0.73808027814344068"/>
          <c:h val="0.716432217044798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FY2018 Goal</c:v>
                </c:pt>
              </c:strCache>
            </c:strRef>
          </c:tx>
          <c:spPr>
            <a:solidFill>
              <a:srgbClr val="003B49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Postive Stories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B-4D06-961E-A830C097E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27999D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Postive Stories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0B-4D06-961E-A830C097E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6854296"/>
        <c:axId val="242851352"/>
      </c:barChart>
      <c:catAx>
        <c:axId val="236854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2851352"/>
        <c:crosses val="autoZero"/>
        <c:auto val="1"/>
        <c:lblAlgn val="ctr"/>
        <c:lblOffset val="100"/>
        <c:noMultiLvlLbl val="0"/>
      </c:catAx>
      <c:valAx>
        <c:axId val="242851352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3685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07932316770681E-2"/>
          <c:y val="3.6251200927393847E-2"/>
          <c:w val="0.9261390406245944"/>
          <c:h val="0.73724105623383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27999D"/>
            </a:solidFill>
            <a:ln>
              <a:solidFill>
                <a:srgbClr val="27999D"/>
              </a:solidFill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6/1/2018 - 6/30/2018</c:v>
                </c:pt>
                <c:pt idx="1">
                  <c:v> 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7-4D19-8140-0D39CD4B60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003B49"/>
            </a:solidFill>
            <a:ln>
              <a:solidFill>
                <a:srgbClr val="003B49"/>
              </a:solidFill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6/1/2018 - 6/30/2018</c:v>
                </c:pt>
                <c:pt idx="1">
                  <c:v> 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77-4D19-8140-0D39CD4B60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6/1/2018 - 6/30/2018</c:v>
                </c:pt>
                <c:pt idx="1">
                  <c:v> 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B7-42A9-8AFA-F207E5ECD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852528"/>
        <c:axId val="242852920"/>
      </c:barChart>
      <c:catAx>
        <c:axId val="242852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2852920"/>
        <c:crosses val="autoZero"/>
        <c:auto val="1"/>
        <c:lblAlgn val="ctr"/>
        <c:lblOffset val="100"/>
        <c:noMultiLvlLbl val="0"/>
      </c:catAx>
      <c:valAx>
        <c:axId val="242852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285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188415225360242E-2"/>
          <c:y val="0.87753451921880843"/>
          <c:w val="0.4863355752601235"/>
          <c:h val="6.5323833545508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Enquesta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May 2018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0.98470000000000002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4-4D2F-BD69-8B58BB1AFF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Inovah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May 2018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0.96250000000000002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C4-4D2F-BD69-8B58BB1AFF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Zipwire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85-4E51-BC7D-812549074D6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May 2018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C4-4D2F-BD69-8B58BB1AFF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InvoiceCloud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416666666666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85-4E51-BC7D-812549074D6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May 2018</c:v>
                </c:pt>
              </c:strCache>
            </c:strRef>
          </c:cat>
          <c:val>
            <c:numRef>
              <c:f>Sheet1!$E$2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C4-4D2F-BD69-8B58BB1AFF5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Selectron IVR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May 2018</c:v>
                </c:pt>
              </c:strCache>
            </c:strRef>
          </c:cat>
          <c:val>
            <c:numRef>
              <c:f>Sheet1!$F$2</c:f>
              <c:numCache>
                <c:formatCode>0.00%</c:formatCode>
                <c:ptCount val="1"/>
                <c:pt idx="0">
                  <c:v>0.98470000000000002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C4-4D2F-BD69-8B58BB1AFF5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Kiosks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May 2018</c:v>
                </c:pt>
              </c:strCache>
            </c:strRef>
          </c:cat>
          <c:val>
            <c:numRef>
              <c:f>Sheet1!$G$2</c:f>
              <c:numCache>
                <c:formatCode>0.00%</c:formatCode>
                <c:ptCount val="1"/>
                <c:pt idx="0">
                  <c:v>0.98470000000000002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C4-4D2F-BD69-8B58BB1AFF5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Portal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May 2018</c:v>
                </c:pt>
              </c:strCache>
            </c:strRef>
          </c:cat>
          <c:val>
            <c:numRef>
              <c:f>Sheet1!$H$2</c:f>
              <c:numCache>
                <c:formatCode>0.00%</c:formatCode>
                <c:ptCount val="1"/>
                <c:pt idx="0">
                  <c:v>0.98470000000000002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C4-4D2F-BD69-8B58BB1AF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854880"/>
        <c:axId val="415521592"/>
        <c:axId val="0"/>
      </c:bar3DChart>
      <c:catAx>
        <c:axId val="24285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15521592"/>
        <c:crosses val="autoZero"/>
        <c:auto val="1"/>
        <c:lblAlgn val="ctr"/>
        <c:lblOffset val="100"/>
        <c:noMultiLvlLbl val="0"/>
      </c:catAx>
      <c:valAx>
        <c:axId val="41552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285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649184144103297E-2"/>
          <c:y val="8.5959757337414955E-2"/>
          <c:w val="0.88802730093262283"/>
          <c:h val="0.4673957064810573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3C-4A02-A9BA-D2F5B49B5D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3C-4A02-A9BA-D2F5B49B5D3A}"/>
              </c:ext>
            </c:extLst>
          </c:dPt>
          <c:dLbls>
            <c:dLbl>
              <c:idx val="0"/>
              <c:layout>
                <c:manualLayout>
                  <c:x val="-0.1518355379345874"/>
                  <c:y val="-0.2443904527020233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3C-4A02-A9BA-D2F5B49B5D3A}"/>
                </c:ext>
              </c:extLst>
            </c:dLbl>
            <c:dLbl>
              <c:idx val="1"/>
              <c:layout>
                <c:manualLayout>
                  <c:x val="-0.17579002624671916"/>
                  <c:y val="1.328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595959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3C-4A02-A9BA-D2F5B49B5D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Current</c:v>
                </c:pt>
                <c:pt idx="1">
                  <c:v>Service Interruption At-Risk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221761</c:v>
                </c:pt>
                <c:pt idx="1">
                  <c:v>22570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3C-4A02-A9BA-D2F5B49B5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649184144103297E-2"/>
          <c:y val="8.5959757337414955E-2"/>
          <c:w val="0.88802730093262283"/>
          <c:h val="0.4673957064810573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C0B-4699-BD3B-DE1879FEE9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C0B-4699-BD3B-DE1879FEE933}"/>
              </c:ext>
            </c:extLst>
          </c:dPt>
          <c:dLbls>
            <c:dLbl>
              <c:idx val="0"/>
              <c:layout>
                <c:manualLayout>
                  <c:x val="-8.0188027275289217E-2"/>
                  <c:y val="-0.2975985816751762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B-4699-BD3B-DE1879FEE933}"/>
                </c:ext>
              </c:extLst>
            </c:dLbl>
            <c:dLbl>
              <c:idx val="1"/>
              <c:layout>
                <c:manualLayout>
                  <c:x val="-0.17579002624671916"/>
                  <c:y val="1.328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595959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0B-4699-BD3B-DE1879FEE9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Current</c:v>
                </c:pt>
                <c:pt idx="1">
                  <c:v>Service Interruption At-Risk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31281</c:v>
                </c:pt>
                <c:pt idx="1">
                  <c:v>1566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B-4699-BD3B-DE1879FEE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Walk-Ins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Walk-Ins</a:t>
                    </a:r>
                  </a:p>
                  <a:p>
                    <a:fld id="{B725C134-898F-4B99-AF91-A1F3B4605C37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B74-48D8-8DF9-8D0294BE79B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Transactions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19278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4-48D8-8DF9-8D0294BE79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Kiosks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5552BD0-DC3D-4B8C-A970-35043FD77FF3}" type="SERIESNAME">
                      <a:rPr lang="en-US" smtClean="0"/>
                      <a:pPr/>
                      <a:t>[SERIES NAME]</a:t>
                    </a:fld>
                    <a:r>
                      <a:rPr lang="en-US" baseline="0" dirty="0" smtClean="0"/>
                      <a:t> </a:t>
                    </a:r>
                    <a:fld id="{E80B2BCE-58C4-4061-AFE7-9EA924F41EB9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B74-48D8-8DF9-8D0294BE79B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Transactions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16157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74-48D8-8DF9-8D0294BE79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Mail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Mail</a:t>
                    </a:r>
                  </a:p>
                  <a:p>
                    <a:fld id="{8AE65906-CB45-4B37-B603-3830A97B4FEC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B74-48D8-8DF9-8D0294BE79B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Transactions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47881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74-48D8-8DF9-8D0294BE79B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Phone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Phone</a:t>
                    </a:r>
                    <a:br>
                      <a:rPr lang="en-US" dirty="0" smtClean="0"/>
                    </a:br>
                    <a:fld id="{C0A91174-F362-4637-BE0A-D490B037577A}" type="VALUE">
                      <a:rPr lang="en-US" baseline="0" smtClean="0"/>
                      <a:pPr/>
                      <a:t>[VALUE]</a:t>
                    </a:fld>
                    <a:endParaRPr lang="en-US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B74-48D8-8DF9-8D0294BE79B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Transactions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16379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B74-48D8-8DF9-8D0294BE79B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Web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Web</a:t>
                    </a:r>
                  </a:p>
                  <a:p>
                    <a:fld id="{BD4CC803-E83F-497B-BC99-046F3CB83859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B74-48D8-8DF9-8D0294BE79B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Transactions</c:v>
                </c:pt>
              </c:strCache>
            </c:strRef>
          </c:cat>
          <c:val>
            <c:numRef>
              <c:f>Sheet1!$F$2</c:f>
              <c:numCache>
                <c:formatCode>#,##0</c:formatCode>
                <c:ptCount val="1"/>
                <c:pt idx="0">
                  <c:v>40459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B74-48D8-8DF9-8D0294BE7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531512"/>
        <c:axId val="244123224"/>
      </c:barChart>
      <c:catAx>
        <c:axId val="164531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4123224"/>
        <c:crosses val="autoZero"/>
        <c:auto val="0"/>
        <c:lblAlgn val="ctr"/>
        <c:lblOffset val="100"/>
        <c:noMultiLvlLbl val="0"/>
      </c:catAx>
      <c:valAx>
        <c:axId val="244123224"/>
        <c:scaling>
          <c:orientation val="minMax"/>
          <c:max val="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64531512"/>
        <c:crosses val="autoZero"/>
        <c:crossBetween val="between"/>
        <c:majorUnit val="5000"/>
        <c:min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Walk-Ins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Walk-Ins</a:t>
                    </a:r>
                  </a:p>
                  <a:p>
                    <a:fld id="{EFADD059-9101-400F-B1D3-A77127A46C78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635-4FED-AB55-4DB85ABDD70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Transactions</c:v>
                </c:pt>
              </c:strCache>
            </c:strRef>
          </c:cat>
          <c:val>
            <c:numRef>
              <c:f>Sheet1!$B$2</c:f>
              <c:numCache>
                <c:formatCode>#,##0.0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5-4FED-AB55-4DB85ABDD7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Kiosks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481408935049962E-3"/>
                  <c:y val="5.8511050933323726E-2"/>
                </c:manualLayout>
              </c:layout>
              <c:tx>
                <c:rich>
                  <a:bodyPr/>
                  <a:lstStyle/>
                  <a:p>
                    <a:fld id="{4C7CD65F-7D74-46F3-94A3-1AA6BD857C1F}" type="SERIESNAME">
                      <a:rPr lang="en-US" smtClean="0"/>
                      <a:pPr/>
                      <a:t>[SERIES NAME]</a:t>
                    </a:fld>
                    <a:r>
                      <a:rPr lang="en-US" dirty="0" smtClean="0"/>
                      <a:t/>
                    </a:r>
                    <a:br>
                      <a:rPr lang="en-US" dirty="0" smtClean="0"/>
                    </a:br>
                    <a:fld id="{B1B0D463-0B2F-4BBC-9B8B-BE481857AB92}" type="VALUE">
                      <a:rPr lang="en-US" baseline="0" smtClean="0"/>
                      <a:pPr/>
                      <a:t>[VALUE]</a:t>
                    </a:fld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635-4FED-AB55-4DB85ABDD70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Transactions</c:v>
                </c:pt>
              </c:strCache>
            </c:strRef>
          </c:cat>
          <c:val>
            <c:numRef>
              <c:f>Sheet1!$C$2</c:f>
              <c:numCache>
                <c:formatCode>#,##0.0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35-4FED-AB55-4DB85ABDD7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Mail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985127148039969E-2"/>
                  <c:y val="-8.2444217885137786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Mail</a:t>
                    </a:r>
                  </a:p>
                  <a:p>
                    <a:fld id="{240E142A-4775-40D1-88E3-C8E596DF8FE5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635-4FED-AB55-4DB85ABDD70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Transactions</c:v>
                </c:pt>
              </c:strCache>
            </c:strRef>
          </c:cat>
          <c:val>
            <c:numRef>
              <c:f>Sheet1!$D$2</c:f>
              <c:numCache>
                <c:formatCode>#,##0.0</c:formatCode>
                <c:ptCount val="1"/>
                <c:pt idx="0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35-4FED-AB55-4DB85ABDD7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Phone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83333333333257E-3"/>
                  <c:y val="-4.062500000000011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t>IVR</a:t>
                    </a:r>
                  </a:p>
                  <a:p>
                    <a:fld id="{BBBDCE90-9B9A-4316-96D9-1EDADE1F6222}" type="VALUE">
                      <a:rPr lang="en-US" sz="1100" b="1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635-4FED-AB55-4DB85ABDD70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Transactions</c:v>
                </c:pt>
              </c:strCache>
            </c:strRef>
          </c:cat>
          <c:val>
            <c:numRef>
              <c:f>Sheet1!$E$2</c:f>
              <c:numCache>
                <c:formatCode>#,##0.0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635-4FED-AB55-4DB85ABDD70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Web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Web</a:t>
                    </a:r>
                  </a:p>
                  <a:p>
                    <a:fld id="{F6E511D1-F151-4B19-89E9-4E153AC3893F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635-4FED-AB55-4DB85ABDD70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Transactions</c:v>
                </c:pt>
              </c:strCache>
            </c:strRef>
          </c:cat>
          <c:val>
            <c:numRef>
              <c:f>Sheet1!$F$2</c:f>
              <c:numCache>
                <c:formatCode>#,##0.0</c:formatCode>
                <c:ptCount val="1"/>
                <c:pt idx="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635-4FED-AB55-4DB85ABDD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124008"/>
        <c:axId val="244124400"/>
      </c:barChart>
      <c:catAx>
        <c:axId val="244124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4124400"/>
        <c:crosses val="autoZero"/>
        <c:auto val="0"/>
        <c:lblAlgn val="ctr"/>
        <c:lblOffset val="100"/>
        <c:noMultiLvlLbl val="0"/>
      </c:catAx>
      <c:valAx>
        <c:axId val="244124400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4124008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Operable with No Issues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958333333333334"/>
                  <c:y val="6.24999999999994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Operating</a:t>
                    </a:r>
                    <a:r>
                      <a:rPr lang="en-US" baseline="0" dirty="0" smtClean="0"/>
                      <a:t> </a:t>
                    </a:r>
                    <a:fld id="{D2875B14-D50D-410A-9DFE-ABD93C30D72D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C72-4471-87D7-68928E99C773}"/>
                </c:ext>
              </c:extLst>
            </c:dLbl>
            <c:dLbl>
              <c:idx val="1"/>
              <c:layout>
                <c:manualLayout>
                  <c:x val="0.13749999999999993"/>
                  <c:y val="3.12500000000000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Operating</a:t>
                    </a:r>
                  </a:p>
                  <a:p>
                    <a:fld id="{E86E855F-1266-4E05-A5E2-302221B362CE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C72-4471-87D7-68928E99C773}"/>
                </c:ext>
              </c:extLst>
            </c:dLbl>
            <c:dLbl>
              <c:idx val="2"/>
              <c:layout>
                <c:manualLayout>
                  <c:x val="0.10833333333333334"/>
                  <c:y val="3.12500000000000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Operating</a:t>
                    </a:r>
                  </a:p>
                  <a:p>
                    <a:fld id="{03611F6F-B758-4B22-9B0F-96FF8B0ADEE0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C72-4471-87D7-68928E99C77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29839</c:v>
                </c:pt>
                <c:pt idx="1">
                  <c:v>29857</c:v>
                </c:pt>
                <c:pt idx="2">
                  <c:v>29866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72-4471-87D7-68928E99C7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Operable with Issues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791666666666667E-2"/>
                  <c:y val="0.115625000000000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197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Book" panose="020B0503020102020204" pitchFamily="34" charset="0"/>
                      </a:rPr>
                      <a:t>Operating with Issues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Book" panose="020B0503020102020204" pitchFamily="34" charset="0"/>
                      </a:defRPr>
                    </a:pPr>
                    <a:fld id="{B7CF17A4-F5AE-41E0-BAD0-CF450AA118F8}" type="VALUE">
                      <a:rPr lang="en-US" baseline="0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C72-4471-87D7-68928E99C773}"/>
                </c:ext>
              </c:extLst>
            </c:dLbl>
            <c:dLbl>
              <c:idx val="1"/>
              <c:layout>
                <c:manualLayout>
                  <c:x val="6.8750000000000006E-2"/>
                  <c:y val="0.115625000000000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197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Book" panose="020B0503020102020204" pitchFamily="34" charset="0"/>
                      </a:rPr>
                      <a:t>Operating with Issues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Book" panose="020B0503020102020204" pitchFamily="34" charset="0"/>
                      </a:defRPr>
                    </a:pPr>
                    <a:fld id="{E9CBA189-AF42-49A2-AAAF-3A5673E5E5AE}" type="VALUE">
                      <a:rPr lang="en-US" baseline="0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C72-4471-87D7-68928E99C773}"/>
                </c:ext>
              </c:extLst>
            </c:dLbl>
            <c:dLbl>
              <c:idx val="2"/>
              <c:layout>
                <c:manualLayout>
                  <c:x val="8.3333333333333176E-2"/>
                  <c:y val="0.115625000000000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197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Book" panose="020B0503020102020204" pitchFamily="34" charset="0"/>
                      </a:rPr>
                      <a:t>Operating with Issues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Franklin Gothic Book" panose="020B0503020102020204" pitchFamily="34" charset="0"/>
                      </a:defRPr>
                    </a:pPr>
                    <a:fld id="{A06C283C-652D-4CBF-A277-4159FA93E078}" type="VALUE">
                      <a:rPr lang="en-US" baseline="0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C72-4471-87D7-68928E99C77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</c:v>
                </c:pt>
                <c:pt idx="1">
                  <c:v>19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72-4471-87D7-68928E99C7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Inoperable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1666666666666666E-3"/>
                  <c:y val="-9.37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t>Non-Operating</a:t>
                    </a:r>
                  </a:p>
                  <a:p>
                    <a:pPr>
                      <a:defRPr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defRPr>
                    </a:pPr>
                    <a:fld id="{AF0C5B4C-DFDE-4A77-A09D-3D565B495C26}" type="VALUE">
                      <a:rPr lang="en-US" b="1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pPr>
                        <a:defRPr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C72-4471-87D7-68928E99C773}"/>
                </c:ext>
              </c:extLst>
            </c:dLbl>
            <c:dLbl>
              <c:idx val="1"/>
              <c:layout>
                <c:manualLayout>
                  <c:x val="-2.0833333333333333E-3"/>
                  <c:y val="-0.103125000000000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t>Non-Operating</a:t>
                    </a:r>
                  </a:p>
                  <a:p>
                    <a:pPr>
                      <a:defRPr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defRPr>
                    </a:pPr>
                    <a:fld id="{2EE71F3B-28FE-469F-B145-DE96FEDD7853}" type="VALUE">
                      <a:rPr lang="en-US" b="1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pPr>
                        <a:defRPr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C72-4471-87D7-68928E99C773}"/>
                </c:ext>
              </c:extLst>
            </c:dLbl>
            <c:dLbl>
              <c:idx val="2"/>
              <c:layout>
                <c:manualLayout>
                  <c:x val="0"/>
                  <c:y val="-0.1031249999999999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t>Non-Operating</a:t>
                    </a:r>
                  </a:p>
                  <a:p>
                    <a:pPr>
                      <a:defRPr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defRPr>
                    </a:pPr>
                    <a:fld id="{7E85DB41-3A60-45C4-AD18-877692E74FED}" type="VALUE">
                      <a:rPr lang="en-US" b="1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pPr>
                        <a:defRPr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C72-4471-87D7-68928E99C77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50</c:v>
                </c:pt>
                <c:pt idx="1">
                  <c:v>45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C72-4471-87D7-68928E99C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866304"/>
        <c:axId val="243866696"/>
      </c:barChart>
      <c:catAx>
        <c:axId val="2438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866696"/>
        <c:crosses val="autoZero"/>
        <c:auto val="1"/>
        <c:lblAlgn val="ctr"/>
        <c:lblOffset val="100"/>
        <c:noMultiLvlLbl val="0"/>
      </c:catAx>
      <c:valAx>
        <c:axId val="2438666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86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0130951373013"/>
          <c:y val="4.306505123307322E-2"/>
          <c:w val="0.87704872047244098"/>
          <c:h val="0.791001722440944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Reported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881720430107527E-2"/>
                  <c:y val="-4.677754294878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E0-4550-94EE-CB7C8933AF3A}"/>
                </c:ext>
              </c:extLst>
            </c:dLbl>
            <c:dLbl>
              <c:idx val="1"/>
              <c:layout>
                <c:manualLayout>
                  <c:x val="-2.3297491039426459E-2"/>
                  <c:y val="-5.6133051538539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E0-4550-94EE-CB7C8933AF3A}"/>
                </c:ext>
              </c:extLst>
            </c:dLbl>
            <c:dLbl>
              <c:idx val="2"/>
              <c:layout>
                <c:manualLayout>
                  <c:x val="-5.3763440860215058E-3"/>
                  <c:y val="-6.76616900763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E0-4550-94EE-CB7C8933A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306</c:v>
                </c:pt>
                <c:pt idx="1">
                  <c:v>245</c:v>
                </c:pt>
                <c:pt idx="2">
                  <c:v>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E0-4550-94EE-CB7C8933AF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Fixed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387096774193547E-2"/>
                  <c:y val="7.4844068718052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E0-4550-94EE-CB7C8933AF3A}"/>
                </c:ext>
              </c:extLst>
            </c:dLbl>
            <c:dLbl>
              <c:idx val="1"/>
              <c:layout>
                <c:manualLayout>
                  <c:x val="-5.1971326164874619E-2"/>
                  <c:y val="5.3014548675286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E0-4550-94EE-CB7C8933AF3A}"/>
                </c:ext>
              </c:extLst>
            </c:dLbl>
            <c:dLbl>
              <c:idx val="2"/>
              <c:layout>
                <c:manualLayout>
                  <c:x val="-5.9139784946236694E-2"/>
                  <c:y val="7.4844068718052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E0-4550-94EE-CB7C8933A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299</c:v>
                </c:pt>
                <c:pt idx="1">
                  <c:v>238</c:v>
                </c:pt>
                <c:pt idx="2">
                  <c:v>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FE0-4550-94EE-CB7C8933A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867480"/>
        <c:axId val="243868264"/>
      </c:lineChart>
      <c:catAx>
        <c:axId val="243867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3868264"/>
        <c:crosses val="autoZero"/>
        <c:auto val="0"/>
        <c:lblAlgn val="ctr"/>
        <c:lblOffset val="100"/>
        <c:noMultiLvlLbl val="1"/>
      </c:catAx>
      <c:valAx>
        <c:axId val="243868264"/>
        <c:scaling>
          <c:orientation val="minMax"/>
          <c:max val="325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386748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0130951373013"/>
          <c:y val="4.306505123307322E-2"/>
          <c:w val="0.87704872047244098"/>
          <c:h val="0.791001722440944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Reported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881720430107527E-2"/>
                  <c:y val="-4.677754294878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2A-49E5-BF7C-FDFA219493C1}"/>
                </c:ext>
              </c:extLst>
            </c:dLbl>
            <c:dLbl>
              <c:idx val="1"/>
              <c:layout>
                <c:manualLayout>
                  <c:x val="-2.3297491039426459E-2"/>
                  <c:y val="-5.6133051538539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2A-49E5-BF7C-FDFA219493C1}"/>
                </c:ext>
              </c:extLst>
            </c:dLbl>
            <c:dLbl>
              <c:idx val="2"/>
              <c:layout>
                <c:manualLayout>
                  <c:x val="-5.3763440860215058E-3"/>
                  <c:y val="-6.76616900763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2A-49E5-BF7C-FDFA219493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96</c:v>
                </c:pt>
                <c:pt idx="1">
                  <c:v>77</c:v>
                </c:pt>
                <c:pt idx="2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2A-49E5-BF7C-FDFA219493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Fixed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5842293906810036E-3"/>
                  <c:y val="4.9896045812034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2A-49E5-BF7C-FDFA219493C1}"/>
                </c:ext>
              </c:extLst>
            </c:dLbl>
            <c:dLbl>
              <c:idx val="1"/>
              <c:layout>
                <c:manualLayout>
                  <c:x val="-1.433691756272408E-2"/>
                  <c:y val="6.2370057265043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2A-49E5-BF7C-FDFA219493C1}"/>
                </c:ext>
              </c:extLst>
            </c:dLbl>
            <c:dLbl>
              <c:idx val="2"/>
              <c:layout>
                <c:manualLayout>
                  <c:x val="-8.9605734767025085E-3"/>
                  <c:y val="5.301454867528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2A-49E5-BF7C-FDFA219493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89</c:v>
                </c:pt>
                <c:pt idx="1">
                  <c:v>73</c:v>
                </c:pt>
                <c:pt idx="2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22A-49E5-BF7C-FDFA21949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868656"/>
        <c:axId val="243869048"/>
      </c:lineChart>
      <c:catAx>
        <c:axId val="24386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3869048"/>
        <c:crosses val="autoZero"/>
        <c:auto val="1"/>
        <c:lblAlgn val="ctr"/>
        <c:lblOffset val="100"/>
        <c:noMultiLvlLbl val="1"/>
      </c:catAx>
      <c:valAx>
        <c:axId val="243869048"/>
        <c:scaling>
          <c:orientation val="minMax"/>
          <c:max val="200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386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Operable with No Issues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799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DB-41AC-B762-8861BBA3FB8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DB-41AC-B762-8861BBA3FB89}"/>
              </c:ext>
            </c:extLst>
          </c:dPt>
          <c:dLbls>
            <c:dLbl>
              <c:idx val="0"/>
              <c:layout>
                <c:manualLayout>
                  <c:x val="-2.0833333333333715E-3"/>
                  <c:y val="-0.40625"/>
                </c:manualLayout>
              </c:layout>
              <c:tx>
                <c:rich>
                  <a:bodyPr/>
                  <a:lstStyle/>
                  <a:p>
                    <a:fld id="{15618975-F8E6-4535-A6CE-93EDB64F0731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DB-41AC-B762-8861BBA3FB89}"/>
                </c:ext>
              </c:extLst>
            </c:dLbl>
            <c:dLbl>
              <c:idx val="1"/>
              <c:layout>
                <c:manualLayout>
                  <c:x val="-2.0833333333333333E-3"/>
                  <c:y val="-0.33750000000000002"/>
                </c:manualLayout>
              </c:layout>
              <c:tx>
                <c:rich>
                  <a:bodyPr/>
                  <a:lstStyle/>
                  <a:p>
                    <a:fld id="{6F03FBB6-133D-43CC-BF58-0EDA65DBBB59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DB-41AC-B762-8861BBA3FB89}"/>
                </c:ext>
              </c:extLst>
            </c:dLbl>
            <c:dLbl>
              <c:idx val="2"/>
              <c:layout>
                <c:manualLayout>
                  <c:x val="-2.0833333333333333E-3"/>
                  <c:y val="-0.121875"/>
                </c:manualLayout>
              </c:layout>
              <c:tx>
                <c:rich>
                  <a:bodyPr/>
                  <a:lstStyle/>
                  <a:p>
                    <a:fld id="{50570B39-20BB-422E-9314-033FBFDFFCCB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CDB-41AC-B762-8861BBA3FB8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Annual Goal</c:v>
                </c:pt>
                <c:pt idx="1">
                  <c:v>2017</c:v>
                </c:pt>
                <c:pt idx="2">
                  <c:v>January - May 2018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10000</c:v>
                </c:pt>
                <c:pt idx="1">
                  <c:v>7479</c:v>
                </c:pt>
                <c:pt idx="2">
                  <c:v>1975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72-4471-87D7-68928E99C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4291696"/>
        <c:axId val="414292088"/>
      </c:barChart>
      <c:catAx>
        <c:axId val="41429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292088"/>
        <c:crosses val="autoZero"/>
        <c:auto val="1"/>
        <c:lblAlgn val="ctr"/>
        <c:lblOffset val="100"/>
        <c:noMultiLvlLbl val="0"/>
      </c:catAx>
      <c:valAx>
        <c:axId val="4142920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29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142F7-AF2A-49EC-A391-59ACDA997DC2}" type="datetimeFigureOut">
              <a:rPr lang="en-US" smtClean="0"/>
              <a:t>7/11/2018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4B76E-54E9-4802-9924-0E01E9956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6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B7CDC2"/>
                </a:solidFill>
                <a:latin typeface="Arial Narrow" panose="020B0606020202030204" pitchFamily="34" charset="0"/>
              </a:defRPr>
            </a:lvl1pPr>
          </a:lstStyle>
          <a:p>
            <a:fld id="{373CA94B-EC94-4A68-89D3-6AEF73262E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305" y="6624229"/>
            <a:ext cx="16482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3B49"/>
                </a:solidFill>
                <a:latin typeface="Arial Narrow" panose="020B0606020202030204" pitchFamily="34" charset="0"/>
              </a:rPr>
              <a:t>Director’s Report:</a:t>
            </a:r>
            <a:r>
              <a:rPr lang="en-US" sz="1000" baseline="0" dirty="0" smtClean="0">
                <a:solidFill>
                  <a:srgbClr val="003B49"/>
                </a:solidFill>
                <a:latin typeface="Arial Narrow" panose="020B0606020202030204" pitchFamily="34" charset="0"/>
              </a:rPr>
              <a:t> July 18, </a:t>
            </a:r>
            <a:r>
              <a:rPr lang="en-US" sz="1000" dirty="0" smtClean="0">
                <a:solidFill>
                  <a:srgbClr val="003B49"/>
                </a:solidFill>
                <a:latin typeface="Arial Narrow" panose="020B0606020202030204" pitchFamily="34" charset="0"/>
              </a:rPr>
              <a:t>2018</a:t>
            </a:r>
            <a:endParaRPr lang="en-US" sz="1000" dirty="0">
              <a:solidFill>
                <a:srgbClr val="003B4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163D5-8BDD-43D7-8196-14300FE6A746}" type="datetime1">
              <a:rPr lang="en-US" smtClean="0"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9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441A12-7228-4C5D-BEDF-B26CB8F7B4F0}" type="datetime1">
              <a:rPr lang="en-US" smtClean="0"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AB430A4-CB76-4176-9301-2A671FC07C53}" type="datetime1">
              <a:rPr lang="en-US" smtClean="0"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3A47A8-E583-457B-B78F-5E360D404D70}" type="datetime1">
              <a:rPr lang="en-US" smtClean="0"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2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F71380-70BE-43DF-B99D-8BCF6081904E}" type="datetime1">
              <a:rPr lang="en-US" smtClean="0"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CAA678-32F2-42CB-B17E-6834C7FB9877}" type="datetime1">
              <a:rPr lang="en-US" smtClean="0"/>
              <a:t>7/11/2018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3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1AAE5A-E7B6-4C0A-9A25-BE3C32C543E9}" type="datetime1">
              <a:rPr lang="en-US" smtClean="0"/>
              <a:t>7/11/2018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8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D6CA6-6284-4E6D-8793-62C030A0D901}" type="datetime1">
              <a:rPr lang="en-US" smtClean="0"/>
              <a:t>7/11/2018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8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4C9B3E-2840-441D-8E74-3E43E617EC47}" type="datetime1">
              <a:rPr lang="en-US" smtClean="0"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6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FE3BC3-73D0-481D-A1D0-7D833C0872E9}" type="datetime1">
              <a:rPr lang="en-US" smtClean="0"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5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67" y="130136"/>
            <a:ext cx="2036068" cy="107053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866690" y="6629400"/>
            <a:ext cx="2743200" cy="228600"/>
          </a:xfrm>
          <a:prstGeom prst="rect">
            <a:avLst/>
          </a:prstGeom>
          <a:solidFill>
            <a:srgbClr val="279989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647938" y="6629400"/>
            <a:ext cx="4572000" cy="228600"/>
          </a:xfrm>
          <a:prstGeom prst="rect">
            <a:avLst/>
          </a:prstGeom>
          <a:solidFill>
            <a:srgbClr val="004445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443" y="6629400"/>
            <a:ext cx="1828800" cy="228600"/>
          </a:xfrm>
          <a:prstGeom prst="rect">
            <a:avLst/>
          </a:prstGeom>
          <a:solidFill>
            <a:srgbClr val="B7CDC2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676301" y="6580679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B7CDC2"/>
                </a:solidFill>
                <a:latin typeface="Arial Narrow" panose="020B0606020202030204" pitchFamily="34" charset="0"/>
              </a:rPr>
              <a:t>detroitmi.gov/dwsd</a:t>
            </a:r>
            <a:endParaRPr lang="en-US" sz="1400" dirty="0">
              <a:solidFill>
                <a:srgbClr val="B7CDC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7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943600" y="-3395"/>
            <a:ext cx="3200400" cy="292608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A94B-EC94-4A68-89D3-6AEF73262EF1}" type="slidenum">
              <a:rPr lang="en-US" smtClean="0"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66690" y="6629400"/>
            <a:ext cx="2743200" cy="228600"/>
          </a:xfrm>
          <a:prstGeom prst="rect">
            <a:avLst/>
          </a:prstGeom>
          <a:solidFill>
            <a:srgbClr val="279989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7938" y="6629400"/>
            <a:ext cx="4572000" cy="228600"/>
          </a:xfrm>
          <a:prstGeom prst="rect">
            <a:avLst/>
          </a:prstGeom>
          <a:solidFill>
            <a:srgbClr val="004445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1443" y="6629400"/>
            <a:ext cx="1828800" cy="228600"/>
          </a:xfrm>
          <a:prstGeom prst="rect">
            <a:avLst/>
          </a:prstGeom>
          <a:solidFill>
            <a:srgbClr val="B7CDC2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76301" y="6580679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B7CDC2"/>
                </a:solidFill>
                <a:latin typeface="Arial Narrow" panose="020B0606020202030204" pitchFamily="34" charset="0"/>
              </a:rPr>
              <a:t>detroitmi.gov/dwsd</a:t>
            </a:r>
            <a:endParaRPr lang="en-US" sz="1400" dirty="0">
              <a:solidFill>
                <a:srgbClr val="B7CDC2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230505-CFE4-3B42-83EE-CBB062846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EB53EABF-FE61-D841-AF19-A2267ECE5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494" y="5480661"/>
            <a:ext cx="2133012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18,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52A2F9A-1705-4449-BDBD-700AD9CA9DBA}"/>
              </a:ext>
            </a:extLst>
          </p:cNvPr>
          <p:cNvSpPr txBox="1">
            <a:spLocks/>
          </p:cNvSpPr>
          <p:nvPr/>
        </p:nvSpPr>
        <p:spPr>
          <a:xfrm>
            <a:off x="1287090" y="4822540"/>
            <a:ext cx="6569819" cy="6581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DIRECTOR’S REPORT </a:t>
            </a:r>
            <a:endParaRPr lang="en-US" sz="4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BA6F384-BEDD-5148-BC88-B16947B77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389" y="5894002"/>
            <a:ext cx="643219" cy="208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45" y="6343168"/>
            <a:ext cx="1359426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5439A6-8CAD-EA4C-9297-4090E45C4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1" y="169379"/>
            <a:ext cx="3970504" cy="20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FIELD SERVICES: Water Main Breaks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05023018"/>
              </p:ext>
            </p:extLst>
          </p:nvPr>
        </p:nvGraphicFramePr>
        <p:xfrm>
          <a:off x="1028700" y="1392766"/>
          <a:ext cx="7086600" cy="407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6597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DWSD has a service level agreement with contractors to have reported water main breaks repaired within four days.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5710228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03514" y="5315926"/>
            <a:ext cx="5680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Wingdings" panose="05000000000000000000" pitchFamily="2" charset="2"/>
              </a:rPr>
              <a:t>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Reported by Customers             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Resolved within Four Days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7327900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FIELD SERVICES: </a:t>
            </a:r>
            <a:r>
              <a:rPr lang="en-US" sz="24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Catch Basin Inspection &amp; Cleaning</a:t>
            </a:r>
            <a:endParaRPr lang="en-US" sz="24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76597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The catch basin inspections and cleaning had a late start in 2018 due to weather, equipment maintenance and two large rainstorms which had DWSD crews re-assigned to water-in-the-basement complaints for two weeks at a time.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5710228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01690470"/>
              </p:ext>
            </p:extLst>
          </p:nvPr>
        </p:nvGraphicFramePr>
        <p:xfrm>
          <a:off x="1550504" y="111120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58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7817B-92C9-F64A-8E97-19558D38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2D3748-B75F-8F4E-90B2-C24885156728}"/>
              </a:ext>
            </a:extLst>
          </p:cNvPr>
          <p:cNvSpPr txBox="1">
            <a:spLocks/>
          </p:cNvSpPr>
          <p:nvPr/>
        </p:nvSpPr>
        <p:spPr>
          <a:xfrm>
            <a:off x="1828801" y="2843781"/>
            <a:ext cx="7315200" cy="95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Finance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521"/>
            <a:ext cx="1828800" cy="24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FINANCE: Bill Collection Rate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46962207"/>
              </p:ext>
            </p:extLst>
          </p:nvPr>
        </p:nvGraphicFramePr>
        <p:xfrm>
          <a:off x="1524000" y="121073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69291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Every percentage increase in the collection rate above 80 percent is an additional $4 million which can be applied to the maintenance and rehabilitation of the water and sewer infrastructure.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The data in the chart is based upon the 330-360 day collection rate.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5637166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76164" y="5140167"/>
            <a:ext cx="5249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Water Service Collection Rate          Sewer Service Collection Rate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FINANCE: Cash Balance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7018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As of April 30, 2018, DWSD had 134.23 days of cash on hand. The target is 100 days.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5314438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57500" y="1342214"/>
            <a:ext cx="3442804" cy="3048655"/>
          </a:xfrm>
          <a:prstGeom prst="foldedCorner">
            <a:avLst/>
          </a:prstGeom>
          <a:solidFill>
            <a:srgbClr val="2799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$99,676,554</a:t>
            </a:r>
          </a:p>
          <a:p>
            <a:pPr algn="ctr"/>
            <a:r>
              <a:rPr lang="en-US" sz="1600" dirty="0" smtClean="0">
                <a:latin typeface="Franklin Gothic Book" panose="020B0503020102020204" pitchFamily="34" charset="0"/>
              </a:rPr>
              <a:t>Water cash balance as of</a:t>
            </a:r>
            <a:br>
              <a:rPr lang="en-US" sz="1600" dirty="0" smtClean="0">
                <a:latin typeface="Franklin Gothic Book" panose="020B0503020102020204" pitchFamily="34" charset="0"/>
              </a:rPr>
            </a:br>
            <a:r>
              <a:rPr lang="en-US" sz="1600" dirty="0" smtClean="0">
                <a:latin typeface="Franklin Gothic Book" panose="020B0503020102020204" pitchFamily="34" charset="0"/>
              </a:rPr>
              <a:t>April 30, 2018</a:t>
            </a:r>
          </a:p>
          <a:p>
            <a:pPr algn="ctr"/>
            <a:endParaRPr lang="en-US" sz="16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$59,900,548</a:t>
            </a:r>
            <a:endParaRPr 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600" dirty="0" smtClean="0">
                <a:latin typeface="Franklin Gothic Book" panose="020B0503020102020204" pitchFamily="34" charset="0"/>
              </a:rPr>
              <a:t>Sewer cash balance as of</a:t>
            </a:r>
            <a:br>
              <a:rPr lang="en-US" sz="1600" dirty="0" smtClean="0">
                <a:latin typeface="Franklin Gothic Book" panose="020B0503020102020204" pitchFamily="34" charset="0"/>
              </a:rPr>
            </a:br>
            <a:r>
              <a:rPr lang="en-US" sz="1600" dirty="0" smtClean="0">
                <a:latin typeface="Franklin Gothic Book" panose="020B0503020102020204" pitchFamily="34" charset="0"/>
              </a:rPr>
              <a:t>April 30, 2018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7817B-92C9-F64A-8E97-19558D38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2D3748-B75F-8F4E-90B2-C24885156728}"/>
              </a:ext>
            </a:extLst>
          </p:cNvPr>
          <p:cNvSpPr txBox="1">
            <a:spLocks/>
          </p:cNvSpPr>
          <p:nvPr/>
        </p:nvSpPr>
        <p:spPr>
          <a:xfrm>
            <a:off x="1828801" y="2843781"/>
            <a:ext cx="7315200" cy="95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Legal Services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521"/>
            <a:ext cx="1828800" cy="24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7150" y="758949"/>
            <a:ext cx="2286000" cy="2167116"/>
          </a:xfrm>
          <a:prstGeom prst="foldedCorner">
            <a:avLst/>
          </a:prstGeom>
          <a:solidFill>
            <a:srgbClr val="B7CD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16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Property damage claims</a:t>
            </a:r>
          </a:p>
          <a:p>
            <a:pPr algn="ctr"/>
            <a:endParaRPr lang="en-US" sz="1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0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Basement backup</a:t>
            </a:r>
            <a:br>
              <a:rPr lang="en-US" sz="1400" dirty="0" smtClean="0">
                <a:latin typeface="Franklin Gothic Book" panose="020B0503020102020204" pitchFamily="34" charset="0"/>
              </a:rPr>
            </a:br>
            <a:r>
              <a:rPr lang="en-US" sz="1400" dirty="0" smtClean="0">
                <a:latin typeface="Franklin Gothic Book" panose="020B0503020102020204" pitchFamily="34" charset="0"/>
              </a:rPr>
              <a:t>damage claims appeals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150" y="3038966"/>
            <a:ext cx="2286000" cy="3434953"/>
          </a:xfrm>
          <a:prstGeom prst="foldedCorner">
            <a:avLst/>
          </a:prstGeom>
          <a:solidFill>
            <a:srgbClr val="2799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$102,358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Amount in property</a:t>
            </a:r>
            <a:br>
              <a:rPr lang="en-US" sz="1400" dirty="0" smtClean="0">
                <a:latin typeface="Franklin Gothic Book" panose="020B0503020102020204" pitchFamily="34" charset="0"/>
              </a:rPr>
            </a:br>
            <a:r>
              <a:rPr lang="en-US" sz="1400" dirty="0" smtClean="0">
                <a:latin typeface="Franklin Gothic Book" panose="020B0503020102020204" pitchFamily="34" charset="0"/>
              </a:rPr>
              <a:t>damage claims</a:t>
            </a:r>
          </a:p>
          <a:p>
            <a:pPr algn="ctr"/>
            <a:endParaRPr lang="en-US" sz="1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$0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Basement backup damage claim appeals</a:t>
            </a:r>
          </a:p>
          <a:p>
            <a:pPr algn="ctr"/>
            <a:endParaRPr lang="en-US" sz="1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$102,358</a:t>
            </a:r>
            <a:b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1400" dirty="0" smtClean="0">
                <a:latin typeface="Franklin Gothic Book" panose="020B0503020102020204" pitchFamily="34" charset="0"/>
              </a:rPr>
              <a:t>Total claims in</a:t>
            </a:r>
            <a:br>
              <a:rPr lang="en-US" sz="1400" dirty="0" smtClean="0">
                <a:latin typeface="Franklin Gothic Book" panose="020B0503020102020204" pitchFamily="34" charset="0"/>
              </a:rPr>
            </a:br>
            <a:r>
              <a:rPr lang="en-US" sz="1400" dirty="0" smtClean="0">
                <a:latin typeface="Franklin Gothic Book" panose="020B0503020102020204" pitchFamily="34" charset="0"/>
              </a:rPr>
              <a:t>April 2018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6904" y="758949"/>
            <a:ext cx="2286000" cy="2167116"/>
          </a:xfrm>
          <a:prstGeom prst="foldedCorner">
            <a:avLst/>
          </a:prstGeom>
          <a:solidFill>
            <a:srgbClr val="B7CD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16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Dispute hearings</a:t>
            </a:r>
          </a:p>
          <a:p>
            <a:pPr algn="ctr"/>
            <a:endParaRPr lang="en-US" sz="1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8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400" dirty="0">
                <a:latin typeface="Franklin Gothic Book" panose="020B0503020102020204" pitchFamily="34" charset="0"/>
              </a:rPr>
              <a:t>Number of </a:t>
            </a:r>
            <a:r>
              <a:rPr lang="en-US" sz="1400" dirty="0" smtClean="0">
                <a:latin typeface="Franklin Gothic Book" panose="020B0503020102020204" pitchFamily="34" charset="0"/>
              </a:rPr>
              <a:t>cases</a:t>
            </a:r>
            <a:br>
              <a:rPr lang="en-US" sz="1400" dirty="0" smtClean="0">
                <a:latin typeface="Franklin Gothic Book" panose="020B0503020102020204" pitchFamily="34" charset="0"/>
              </a:rPr>
            </a:br>
            <a:r>
              <a:rPr lang="en-US" sz="1400" dirty="0" smtClean="0">
                <a:latin typeface="Franklin Gothic Book" panose="020B0503020102020204" pitchFamily="34" charset="0"/>
              </a:rPr>
              <a:t>DWSD prevailed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6904" y="3038966"/>
            <a:ext cx="2286000" cy="3469303"/>
          </a:xfrm>
          <a:prstGeom prst="foldedCorner">
            <a:avLst/>
          </a:prstGeom>
          <a:solidFill>
            <a:srgbClr val="2799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$14,889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Amount in dispute</a:t>
            </a:r>
          </a:p>
          <a:p>
            <a:pPr algn="ctr"/>
            <a:endParaRPr lang="en-US" sz="1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$4,157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Credited to customers based on hearing outcomes</a:t>
            </a:r>
          </a:p>
          <a:p>
            <a:pPr algn="ctr"/>
            <a:endParaRPr lang="en-US" sz="1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$10,732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Owed to DWSD after hearings </a:t>
            </a:r>
          </a:p>
          <a:p>
            <a:pPr algn="ctr"/>
            <a:r>
              <a:rPr lang="en-US" sz="1600" dirty="0" smtClean="0">
                <a:latin typeface="Franklin Gothic Book" panose="020B0503020102020204" pitchFamily="34" charset="0"/>
              </a:rPr>
              <a:t>  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5890" y="5503233"/>
            <a:ext cx="3348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Customers who have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isputes for their bill may request a hearing at the City of Detroit Department of Appeals and Hearings. The cases are heard by an administrative hearing officer.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5452" y="1440322"/>
            <a:ext cx="2286000" cy="2424232"/>
          </a:xfrm>
          <a:prstGeom prst="foldedCorner">
            <a:avLst/>
          </a:prstGeom>
          <a:solidFill>
            <a:srgbClr val="B7CD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17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Cases handled by</a:t>
            </a:r>
            <a:br>
              <a:rPr lang="en-US" sz="1400" dirty="0" smtClean="0">
                <a:latin typeface="Franklin Gothic Book" panose="020B0503020102020204" pitchFamily="34" charset="0"/>
              </a:rPr>
            </a:br>
            <a:r>
              <a:rPr lang="en-US" sz="1400" dirty="0" smtClean="0">
                <a:latin typeface="Franklin Gothic Book" panose="020B0503020102020204" pitchFamily="34" charset="0"/>
              </a:rPr>
              <a:t>in-house staff</a:t>
            </a:r>
          </a:p>
          <a:p>
            <a:pPr algn="ctr"/>
            <a:endParaRPr lang="en-US" sz="1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Cases handled by</a:t>
            </a:r>
            <a:br>
              <a:rPr lang="en-US" sz="1400" dirty="0" smtClean="0">
                <a:latin typeface="Franklin Gothic Book" panose="020B0503020102020204" pitchFamily="34" charset="0"/>
              </a:rPr>
            </a:br>
            <a:r>
              <a:rPr lang="en-US" sz="1400" dirty="0" smtClean="0">
                <a:latin typeface="Franklin Gothic Book" panose="020B0503020102020204" pitchFamily="34" charset="0"/>
              </a:rPr>
              <a:t>outside counsel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5890" y="4367061"/>
            <a:ext cx="3348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DWSD uses a mix of in-house and contracted legal counsel to handle damage claims, civil action for commercial delinquencies and lawsuits filed against the department.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795890" y="4360935"/>
            <a:ext cx="338328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LEGAL: Claims, Hearings and Cases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7817B-92C9-F64A-8E97-19558D38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2D3748-B75F-8F4E-90B2-C24885156728}"/>
              </a:ext>
            </a:extLst>
          </p:cNvPr>
          <p:cNvSpPr txBox="1">
            <a:spLocks/>
          </p:cNvSpPr>
          <p:nvPr/>
        </p:nvSpPr>
        <p:spPr>
          <a:xfrm>
            <a:off x="1828801" y="2843781"/>
            <a:ext cx="7315200" cy="95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Investigations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521"/>
            <a:ext cx="1828800" cy="24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92127" y="1088354"/>
            <a:ext cx="2743200" cy="2277308"/>
          </a:xfrm>
          <a:prstGeom prst="foldedCorner">
            <a:avLst/>
          </a:prstGeom>
          <a:solidFill>
            <a:srgbClr val="B7CD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822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Impact" panose="020B0806030902050204" pitchFamily="34" charset="0"/>
              </a:rPr>
              <a:t>(74 per month, on average]</a:t>
            </a:r>
          </a:p>
          <a:p>
            <a:pPr algn="ctr"/>
            <a:r>
              <a:rPr lang="en-US" sz="1600" dirty="0" smtClean="0">
                <a:latin typeface="Franklin Gothic Book" panose="020B0503020102020204" pitchFamily="34" charset="0"/>
              </a:rPr>
              <a:t>Property addresses investigated for delinquency, possible meter tampering and no meter.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2127" y="3441774"/>
            <a:ext cx="2743200" cy="1138654"/>
          </a:xfrm>
          <a:prstGeom prst="foldedCorner">
            <a:avLst/>
          </a:prstGeom>
          <a:solidFill>
            <a:srgbClr val="27998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$4,331,204</a:t>
            </a:r>
          </a:p>
          <a:p>
            <a:pPr algn="ctr"/>
            <a:r>
              <a:rPr lang="en-US" sz="1600" dirty="0" smtClean="0">
                <a:latin typeface="Franklin Gothic Book" panose="020B0503020102020204" pitchFamily="34" charset="0"/>
              </a:rPr>
              <a:t>Money owed to DWSD 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128" y="5385141"/>
            <a:ext cx="9053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DWSD Revenue Recovery Unit, in collaboration with customer service/billing, has identified more than $4 million in services owed by primarily commercial customers. They uncovered severe delinquencies, non-working meters, unauthorized use of fire hydrants, tampering with the meters, or connected to the city’s water main without a meter or permit. The team works closely with the DWSD collections and legal staff.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0" y="5314438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INVESTIGATIONS: Results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1130" y="4485768"/>
            <a:ext cx="2609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Unauthorized fire hydrant usage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176" t="6580" r="30735" b="14689"/>
          <a:stretch/>
        </p:blipFill>
        <p:spPr>
          <a:xfrm rot="5400000">
            <a:off x="6060203" y="1734370"/>
            <a:ext cx="2971800" cy="24778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241" t="5555" r="68148" b="11811"/>
          <a:stretch/>
        </p:blipFill>
        <p:spPr>
          <a:xfrm>
            <a:off x="3994758" y="1487405"/>
            <a:ext cx="1740460" cy="297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0843" y="4480691"/>
            <a:ext cx="103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Water theft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7817B-92C9-F64A-8E97-19558D38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22D3748-B75F-8F4E-90B2-C24885156728}"/>
              </a:ext>
            </a:extLst>
          </p:cNvPr>
          <p:cNvSpPr txBox="1">
            <a:spLocks/>
          </p:cNvSpPr>
          <p:nvPr/>
        </p:nvSpPr>
        <p:spPr>
          <a:xfrm>
            <a:off x="1828801" y="2843781"/>
            <a:ext cx="7315200" cy="95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Human Resources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521"/>
            <a:ext cx="1828800" cy="24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C66A90-534E-D742-AF07-D854DD0D5121}"/>
              </a:ext>
            </a:extLst>
          </p:cNvPr>
          <p:cNvSpPr txBox="1">
            <a:spLocks/>
          </p:cNvSpPr>
          <p:nvPr/>
        </p:nvSpPr>
        <p:spPr>
          <a:xfrm>
            <a:off x="1644314" y="1086225"/>
            <a:ext cx="5438469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0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CONTENTS*</a:t>
            </a:r>
            <a:endParaRPr lang="en-US" sz="30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801FDE5-A0AB-7C48-B0D1-69AA77A66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315" y="1849276"/>
            <a:ext cx="4724118" cy="411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Director’s Message for June 2018	  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Metrics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by Function: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Customer Care                                     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4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Field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Services 			  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7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Finance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			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12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Legal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Services 		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15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Investigations 			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17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Human Resources 		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19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Public Affairs 			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23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Information Technology 		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100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761181292"/>
              </p:ext>
            </p:extLst>
          </p:nvPr>
        </p:nvGraphicFramePr>
        <p:xfrm>
          <a:off x="1550504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HUMAN RESOURCES: </a:t>
            </a:r>
            <a:r>
              <a:rPr lang="en-US" sz="24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Detroit Residents and Hiring</a:t>
            </a:r>
            <a:endParaRPr lang="en-US" sz="24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28" y="5565932"/>
            <a:ext cx="9053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Fifty-eight percent of the total DWSD workforce lives in Detroit. Eight new hires in May 2018.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Leadership development training was conducted for all managers and supervisors. There were a total of 39 participants in new training courses that included workplace sensitivity.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5559881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39820827"/>
              </p:ext>
            </p:extLst>
          </p:nvPr>
        </p:nvGraphicFramePr>
        <p:xfrm>
          <a:off x="1524000" y="121073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94789" y="5198533"/>
            <a:ext cx="882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  <a:t>DWSD</a:t>
            </a:r>
          </a:p>
          <a:p>
            <a:pPr algn="ctr"/>
            <a:r>
              <a:rPr lang="en-US" sz="1200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  <a:t>Employees</a:t>
            </a:r>
            <a:endParaRPr lang="en-US" sz="1200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1710" y="5198533"/>
            <a:ext cx="101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  <a:t>25+ Years of</a:t>
            </a:r>
          </a:p>
          <a:p>
            <a:pPr algn="ctr"/>
            <a:r>
              <a:rPr lang="en-US" sz="1200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  <a:t>Service</a:t>
            </a:r>
            <a:endParaRPr lang="en-US" sz="1200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5946" y="5198533"/>
            <a:ext cx="1298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  <a:t>60+ Years Old &amp;</a:t>
            </a:r>
          </a:p>
          <a:p>
            <a:pPr algn="ctr"/>
            <a:r>
              <a:rPr lang="en-US" sz="1200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  <a:t>10 or More Years</a:t>
            </a:r>
            <a:br>
              <a:rPr lang="en-US" sz="1200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</a:br>
            <a:r>
              <a:rPr lang="en-US" sz="1200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  <a:t>of Service</a:t>
            </a:r>
            <a:endParaRPr lang="en-US" sz="1200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3330" y="5198533"/>
            <a:ext cx="110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  <a:t>60+ Years Old</a:t>
            </a:r>
            <a:endParaRPr lang="en-US" sz="1200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2801" y="5166004"/>
            <a:ext cx="997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  <a:t>Total Eligible</a:t>
            </a:r>
          </a:p>
          <a:p>
            <a:pPr algn="ctr"/>
            <a:r>
              <a:rPr lang="en-US" sz="1200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  <a:t>for</a:t>
            </a:r>
          </a:p>
          <a:p>
            <a:pPr algn="ctr"/>
            <a:r>
              <a:rPr lang="en-US" sz="1200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  <a:t>Retirement</a:t>
            </a:r>
            <a:endParaRPr lang="en-US" sz="1200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HUMAN RESOURCES: Retirement Eligible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059572"/>
              </p:ext>
            </p:extLst>
          </p:nvPr>
        </p:nvGraphicFramePr>
        <p:xfrm>
          <a:off x="1524000" y="121073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62200" y="5207000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  <a:t>Applications</a:t>
            </a:r>
            <a:endParaRPr lang="en-US" sz="1200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3797" y="5206999"/>
            <a:ext cx="1459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  <a:t>Timeframe Request</a:t>
            </a:r>
            <a:endParaRPr lang="en-US" sz="1200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HUMAN RESOURCES: Family Medical Leave Act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7817B-92C9-F64A-8E97-19558D38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22D3748-B75F-8F4E-90B2-C24885156728}"/>
              </a:ext>
            </a:extLst>
          </p:cNvPr>
          <p:cNvSpPr txBox="1">
            <a:spLocks/>
          </p:cNvSpPr>
          <p:nvPr/>
        </p:nvSpPr>
        <p:spPr>
          <a:xfrm>
            <a:off x="1828801" y="2843781"/>
            <a:ext cx="7315200" cy="95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Public Affairs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521"/>
            <a:ext cx="1828800" cy="24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128" y="5246601"/>
            <a:ext cx="9053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This month, the team garnered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positive news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stories – and met the fiscal year 2018 goal!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stories included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plans to open a Midtown movie theater, due to the selling of DWSD’s property,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illegal usage of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fire hydrants and lead service lines replacements. 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PLEASE NOTE: For this metric, news stories are only counted once per topic, not by the number of media outlets picking up the story. 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5222078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323055226"/>
              </p:ext>
            </p:extLst>
          </p:nvPr>
        </p:nvGraphicFramePr>
        <p:xfrm>
          <a:off x="0" y="1311215"/>
          <a:ext cx="5177241" cy="345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566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PUBLIC AFFAIRS: Good News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777" y="2960858"/>
            <a:ext cx="3883216" cy="2031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3050" t="31150"/>
          <a:stretch/>
        </p:blipFill>
        <p:spPr>
          <a:xfrm>
            <a:off x="5138339" y="1409461"/>
            <a:ext cx="3879654" cy="13217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44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57" y="4647443"/>
            <a:ext cx="52737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This month the DWSD Public Affairs team saw a total of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49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media stories.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he majority of the coverage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was on DWSD’s service interruptions. Please note that even though the story was about service interruptions, it may have been c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ounted as a  neutral story if DWSD was able to provide a quote and factual information.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Of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49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stories,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7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were broadcast,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36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were print/online and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were radio.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6503" y="4652623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92735"/>
              </p:ext>
            </p:extLst>
          </p:nvPr>
        </p:nvGraphicFramePr>
        <p:xfrm>
          <a:off x="128261" y="1039228"/>
          <a:ext cx="7756126" cy="360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22027"/>
            <a:ext cx="7398906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PUBLIC AFFAIRS: Positive vs. Negative News Stories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261" y="575007"/>
            <a:ext cx="479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DWSD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News Coverage: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June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 –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June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30,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2018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56" y="6157459"/>
            <a:ext cx="519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PLEASE NOTE: For this metric, each story/interview published or aired is counted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704" y="1253919"/>
            <a:ext cx="4564546" cy="2376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B6472E-79D0-4010-B223-68EF2DAB5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50" y="3515882"/>
            <a:ext cx="3717319" cy="29708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18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07982" y="1525079"/>
            <a:ext cx="2641473" cy="1139626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6,834</a:t>
            </a:r>
            <a:endParaRPr lang="en-US" sz="40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Total Followers on Facebook</a:t>
            </a:r>
            <a:endParaRPr lang="en-US" sz="1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7982" y="2802354"/>
            <a:ext cx="2641473" cy="1175385"/>
          </a:xfrm>
          <a:prstGeom prst="foldedCorner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1,306</a:t>
            </a:r>
            <a:endParaRPr lang="en-US" sz="40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Total Followers on Twitter</a:t>
            </a:r>
            <a:endParaRPr lang="en-US" sz="1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28" y="5344151"/>
            <a:ext cx="905387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DWSD Public Affairs team 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gained </a:t>
            </a:r>
            <a:r>
              <a:rPr lang="en-US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189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new followers 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 social media in 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June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2018, bringing 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total number of followers to </a:t>
            </a:r>
            <a:r>
              <a:rPr lang="en-US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9,131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. 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In addition to the metrics above, Facebook saw a total of 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652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,000 impressions and 5,955 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link 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clicks. 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top performing post on Facebook was 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 June 13 about the Alamo </a:t>
            </a:r>
            <a:r>
              <a:rPr lang="en-US" sz="13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Drafthouse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movie theater coming to Detroit, through the 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sell of DWSD’s property. On </a:t>
            </a:r>
            <a:r>
              <a:rPr lang="en-US" sz="135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this post alone, 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there were 37,100 impressions, 110 comments and 875 reactions. 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top performing </a:t>
            </a:r>
            <a:r>
              <a:rPr lang="en-U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Twitter post was the most recent Water Quality report (56,100 impressions, 39 responses and 36 retweets.).  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5340123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07982" y="4097508"/>
            <a:ext cx="2641473" cy="1175385"/>
          </a:xfrm>
          <a:prstGeom prst="foldedCorner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991</a:t>
            </a:r>
            <a:endParaRPr lang="en-US" sz="40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Total Followers on Instagram</a:t>
            </a:r>
            <a:endParaRPr lang="en-US" sz="1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50" y="1530128"/>
            <a:ext cx="2375868" cy="1138654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164</a:t>
            </a:r>
            <a:endParaRPr lang="en-US" sz="40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New Facebook Followers</a:t>
            </a:r>
            <a:endParaRPr lang="en-US" sz="1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50" y="2806917"/>
            <a:ext cx="2375868" cy="1184957"/>
          </a:xfrm>
          <a:prstGeom prst="foldedCorner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17</a:t>
            </a:r>
            <a:endParaRPr lang="en-US" sz="40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New Twitter Followers</a:t>
            </a:r>
            <a:endParaRPr lang="en-US" sz="1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50" y="4112555"/>
            <a:ext cx="2375868" cy="1160338"/>
          </a:xfrm>
          <a:prstGeom prst="foldedCorner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8</a:t>
            </a:r>
            <a:endParaRPr lang="en-US" sz="40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New Instagram Followers</a:t>
            </a:r>
            <a:endParaRPr lang="en-US" sz="1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9" name="Picture 18" descr="Image result for twitt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91" y="3118535"/>
            <a:ext cx="634198" cy="51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859" y="1701443"/>
            <a:ext cx="742430" cy="55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Image result for instagra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828" y="4222195"/>
            <a:ext cx="770461" cy="76437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12791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PUBLIC AFFAIRS: Social Media Activity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2019" y="1508882"/>
            <a:ext cx="2447508" cy="1138654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4,255</a:t>
            </a:r>
            <a:endParaRPr lang="en-US" sz="40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Engagement on Facebook</a:t>
            </a:r>
            <a:endParaRPr lang="en-US" sz="1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2019" y="4124125"/>
            <a:ext cx="2447508" cy="1160338"/>
          </a:xfrm>
          <a:prstGeom prst="foldedCorner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N/A</a:t>
            </a:r>
            <a:endParaRPr lang="en-US" sz="40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Engagement on Instagram</a:t>
            </a:r>
            <a:endParaRPr lang="en-US" sz="1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62019" y="2802354"/>
            <a:ext cx="2447508" cy="1169712"/>
          </a:xfrm>
          <a:prstGeom prst="foldedCorner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294</a:t>
            </a:r>
            <a:endParaRPr lang="en-US" sz="40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Engagement on Twitter</a:t>
            </a:r>
            <a:endParaRPr lang="en-US" sz="1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7817B-92C9-F64A-8E97-19558D38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22D3748-B75F-8F4E-90B2-C24885156728}"/>
              </a:ext>
            </a:extLst>
          </p:cNvPr>
          <p:cNvSpPr txBox="1">
            <a:spLocks/>
          </p:cNvSpPr>
          <p:nvPr/>
        </p:nvSpPr>
        <p:spPr>
          <a:xfrm>
            <a:off x="1828800" y="2413391"/>
            <a:ext cx="7315200" cy="18193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Information Technology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521"/>
            <a:ext cx="1828800" cy="24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28</a:t>
            </a:r>
            <a:endParaRPr lang="en-US" dirty="0"/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2457758889"/>
              </p:ext>
            </p:extLst>
          </p:nvPr>
        </p:nvGraphicFramePr>
        <p:xfrm>
          <a:off x="1524000" y="16987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-390" y="599211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In May, outages </a:t>
            </a:r>
            <a:r>
              <a:rPr 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temporarily for a short period of time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impacted access to customer data. This did not affect billing, and customer transactions attempted during the outage were able to be processed by the customer shortly thereafter.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0" y="5865765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IT: Customer Service, Field Services and   </a:t>
            </a:r>
            <a:b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</a:b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     Finance Software Availability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0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DIRECTOR’S MESSAGE TO THE BOARD</a:t>
            </a:r>
            <a:endParaRPr lang="en-US" sz="30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18084"/>
            <a:ext cx="882127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79989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Franklin Gothic Book" panose="020B0503020102020204" pitchFamily="34" charset="0"/>
              </a:rPr>
              <a:t>The Detroit Water and Sewerage Department (DWSD) is conducting </a:t>
            </a:r>
            <a:r>
              <a:rPr lang="en-US" sz="1400" b="1" dirty="0" smtClean="0">
                <a:latin typeface="Franklin Gothic Book" panose="020B0503020102020204" pitchFamily="34" charset="0"/>
              </a:rPr>
              <a:t>preventative</a:t>
            </a:r>
            <a:br>
              <a:rPr lang="en-US" sz="1400" b="1" dirty="0" smtClean="0">
                <a:latin typeface="Franklin Gothic Book" panose="020B0503020102020204" pitchFamily="34" charset="0"/>
              </a:rPr>
            </a:br>
            <a:r>
              <a:rPr lang="en-US" sz="1400" b="1" dirty="0" smtClean="0">
                <a:latin typeface="Franklin Gothic Book" panose="020B0503020102020204" pitchFamily="34" charset="0"/>
              </a:rPr>
              <a:t>maintenance pilots</a:t>
            </a:r>
            <a:r>
              <a:rPr lang="en-US" sz="1400" dirty="0" smtClean="0">
                <a:latin typeface="Franklin Gothic Book" panose="020B0503020102020204" pitchFamily="34" charset="0"/>
              </a:rPr>
              <a:t> in specific areas of the city.</a:t>
            </a:r>
          </a:p>
          <a:p>
            <a:pPr marL="800100" lvl="1" indent="-34290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The purpose is to identify potential water main breaks and blind leaks, including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scheduling the repairs if an issue is uncovered in the pilot area.</a:t>
            </a:r>
          </a:p>
          <a:p>
            <a:pPr marL="800100" lvl="1" indent="-34290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Work is conducted during 12 a.m. to 6 a.m. to limit disruption to customers.</a:t>
            </a:r>
          </a:p>
          <a:p>
            <a:pPr marL="800100" lvl="1" indent="-34290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The first pilot area was Seven Mile to Eight Mile between Five Points and Lahser.</a:t>
            </a:r>
          </a:p>
          <a:p>
            <a:pPr marL="800100" lvl="1" indent="-34290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Residents and businesses were notified in advance with a flier placed on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their front door.</a:t>
            </a:r>
          </a:p>
          <a:p>
            <a:pPr>
              <a:buClr>
                <a:srgbClr val="279989"/>
              </a:buClr>
            </a:pPr>
            <a:endParaRPr lang="en-US" sz="600" dirty="0" smtClean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279989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Franklin Gothic Book" panose="020B0503020102020204" pitchFamily="34" charset="0"/>
              </a:rPr>
              <a:t>Several </a:t>
            </a:r>
            <a:r>
              <a:rPr lang="en-US" sz="1400" b="1" dirty="0" smtClean="0">
                <a:latin typeface="Franklin Gothic Book" panose="020B0503020102020204" pitchFamily="34" charset="0"/>
              </a:rPr>
              <a:t>construction projects </a:t>
            </a:r>
            <a:r>
              <a:rPr lang="en-US" sz="1400" dirty="0" smtClean="0">
                <a:latin typeface="Franklin Gothic Book" panose="020B0503020102020204" pitchFamily="34" charset="0"/>
              </a:rPr>
              <a:t>will occur this summer and are currently in</a:t>
            </a:r>
            <a:br>
              <a:rPr lang="en-US" sz="1400" dirty="0" smtClean="0">
                <a:latin typeface="Franklin Gothic Book" panose="020B0503020102020204" pitchFamily="34" charset="0"/>
              </a:rPr>
            </a:br>
            <a:r>
              <a:rPr lang="en-US" sz="1400" dirty="0" smtClean="0">
                <a:latin typeface="Franklin Gothic Book" panose="020B0503020102020204" pitchFamily="34" charset="0"/>
              </a:rPr>
              <a:t>progress to replace water mains and renew the sewer system.</a:t>
            </a:r>
          </a:p>
          <a:p>
            <a:pPr marL="742950" lvl="1" indent="-28575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Twenty-three projects scheduled this year, including on West Outer Drive.</a:t>
            </a:r>
          </a:p>
          <a:p>
            <a:pPr marL="742950" lvl="1" indent="-28575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Customers notified in advance with a mailed letter as well as a door hanger.</a:t>
            </a:r>
          </a:p>
          <a:p>
            <a:pPr marL="742950" lvl="1" indent="-28575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Residents are provided filtered water pitchers as a precautionary measure.</a:t>
            </a:r>
          </a:p>
          <a:p>
            <a:pPr marL="742950" lvl="1" indent="-28575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The WS-698 contract includes the opportunity for homes with lead service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lines to have the full line replaced at DWSD’s cost as part of a pilot program,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with</a:t>
            </a:r>
            <a:r>
              <a:rPr lang="en-US" sz="1300" dirty="0">
                <a:latin typeface="Franklin Gothic Book" panose="020B0503020102020204" pitchFamily="34" charset="0"/>
              </a:rPr>
              <a:t> </a:t>
            </a:r>
            <a:r>
              <a:rPr lang="en-US" sz="1300" dirty="0" smtClean="0">
                <a:latin typeface="Franklin Gothic Book" panose="020B0503020102020204" pitchFamily="34" charset="0"/>
              </a:rPr>
              <a:t>property owner permission.</a:t>
            </a:r>
          </a:p>
          <a:p>
            <a:pPr marL="742950" lvl="1" indent="-28575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The Capital Improvement Program Management Office will begin water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and sewer assessments in July in Brightmoor, Miller Grove, Minock Park,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Riverdale and Rosedale Park.</a:t>
            </a:r>
          </a:p>
          <a:p>
            <a:pPr>
              <a:buClr>
                <a:srgbClr val="279989"/>
              </a:buClr>
            </a:pPr>
            <a:endParaRPr lang="en-US" sz="600" dirty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279989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Franklin Gothic Book" panose="020B0503020102020204" pitchFamily="34" charset="0"/>
              </a:rPr>
              <a:t>DWSD continues to </a:t>
            </a:r>
            <a:r>
              <a:rPr lang="en-US" sz="1400" b="1" dirty="0" smtClean="0">
                <a:latin typeface="Franklin Gothic Book" panose="020B0503020102020204" pitchFamily="34" charset="0"/>
              </a:rPr>
              <a:t>partner with organizations in the community </a:t>
            </a:r>
            <a:r>
              <a:rPr lang="en-US" sz="1400" dirty="0" smtClean="0">
                <a:latin typeface="Franklin Gothic Book" panose="020B0503020102020204" pitchFamily="34" charset="0"/>
              </a:rPr>
              <a:t>to reach</a:t>
            </a:r>
            <a:br>
              <a:rPr lang="en-US" sz="1400" dirty="0" smtClean="0">
                <a:latin typeface="Franklin Gothic Book" panose="020B0503020102020204" pitchFamily="34" charset="0"/>
              </a:rPr>
            </a:br>
            <a:r>
              <a:rPr lang="en-US" sz="1400" dirty="0" smtClean="0">
                <a:latin typeface="Franklin Gothic Book" panose="020B0503020102020204" pitchFamily="34" charset="0"/>
              </a:rPr>
              <a:t>residents who face difficulty in maintaining their water service. </a:t>
            </a:r>
          </a:p>
          <a:p>
            <a:pPr marL="742950" lvl="1" indent="-28575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Since January, 2,756 residents have received one-on-one help during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assistance fairs at places of worship and community centers.</a:t>
            </a:r>
          </a:p>
          <a:p>
            <a:pPr>
              <a:buClr>
                <a:srgbClr val="279989"/>
              </a:buClr>
            </a:pPr>
            <a:endParaRPr lang="en-US" sz="600" dirty="0" smtClean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279989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Franklin Gothic Book" panose="020B0503020102020204" pitchFamily="34" charset="0"/>
              </a:rPr>
              <a:t>The </a:t>
            </a:r>
            <a:r>
              <a:rPr lang="en-US" sz="1400" b="1" dirty="0" smtClean="0">
                <a:latin typeface="Franklin Gothic Book" panose="020B0503020102020204" pitchFamily="34" charset="0"/>
              </a:rPr>
              <a:t>catch basin inspection and cleaning program </a:t>
            </a:r>
            <a:r>
              <a:rPr lang="en-US" sz="1400" dirty="0" smtClean="0">
                <a:latin typeface="Franklin Gothic Book" panose="020B0503020102020204" pitchFamily="34" charset="0"/>
              </a:rPr>
              <a:t>that launched last year, and is one of the ten points in Mayor Mike Duggan’s neighborhood plan, is full steam ahead after a late spring launch due to weather conditions.</a:t>
            </a:r>
          </a:p>
          <a:p>
            <a:pPr marL="742950" lvl="1" indent="-28575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As of May 31, 9.454 catch basins have been inspected and cleaned since the launch last year.</a:t>
            </a:r>
          </a:p>
          <a:p>
            <a:pPr marL="742950" lvl="1" indent="-28575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This is a component of the sewer rehabilitation program.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04" y="1974655"/>
            <a:ext cx="2743200" cy="3550022"/>
          </a:xfrm>
          <a:prstGeom prst="rect">
            <a:avLst/>
          </a:prstGeom>
          <a:ln>
            <a:solidFill>
              <a:srgbClr val="27999D"/>
            </a:solidFill>
          </a:ln>
        </p:spPr>
      </p:pic>
    </p:spTree>
    <p:extLst>
      <p:ext uri="{BB962C8B-B14F-4D97-AF65-F5344CB8AC3E}">
        <p14:creationId xmlns:p14="http://schemas.microsoft.com/office/powerpoint/2010/main" val="18328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7817B-92C9-F64A-8E97-19558D38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2D3748-B75F-8F4E-90B2-C24885156728}"/>
              </a:ext>
            </a:extLst>
          </p:cNvPr>
          <p:cNvSpPr txBox="1">
            <a:spLocks/>
          </p:cNvSpPr>
          <p:nvPr/>
        </p:nvSpPr>
        <p:spPr>
          <a:xfrm>
            <a:off x="1828801" y="2843781"/>
            <a:ext cx="7315200" cy="95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Customer Care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521"/>
            <a:ext cx="1828800" cy="24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CUSTOMER CARE: Account Status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229263"/>
            <a:ext cx="90531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DWSD has created an additional customer communication. Residential households that have their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service interrupted for nonpayment – after receiving three previous notices including the seven-day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door hanger – are now receiving a door hanger that lists programs available to help them restore their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water service.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The advertising program to let residents know about the assistance available, through billboards and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DDOT bus posters, that began in April will continue through August. The week of June 18, DWSD’s new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radio commercial informs Detroiters about the change to the drainage charge and this summer’s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construction projects to rehabilitate the water and sewer system.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" y="4144929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877471685"/>
              </p:ext>
            </p:extLst>
          </p:nvPr>
        </p:nvGraphicFramePr>
        <p:xfrm>
          <a:off x="39892" y="1547628"/>
          <a:ext cx="3384176" cy="214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231252544"/>
              </p:ext>
            </p:extLst>
          </p:nvPr>
        </p:nvGraphicFramePr>
        <p:xfrm>
          <a:off x="3086315" y="1590461"/>
          <a:ext cx="3899647" cy="286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" y="1182770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rgbClr val="27999D"/>
                </a:solidFill>
                <a:effectLst/>
                <a:latin typeface="Franklin Gothic Demi Cond" panose="020B0706030402020204" pitchFamily="34" charset="0"/>
              </a:rPr>
              <a:t>All Customers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21587" y="1182770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rgbClr val="27999D"/>
                </a:solidFill>
                <a:effectLst/>
                <a:latin typeface="Franklin Gothic Demi Cond" panose="020B0706030402020204" pitchFamily="34" charset="0"/>
              </a:rPr>
              <a:t>Residential Only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052174505"/>
              </p:ext>
            </p:extLst>
          </p:nvPr>
        </p:nvGraphicFramePr>
        <p:xfrm>
          <a:off x="6115158" y="1554294"/>
          <a:ext cx="3899647" cy="286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09935" y="1216491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rgbClr val="27999D"/>
                </a:solidFill>
                <a:latin typeface="Franklin Gothic Demi Cond" panose="020B0706030402020204" pitchFamily="34" charset="0"/>
              </a:rPr>
              <a:t>Non-</a:t>
            </a:r>
            <a:r>
              <a:rPr lang="en-US" sz="2000" dirty="0">
                <a:ln w="0"/>
                <a:solidFill>
                  <a:srgbClr val="27999D"/>
                </a:solidFill>
                <a:latin typeface="Franklin Gothic Demi Cond" panose="020B0706030402020204" pitchFamily="34" charset="0"/>
              </a:rPr>
              <a:t>R</a:t>
            </a:r>
            <a:r>
              <a:rPr lang="en-US" sz="2000" dirty="0" smtClean="0">
                <a:ln w="0"/>
                <a:solidFill>
                  <a:srgbClr val="27999D"/>
                </a:solidFill>
                <a:effectLst/>
                <a:latin typeface="Franklin Gothic Demi Cond" panose="020B0706030402020204" pitchFamily="34" charset="0"/>
              </a:rPr>
              <a:t>esidential Only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7677" y="3628006"/>
            <a:ext cx="6482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Active customer accounts in good standing       </a:t>
            </a:r>
            <a:r>
              <a:rPr lang="en-US" sz="1600" dirty="0" smtClean="0">
                <a:solidFill>
                  <a:schemeClr val="accent2"/>
                </a:solidFill>
                <a:latin typeface="Wingdings" panose="05000000000000000000" pitchFamily="2" charset="2"/>
              </a:rPr>
              <a:t>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Delinquent accounts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64" y="3315289"/>
            <a:ext cx="110782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779782037"/>
              </p:ext>
            </p:extLst>
          </p:nvPr>
        </p:nvGraphicFramePr>
        <p:xfrm>
          <a:off x="148207" y="720353"/>
          <a:ext cx="4621306" cy="308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9160" y="3647385"/>
            <a:ext cx="2445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Payment Transactions by Type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1976" y="4517113"/>
            <a:ext cx="2182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Revenue Collected by Type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096158701"/>
              </p:ext>
            </p:extLst>
          </p:nvPr>
        </p:nvGraphicFramePr>
        <p:xfrm>
          <a:off x="4668370" y="1564310"/>
          <a:ext cx="4621306" cy="308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4096162" y="3214681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Millions of Dollars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CUSTOMER CARE: Transactions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594453">
            <a:off x="2462783" y="4079740"/>
            <a:ext cx="2210380" cy="2421076"/>
          </a:xfrm>
          <a:prstGeom prst="foldedCorner">
            <a:avLst/>
          </a:prstGeom>
          <a:solidFill>
            <a:srgbClr val="2799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Total Customer Visits for May 2018</a:t>
            </a:r>
          </a:p>
          <a:p>
            <a:pPr algn="ctr"/>
            <a:endParaRPr lang="en-US" sz="4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4,370</a:t>
            </a:r>
            <a:endParaRPr 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400" dirty="0">
                <a:latin typeface="Franklin Gothic Book" panose="020B0503020102020204" pitchFamily="34" charset="0"/>
              </a:rPr>
              <a:t>Main </a:t>
            </a:r>
            <a:r>
              <a:rPr lang="en-US" sz="1400" dirty="0" smtClean="0">
                <a:latin typeface="Franklin Gothic Book" panose="020B0503020102020204" pitchFamily="34" charset="0"/>
              </a:rPr>
              <a:t>Office</a:t>
            </a:r>
            <a:endParaRPr lang="en-US" sz="14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4,727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Eastside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10,289</a:t>
            </a:r>
            <a:endParaRPr 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Westside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00712" y="1968827"/>
            <a:ext cx="1617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Number of Transactions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4050" y="677255"/>
            <a:ext cx="274320" cy="31089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866980" y="1408153"/>
            <a:ext cx="274320" cy="31089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7817B-92C9-F64A-8E97-19558D38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2D3748-B75F-8F4E-90B2-C24885156728}"/>
              </a:ext>
            </a:extLst>
          </p:cNvPr>
          <p:cNvSpPr txBox="1">
            <a:spLocks/>
          </p:cNvSpPr>
          <p:nvPr/>
        </p:nvSpPr>
        <p:spPr>
          <a:xfrm>
            <a:off x="1828801" y="2843781"/>
            <a:ext cx="7315200" cy="95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Field Services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521"/>
            <a:ext cx="1828800" cy="24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FIELD SERVICES: Fire Hydrant Maintenance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093" y="5284403"/>
            <a:ext cx="8571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n</a:t>
            </a:r>
            <a:r>
              <a:rPr lang="en-US" sz="1600" b="1" dirty="0" smtClean="0">
                <a:latin typeface="Franklin Gothic Book" panose="020B0503020102020204" pitchFamily="34" charset="0"/>
              </a:rPr>
              <a:t> </a:t>
            </a:r>
            <a:r>
              <a:rPr lang="en-US" sz="1600" dirty="0" smtClean="0">
                <a:latin typeface="Franklin Gothic Book" panose="020B0503020102020204" pitchFamily="34" charset="0"/>
              </a:rPr>
              <a:t>Operating Fire Hydrants       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rPr>
              <a:t>n</a:t>
            </a:r>
            <a:r>
              <a:rPr lang="en-US" sz="1600" b="1" dirty="0" smtClean="0">
                <a:latin typeface="Franklin Gothic Book" panose="020B0503020102020204" pitchFamily="34" charset="0"/>
              </a:rPr>
              <a:t> </a:t>
            </a:r>
            <a:r>
              <a:rPr lang="en-US" sz="1600" dirty="0" smtClean="0">
                <a:latin typeface="Franklin Gothic Book" panose="020B0503020102020204" pitchFamily="34" charset="0"/>
              </a:rPr>
              <a:t>Operating Hydrants </a:t>
            </a:r>
            <a:r>
              <a:rPr lang="en-US" sz="1600" dirty="0">
                <a:latin typeface="Franklin Gothic Book" panose="020B0503020102020204" pitchFamily="34" charset="0"/>
              </a:rPr>
              <a:t>with Issues </a:t>
            </a:r>
            <a:r>
              <a:rPr lang="en-US" sz="1600" dirty="0" smtClean="0">
                <a:latin typeface="Franklin Gothic Book" panose="020B0503020102020204" pitchFamily="34" charset="0"/>
              </a:rPr>
              <a:t>       </a:t>
            </a:r>
            <a:r>
              <a:rPr lang="en-US" sz="1600" dirty="0" smtClean="0">
                <a:solidFill>
                  <a:srgbClr val="C00000"/>
                </a:solidFill>
                <a:latin typeface="Wingdings" panose="05000000000000000000" pitchFamily="2" charset="2"/>
              </a:rPr>
              <a:t>n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Franklin Gothic Book" panose="020B0503020102020204" pitchFamily="34" charset="0"/>
              </a:rPr>
              <a:t>Non-Operating Hydrants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76597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The Detroit Fire Department uses a mobile collector app whereby firefighters report on the status of each hydrant. This data integrates into DWSD’s work order system.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5710228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14826504"/>
              </p:ext>
            </p:extLst>
          </p:nvPr>
        </p:nvGraphicFramePr>
        <p:xfrm>
          <a:off x="1550504" y="111120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05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FIELD SERVICES: Running Water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7516940"/>
              </p:ext>
            </p:extLst>
          </p:nvPr>
        </p:nvGraphicFramePr>
        <p:xfrm>
          <a:off x="1028700" y="1392766"/>
          <a:ext cx="7086600" cy="407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6597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Running water reports include water flowing on a street, issues at vacant properties and calls by residents who see gushing or flowing water that is out of the ordinary. 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5710228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51431" y="5315926"/>
            <a:ext cx="5524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Wingdings" panose="05000000000000000000" pitchFamily="2" charset="2"/>
              </a:rPr>
              <a:t>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Reported by Customers             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n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Resolved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within Two Days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39050</TotalTime>
  <Words>1195</Words>
  <Application>Microsoft Office PowerPoint</Application>
  <PresentationFormat>On-screen Show (4:3)</PresentationFormat>
  <Paragraphs>277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Courier New</vt:lpstr>
      <vt:lpstr>Franklin Gothic Book</vt:lpstr>
      <vt:lpstr>Franklin Gothic Demi Cond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Detroit Water and Sewerage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Peckinpaugh</dc:creator>
  <cp:lastModifiedBy>Tiffany Jones</cp:lastModifiedBy>
  <cp:revision>1784</cp:revision>
  <cp:lastPrinted>2018-06-19T18:12:02Z</cp:lastPrinted>
  <dcterms:created xsi:type="dcterms:W3CDTF">2016-04-19T17:03:52Z</dcterms:created>
  <dcterms:modified xsi:type="dcterms:W3CDTF">2018-07-11T20:58:52Z</dcterms:modified>
</cp:coreProperties>
</file>