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46" r:id="rId3"/>
    <p:sldId id="394" r:id="rId4"/>
    <p:sldId id="347" r:id="rId5"/>
    <p:sldId id="357" r:id="rId6"/>
    <p:sldId id="383" r:id="rId7"/>
    <p:sldId id="365" r:id="rId8"/>
    <p:sldId id="367" r:id="rId9"/>
    <p:sldId id="369" r:id="rId10"/>
    <p:sldId id="403" r:id="rId11"/>
    <p:sldId id="378" r:id="rId12"/>
    <p:sldId id="420" r:id="rId13"/>
    <p:sldId id="391" r:id="rId14"/>
    <p:sldId id="373" r:id="rId15"/>
    <p:sldId id="387" r:id="rId16"/>
    <p:sldId id="388" r:id="rId17"/>
    <p:sldId id="349" r:id="rId18"/>
    <p:sldId id="350" r:id="rId19"/>
    <p:sldId id="351" r:id="rId20"/>
    <p:sldId id="352" r:id="rId21"/>
    <p:sldId id="417" r:id="rId22"/>
    <p:sldId id="421" r:id="rId23"/>
    <p:sldId id="376" r:id="rId24"/>
    <p:sldId id="379" r:id="rId25"/>
    <p:sldId id="356" r:id="rId26"/>
    <p:sldId id="411" r:id="rId27"/>
    <p:sldId id="412" r:id="rId2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784"/>
    <a:srgbClr val="E8EFED"/>
    <a:srgbClr val="B7CDC2"/>
    <a:srgbClr val="004445"/>
    <a:srgbClr val="595959"/>
    <a:srgbClr val="279989"/>
    <a:srgbClr val="FEB70D"/>
    <a:srgbClr val="27999D"/>
    <a:srgbClr val="0045CB"/>
    <a:srgbClr val="826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7" d="100"/>
          <a:sy n="67" d="100"/>
        </p:scale>
        <p:origin x="1168" y="32"/>
      </p:cViewPr>
      <p:guideLst>
        <p:guide orient="horz" pos="2112"/>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Non-Residential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0874-4BFE-A0E4-6D408984DC07}"/>
              </c:ext>
            </c:extLst>
          </c:dPt>
          <c:dPt>
            <c:idx val="1"/>
            <c:bubble3D val="0"/>
            <c:explosion val="0"/>
            <c:spPr>
              <a:solidFill>
                <a:srgbClr val="003B49"/>
              </a:solidFill>
              <a:ln>
                <a:noFill/>
              </a:ln>
              <a:effectLst/>
            </c:spPr>
            <c:extLst>
              <c:ext xmlns:c16="http://schemas.microsoft.com/office/drawing/2014/chart" uri="{C3380CC4-5D6E-409C-BE32-E72D297353CC}">
                <c16:uniqueId val="{00000003-0874-4BFE-A0E4-6D408984DC07}"/>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74-4BFE-A0E4-6D408984DC07}"/>
                </c:ext>
              </c:extLst>
            </c:dLbl>
            <c:dLbl>
              <c:idx val="1"/>
              <c:layout>
                <c:manualLayout>
                  <c:x val="0.1408675926604061"/>
                  <c:y val="6.4370341181203314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74-4BFE-A0E4-6D408984DC0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33854</c:v>
                </c:pt>
                <c:pt idx="1">
                  <c:v>15530</c:v>
                </c:pt>
              </c:numCache>
            </c:numRef>
          </c:val>
          <c:extLst>
            <c:ext xmlns:c16="http://schemas.microsoft.com/office/drawing/2014/chart" uri="{C3380CC4-5D6E-409C-BE32-E72D297353CC}">
              <c16:uniqueId val="{00000004-0874-4BFE-A0E4-6D408984DC07}"/>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8178242065353"/>
          <c:y val="3.1388415282513842E-2"/>
          <c:w val="0.88617062885812414"/>
          <c:h val="0.78043622074047592"/>
        </c:manualLayout>
      </c:layout>
      <c:barChart>
        <c:barDir val="col"/>
        <c:grouping val="clustered"/>
        <c:varyColors val="0"/>
        <c:ser>
          <c:idx val="0"/>
          <c:order val="0"/>
          <c:tx>
            <c:strRef>
              <c:f>Sheet1!$B$1</c:f>
              <c:strCache>
                <c:ptCount val="1"/>
                <c:pt idx="0">
                  <c:v>Non-Detroiters</c:v>
                </c:pt>
              </c:strCache>
            </c:strRef>
          </c:tx>
          <c:spPr>
            <a:solidFill>
              <a:srgbClr val="003B49"/>
            </a:solidFill>
            <a:ln>
              <a:noFill/>
            </a:ln>
            <a:effectLst/>
          </c:spPr>
          <c:invertIfNegative val="0"/>
          <c:dLbls>
            <c:dLbl>
              <c:idx val="0"/>
              <c:layout>
                <c:manualLayout>
                  <c:x val="0"/>
                  <c:y val="4.3747728648930818E-2"/>
                </c:manualLayout>
              </c:layout>
              <c:tx>
                <c:rich>
                  <a:bodyPr/>
                  <a:lstStyle/>
                  <a:p>
                    <a:r>
                      <a:rPr lang="en-US" dirty="0"/>
                      <a:t>Nonresidents</a:t>
                    </a:r>
                    <a:br>
                      <a:rPr lang="en-US" dirty="0"/>
                    </a:br>
                    <a:r>
                      <a:rPr lang="en-US" baseline="0" dirty="0"/>
                      <a:t>246</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086-4A97-9EA8-7A42AE10075B}"/>
                </c:ext>
              </c:extLst>
            </c:dLbl>
            <c:dLbl>
              <c:idx val="1"/>
              <c:layout>
                <c:manualLayout>
                  <c:x val="-9.6126333330571953E-3"/>
                  <c:y val="-9.9691171183145633E-2"/>
                </c:manualLayout>
              </c:layout>
              <c:tx>
                <c:rich>
                  <a:bodyPr/>
                  <a:lstStyle/>
                  <a:p>
                    <a:r>
                      <a:rPr lang="en-US" baseline="0" dirty="0">
                        <a:solidFill>
                          <a:schemeClr val="bg2">
                            <a:lumMod val="25000"/>
                          </a:schemeClr>
                        </a:solidFill>
                      </a:rPr>
                      <a:t>New Hires</a:t>
                    </a:r>
                  </a:p>
                  <a:p>
                    <a:r>
                      <a:rPr lang="en-US" dirty="0"/>
                      <a:t>6</a:t>
                    </a:r>
                  </a:p>
                </c:rich>
              </c:tx>
              <c:showLegendKey val="0"/>
              <c:showVal val="1"/>
              <c:showCatName val="1"/>
              <c:showSerName val="0"/>
              <c:showPercent val="0"/>
              <c:showBubbleSize val="0"/>
              <c:extLst>
                <c:ext xmlns:c15="http://schemas.microsoft.com/office/drawing/2012/chart" uri="{CE6537A1-D6FC-4f65-9D91-7224C49458BB}">
                  <c15:layout>
                    <c:manualLayout>
                      <c:w val="0.12663038891559369"/>
                      <c:h val="0.11185885772170785"/>
                    </c:manualLayout>
                  </c15:layout>
                  <c15:showDataLabelsRange val="0"/>
                </c:ext>
                <c:ext xmlns:c16="http://schemas.microsoft.com/office/drawing/2014/chart" uri="{C3380CC4-5D6E-409C-BE32-E72D297353CC}">
                  <c16:uniqueId val="{00000001-4086-4A97-9EA8-7A42AE10075B}"/>
                </c:ext>
              </c:extLst>
            </c:dLbl>
            <c:dLbl>
              <c:idx val="2"/>
              <c:layout>
                <c:manualLayout>
                  <c:x val="-3.4722231715396449E-3"/>
                  <c:y val="-0.10186356469768647"/>
                </c:manualLayout>
              </c:layout>
              <c:tx>
                <c:rich>
                  <a:bodyPr/>
                  <a:lstStyle/>
                  <a:p>
                    <a:fld id="{81733AE8-511B-4EAE-B0DD-4AAA300E2437}" type="CATEGORYNAME">
                      <a:rPr lang="en-US">
                        <a:solidFill>
                          <a:srgbClr val="003B49"/>
                        </a:solidFill>
                      </a:rPr>
                      <a:pPr/>
                      <a:t>[CATEGORY NAME]</a:t>
                    </a:fld>
                    <a:r>
                      <a:rPr lang="en-US" baseline="0" dirty="0">
                        <a:solidFill>
                          <a:srgbClr val="003B49"/>
                        </a:solidFill>
                      </a:rPr>
                      <a:t>, </a:t>
                    </a:r>
                    <a:fld id="{05615BE4-30DE-4776-A03B-C63CE255986B}"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86-4A97-9EA8-7A42AE10075B}"/>
                </c:ext>
              </c:extLst>
            </c:dLbl>
            <c:dLbl>
              <c:idx val="3"/>
              <c:tx>
                <c:rich>
                  <a:bodyPr/>
                  <a:lstStyle/>
                  <a:p>
                    <a:fld id="{03EFB284-BCBE-4273-BCEA-1FDAFC7DF84A}" type="CATEGORYNAME">
                      <a:rPr lang="en-US">
                        <a:solidFill>
                          <a:srgbClr val="003B49"/>
                        </a:solidFill>
                      </a:rPr>
                      <a:pPr/>
                      <a:t>[CATEGORY NAME]</a:t>
                    </a:fld>
                    <a:r>
                      <a:rPr lang="en-US" baseline="0" dirty="0">
                        <a:solidFill>
                          <a:srgbClr val="003B49"/>
                        </a:solidFill>
                      </a:rPr>
                      <a:t>, </a:t>
                    </a:r>
                    <a:fld id="{0266ABFE-5A4D-437A-A2C6-F33915E62BA8}"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86-4A97-9EA8-7A42AE10075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May</c:v>
                </c:pt>
              </c:strCache>
            </c:strRef>
          </c:cat>
          <c:val>
            <c:numRef>
              <c:f>Sheet1!$B$2:$B$6</c:f>
              <c:numCache>
                <c:formatCode>General</c:formatCode>
                <c:ptCount val="5"/>
                <c:pt idx="0">
                  <c:v>246</c:v>
                </c:pt>
                <c:pt idx="1">
                  <c:v>6</c:v>
                </c:pt>
              </c:numCache>
            </c:numRef>
          </c:val>
          <c:extLst>
            <c:ext xmlns:c16="http://schemas.microsoft.com/office/drawing/2014/chart" uri="{C3380CC4-5D6E-409C-BE32-E72D297353CC}">
              <c16:uniqueId val="{00000004-4086-4A97-9EA8-7A42AE10075B}"/>
            </c:ext>
          </c:extLst>
        </c:ser>
        <c:ser>
          <c:idx val="1"/>
          <c:order val="1"/>
          <c:tx>
            <c:strRef>
              <c:f>Sheet1!$C$1</c:f>
              <c:strCache>
                <c:ptCount val="1"/>
                <c:pt idx="0">
                  <c:v>Detroit Residents</c:v>
                </c:pt>
              </c:strCache>
            </c:strRef>
          </c:tx>
          <c:spPr>
            <a:solidFill>
              <a:srgbClr val="27999D"/>
            </a:solidFill>
            <a:ln>
              <a:noFill/>
            </a:ln>
            <a:effectLst/>
          </c:spPr>
          <c:invertIfNegative val="0"/>
          <c:dLbls>
            <c:dLbl>
              <c:idx val="0"/>
              <c:layout>
                <c:manualLayout>
                  <c:x val="2.7960532350923026E-2"/>
                  <c:y val="-3.7498053127655043E-2"/>
                </c:manualLayout>
              </c:layout>
              <c:tx>
                <c:rich>
                  <a:bodyPr/>
                  <a:lstStyle/>
                  <a:p>
                    <a:r>
                      <a:rPr lang="en-US" baseline="0" dirty="0"/>
                      <a:t>Detroit</a:t>
                    </a:r>
                  </a:p>
                  <a:p>
                    <a:r>
                      <a:rPr lang="en-US" baseline="0" dirty="0"/>
                      <a:t>Residents</a:t>
                    </a:r>
                  </a:p>
                  <a:p>
                    <a:r>
                      <a:rPr lang="en-US" dirty="0"/>
                      <a:t>298</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086-4A97-9EA8-7A42AE10075B}"/>
                </c:ext>
              </c:extLst>
            </c:dLbl>
            <c:dLbl>
              <c:idx val="1"/>
              <c:layout>
                <c:manualLayout>
                  <c:x val="1.9097227443467694E-2"/>
                  <c:y val="-0.16875000000000001"/>
                </c:manualLayout>
              </c:layout>
              <c:tx>
                <c:rich>
                  <a:bodyPr/>
                  <a:lstStyle/>
                  <a:p>
                    <a:r>
                      <a:rPr lang="en-US" baseline="0" dirty="0">
                        <a:solidFill>
                          <a:srgbClr val="27999D"/>
                        </a:solidFill>
                      </a:rPr>
                      <a:t>New Hires </a:t>
                    </a:r>
                    <a:fld id="{A833860A-B924-45B6-A80C-21FB43D9D273}" type="VALUE">
                      <a:rPr lang="en-US" baseline="0" smtClean="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layout>
                    <c:manualLayout>
                      <c:w val="0.19413924271086033"/>
                      <c:h val="8.8575697576357568E-2"/>
                    </c:manualLayout>
                  </c15:layout>
                  <c15:dlblFieldTable/>
                  <c15:showDataLabelsRange val="0"/>
                </c:ext>
                <c:ext xmlns:c16="http://schemas.microsoft.com/office/drawing/2014/chart" uri="{C3380CC4-5D6E-409C-BE32-E72D297353CC}">
                  <c16:uniqueId val="{00000006-4086-4A97-9EA8-7A42AE10075B}"/>
                </c:ext>
              </c:extLst>
            </c:dLbl>
            <c:dLbl>
              <c:idx val="3"/>
              <c:layout>
                <c:manualLayout>
                  <c:x val="-1.7361115857699178E-3"/>
                  <c:y val="-0.10477395226047739"/>
                </c:manualLayout>
              </c:layout>
              <c:tx>
                <c:rich>
                  <a:bodyPr/>
                  <a:lstStyle/>
                  <a:p>
                    <a:fld id="{35F8D300-1455-4AA3-B88D-5C4FA9490CCE}" type="CATEGORYNAME">
                      <a:rPr lang="en-US">
                        <a:solidFill>
                          <a:srgbClr val="27999D"/>
                        </a:solidFill>
                      </a:rPr>
                      <a:pPr/>
                      <a:t>[CATEGORY NAME]</a:t>
                    </a:fld>
                    <a:r>
                      <a:rPr lang="en-US" baseline="0" dirty="0">
                        <a:solidFill>
                          <a:srgbClr val="27999D"/>
                        </a:solidFill>
                      </a:rPr>
                      <a:t>, </a:t>
                    </a:r>
                    <a:fld id="{057E8B26-6CB5-4D1E-8DC3-3012815C5B46}" type="VALUE">
                      <a:rPr lang="en-US" baseline="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086-4A97-9EA8-7A42AE10075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May</c:v>
                </c:pt>
              </c:strCache>
            </c:strRef>
          </c:cat>
          <c:val>
            <c:numRef>
              <c:f>Sheet1!$C$2:$C$6</c:f>
              <c:numCache>
                <c:formatCode>General</c:formatCode>
                <c:ptCount val="5"/>
                <c:pt idx="0">
                  <c:v>298</c:v>
                </c:pt>
              </c:numCache>
            </c:numRef>
          </c:val>
          <c:extLst>
            <c:ext xmlns:c16="http://schemas.microsoft.com/office/drawing/2014/chart" uri="{C3380CC4-5D6E-409C-BE32-E72D297353CC}">
              <c16:uniqueId val="{00000008-4086-4A97-9EA8-7A42AE10075B}"/>
            </c:ext>
          </c:extLst>
        </c:ser>
        <c:dLbls>
          <c:showLegendKey val="0"/>
          <c:showVal val="0"/>
          <c:showCatName val="0"/>
          <c:showSerName val="0"/>
          <c:showPercent val="0"/>
          <c:showBubbleSize val="0"/>
        </c:dLbls>
        <c:gapWidth val="150"/>
        <c:axId val="417271752"/>
        <c:axId val="417272144"/>
      </c:barChart>
      <c:catAx>
        <c:axId val="41727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2144"/>
        <c:crosses val="autoZero"/>
        <c:auto val="1"/>
        <c:lblAlgn val="ctr"/>
        <c:lblOffset val="100"/>
        <c:noMultiLvlLbl val="0"/>
      </c:catAx>
      <c:valAx>
        <c:axId val="417272144"/>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17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sz="1800" b="1" dirty="0">
                <a:solidFill>
                  <a:schemeClr val="tx1">
                    <a:lumMod val="65000"/>
                    <a:lumOff val="35000"/>
                  </a:schemeClr>
                </a:solidFill>
                <a:latin typeface="Franklin Gothic Book" panose="020B0503020102020204" pitchFamily="34" charset="0"/>
              </a:rPr>
              <a:t>DWSD Good News</a:t>
            </a:r>
            <a:r>
              <a:rPr lang="en-US" sz="1800" b="1" baseline="0" dirty="0">
                <a:solidFill>
                  <a:schemeClr val="tx1">
                    <a:lumMod val="65000"/>
                    <a:lumOff val="35000"/>
                  </a:schemeClr>
                </a:solidFill>
                <a:latin typeface="Franklin Gothic Book" panose="020B0503020102020204" pitchFamily="34" charset="0"/>
              </a:rPr>
              <a:t> Media Stories: FY2020-2021</a:t>
            </a:r>
            <a:endParaRPr lang="en-US" sz="1800" b="1" dirty="0">
              <a:solidFill>
                <a:schemeClr val="tx1">
                  <a:lumMod val="65000"/>
                  <a:lumOff val="35000"/>
                </a:schemeClr>
              </a:solidFill>
              <a:latin typeface="Franklin Gothic Book" panose="020B0503020102020204" pitchFamily="34" charset="0"/>
            </a:endParaRPr>
          </a:p>
        </c:rich>
      </c:tx>
      <c:layout>
        <c:manualLayout>
          <c:xMode val="edge"/>
          <c:yMode val="edge"/>
          <c:x val="0.12584783351884532"/>
          <c:y val="0.13332078593671684"/>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manualLayout>
          <c:layoutTarget val="inner"/>
          <c:xMode val="edge"/>
          <c:yMode val="edge"/>
          <c:x val="3.7844183930613277E-2"/>
          <c:y val="2.840282525914728E-3"/>
          <c:w val="0.87667498372669894"/>
          <c:h val="0.84983151773737986"/>
        </c:manualLayout>
      </c:layout>
      <c:barChart>
        <c:barDir val="bar"/>
        <c:grouping val="clustered"/>
        <c:varyColors val="0"/>
        <c:ser>
          <c:idx val="0"/>
          <c:order val="0"/>
          <c:tx>
            <c:strRef>
              <c:f>Sheet1!$B$1</c:f>
              <c:strCache>
                <c:ptCount val="1"/>
                <c:pt idx="0">
                  <c:v>FY2020-2021 Goal</c:v>
                </c:pt>
              </c:strCache>
            </c:strRef>
          </c:tx>
          <c:spPr>
            <a:solidFill>
              <a:srgbClr val="003B49"/>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Sheet1!$A$2:$A$3</c:f>
              <c:numCache>
                <c:formatCode>General</c:formatCode>
                <c:ptCount val="2"/>
              </c:numCache>
            </c:numRef>
          </c:cat>
          <c:val>
            <c:numRef>
              <c:f>Sheet1!$B$2:$B$3</c:f>
              <c:numCache>
                <c:formatCode>General</c:formatCode>
                <c:ptCount val="2"/>
                <c:pt idx="0">
                  <c:v>36</c:v>
                </c:pt>
              </c:numCache>
            </c:numRef>
          </c:val>
          <c:extLst>
            <c:ext xmlns:c16="http://schemas.microsoft.com/office/drawing/2014/chart" uri="{C3380CC4-5D6E-409C-BE32-E72D297353CC}">
              <c16:uniqueId val="{00000000-D00B-4D06-961E-A830C097E468}"/>
            </c:ext>
          </c:extLst>
        </c:ser>
        <c:ser>
          <c:idx val="1"/>
          <c:order val="1"/>
          <c:tx>
            <c:strRef>
              <c:f>Sheet1!$C$1</c:f>
              <c:strCache>
                <c:ptCount val="1"/>
                <c:pt idx="0">
                  <c:v>Actual</c:v>
                </c:pt>
              </c:strCache>
            </c:strRef>
          </c:tx>
          <c:spPr>
            <a:solidFill>
              <a:srgbClr val="27999D"/>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Sheet1!$A$2:$A$3</c:f>
              <c:numCache>
                <c:formatCode>General</c:formatCode>
                <c:ptCount val="2"/>
              </c:numCache>
            </c:numRef>
          </c:cat>
          <c:val>
            <c:numRef>
              <c:f>Sheet1!$C$2:$C$3</c:f>
              <c:numCache>
                <c:formatCode>General</c:formatCode>
                <c:ptCount val="2"/>
                <c:pt idx="0">
                  <c:v>13</c:v>
                </c:pt>
              </c:numCache>
            </c:numRef>
          </c:val>
          <c:extLst>
            <c:ext xmlns:c16="http://schemas.microsoft.com/office/drawing/2014/chart" uri="{C3380CC4-5D6E-409C-BE32-E72D297353CC}">
              <c16:uniqueId val="{00000001-D00B-4D06-961E-A830C097E468}"/>
            </c:ext>
          </c:extLst>
        </c:ser>
        <c:dLbls>
          <c:showLegendKey val="0"/>
          <c:showVal val="0"/>
          <c:showCatName val="0"/>
          <c:showSerName val="0"/>
          <c:showPercent val="0"/>
          <c:showBubbleSize val="0"/>
        </c:dLbls>
        <c:gapWidth val="182"/>
        <c:axId val="471947576"/>
        <c:axId val="471941304"/>
      </c:barChart>
      <c:catAx>
        <c:axId val="471947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71941304"/>
        <c:crosses val="autoZero"/>
        <c:auto val="1"/>
        <c:lblAlgn val="ctr"/>
        <c:lblOffset val="100"/>
        <c:noMultiLvlLbl val="0"/>
      </c:catAx>
      <c:valAx>
        <c:axId val="471941304"/>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71947576"/>
        <c:crosses val="autoZero"/>
        <c:crossBetween val="between"/>
      </c:valAx>
      <c:spPr>
        <a:noFill/>
        <a:ln>
          <a:noFill/>
        </a:ln>
        <a:effectLst/>
      </c:spPr>
    </c:plotArea>
    <c:legend>
      <c:legendPos val="b"/>
      <c:layout>
        <c:manualLayout>
          <c:xMode val="edge"/>
          <c:yMode val="edge"/>
          <c:x val="0.23316269146185634"/>
          <c:y val="0.93150555675214319"/>
          <c:w val="0.51515962170619034"/>
          <c:h val="6.210332277875853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20804999815626E-2"/>
          <c:y val="6.79288789609266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Sheet1!$B$2:$B$3</c:f>
              <c:numCache>
                <c:formatCode>General</c:formatCode>
                <c:ptCount val="2"/>
                <c:pt idx="0">
                  <c:v>35</c:v>
                </c:pt>
              </c:numCache>
            </c:numRef>
          </c:val>
          <c:extLs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Sheet1!$C$2:$C$3</c:f>
              <c:numCache>
                <c:formatCode>General</c:formatCode>
                <c:ptCount val="2"/>
                <c:pt idx="0">
                  <c:v>2</c:v>
                </c:pt>
              </c:numCache>
            </c:numRef>
          </c:val>
          <c:extLs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Sheet1!$D$2:$D$3</c:f>
              <c:numCache>
                <c:formatCode>General</c:formatCode>
                <c:ptCount val="2"/>
                <c:pt idx="0">
                  <c:v>52</c:v>
                </c:pt>
              </c:numCache>
            </c:numRef>
          </c:val>
          <c:extLs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242852528"/>
        <c:axId val="242852920"/>
      </c:barChart>
      <c:catAx>
        <c:axId val="242852528"/>
        <c:scaling>
          <c:orientation val="minMax"/>
        </c:scaling>
        <c:delete val="1"/>
        <c:axPos val="b"/>
        <c:numFmt formatCode="General" sourceLinked="1"/>
        <c:majorTickMark val="none"/>
        <c:minorTickMark val="none"/>
        <c:tickLblPos val="nextTo"/>
        <c:crossAx val="242852920"/>
        <c:crosses val="autoZero"/>
        <c:auto val="1"/>
        <c:lblAlgn val="ctr"/>
        <c:lblOffset val="100"/>
        <c:noMultiLvlLbl val="0"/>
      </c:catAx>
      <c:valAx>
        <c:axId val="242852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2852528"/>
        <c:crosses val="autoZero"/>
        <c:crossBetween val="between"/>
      </c:valAx>
      <c:spPr>
        <a:noFill/>
        <a:ln>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77641397766452E-2"/>
          <c:y val="5.0236406619385346E-2"/>
          <c:w val="0.65006851165663115"/>
          <c:h val="0.89598620651142014"/>
        </c:manualLayout>
      </c:layout>
      <c:barChart>
        <c:barDir val="col"/>
        <c:grouping val="clustered"/>
        <c:varyColors val="0"/>
        <c:ser>
          <c:idx val="0"/>
          <c:order val="0"/>
          <c:tx>
            <c:strRef>
              <c:f>'Summary 2'!$A$2</c:f>
              <c:strCache>
                <c:ptCount val="1"/>
                <c:pt idx="0">
                  <c:v>Enterprise  Applications</c:v>
                </c:pt>
              </c:strCache>
            </c:strRef>
          </c:tx>
          <c:spPr>
            <a:solidFill>
              <a:srgbClr val="21978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March</c:v>
                </c:pt>
                <c:pt idx="1">
                  <c:v>April</c:v>
                </c:pt>
                <c:pt idx="2">
                  <c:v>May</c:v>
                </c:pt>
              </c:strCache>
            </c:strRef>
          </c:cat>
          <c:val>
            <c:numRef>
              <c:f>'Summary 2'!$D$2:$F$2</c:f>
              <c:numCache>
                <c:formatCode>0.00%</c:formatCode>
                <c:ptCount val="3"/>
                <c:pt idx="0">
                  <c:v>1</c:v>
                </c:pt>
                <c:pt idx="1">
                  <c:v>0.99907407407407411</c:v>
                </c:pt>
                <c:pt idx="2">
                  <c:v>1</c:v>
                </c:pt>
              </c:numCache>
            </c:numRef>
          </c:val>
          <c:extLst>
            <c:ext xmlns:c16="http://schemas.microsoft.com/office/drawing/2014/chart" uri="{C3380CC4-5D6E-409C-BE32-E72D297353CC}">
              <c16:uniqueId val="{00000000-360F-41F9-84BB-F5B886EEDC25}"/>
            </c:ext>
          </c:extLst>
        </c:ser>
        <c:ser>
          <c:idx val="1"/>
          <c:order val="1"/>
          <c:tx>
            <c:strRef>
              <c:f>'Summary 2'!$A$3</c:f>
              <c:strCache>
                <c:ptCount val="1"/>
                <c:pt idx="0">
                  <c:v>Customer Service Applications</c:v>
                </c:pt>
              </c:strCache>
            </c:strRef>
          </c:tx>
          <c:spPr>
            <a:solidFill>
              <a:srgbClr val="E8EFED"/>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March</c:v>
                </c:pt>
                <c:pt idx="1">
                  <c:v>April</c:v>
                </c:pt>
                <c:pt idx="2">
                  <c:v>May</c:v>
                </c:pt>
              </c:strCache>
            </c:strRef>
          </c:cat>
          <c:val>
            <c:numRef>
              <c:f>'Summary 2'!$D$3:$F$3</c:f>
              <c:numCache>
                <c:formatCode>0.00%</c:formatCode>
                <c:ptCount val="3"/>
                <c:pt idx="0">
                  <c:v>1</c:v>
                </c:pt>
                <c:pt idx="1">
                  <c:v>1</c:v>
                </c:pt>
                <c:pt idx="2">
                  <c:v>1</c:v>
                </c:pt>
              </c:numCache>
            </c:numRef>
          </c:val>
          <c:extLst>
            <c:ext xmlns:c16="http://schemas.microsoft.com/office/drawing/2014/chart" uri="{C3380CC4-5D6E-409C-BE32-E72D297353CC}">
              <c16:uniqueId val="{00000001-360F-41F9-84BB-F5B886EEDC25}"/>
            </c:ext>
          </c:extLst>
        </c:ser>
        <c:ser>
          <c:idx val="2"/>
          <c:order val="2"/>
          <c:tx>
            <c:strRef>
              <c:f>'Summary 2'!$A$4</c:f>
              <c:strCache>
                <c:ptCount val="1"/>
                <c:pt idx="0">
                  <c:v>Financial / Administrative Services Apps</c:v>
                </c:pt>
              </c:strCache>
            </c:strRef>
          </c:tx>
          <c:spPr>
            <a:solidFill>
              <a:srgbClr val="00444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March</c:v>
                </c:pt>
                <c:pt idx="1">
                  <c:v>April</c:v>
                </c:pt>
                <c:pt idx="2">
                  <c:v>May</c:v>
                </c:pt>
              </c:strCache>
            </c:strRef>
          </c:cat>
          <c:val>
            <c:numRef>
              <c:f>'Summary 2'!$D$4:$F$4</c:f>
              <c:numCache>
                <c:formatCode>0.00%</c:formatCode>
                <c:ptCount val="3"/>
                <c:pt idx="0">
                  <c:v>1</c:v>
                </c:pt>
                <c:pt idx="1">
                  <c:v>1</c:v>
                </c:pt>
                <c:pt idx="2">
                  <c:v>1</c:v>
                </c:pt>
              </c:numCache>
            </c:numRef>
          </c:val>
          <c:extLst>
            <c:ext xmlns:c16="http://schemas.microsoft.com/office/drawing/2014/chart" uri="{C3380CC4-5D6E-409C-BE32-E72D297353CC}">
              <c16:uniqueId val="{00000002-360F-41F9-84BB-F5B886EEDC25}"/>
            </c:ext>
          </c:extLst>
        </c:ser>
        <c:ser>
          <c:idx val="3"/>
          <c:order val="3"/>
          <c:tx>
            <c:strRef>
              <c:f>'Summary 2'!$A$5</c:f>
              <c:strCache>
                <c:ptCount val="1"/>
                <c:pt idx="0">
                  <c:v>Field Services Applications</c:v>
                </c:pt>
              </c:strCache>
            </c:strRef>
          </c:tx>
          <c:spPr>
            <a:solidFill>
              <a:srgbClr val="B7CDC2"/>
            </a:solidFill>
            <a:ln>
              <a:solidFill>
                <a:schemeClr val="accent1"/>
              </a:solidFill>
            </a:ln>
            <a:effectLst/>
          </c:spPr>
          <c:invertIfNegative val="0"/>
          <c:dLbls>
            <c:spPr>
              <a:noFill/>
              <a:ln>
                <a:noFill/>
              </a:ln>
              <a:effectLst/>
            </c:spPr>
            <c:txPr>
              <a:bodyPr rot="-5400000" spcFirstLastPara="1" vertOverflow="ellipsis" wrap="square" lIns="38100" tIns="19050" rIns="38100" bIns="19050" anchor="t" anchorCtr="0">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March</c:v>
                </c:pt>
                <c:pt idx="1">
                  <c:v>April</c:v>
                </c:pt>
                <c:pt idx="2">
                  <c:v>May</c:v>
                </c:pt>
              </c:strCache>
            </c:strRef>
          </c:cat>
          <c:val>
            <c:numRef>
              <c:f>'Summary 2'!$D$5:$F$5</c:f>
              <c:numCache>
                <c:formatCode>0.00%</c:formatCode>
                <c:ptCount val="3"/>
                <c:pt idx="0">
                  <c:v>1</c:v>
                </c:pt>
                <c:pt idx="1">
                  <c:v>1</c:v>
                </c:pt>
                <c:pt idx="2">
                  <c:v>1</c:v>
                </c:pt>
              </c:numCache>
            </c:numRef>
          </c:val>
          <c:extLst>
            <c:ext xmlns:c16="http://schemas.microsoft.com/office/drawing/2014/chart" uri="{C3380CC4-5D6E-409C-BE32-E72D297353CC}">
              <c16:uniqueId val="{00000003-360F-41F9-84BB-F5B886EEDC25}"/>
            </c:ext>
          </c:extLst>
        </c:ser>
        <c:dLbls>
          <c:showLegendKey val="0"/>
          <c:showVal val="0"/>
          <c:showCatName val="0"/>
          <c:showSerName val="0"/>
          <c:showPercent val="0"/>
          <c:showBubbleSize val="0"/>
        </c:dLbls>
        <c:gapWidth val="219"/>
        <c:overlap val="-27"/>
        <c:axId val="619433552"/>
        <c:axId val="619435520"/>
      </c:barChart>
      <c:catAx>
        <c:axId val="61943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435520"/>
        <c:crosses val="autoZero"/>
        <c:auto val="1"/>
        <c:lblAlgn val="ctr"/>
        <c:lblOffset val="100"/>
        <c:noMultiLvlLbl val="0"/>
      </c:catAx>
      <c:valAx>
        <c:axId val="619435520"/>
        <c:scaling>
          <c:orientation val="minMax"/>
          <c:max val="1"/>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619433552"/>
        <c:crosses val="autoZero"/>
        <c:crossBetween val="between"/>
        <c:majorUnit val="1.0000000000000002E-2"/>
      </c:valAx>
      <c:spPr>
        <a:noFill/>
        <a:ln>
          <a:noFill/>
        </a:ln>
        <a:effectLst/>
      </c:spPr>
    </c:plotArea>
    <c:legend>
      <c:legendPos val="tr"/>
      <c:layout>
        <c:manualLayout>
          <c:xMode val="edge"/>
          <c:yMode val="edge"/>
          <c:x val="0.75479948399467078"/>
          <c:y val="2.8576307479637336E-2"/>
          <c:w val="0.1553718614120603"/>
          <c:h val="0.62806731231213331"/>
        </c:manualLayout>
      </c:layout>
      <c:overlay val="0"/>
      <c:spPr>
        <a:noFill/>
        <a:ln>
          <a:noFill/>
        </a:ln>
        <a:effectLst/>
      </c:spPr>
      <c:txPr>
        <a:bodyPr rot="0" spcFirstLastPara="1" vertOverflow="ellipsis" vert="horz" wrap="square" anchor="t" anchorCtr="1"/>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75000"/>
                    <a:lumOff val="25000"/>
                  </a:schemeClr>
                </a:solidFill>
                <a:latin typeface="Franklin Gothic Book" panose="020B0503020102020204" pitchFamily="34" charset="0"/>
                <a:ea typeface="+mn-ea"/>
                <a:cs typeface="+mn-cs"/>
              </a:defRPr>
            </a:pPr>
            <a:r>
              <a:rPr lang="en-US" sz="1100" dirty="0">
                <a:solidFill>
                  <a:schemeClr val="tx1">
                    <a:lumMod val="75000"/>
                    <a:lumOff val="25000"/>
                  </a:schemeClr>
                </a:solidFill>
                <a:latin typeface="Franklin Gothic Book" panose="020B0503020102020204" pitchFamily="34" charset="0"/>
              </a:rPr>
              <a:t>Customer Service Application Availability</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75000"/>
                  <a:lumOff val="25000"/>
                </a:schemeClr>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1"/>
          <c:order val="0"/>
          <c:tx>
            <c:strRef>
              <c:f>'Summary 2'!$I$2</c:f>
              <c:strCache>
                <c:ptCount val="1"/>
                <c:pt idx="0">
                  <c:v>March</c:v>
                </c:pt>
              </c:strCache>
            </c:strRef>
          </c:tx>
          <c:spPr>
            <a:solidFill>
              <a:srgbClr val="B7CDC2"/>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2'!$I$3:$I$9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70F3-4472-91D4-7419E92DB2F6}"/>
            </c:ext>
          </c:extLst>
        </c:ser>
        <c:ser>
          <c:idx val="2"/>
          <c:order val="1"/>
          <c:tx>
            <c:strRef>
              <c:f>'Summary 2'!$J$2</c:f>
              <c:strCache>
                <c:ptCount val="1"/>
                <c:pt idx="0">
                  <c:v>April</c:v>
                </c:pt>
              </c:strCache>
            </c:strRef>
          </c:tx>
          <c:spPr>
            <a:solidFill>
              <a:srgbClr val="004445"/>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2'!$J$3:$J$9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1-70F3-4472-91D4-7419E92DB2F6}"/>
            </c:ext>
          </c:extLst>
        </c:ser>
        <c:ser>
          <c:idx val="0"/>
          <c:order val="2"/>
          <c:tx>
            <c:strRef>
              <c:f>'Summary 2'!$K$2</c:f>
              <c:strCache>
                <c:ptCount val="1"/>
                <c:pt idx="0">
                  <c:v>May</c:v>
                </c:pt>
              </c:strCache>
            </c:strRef>
          </c:tx>
          <c:spPr>
            <a:solidFill>
              <a:schemeClr val="accent1"/>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2'!$K$3:$K$9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2-70F3-4472-91D4-7419E92DB2F6}"/>
            </c:ext>
          </c:extLst>
        </c:ser>
        <c:dLbls>
          <c:showLegendKey val="0"/>
          <c:showVal val="0"/>
          <c:showCatName val="0"/>
          <c:showSerName val="0"/>
          <c:showPercent val="0"/>
          <c:showBubbleSize val="0"/>
        </c:dLbls>
        <c:gapWidth val="219"/>
        <c:overlap val="-27"/>
        <c:axId val="626640632"/>
        <c:axId val="626640960"/>
      </c:barChart>
      <c:catAx>
        <c:axId val="62664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626640960"/>
        <c:crosses val="autoZero"/>
        <c:auto val="1"/>
        <c:lblAlgn val="ctr"/>
        <c:lblOffset val="100"/>
        <c:noMultiLvlLbl val="0"/>
      </c:catAx>
      <c:valAx>
        <c:axId val="626640960"/>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626640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F783-44BB-9BCB-4467D94A959D}"/>
              </c:ext>
            </c:extLst>
          </c:dPt>
          <c:dPt>
            <c:idx val="1"/>
            <c:bubble3D val="0"/>
            <c:explosion val="0"/>
            <c:spPr>
              <a:solidFill>
                <a:srgbClr val="003B49"/>
              </a:solidFill>
              <a:ln>
                <a:noFill/>
              </a:ln>
              <a:effectLst/>
            </c:spPr>
            <c:extLst>
              <c:ext xmlns:c16="http://schemas.microsoft.com/office/drawing/2014/chart" uri="{C3380CC4-5D6E-409C-BE32-E72D297353CC}">
                <c16:uniqueId val="{00000003-F783-44BB-9BCB-4467D94A959D}"/>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83-44BB-9BCB-4467D94A959D}"/>
                </c:ext>
              </c:extLst>
            </c:dLbl>
            <c:dLbl>
              <c:idx val="1"/>
              <c:layout>
                <c:manualLayout>
                  <c:x val="0.22719033232628399"/>
                  <c:y val="2.6143790849673203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83-44BB-9BCB-4467D94A95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211263</c:v>
                </c:pt>
                <c:pt idx="1">
                  <c:v>24279</c:v>
                </c:pt>
              </c:numCache>
            </c:numRef>
          </c:val>
          <c:extLst>
            <c:ext xmlns:c16="http://schemas.microsoft.com/office/drawing/2014/chart" uri="{C3380CC4-5D6E-409C-BE32-E72D297353CC}">
              <c16:uniqueId val="{00000004-F783-44BB-9BCB-4467D94A959D}"/>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rgbClr val="595959"/>
                </a:solidFill>
                <a:latin typeface="Franklin Gothic Book" panose="020B0503020102020204" pitchFamily="34" charset="0"/>
              </a:rPr>
              <a:t>Payment Transactions by Platform Type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7.8785161755655746E-3"/>
                  <c:y val="0"/>
                </c:manualLayout>
              </c:layout>
              <c:tx>
                <c:rich>
                  <a:bodyPr/>
                  <a:lstStyle/>
                  <a:p>
                    <a:fld id="{858034BA-D27F-4852-B01D-D6957101804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22-4875-9C79-C19C2AF69A59}"/>
                </c:ext>
              </c:extLst>
            </c:dLbl>
            <c:dLbl>
              <c:idx val="1"/>
              <c:layout>
                <c:manualLayout>
                  <c:x val="2.6261720585218661E-3"/>
                  <c:y val="-4.7271101940875832E-2"/>
                </c:manualLayout>
              </c:layout>
              <c:tx>
                <c:rich>
                  <a:bodyPr/>
                  <a:lstStyle/>
                  <a:p>
                    <a:fld id="{43B8548B-5C62-49B6-B49C-A1478E03FBF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22-4875-9C79-C19C2AF69A59}"/>
                </c:ext>
              </c:extLst>
            </c:dLbl>
            <c:dLbl>
              <c:idx val="2"/>
              <c:tx>
                <c:rich>
                  <a:bodyPr/>
                  <a:lstStyle/>
                  <a:p>
                    <a:fld id="{E7C79720-7F11-4EE3-A269-41C0361B7D1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Sheet1!$B$2:$B$4</c:f>
              <c:numCache>
                <c:formatCode>#,##0</c:formatCode>
                <c:ptCount val="3"/>
                <c:pt idx="0">
                  <c:v>48430</c:v>
                </c:pt>
                <c:pt idx="1">
                  <c:v>37486</c:v>
                </c:pt>
                <c:pt idx="2">
                  <c:v>38945</c:v>
                </c:pt>
              </c:numCache>
            </c:numRef>
          </c:val>
          <c:extLst>
            <c:ext xmlns:c16="http://schemas.microsoft.com/office/drawing/2014/chart" uri="{C3380CC4-5D6E-409C-BE32-E72D297353CC}">
              <c16:uniqueId val="{00000003-D922-4875-9C79-C19C2AF69A59}"/>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1.5757032351131222E-2"/>
                  <c:y val="1.5757033980291994E-2"/>
                </c:manualLayout>
              </c:layout>
              <c:tx>
                <c:rich>
                  <a:bodyPr/>
                  <a:lstStyle/>
                  <a:p>
                    <a:fld id="{02E537E6-C30A-4FB7-8E14-09CF66F9E91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922-4875-9C79-C19C2AF69A59}"/>
                </c:ext>
              </c:extLst>
            </c:dLbl>
            <c:dLbl>
              <c:idx val="1"/>
              <c:layout>
                <c:manualLayout>
                  <c:x val="-2.1009376468174929E-2"/>
                  <c:y val="4.7271101940875762E-2"/>
                </c:manualLayout>
              </c:layout>
              <c:tx>
                <c:rich>
                  <a:bodyPr/>
                  <a:lstStyle/>
                  <a:p>
                    <a:fld id="{DCFD8B34-1E67-4F9F-B2D3-4C71212E6B0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922-4875-9C79-C19C2AF69A59}"/>
                </c:ext>
              </c:extLst>
            </c:dLbl>
            <c:dLbl>
              <c:idx val="2"/>
              <c:layout>
                <c:manualLayout>
                  <c:x val="-6.8280473521568519E-2"/>
                  <c:y val="3.9392584950729802E-2"/>
                </c:manualLayout>
              </c:layout>
              <c:tx>
                <c:rich>
                  <a:bodyPr/>
                  <a:lstStyle/>
                  <a:p>
                    <a:fld id="{2518CEEB-25FE-4B72-B7AF-02D5ED48D9D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Sheet1!$C$2:$C$4</c:f>
              <c:numCache>
                <c:formatCode>#,##0</c:formatCode>
                <c:ptCount val="3"/>
                <c:pt idx="0">
                  <c:v>17590</c:v>
                </c:pt>
                <c:pt idx="1">
                  <c:v>16187</c:v>
                </c:pt>
                <c:pt idx="2">
                  <c:v>16275</c:v>
                </c:pt>
              </c:numCache>
            </c:numRef>
          </c:val>
          <c:extLst>
            <c:ext xmlns:c16="http://schemas.microsoft.com/office/drawing/2014/chart" uri="{C3380CC4-5D6E-409C-BE32-E72D297353CC}">
              <c16:uniqueId val="{00000007-D922-4875-9C79-C19C2AF69A59}"/>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3.4140236760784259E-2"/>
                  <c:y val="-3.1514067960583911E-2"/>
                </c:manualLayout>
              </c:layout>
              <c:tx>
                <c:rich>
                  <a:bodyPr/>
                  <a:lstStyle/>
                  <a:p>
                    <a:fld id="{A8041A78-3FB9-4519-A8C7-4607153435A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922-4875-9C79-C19C2AF69A59}"/>
                </c:ext>
              </c:extLst>
            </c:dLbl>
            <c:dLbl>
              <c:idx val="1"/>
              <c:layout>
                <c:manualLayout>
                  <c:x val="3.4140236760784162E-2"/>
                  <c:y val="-1.5757033980291921E-2"/>
                </c:manualLayout>
              </c:layout>
              <c:tx>
                <c:rich>
                  <a:bodyPr/>
                  <a:lstStyle/>
                  <a:p>
                    <a:fld id="{4C4EF54E-A0F0-4FAB-90E2-B241E4C4E263}"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922-4875-9C79-C19C2AF69A59}"/>
                </c:ext>
              </c:extLst>
            </c:dLbl>
            <c:dLbl>
              <c:idx val="2"/>
              <c:tx>
                <c:rich>
                  <a:bodyPr/>
                  <a:lstStyle/>
                  <a:p>
                    <a:fld id="{DA35892A-123A-4DB4-9375-CBBF685FCA2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Sheet1!$D$2:$D$4</c:f>
              <c:numCache>
                <c:formatCode>#,##0</c:formatCode>
                <c:ptCount val="3"/>
                <c:pt idx="0">
                  <c:v>25558</c:v>
                </c:pt>
                <c:pt idx="1">
                  <c:v>23492</c:v>
                </c:pt>
                <c:pt idx="2">
                  <c:v>22949</c:v>
                </c:pt>
              </c:numCache>
            </c:numRef>
          </c:val>
          <c:extLst>
            <c:ext xmlns:c16="http://schemas.microsoft.com/office/drawing/2014/chart" uri="{C3380CC4-5D6E-409C-BE32-E72D297353CC}">
              <c16:uniqueId val="{0000000B-D922-4875-9C79-C19C2AF69A59}"/>
            </c:ext>
          </c:extLst>
        </c:ser>
        <c:ser>
          <c:idx val="3"/>
          <c:order val="3"/>
          <c:tx>
            <c:strRef>
              <c:f>Sheet1!$E$1</c:f>
              <c:strCache>
                <c:ptCount val="1"/>
                <c:pt idx="0">
                  <c:v>Web</c:v>
                </c:pt>
              </c:strCache>
            </c:strRef>
          </c:tx>
          <c:spPr>
            <a:solidFill>
              <a:srgbClr val="279989"/>
            </a:solidFill>
            <a:ln>
              <a:noFill/>
            </a:ln>
            <a:effectLst/>
          </c:spPr>
          <c:invertIfNegative val="0"/>
          <c:dLbls>
            <c:dLbl>
              <c:idx val="0"/>
              <c:layout>
                <c:manualLayout>
                  <c:x val="5.2523441170437323E-3"/>
                  <c:y val="-7.8785169901459604E-3"/>
                </c:manualLayout>
              </c:layout>
              <c:tx>
                <c:rich>
                  <a:bodyPr/>
                  <a:lstStyle/>
                  <a:p>
                    <a:fld id="{8835F00F-B0D8-41E6-ABDB-DD90C9300D1F}"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922-4875-9C79-C19C2AF69A59}"/>
                </c:ext>
              </c:extLst>
            </c:dLbl>
            <c:dLbl>
              <c:idx val="1"/>
              <c:tx>
                <c:rich>
                  <a:bodyPr/>
                  <a:lstStyle/>
                  <a:p>
                    <a:fld id="{A15A5382-4C02-46FE-ABCF-DDF132BEA5DC}"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922-4875-9C79-C19C2AF69A59}"/>
                </c:ext>
              </c:extLst>
            </c:dLbl>
            <c:dLbl>
              <c:idx val="2"/>
              <c:layout>
                <c:manualLayout>
                  <c:x val="1.8383204409652871E-2"/>
                  <c:y val="0"/>
                </c:manualLayout>
              </c:layout>
              <c:tx>
                <c:rich>
                  <a:bodyPr/>
                  <a:lstStyle/>
                  <a:p>
                    <a:fld id="{71697C9E-B0E7-4D2C-B5F0-ED80398387C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Sheet1!$E$2:$E$4</c:f>
              <c:numCache>
                <c:formatCode>#,##0</c:formatCode>
                <c:ptCount val="3"/>
                <c:pt idx="0">
                  <c:v>56728</c:v>
                </c:pt>
                <c:pt idx="1">
                  <c:v>51010</c:v>
                </c:pt>
                <c:pt idx="2">
                  <c:v>53144</c:v>
                </c:pt>
              </c:numCache>
            </c:numRef>
          </c:val>
          <c:extLst>
            <c:ext xmlns:c16="http://schemas.microsoft.com/office/drawing/2014/chart" uri="{C3380CC4-5D6E-409C-BE32-E72D297353CC}">
              <c16:uniqueId val="{0000000F-D922-4875-9C79-C19C2AF69A59}"/>
            </c:ext>
          </c:extLst>
        </c:ser>
        <c:ser>
          <c:idx val="4"/>
          <c:order val="4"/>
          <c:tx>
            <c:strRef>
              <c:f>Sheet1!#REF!</c:f>
              <c:strCache>
                <c:ptCount val="1"/>
                <c:pt idx="0">
                  <c:v>#REF!</c:v>
                </c:pt>
              </c:strCache>
            </c:strRef>
          </c:tx>
          <c:spPr>
            <a:solidFill>
              <a:schemeClr val="accent5"/>
            </a:solidFill>
            <a:ln>
              <a:noFill/>
            </a:ln>
            <a:effectLst/>
          </c:spPr>
          <c:invertIfNegative val="0"/>
          <c:cat>
            <c:strRef>
              <c:f>Sheet1!$A$2:$A$4</c:f>
              <c:strCache>
                <c:ptCount val="3"/>
                <c:pt idx="0">
                  <c:v>March</c:v>
                </c:pt>
                <c:pt idx="1">
                  <c:v>April</c:v>
                </c:pt>
                <c:pt idx="2">
                  <c:v>May</c:v>
                </c:pt>
              </c:strCache>
            </c:strRef>
          </c:cat>
          <c:val>
            <c:numRef>
              <c:f>Sheet1!#REF!</c:f>
              <c:numCache>
                <c:formatCode>General</c:formatCode>
                <c:ptCount val="1"/>
                <c:pt idx="0">
                  <c:v>1</c:v>
                </c:pt>
              </c:numCache>
            </c:numRef>
          </c:val>
          <c:extLst>
            <c:ext xmlns:c16="http://schemas.microsoft.com/office/drawing/2014/chart" uri="{C3380CC4-5D6E-409C-BE32-E72D297353CC}">
              <c16:uniqueId val="{00000000-A242-4BF9-B797-A7707E75384E}"/>
            </c:ext>
          </c:extLst>
        </c:ser>
        <c:dLbls>
          <c:showLegendKey val="0"/>
          <c:showVal val="0"/>
          <c:showCatName val="0"/>
          <c:showSerName val="0"/>
          <c:showPercent val="0"/>
          <c:showBubbleSize val="0"/>
        </c:dLbls>
        <c:gapWidth val="219"/>
        <c:overlap val="-27"/>
        <c:axId val="241036920"/>
        <c:axId val="519730216"/>
      </c:barChart>
      <c:catAx>
        <c:axId val="24103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30216"/>
        <c:crosses val="autoZero"/>
        <c:auto val="1"/>
        <c:lblAlgn val="ctr"/>
        <c:lblOffset val="100"/>
        <c:noMultiLvlLbl val="1"/>
      </c:catAx>
      <c:valAx>
        <c:axId val="519730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241036920"/>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r>
              <a:rPr lang="en-US" sz="1600" b="1" dirty="0">
                <a:solidFill>
                  <a:srgbClr val="595959"/>
                </a:solidFill>
                <a:latin typeface="Franklin Gothic Book" panose="020B0503020102020204" pitchFamily="34" charset="0"/>
              </a:rPr>
              <a:t>Revenue</a:t>
            </a:r>
            <a:r>
              <a:rPr lang="en-US" sz="1600" b="1" baseline="0" dirty="0">
                <a:solidFill>
                  <a:srgbClr val="595959"/>
                </a:solidFill>
                <a:latin typeface="Franklin Gothic Book" panose="020B0503020102020204" pitchFamily="34" charset="0"/>
              </a:rPr>
              <a:t> Collected by Platform Type</a:t>
            </a:r>
            <a:endParaRPr lang="en-US" sz="1600" b="1" dirty="0">
              <a:solidFill>
                <a:srgbClr val="595959"/>
              </a:solidFill>
              <a:latin typeface="Franklin Gothic Book" panose="020B05030201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0"/>
                  <c:y val="0"/>
                </c:manualLayout>
              </c:layout>
              <c:tx>
                <c:rich>
                  <a:bodyPr/>
                  <a:lstStyle/>
                  <a:p>
                    <a:fld id="{85A45954-71CC-4B09-B9DF-D0C11802779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31-45DE-A865-01ACFA1DB325}"/>
                </c:ext>
              </c:extLst>
            </c:dLbl>
            <c:dLbl>
              <c:idx val="1"/>
              <c:layout>
                <c:manualLayout>
                  <c:x val="-1.7261747672665667E-2"/>
                  <c:y val="-2.1577187034794998E-2"/>
                </c:manualLayout>
              </c:layout>
              <c:tx>
                <c:rich>
                  <a:bodyPr/>
                  <a:lstStyle/>
                  <a:p>
                    <a:fld id="{AC57CCA1-60D6-47FC-85AD-817760F7E83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31-45DE-A865-01ACFA1DB325}"/>
                </c:ext>
              </c:extLst>
            </c:dLbl>
            <c:dLbl>
              <c:idx val="2"/>
              <c:layout>
                <c:manualLayout>
                  <c:x val="-2.5892621508998528E-2"/>
                  <c:y val="-2.1577187034794998E-2"/>
                </c:manualLayout>
              </c:layout>
              <c:tx>
                <c:rich>
                  <a:bodyPr/>
                  <a:lstStyle/>
                  <a:p>
                    <a:fld id="{B142D4D5-D33E-4601-A58D-09B1AB094E0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Sheet1!$B$2:$B$4</c:f>
              <c:numCache>
                <c:formatCode>"$"#,##0.00_);[Red]\("$"#,##0.00\)</c:formatCode>
                <c:ptCount val="3"/>
                <c:pt idx="0">
                  <c:v>17.940999999999999</c:v>
                </c:pt>
                <c:pt idx="1">
                  <c:v>14.5998</c:v>
                </c:pt>
                <c:pt idx="2">
                  <c:v>14.53</c:v>
                </c:pt>
              </c:numCache>
            </c:numRef>
          </c:val>
          <c:extLst>
            <c:ext xmlns:c16="http://schemas.microsoft.com/office/drawing/2014/chart" uri="{C3380CC4-5D6E-409C-BE32-E72D297353CC}">
              <c16:uniqueId val="{00000003-2831-45DE-A865-01ACFA1DB325}"/>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2.0138705618109883E-2"/>
                  <c:y val="-4.3154374069589996E-3"/>
                </c:manualLayout>
              </c:layout>
              <c:tx>
                <c:rich>
                  <a:bodyPr/>
                  <a:lstStyle/>
                  <a:p>
                    <a:fld id="{143C7B78-EBA3-47CA-AA84-5669D2EF7AE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831-45DE-A865-01ACFA1DB325}"/>
                </c:ext>
              </c:extLst>
            </c:dLbl>
            <c:dLbl>
              <c:idx val="1"/>
              <c:layout>
                <c:manualLayout>
                  <c:x val="-3.7400453290775501E-2"/>
                  <c:y val="0"/>
                </c:manualLayout>
              </c:layout>
              <c:tx>
                <c:rich>
                  <a:bodyPr/>
                  <a:lstStyle/>
                  <a:p>
                    <a:fld id="{F4862511-93BC-4A40-9F2E-59CE98C4BDA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831-45DE-A865-01ACFA1DB325}"/>
                </c:ext>
              </c:extLst>
            </c:dLbl>
            <c:dLbl>
              <c:idx val="2"/>
              <c:layout>
                <c:manualLayout>
                  <c:x val="-2.5892621508998528E-2"/>
                  <c:y val="4.3154374069590785E-3"/>
                </c:manualLayout>
              </c:layout>
              <c:tx>
                <c:rich>
                  <a:bodyPr/>
                  <a:lstStyle/>
                  <a:p>
                    <a:fld id="{18764823-2CAA-4C5A-A845-260788BAA40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Sheet1!$C$2:$C$4</c:f>
              <c:numCache>
                <c:formatCode>"$"#,##0.00_);[Red]\("$"#,##0.00\)</c:formatCode>
                <c:ptCount val="3"/>
                <c:pt idx="0">
                  <c:v>2.0539999999999998</c:v>
                </c:pt>
                <c:pt idx="1">
                  <c:v>1.8399000000000001</c:v>
                </c:pt>
                <c:pt idx="2">
                  <c:v>1.776</c:v>
                </c:pt>
              </c:numCache>
            </c:numRef>
          </c:val>
          <c:extLst>
            <c:ext xmlns:c16="http://schemas.microsoft.com/office/drawing/2014/chart" uri="{C3380CC4-5D6E-409C-BE32-E72D297353CC}">
              <c16:uniqueId val="{00000007-2831-45DE-A865-01ACFA1DB325}"/>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1.4384789727221292E-2"/>
                  <c:y val="-8.6308748139179992E-3"/>
                </c:manualLayout>
              </c:layout>
              <c:tx>
                <c:rich>
                  <a:bodyPr/>
                  <a:lstStyle/>
                  <a:p>
                    <a:fld id="{89FD6AF0-40AE-45E7-854C-BD81F05FBF8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831-45DE-A865-01ACFA1DB325}"/>
                </c:ext>
              </c:extLst>
            </c:dLbl>
            <c:dLbl>
              <c:idx val="1"/>
              <c:layout>
                <c:manualLayout>
                  <c:x val="2.8769579454442692E-3"/>
                  <c:y val="0"/>
                </c:manualLayout>
              </c:layout>
              <c:tx>
                <c:rich>
                  <a:bodyPr/>
                  <a:lstStyle/>
                  <a:p>
                    <a:fld id="{24BF4A64-B3EC-48CA-9266-7BCBD50BD1F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831-45DE-A865-01ACFA1DB325}"/>
                </c:ext>
              </c:extLst>
            </c:dLbl>
            <c:dLbl>
              <c:idx val="2"/>
              <c:tx>
                <c:rich>
                  <a:bodyPr/>
                  <a:lstStyle/>
                  <a:p>
                    <a:fld id="{8ADACE22-AA8E-478B-8E85-9235D9A389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Sheet1!$D$2:$D$4</c:f>
              <c:numCache>
                <c:formatCode>"$"#,##0.00_);[Red]\("$"#,##0.00\)</c:formatCode>
                <c:ptCount val="3"/>
                <c:pt idx="0">
                  <c:v>3.2719999999999998</c:v>
                </c:pt>
                <c:pt idx="1">
                  <c:v>2.8879999999999999</c:v>
                </c:pt>
                <c:pt idx="2">
                  <c:v>2.984</c:v>
                </c:pt>
              </c:numCache>
            </c:numRef>
          </c:val>
          <c:extLst>
            <c:ext xmlns:c16="http://schemas.microsoft.com/office/drawing/2014/chart" uri="{C3380CC4-5D6E-409C-BE32-E72D297353CC}">
              <c16:uniqueId val="{0000000B-2831-45DE-A865-01ACFA1DB325}"/>
            </c:ext>
          </c:extLst>
        </c:ser>
        <c:ser>
          <c:idx val="3"/>
          <c:order val="3"/>
          <c:tx>
            <c:strRef>
              <c:f>Sheet1!$E$1</c:f>
              <c:strCache>
                <c:ptCount val="1"/>
                <c:pt idx="0">
                  <c:v>Web</c:v>
                </c:pt>
              </c:strCache>
            </c:strRef>
          </c:tx>
          <c:spPr>
            <a:solidFill>
              <a:srgbClr val="279989"/>
            </a:solidFill>
            <a:ln>
              <a:noFill/>
            </a:ln>
            <a:effectLst/>
          </c:spPr>
          <c:invertIfNegative val="0"/>
          <c:dLbls>
            <c:dLbl>
              <c:idx val="0"/>
              <c:tx>
                <c:rich>
                  <a:bodyPr/>
                  <a:lstStyle/>
                  <a:p>
                    <a:fld id="{6E7096AB-F9A9-4086-BD51-0ADF285C0CD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831-45DE-A865-01ACFA1DB325}"/>
                </c:ext>
              </c:extLst>
            </c:dLbl>
            <c:dLbl>
              <c:idx val="1"/>
              <c:tx>
                <c:rich>
                  <a:bodyPr/>
                  <a:lstStyle/>
                  <a:p>
                    <a:fld id="{BEE850F7-EC2A-4324-A57F-152772D8EA7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831-45DE-A865-01ACFA1DB325}"/>
                </c:ext>
              </c:extLst>
            </c:dLbl>
            <c:dLbl>
              <c:idx val="2"/>
              <c:tx>
                <c:rich>
                  <a:bodyPr/>
                  <a:lstStyle/>
                  <a:p>
                    <a:fld id="{5C18EA57-B335-4123-BF4F-E3B0468F0EA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Sheet1!$E$2:$E$4</c:f>
              <c:numCache>
                <c:formatCode>"$"#,##0.00_);[Red]\("$"#,##0.00\)</c:formatCode>
                <c:ptCount val="3"/>
                <c:pt idx="0">
                  <c:v>10.362</c:v>
                </c:pt>
                <c:pt idx="1">
                  <c:v>8.8691999999999993</c:v>
                </c:pt>
                <c:pt idx="2">
                  <c:v>9.5039999999999996</c:v>
                </c:pt>
              </c:numCache>
            </c:numRef>
          </c:val>
          <c:extLst>
            <c:ext xmlns:c16="http://schemas.microsoft.com/office/drawing/2014/chart" uri="{C3380CC4-5D6E-409C-BE32-E72D297353CC}">
              <c16:uniqueId val="{0000000F-2831-45DE-A865-01ACFA1DB325}"/>
            </c:ext>
          </c:extLst>
        </c:ser>
        <c:dLbls>
          <c:showLegendKey val="0"/>
          <c:showVal val="0"/>
          <c:showCatName val="0"/>
          <c:showSerName val="0"/>
          <c:showPercent val="0"/>
          <c:showBubbleSize val="0"/>
        </c:dLbls>
        <c:gapWidth val="219"/>
        <c:overlap val="-27"/>
        <c:axId val="519731000"/>
        <c:axId val="519731392"/>
      </c:barChart>
      <c:catAx>
        <c:axId val="51973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392"/>
        <c:crosses val="autoZero"/>
        <c:auto val="1"/>
        <c:lblAlgn val="ctr"/>
        <c:lblOffset val="100"/>
        <c:noMultiLvlLbl val="1"/>
      </c:catAx>
      <c:valAx>
        <c:axId val="5197313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000"/>
        <c:crosses val="autoZero"/>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manualLayout>
                  <c:x val="0.12500008202099733"/>
                  <c:y val="2.6562746062992068E-2"/>
                </c:manualLayout>
              </c:layout>
              <c:tx>
                <c:rich>
                  <a:bodyPr/>
                  <a:lstStyle/>
                  <a:p>
                    <a:r>
                      <a:rPr lang="en-US" dirty="0"/>
                      <a:t>Operating</a:t>
                    </a:r>
                    <a:br>
                      <a:rPr lang="en-US" baseline="0" dirty="0"/>
                    </a:br>
                    <a:fld id="{D2875B14-D50D-410A-9DFE-ABD93C30D72D}"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1222814960629921"/>
                      <c:h val="0.11802239173228346"/>
                    </c:manualLayout>
                  </c15:layout>
                  <c15:dlblFieldTable/>
                  <c15:showDataLabelsRange val="0"/>
                </c:ext>
                <c:ext xmlns:c16="http://schemas.microsoft.com/office/drawing/2014/chart" uri="{C3380CC4-5D6E-409C-BE32-E72D297353CC}">
                  <c16:uniqueId val="{00000000-FC72-4471-87D7-68928E99C773}"/>
                </c:ext>
              </c:extLst>
            </c:dLbl>
            <c:dLbl>
              <c:idx val="1"/>
              <c:layout>
                <c:manualLayout>
                  <c:x val="0.13749999999999993"/>
                  <c:y val="3.1250000000000002E-3"/>
                </c:manualLayout>
              </c:layout>
              <c:tx>
                <c:rich>
                  <a:bodyPr/>
                  <a:lstStyle/>
                  <a:p>
                    <a:r>
                      <a:rPr lang="en-US" dirty="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72-4471-87D7-68928E99C773}"/>
                </c:ext>
              </c:extLst>
            </c:dLbl>
            <c:dLbl>
              <c:idx val="2"/>
              <c:layout>
                <c:manualLayout>
                  <c:x val="9.375E-2"/>
                  <c:y val="3.1249999999999425E-3"/>
                </c:manualLayout>
              </c:layout>
              <c:tx>
                <c:rich>
                  <a:bodyPr/>
                  <a:lstStyle/>
                  <a:p>
                    <a:r>
                      <a:rPr lang="en-US" dirty="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88-46E0-A07B-59E436F9BC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Sheet1!$B$2:$B$4</c:f>
              <c:numCache>
                <c:formatCode>#,##0</c:formatCode>
                <c:ptCount val="3"/>
                <c:pt idx="0">
                  <c:v>28302</c:v>
                </c:pt>
                <c:pt idx="1">
                  <c:v>28656</c:v>
                </c:pt>
                <c:pt idx="2">
                  <c:v>29020</c:v>
                </c:pt>
              </c:numCache>
            </c:numRef>
          </c:val>
          <c:extLst>
            <c:ext xmlns:c16="http://schemas.microsoft.com/office/drawing/2014/chart" uri="{C3380CC4-5D6E-409C-BE32-E72D297353CC}">
              <c16:uniqueId val="{00000003-FC72-4471-87D7-68928E99C773}"/>
            </c:ext>
          </c:extLst>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B7CF17A4-F5AE-41E0-BAD0-CF450AA118F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4-FC72-4471-87D7-68928E99C773}"/>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E9CBA189-AF42-49A2-AAAF-3A5673E5E5AE}"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FC72-4471-87D7-68928E99C773}"/>
                </c:ext>
              </c:extLst>
            </c:dLbl>
            <c:dLbl>
              <c:idx val="2"/>
              <c:layout>
                <c:manualLayout>
                  <c:x val="5.8333333333333334E-2"/>
                  <c:y val="0.137500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A06C283C-652D-4CBF-A277-4159FA93E07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6-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Sheet1!$C$2:$C$4</c:f>
              <c:numCache>
                <c:formatCode>#,##0</c:formatCode>
                <c:ptCount val="3"/>
                <c:pt idx="0">
                  <c:v>277</c:v>
                </c:pt>
                <c:pt idx="1">
                  <c:v>221</c:v>
                </c:pt>
                <c:pt idx="2">
                  <c:v>172</c:v>
                </c:pt>
              </c:numCache>
            </c:numRef>
          </c:val>
          <c:extLst>
            <c:ext xmlns:c16="http://schemas.microsoft.com/office/drawing/2014/chart" uri="{C3380CC4-5D6E-409C-BE32-E72D297353CC}">
              <c16:uniqueId val="{00000007-FC72-4471-87D7-68928E99C773}"/>
            </c:ext>
          </c:extLst>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FC72-4471-87D7-68928E99C773}"/>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FC72-4471-87D7-68928E99C773}"/>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A-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Sheet1!$D$2:$D$4</c:f>
              <c:numCache>
                <c:formatCode>#,##0</c:formatCode>
                <c:ptCount val="3"/>
                <c:pt idx="0">
                  <c:v>1434</c:v>
                </c:pt>
                <c:pt idx="1">
                  <c:v>1033</c:v>
                </c:pt>
                <c:pt idx="2">
                  <c:v>718</c:v>
                </c:pt>
              </c:numCache>
            </c:numRef>
          </c:val>
          <c:extLst>
            <c:ext xmlns:c16="http://schemas.microsoft.com/office/drawing/2014/chart" uri="{C3380CC4-5D6E-409C-BE32-E72D297353CC}">
              <c16:uniqueId val="{0000000B-FC72-4471-87D7-68928E99C773}"/>
            </c:ext>
          </c:extLst>
        </c:ser>
        <c:dLbls>
          <c:showLegendKey val="0"/>
          <c:showVal val="0"/>
          <c:showCatName val="0"/>
          <c:showSerName val="0"/>
          <c:showPercent val="0"/>
          <c:showBubbleSize val="0"/>
        </c:dLbls>
        <c:gapWidth val="150"/>
        <c:overlap val="100"/>
        <c:axId val="240702328"/>
        <c:axId val="240702720"/>
      </c:barChart>
      <c:catAx>
        <c:axId val="24070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720"/>
        <c:crosses val="autoZero"/>
        <c:auto val="1"/>
        <c:lblAlgn val="ctr"/>
        <c:lblOffset val="100"/>
        <c:noMultiLvlLbl val="0"/>
      </c:catAx>
      <c:valAx>
        <c:axId val="2407027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1235531190307987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5.1971326164874619E-2"/>
                  <c:y val="-7.4844068718052284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FE0-4550-94EE-CB7C8933AF3A}"/>
                </c:ext>
              </c:extLst>
            </c:dLbl>
            <c:dLbl>
              <c:idx val="1"/>
              <c:layout>
                <c:manualLayout>
                  <c:x val="-3.2258064516129031E-2"/>
                  <c:y val="-7.484406871805222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E0-4550-94EE-CB7C8933AF3A}"/>
                </c:ext>
              </c:extLst>
            </c:dLbl>
            <c:dLbl>
              <c:idx val="2"/>
              <c:layout>
                <c:manualLayout>
                  <c:x val="1.4336917562723882E-2"/>
                  <c:y val="-1.27932282815305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c:v>
                </c:pt>
                <c:pt idx="1">
                  <c:v>April</c:v>
                </c:pt>
                <c:pt idx="2">
                  <c:v>May</c:v>
                </c:pt>
              </c:strCache>
            </c:strRef>
          </c:cat>
          <c:val>
            <c:numRef>
              <c:f>Sheet1!$B$2:$B$4</c:f>
              <c:numCache>
                <c:formatCode>#,##0</c:formatCode>
                <c:ptCount val="3"/>
                <c:pt idx="0">
                  <c:v>334</c:v>
                </c:pt>
                <c:pt idx="1">
                  <c:v>325</c:v>
                </c:pt>
                <c:pt idx="2">
                  <c:v>199</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4.3010752688172046E-2"/>
                  <c:y val="-7.1725565854800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550-94EE-CB7C8933AF3A}"/>
                </c:ext>
              </c:extLst>
            </c:dLbl>
            <c:dLbl>
              <c:idx val="1"/>
              <c:layout>
                <c:manualLayout>
                  <c:x val="-3.9426523297491037E-2"/>
                  <c:y val="-9.043658303431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550-94EE-CB7C8933AF3A}"/>
                </c:ext>
              </c:extLst>
            </c:dLbl>
            <c:dLbl>
              <c:idx val="2"/>
              <c:layout>
                <c:manualLayout>
                  <c:x val="-2.1505376344086152E-2"/>
                  <c:y val="-8.4199577307808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c:v>
                </c:pt>
                <c:pt idx="1">
                  <c:v>April</c:v>
                </c:pt>
                <c:pt idx="2">
                  <c:v>May</c:v>
                </c:pt>
              </c:strCache>
            </c:strRef>
          </c:cat>
          <c:val>
            <c:numRef>
              <c:f>Sheet1!$C$2:$C$4</c:f>
              <c:numCache>
                <c:formatCode>General</c:formatCode>
                <c:ptCount val="3"/>
                <c:pt idx="0">
                  <c:v>51</c:v>
                </c:pt>
                <c:pt idx="1">
                  <c:v>40</c:v>
                </c:pt>
                <c:pt idx="2">
                  <c:v>40</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35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1235531190307987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FE0-4550-94EE-CB7C8933AF3A}"/>
                </c:ext>
              </c:extLst>
            </c:dLbl>
            <c:dLbl>
              <c:idx val="1"/>
              <c:layout>
                <c:manualLayout>
                  <c:x val="-1.2544802867383579E-2"/>
                  <c:y val="-9.3555085897565282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E0-4550-94EE-CB7C8933AF3A}"/>
                </c:ext>
              </c:extLst>
            </c:dLbl>
            <c:dLbl>
              <c:idx val="2"/>
              <c:layout>
                <c:manualLayout>
                  <c:x val="-5.3763440860215058E-3"/>
                  <c:y val="-6.76616900763100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c:v>
                </c:pt>
                <c:pt idx="1">
                  <c:v>April</c:v>
                </c:pt>
                <c:pt idx="2">
                  <c:v>May</c:v>
                </c:pt>
              </c:strCache>
            </c:strRef>
          </c:cat>
          <c:val>
            <c:numRef>
              <c:f>Sheet1!$B$2:$B$4</c:f>
              <c:numCache>
                <c:formatCode>#,##0</c:formatCode>
                <c:ptCount val="3"/>
                <c:pt idx="0">
                  <c:v>160</c:v>
                </c:pt>
                <c:pt idx="1">
                  <c:v>75</c:v>
                </c:pt>
                <c:pt idx="2">
                  <c:v>76</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8.7813620071684584E-2"/>
                  <c:y val="2.4948022906017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550-94EE-CB7C8933AF3A}"/>
                </c:ext>
              </c:extLst>
            </c:dLbl>
            <c:dLbl>
              <c:idx val="1"/>
              <c:layout>
                <c:manualLayout>
                  <c:x val="-5.5555555555555552E-2"/>
                  <c:y val="5.3014548675286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550-94EE-CB7C8933AF3A}"/>
                </c:ext>
              </c:extLst>
            </c:dLbl>
            <c:dLbl>
              <c:idx val="2"/>
              <c:layout>
                <c:manualLayout>
                  <c:x val="-0.10573476702508974"/>
                  <c:y val="2.4948022906017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c:v>
                </c:pt>
                <c:pt idx="1">
                  <c:v>April</c:v>
                </c:pt>
                <c:pt idx="2">
                  <c:v>May</c:v>
                </c:pt>
              </c:strCache>
            </c:strRef>
          </c:cat>
          <c:val>
            <c:numRef>
              <c:f>Sheet1!$C$2:$C$4</c:f>
              <c:numCache>
                <c:formatCode>General</c:formatCode>
                <c:ptCount val="3"/>
                <c:pt idx="0">
                  <c:v>116</c:v>
                </c:pt>
                <c:pt idx="1">
                  <c:v>68</c:v>
                </c:pt>
                <c:pt idx="2">
                  <c:v>64</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225"/>
          <c:min val="2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279989"/>
            </a:solidFill>
            <a:ln>
              <a:noFill/>
            </a:ln>
            <a:effectLst/>
          </c:spPr>
          <c:invertIfNegative val="0"/>
          <c:dPt>
            <c:idx val="0"/>
            <c:invertIfNegative val="0"/>
            <c:bubble3D val="0"/>
            <c:spPr>
              <a:solidFill>
                <a:srgbClr val="003B49"/>
              </a:solidFill>
              <a:ln>
                <a:noFill/>
              </a:ln>
              <a:effectLst/>
            </c:spPr>
            <c:extLst>
              <c:ext xmlns:c16="http://schemas.microsoft.com/office/drawing/2014/chart" uri="{C3380CC4-5D6E-409C-BE32-E72D297353CC}">
                <c16:uniqueId val="{00000001-5712-468E-8DF5-E89468199E87}"/>
              </c:ext>
            </c:extLst>
          </c:dPt>
          <c:dPt>
            <c:idx val="1"/>
            <c:invertIfNegative val="0"/>
            <c:bubble3D val="0"/>
            <c:spPr>
              <a:solidFill>
                <a:srgbClr val="004445"/>
              </a:solidFill>
              <a:ln>
                <a:noFill/>
              </a:ln>
              <a:effectLst/>
            </c:spPr>
            <c:extLst>
              <c:ext xmlns:c16="http://schemas.microsoft.com/office/drawing/2014/chart" uri="{C3380CC4-5D6E-409C-BE32-E72D297353CC}">
                <c16:uniqueId val="{00000003-5712-468E-8DF5-E89468199E87}"/>
              </c:ext>
            </c:extLst>
          </c:dPt>
          <c:dPt>
            <c:idx val="2"/>
            <c:invertIfNegative val="0"/>
            <c:bubble3D val="0"/>
            <c:spPr>
              <a:solidFill>
                <a:srgbClr val="27999D"/>
              </a:solidFill>
              <a:ln>
                <a:noFill/>
              </a:ln>
              <a:effectLst/>
            </c:spPr>
            <c:extLst>
              <c:ext xmlns:c16="http://schemas.microsoft.com/office/drawing/2014/chart" uri="{C3380CC4-5D6E-409C-BE32-E72D297353CC}">
                <c16:uniqueId val="{00000005-5712-468E-8DF5-E89468199E87}"/>
              </c:ext>
            </c:extLst>
          </c:dPt>
          <c:dPt>
            <c:idx val="3"/>
            <c:invertIfNegative val="0"/>
            <c:bubble3D val="0"/>
            <c:spPr>
              <a:solidFill>
                <a:srgbClr val="B7CDC2"/>
              </a:solidFill>
              <a:ln>
                <a:noFill/>
              </a:ln>
              <a:effectLst/>
            </c:spPr>
            <c:extLst>
              <c:ext xmlns:c16="http://schemas.microsoft.com/office/drawing/2014/chart" uri="{C3380CC4-5D6E-409C-BE32-E72D297353CC}">
                <c16:uniqueId val="{00000007-5712-468E-8DF5-E89468199E87}"/>
              </c:ext>
            </c:extLst>
          </c:dPt>
          <c:dPt>
            <c:idx val="6"/>
            <c:invertIfNegative val="0"/>
            <c:bubble3D val="0"/>
            <c:spPr>
              <a:solidFill>
                <a:srgbClr val="0070C0"/>
              </a:solidFill>
              <a:ln>
                <a:noFill/>
              </a:ln>
              <a:effectLst/>
            </c:spPr>
            <c:extLst>
              <c:ext xmlns:c16="http://schemas.microsoft.com/office/drawing/2014/chart" uri="{C3380CC4-5D6E-409C-BE32-E72D297353CC}">
                <c16:uniqueId val="{00000009-9220-43F5-8C80-B295FEC2B967}"/>
              </c:ext>
            </c:extLst>
          </c:dPt>
          <c:dLbls>
            <c:dLbl>
              <c:idx val="0"/>
              <c:layout>
                <c:manualLayout>
                  <c:x val="-2.0833333333333524E-3"/>
                  <c:y val="-0.22500000000000001"/>
                </c:manualLayout>
              </c:layout>
              <c:tx>
                <c:rich>
                  <a:bodyPr/>
                  <a:lstStyle/>
                  <a:p>
                    <a:fld id="{15618975-F8E6-4535-A6CE-93EDB64F073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12-468E-8DF5-E89468199E87}"/>
                </c:ext>
              </c:extLst>
            </c:dLbl>
            <c:dLbl>
              <c:idx val="1"/>
              <c:layout>
                <c:manualLayout>
                  <c:x val="-2.0833333333333715E-3"/>
                  <c:y val="-0.15000000000000011"/>
                </c:manualLayout>
              </c:layout>
              <c:tx>
                <c:rich>
                  <a:bodyPr/>
                  <a:lstStyle/>
                  <a:p>
                    <a:fld id="{6F03FBB6-133D-43CC-BF58-0EDA65DBBB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12-468E-8DF5-E89468199E87}"/>
                </c:ext>
              </c:extLst>
            </c:dLbl>
            <c:dLbl>
              <c:idx val="2"/>
              <c:layout>
                <c:manualLayout>
                  <c:x val="-8.3333333333333332E-3"/>
                  <c:y val="-0.15312500000000001"/>
                </c:manualLayout>
              </c:layout>
              <c:tx>
                <c:rich>
                  <a:bodyPr/>
                  <a:lstStyle/>
                  <a:p>
                    <a:fld id="{50570B39-20BB-422E-9314-033FBFDFFCC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12-468E-8DF5-E89468199E87}"/>
                </c:ext>
              </c:extLst>
            </c:dLbl>
            <c:dLbl>
              <c:idx val="3"/>
              <c:layout>
                <c:manualLayout>
                  <c:x val="4.1666666666666666E-3"/>
                  <c:y val="-0.17812500000000006"/>
                </c:manualLayout>
              </c:layout>
              <c:tx>
                <c:rich>
                  <a:bodyPr/>
                  <a:lstStyle/>
                  <a:p>
                    <a:fld id="{9AEE27BF-D682-41DC-89D8-5B9CA7B9536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12-468E-8DF5-E89468199E87}"/>
                </c:ext>
              </c:extLst>
            </c:dLbl>
            <c:dLbl>
              <c:idx val="4"/>
              <c:layout>
                <c:manualLayout>
                  <c:x val="-1.7708333333333333E-2"/>
                  <c:y val="-0.11562500000000001"/>
                </c:manualLayout>
              </c:layout>
              <c:tx>
                <c:rich>
                  <a:bodyPr/>
                  <a:lstStyle/>
                  <a:p>
                    <a:fld id="{08FE531C-89FC-46B5-9E7E-27BFACC9DE6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8.6520669291338587E-2"/>
                      <c:h val="5.2397391732283465E-2"/>
                    </c:manualLayout>
                  </c15:layout>
                  <c15:dlblFieldTable/>
                  <c15:showDataLabelsRange val="0"/>
                </c:ext>
                <c:ext xmlns:c16="http://schemas.microsoft.com/office/drawing/2014/chart" uri="{C3380CC4-5D6E-409C-BE32-E72D297353CC}">
                  <c16:uniqueId val="{00000009-5712-468E-8DF5-E89468199E87}"/>
                </c:ext>
              </c:extLst>
            </c:dLbl>
            <c:dLbl>
              <c:idx val="5"/>
              <c:layout>
                <c:manualLayout>
                  <c:x val="-4.1666666666666666E-3"/>
                  <c:y val="-5.9374999999999997E-2"/>
                </c:manualLayout>
              </c:layout>
              <c:tx>
                <c:rich>
                  <a:bodyPr/>
                  <a:lstStyle/>
                  <a:p>
                    <a:fld id="{9BE935DE-3DD7-495F-9F46-22F8A8224D3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36E-4B15-B794-46AF8134A11A}"/>
                </c:ext>
              </c:extLst>
            </c:dLbl>
            <c:dLbl>
              <c:idx val="6"/>
              <c:layout>
                <c:manualLayout>
                  <c:x val="1.6666666666666514E-2"/>
                  <c:y val="-0.39993380905511811"/>
                </c:manualLayout>
              </c:layout>
              <c:tx>
                <c:rich>
                  <a:bodyPr/>
                  <a:lstStyle/>
                  <a:p>
                    <a:fld id="{2BD64B25-7C26-4FB2-BF2C-6DFED3838A1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220-43F5-8C80-B295FEC2B96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Sheet1!$A$2:$A$8</c:f>
              <c:strCache>
                <c:ptCount val="7"/>
                <c:pt idx="0">
                  <c:v>Annual Goal</c:v>
                </c:pt>
                <c:pt idx="1">
                  <c:v>2017</c:v>
                </c:pt>
                <c:pt idx="2">
                  <c:v>2018</c:v>
                </c:pt>
                <c:pt idx="3">
                  <c:v>2019</c:v>
                </c:pt>
                <c:pt idx="4">
                  <c:v>2020</c:v>
                </c:pt>
                <c:pt idx="5">
                  <c:v>May 2021</c:v>
                </c:pt>
                <c:pt idx="6">
                  <c:v>Total Since Program Launch in 2017</c:v>
                </c:pt>
              </c:strCache>
            </c:strRef>
          </c:cat>
          <c:val>
            <c:numRef>
              <c:f>Sheet1!$B$2:$B$8</c:f>
              <c:numCache>
                <c:formatCode>#,##0</c:formatCode>
                <c:ptCount val="7"/>
                <c:pt idx="0">
                  <c:v>10000</c:v>
                </c:pt>
                <c:pt idx="1">
                  <c:v>7479</c:v>
                </c:pt>
                <c:pt idx="2">
                  <c:v>8575</c:v>
                </c:pt>
                <c:pt idx="3">
                  <c:v>9479</c:v>
                </c:pt>
                <c:pt idx="4">
                  <c:v>4562</c:v>
                </c:pt>
                <c:pt idx="5">
                  <c:v>512</c:v>
                </c:pt>
                <c:pt idx="6">
                  <c:v>30607</c:v>
                </c:pt>
              </c:numCache>
            </c:numRef>
          </c:val>
          <c:extLst>
            <c:ext xmlns:c16="http://schemas.microsoft.com/office/drawing/2014/chart" uri="{C3380CC4-5D6E-409C-BE32-E72D297353CC}">
              <c16:uniqueId val="{00000003-FC72-4471-87D7-68928E99C773}"/>
            </c:ext>
          </c:extLst>
        </c:ser>
        <c:dLbls>
          <c:showLegendKey val="0"/>
          <c:showVal val="0"/>
          <c:showCatName val="0"/>
          <c:showSerName val="0"/>
          <c:showPercent val="0"/>
          <c:showBubbleSize val="0"/>
        </c:dLbls>
        <c:gapWidth val="150"/>
        <c:overlap val="100"/>
        <c:axId val="240705464"/>
        <c:axId val="240705856"/>
      </c:barChart>
      <c:catAx>
        <c:axId val="24070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856"/>
        <c:crosses val="autoZero"/>
        <c:auto val="1"/>
        <c:lblAlgn val="ctr"/>
        <c:lblOffset val="100"/>
        <c:noMultiLvlLbl val="0"/>
      </c:catAx>
      <c:valAx>
        <c:axId val="2407058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464"/>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Water</c:v>
                </c:pt>
              </c:strCache>
            </c:strRef>
          </c:tx>
          <c:spPr>
            <a:solidFill>
              <a:srgbClr val="0045CB"/>
            </a:solidFill>
            <a:ln>
              <a:noFill/>
            </a:ln>
            <a:effectLst/>
          </c:spPr>
          <c:invertIfNegative val="0"/>
          <c:dLbls>
            <c:dLbl>
              <c:idx val="0"/>
              <c:tx>
                <c:rich>
                  <a:bodyPr/>
                  <a:lstStyle/>
                  <a:p>
                    <a:fld id="{EEDB3020-6DD4-4CAB-8876-9C43F3104CDE}"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14-42AA-A701-FF158387C298}"/>
                </c:ext>
              </c:extLst>
            </c:dLbl>
            <c:dLbl>
              <c:idx val="1"/>
              <c:tx>
                <c:rich>
                  <a:bodyPr/>
                  <a:lstStyle/>
                  <a:p>
                    <a:fld id="{8D5BAC06-E15B-4401-8B93-59A8EC3AC4AA}"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E7-4875-AA0B-4732050B3217}"/>
                </c:ext>
              </c:extLst>
            </c:dLbl>
            <c:dLbl>
              <c:idx val="2"/>
              <c:tx>
                <c:rich>
                  <a:bodyPr/>
                  <a:lstStyle/>
                  <a:p>
                    <a:fld id="{6A14B048-840F-4E33-AE8F-C395DD97C7C2}"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January</c:v>
                </c:pt>
                <c:pt idx="1">
                  <c:v>February</c:v>
                </c:pt>
                <c:pt idx="2">
                  <c:v>March</c:v>
                </c:pt>
              </c:strCache>
            </c:strRef>
          </c:cat>
          <c:val>
            <c:numRef>
              <c:f>Sheet1!$B$2:$B$4</c:f>
              <c:numCache>
                <c:formatCode>0%</c:formatCode>
                <c:ptCount val="3"/>
                <c:pt idx="0">
                  <c:v>1.0269999999999999</c:v>
                </c:pt>
                <c:pt idx="1">
                  <c:v>0.88600000000000001</c:v>
                </c:pt>
                <c:pt idx="2">
                  <c:v>0.91200000000000003</c:v>
                </c:pt>
              </c:numCache>
            </c:numRef>
          </c:val>
          <c:extLst>
            <c:ext xmlns:c16="http://schemas.microsoft.com/office/drawing/2014/chart" uri="{C3380CC4-5D6E-409C-BE32-E72D297353CC}">
              <c16:uniqueId val="{00000002-9414-42AA-A701-FF158387C298}"/>
            </c:ext>
          </c:extLst>
        </c:ser>
        <c:ser>
          <c:idx val="1"/>
          <c:order val="1"/>
          <c:tx>
            <c:strRef>
              <c:f>Sheet1!$C$1</c:f>
              <c:strCache>
                <c:ptCount val="1"/>
                <c:pt idx="0">
                  <c:v>Sewer</c:v>
                </c:pt>
              </c:strCache>
            </c:strRef>
          </c:tx>
          <c:spPr>
            <a:solidFill>
              <a:srgbClr val="FEB70D"/>
            </a:solidFill>
            <a:ln>
              <a:noFill/>
            </a:ln>
            <a:effectLst/>
          </c:spPr>
          <c:invertIfNegative val="0"/>
          <c:dLbls>
            <c:dLbl>
              <c:idx val="0"/>
              <c:tx>
                <c:rich>
                  <a:bodyPr/>
                  <a:lstStyle/>
                  <a:p>
                    <a:fld id="{C3F960F2-3952-4781-8CC5-4BF12C14060F}"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14-42AA-A701-FF158387C298}"/>
                </c:ext>
              </c:extLst>
            </c:dLbl>
            <c:dLbl>
              <c:idx val="1"/>
              <c:tx>
                <c:rich>
                  <a:bodyPr/>
                  <a:lstStyle/>
                  <a:p>
                    <a:fld id="{44F79A1F-8F96-4363-87C5-4F6D85DB6328}"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E7-4875-AA0B-4732050B3217}"/>
                </c:ext>
              </c:extLst>
            </c:dLbl>
            <c:dLbl>
              <c:idx val="2"/>
              <c:tx>
                <c:rich>
                  <a:bodyPr/>
                  <a:lstStyle/>
                  <a:p>
                    <a:fld id="{C52B4E26-6CDE-46B9-9301-7D6EC024FADB}"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January</c:v>
                </c:pt>
                <c:pt idx="1">
                  <c:v>February</c:v>
                </c:pt>
                <c:pt idx="2">
                  <c:v>March</c:v>
                </c:pt>
              </c:strCache>
            </c:strRef>
          </c:cat>
          <c:val>
            <c:numRef>
              <c:f>Sheet1!$C$2:$C$4</c:f>
              <c:numCache>
                <c:formatCode>0%</c:formatCode>
                <c:ptCount val="3"/>
                <c:pt idx="0">
                  <c:v>0.91900000000000004</c:v>
                </c:pt>
                <c:pt idx="1">
                  <c:v>0.82</c:v>
                </c:pt>
                <c:pt idx="2">
                  <c:v>0.85699999999999998</c:v>
                </c:pt>
              </c:numCache>
            </c:numRef>
          </c:val>
          <c:extLst>
            <c:ext xmlns:c16="http://schemas.microsoft.com/office/drawing/2014/chart" uri="{C3380CC4-5D6E-409C-BE32-E72D297353CC}">
              <c16:uniqueId val="{00000005-9414-42AA-A701-FF158387C298}"/>
            </c:ext>
          </c:extLst>
        </c:ser>
        <c:dLbls>
          <c:showLegendKey val="0"/>
          <c:showVal val="0"/>
          <c:showCatName val="0"/>
          <c:showSerName val="0"/>
          <c:showPercent val="0"/>
          <c:showBubbleSize val="0"/>
        </c:dLbls>
        <c:gapWidth val="219"/>
        <c:overlap val="-27"/>
        <c:axId val="519782752"/>
        <c:axId val="519783144"/>
      </c:barChart>
      <c:catAx>
        <c:axId val="519782752"/>
        <c:scaling>
          <c:orientation val="minMax"/>
        </c:scaling>
        <c:delete val="1"/>
        <c:axPos val="b"/>
        <c:numFmt formatCode="General" sourceLinked="1"/>
        <c:majorTickMark val="none"/>
        <c:minorTickMark val="none"/>
        <c:tickLblPos val="nextTo"/>
        <c:crossAx val="519783144"/>
        <c:crosses val="autoZero"/>
        <c:auto val="0"/>
        <c:lblAlgn val="ctr"/>
        <c:lblOffset val="100"/>
        <c:noMultiLvlLbl val="0"/>
      </c:catAx>
      <c:valAx>
        <c:axId val="519783144"/>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8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0.59348</cdr:x>
      <cdr:y>0.20116</cdr:y>
    </cdr:from>
    <cdr:to>
      <cdr:x>0.85961</cdr:x>
      <cdr:y>0.25974</cdr:y>
    </cdr:to>
    <cdr:sp macro="" textlink="">
      <cdr:nvSpPr>
        <cdr:cNvPr id="2" name="TextBox 1"/>
        <cdr:cNvSpPr txBox="1"/>
      </cdr:nvSpPr>
      <cdr:spPr>
        <a:xfrm xmlns:a="http://schemas.openxmlformats.org/drawingml/2006/main">
          <a:off x="4341398" y="877801"/>
          <a:ext cx="1946787" cy="2556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6/11/2021</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B76E-54E9-4802-9924-0E01E9956688}" type="slidenum">
              <a:rPr lang="en-US" smtClean="0"/>
              <a:t>3</a:t>
            </a:fld>
            <a:endParaRPr lang="en-US" dirty="0"/>
          </a:p>
        </p:txBody>
      </p:sp>
    </p:spTree>
    <p:extLst>
      <p:ext uri="{BB962C8B-B14F-4D97-AF65-F5344CB8AC3E}">
        <p14:creationId xmlns:p14="http://schemas.microsoft.com/office/powerpoint/2010/main" val="423709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60955" y="6624229"/>
            <a:ext cx="1686680" cy="246221"/>
          </a:xfrm>
          <a:prstGeom prst="rect">
            <a:avLst/>
          </a:prstGeom>
          <a:noFill/>
        </p:spPr>
        <p:txBody>
          <a:bodyPr wrap="none" rtlCol="0">
            <a:spAutoFit/>
          </a:bodyPr>
          <a:lstStyle/>
          <a:p>
            <a:r>
              <a:rPr lang="en-US" sz="1000" dirty="0">
                <a:solidFill>
                  <a:srgbClr val="003B49"/>
                </a:solidFill>
                <a:latin typeface="Arial Narrow" panose="020B0606020202030204" pitchFamily="34" charset="0"/>
              </a:rPr>
              <a:t>Director’s Report:</a:t>
            </a:r>
            <a:r>
              <a:rPr lang="en-US" sz="1000" baseline="0" dirty="0">
                <a:solidFill>
                  <a:srgbClr val="003B49"/>
                </a:solidFill>
                <a:latin typeface="Arial Narrow" panose="020B0606020202030204" pitchFamily="34" charset="0"/>
              </a:rPr>
              <a:t> June 16, 2021</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6/11/2021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6/11/2021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6/11/2021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6/11/2021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6/11/2021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6/11/2021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6/11/2021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6/11/2021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21C6D-E9A5-4939-9BF4-AC2222BD06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4979EA54-7BF1-4184-9E47-6554030077F7}"/>
              </a:ext>
            </a:extLst>
          </p:cNvPr>
          <p:cNvSpPr txBox="1">
            <a:spLocks/>
          </p:cNvSpPr>
          <p:nvPr userDrawn="1"/>
        </p:nvSpPr>
        <p:spPr>
          <a:xfrm>
            <a:off x="2054355" y="2843781"/>
            <a:ext cx="70866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Group Name</a:t>
            </a:r>
          </a:p>
        </p:txBody>
      </p:sp>
      <p:pic>
        <p:nvPicPr>
          <p:cNvPr id="7" name="Picture 6">
            <a:extLst>
              <a:ext uri="{FF2B5EF4-FFF2-40B4-BE49-F238E27FC236}">
                <a16:creationId xmlns:a16="http://schemas.microsoft.com/office/drawing/2014/main" id="{33F1E57C-124E-43E4-8A67-8D4C4E960B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6/11/2021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03754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6/11/2021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498848"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a:solidFill>
                  <a:srgbClr val="B7CDC2"/>
                </a:solidFill>
                <a:latin typeface="Arial Narrow" panose="020B0606020202030204" pitchFamily="34" charset="0"/>
              </a:rPr>
              <a:t>detroitmi.gov/dwsd</a:t>
            </a:r>
          </a:p>
        </p:txBody>
      </p:sp>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val="0"/>
              </a:ext>
            </a:extLst>
          </a:blip>
          <a:srcRect l="7093" t="10584" r="5751" b="11327"/>
          <a:stretch/>
        </p:blipFill>
        <p:spPr>
          <a:xfrm>
            <a:off x="6917270" y="88716"/>
            <a:ext cx="2057400" cy="1107831"/>
          </a:xfrm>
          <a:prstGeom prst="rect">
            <a:avLst/>
          </a:prstGeom>
        </p:spPr>
      </p:pic>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68" r:id="rId9"/>
    <p:sldLayoutId id="2147483672"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chart" Target="../charts/chart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hyperlink" Target="mailto:mydwsd@detroitmi.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pic>
        <p:nvPicPr>
          <p:cNvPr id="15" name="Picture 14">
            <a:extLst>
              <a:ext uri="{FF2B5EF4-FFF2-40B4-BE49-F238E27FC236}">
                <a16:creationId xmlns:a16="http://schemas.microsoft.com/office/drawing/2014/main" id="{BC22DFCF-2634-4FAC-873D-5F0A898B9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152"/>
            <a:ext cx="9144000" cy="6858000"/>
          </a:xfrm>
          <a:prstGeom prst="rect">
            <a:avLst/>
          </a:prstGeom>
        </p:spPr>
      </p:pic>
      <p:sp>
        <p:nvSpPr>
          <p:cNvPr id="21" name="Rectangle 2">
            <a:extLst>
              <a:ext uri="{FF2B5EF4-FFF2-40B4-BE49-F238E27FC236}">
                <a16:creationId xmlns:a16="http://schemas.microsoft.com/office/drawing/2014/main"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Arial" panose="020B0604020202020204" pitchFamily="34" charset="0"/>
                <a:cs typeface="Arial" panose="020B0604020202020204" pitchFamily="34" charset="0"/>
              </a:rPr>
              <a:t>June 16, 2021</a:t>
            </a:r>
          </a:p>
        </p:txBody>
      </p:sp>
      <p:sp>
        <p:nvSpPr>
          <p:cNvPr id="22" name="Title 1">
            <a:extLst>
              <a:ext uri="{FF2B5EF4-FFF2-40B4-BE49-F238E27FC236}">
                <a16:creationId xmlns:a16="http://schemas.microsoft.com/office/drawing/2014/main"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a16="http://schemas.microsoft.com/office/drawing/2014/main"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612" t="10688" r="6680" b="10478"/>
          <a:stretch/>
        </p:blipFill>
        <p:spPr>
          <a:xfrm>
            <a:off x="484959" y="252723"/>
            <a:ext cx="3765430" cy="2057400"/>
          </a:xfrm>
          <a:prstGeom prst="rect">
            <a:avLst/>
          </a:prstGeom>
        </p:spPr>
      </p:pic>
    </p:spTree>
    <p:extLst>
      <p:ext uri="{BB962C8B-B14F-4D97-AF65-F5344CB8AC3E}">
        <p14:creationId xmlns:p14="http://schemas.microsoft.com/office/powerpoint/2010/main" val="91485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10</a:t>
            </a:r>
          </a:p>
        </p:txBody>
      </p:sp>
      <p:graphicFrame>
        <p:nvGraphicFramePr>
          <p:cNvPr id="4" name="Chart 3"/>
          <p:cNvGraphicFramePr/>
          <p:nvPr>
            <p:extLst>
              <p:ext uri="{D42A27DB-BD31-4B8C-83A1-F6EECF244321}">
                <p14:modId xmlns:p14="http://schemas.microsoft.com/office/powerpoint/2010/main" val="188388506"/>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Water Main Breaks</a:t>
            </a:r>
          </a:p>
        </p:txBody>
      </p:sp>
      <p:sp>
        <p:nvSpPr>
          <p:cNvPr id="15" name="TextBox 14"/>
          <p:cNvSpPr txBox="1"/>
          <p:nvPr/>
        </p:nvSpPr>
        <p:spPr>
          <a:xfrm>
            <a:off x="2103514" y="5315926"/>
            <a:ext cx="5680401" cy="338554"/>
          </a:xfrm>
          <a:prstGeom prst="rect">
            <a:avLst/>
          </a:prstGeom>
          <a:noFill/>
        </p:spPr>
        <p:txBody>
          <a:bodyPr wrap="none" rtlCol="0">
            <a:spAutoFit/>
          </a:bodyPr>
          <a:lstStyle/>
          <a:p>
            <a:r>
              <a:rPr lang="en-US" sz="1600" dirty="0">
                <a:solidFill>
                  <a:srgbClr val="C00000"/>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Reported by Customers               </a:t>
            </a:r>
            <a:r>
              <a:rPr lang="en-US" sz="1600" dirty="0">
                <a:solidFill>
                  <a:schemeClr val="accent1">
                    <a:lumMod val="75000"/>
                  </a:schemeClr>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Resolved within Four Days </a:t>
            </a:r>
          </a:p>
        </p:txBody>
      </p:sp>
      <p:sp>
        <p:nvSpPr>
          <p:cNvPr id="8" name="TextBox 7">
            <a:extLst>
              <a:ext uri="{FF2B5EF4-FFF2-40B4-BE49-F238E27FC236}">
                <a16:creationId xmlns:a16="http://schemas.microsoft.com/office/drawing/2014/main" id="{19A3E44C-E013-4ADC-90AF-F1C284503928}"/>
              </a:ext>
            </a:extLst>
          </p:cNvPr>
          <p:cNvSpPr txBox="1"/>
          <p:nvPr/>
        </p:nvSpPr>
        <p:spPr>
          <a:xfrm>
            <a:off x="0" y="5705014"/>
            <a:ext cx="886968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Operations continues to prioritize these work orders based on level of severity, including number of customers affected, to determine priority.</a:t>
            </a:r>
            <a:endParaRPr lang="en-US" sz="11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71037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11</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7327900"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a:t>
            </a:r>
            <a:r>
              <a:rPr lang="en-US" sz="2400" b="1" dirty="0">
                <a:solidFill>
                  <a:srgbClr val="138F7E"/>
                </a:solidFill>
                <a:latin typeface="Franklin Gothic Book" panose="020B0503020102020204" pitchFamily="34" charset="0"/>
              </a:rPr>
              <a:t>Catch Basin Inspection &amp; Cleaning</a:t>
            </a:r>
          </a:p>
        </p:txBody>
      </p:sp>
      <p:sp>
        <p:nvSpPr>
          <p:cNvPr id="14" name="TextBox 13"/>
          <p:cNvSpPr txBox="1"/>
          <p:nvPr/>
        </p:nvSpPr>
        <p:spPr>
          <a:xfrm>
            <a:off x="0" y="5328446"/>
            <a:ext cx="9144000" cy="1246495"/>
          </a:xfrm>
          <a:prstGeom prst="rect">
            <a:avLst/>
          </a:prstGeom>
          <a:noFill/>
        </p:spPr>
        <p:txBody>
          <a:bodyPr wrap="square" rtlCol="0">
            <a:spAutoFit/>
          </a:bodyPr>
          <a:lstStyle/>
          <a:p>
            <a:r>
              <a:rPr lang="en-US" sz="1400" b="1" dirty="0">
                <a:latin typeface="Franklin Gothic Book" panose="020B0503020102020204" pitchFamily="34" charset="0"/>
              </a:rPr>
              <a:t>DWSD is expanding sewer cleaning for preventative maintenance to help reduce street flooding and basement backups. As of this report, crews have cleaned 186 miles of city sewer pipe compared with 59 miles in calendar year 2020. </a:t>
            </a:r>
          </a:p>
          <a:p>
            <a:endParaRPr lang="en-US" sz="500" dirty="0">
              <a:latin typeface="Franklin Gothic Book" panose="020B0503020102020204" pitchFamily="34" charset="0"/>
            </a:endParaRPr>
          </a:p>
          <a:p>
            <a:r>
              <a:rPr lang="en-US" sz="1400" dirty="0">
                <a:latin typeface="Franklin Gothic Book" panose="020B0503020102020204" pitchFamily="34" charset="0"/>
              </a:rPr>
              <a:t>This program launched in 2017. DWSD crews have touched more than 30,000 of the estimated 90,000 catch basins, including tracking them through a mapping app for asset inventory. The 30,000 goal was achieved in the three-year commitment as announced by DWSD and Mayor Duggan in 2017.</a:t>
            </a:r>
          </a:p>
        </p:txBody>
      </p:sp>
      <p:cxnSp>
        <p:nvCxnSpPr>
          <p:cNvPr id="15" name="Straight Connector 14"/>
          <p:cNvCxnSpPr/>
          <p:nvPr/>
        </p:nvCxnSpPr>
        <p:spPr>
          <a:xfrm flipH="1">
            <a:off x="0" y="5263172"/>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1863037274"/>
              </p:ext>
            </p:extLst>
          </p:nvPr>
        </p:nvGraphicFramePr>
        <p:xfrm>
          <a:off x="178904" y="1052835"/>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821865" y="4126004"/>
            <a:ext cx="350210" cy="64996"/>
          </a:xfrm>
          <a:prstGeom prst="rect">
            <a:avLst/>
          </a:prstGeom>
          <a:solidFill>
            <a:srgbClr val="FEB70D"/>
          </a:solidFill>
        </p:spPr>
        <p:txBody>
          <a:bodyPr wrap="square" rtlCol="0">
            <a:spAutoFit/>
          </a:bodyPr>
          <a:lstStyle/>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880" b="17175"/>
          <a:stretch/>
        </p:blipFill>
        <p:spPr>
          <a:xfrm>
            <a:off x="6027725" y="1838505"/>
            <a:ext cx="3032807" cy="1828800"/>
          </a:xfrm>
          <a:prstGeom prst="rect">
            <a:avLst/>
          </a:prstGeom>
          <a:ln w="28575">
            <a:solidFill>
              <a:srgbClr val="219784"/>
            </a:solidFill>
          </a:ln>
        </p:spPr>
      </p:pic>
    </p:spTree>
    <p:extLst>
      <p:ext uri="{BB962C8B-B14F-4D97-AF65-F5344CB8AC3E}">
        <p14:creationId xmlns:p14="http://schemas.microsoft.com/office/powerpoint/2010/main" val="185581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Finance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888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13</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FINANCE: Bill Collection Rate</a:t>
            </a:r>
          </a:p>
        </p:txBody>
      </p:sp>
      <p:graphicFrame>
        <p:nvGraphicFramePr>
          <p:cNvPr id="4" name="Chart 3"/>
          <p:cNvGraphicFramePr/>
          <p:nvPr>
            <p:extLst>
              <p:ext uri="{D42A27DB-BD31-4B8C-83A1-F6EECF244321}">
                <p14:modId xmlns:p14="http://schemas.microsoft.com/office/powerpoint/2010/main" val="3916658606"/>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6062682"/>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87718" y="5300127"/>
            <a:ext cx="3294043" cy="307777"/>
          </a:xfrm>
          <a:prstGeom prst="rect">
            <a:avLst/>
          </a:prstGeom>
          <a:noFill/>
        </p:spPr>
        <p:txBody>
          <a:bodyPr wrap="none" rtlCol="0">
            <a:spAutoFit/>
          </a:bodyPr>
          <a:lstStyle/>
          <a:p>
            <a:r>
              <a:rPr lang="en-US" sz="1400" b="1" dirty="0">
                <a:solidFill>
                  <a:schemeClr val="tx1">
                    <a:lumMod val="75000"/>
                    <a:lumOff val="25000"/>
                  </a:schemeClr>
                </a:solidFill>
                <a:latin typeface="Franklin Gothic Book" panose="020B0503020102020204" pitchFamily="34" charset="0"/>
              </a:rPr>
              <a:t>3-Month Rolling Average Collection Rate</a:t>
            </a:r>
          </a:p>
        </p:txBody>
      </p:sp>
      <p:sp>
        <p:nvSpPr>
          <p:cNvPr id="8" name="TextBox 7"/>
          <p:cNvSpPr txBox="1"/>
          <p:nvPr/>
        </p:nvSpPr>
        <p:spPr>
          <a:xfrm>
            <a:off x="0" y="6094482"/>
            <a:ext cx="914400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The Finance data is provided based on the most recent month reported to the Finance Committee of the</a:t>
            </a:r>
            <a:br>
              <a:rPr lang="en-US" sz="1400" dirty="0">
                <a:solidFill>
                  <a:schemeClr val="tx1">
                    <a:lumMod val="75000"/>
                    <a:lumOff val="25000"/>
                  </a:schemeClr>
                </a:solidFill>
                <a:latin typeface="Franklin Gothic Book" panose="020B0503020102020204" pitchFamily="34" charset="0"/>
              </a:rPr>
            </a:br>
            <a:r>
              <a:rPr lang="en-US" sz="1400" dirty="0">
                <a:solidFill>
                  <a:schemeClr val="tx1">
                    <a:lumMod val="75000"/>
                    <a:lumOff val="25000"/>
                  </a:schemeClr>
                </a:solidFill>
                <a:latin typeface="Franklin Gothic Book" panose="020B0503020102020204" pitchFamily="34" charset="0"/>
              </a:rPr>
              <a:t>Board of Water Commissioners.</a:t>
            </a:r>
          </a:p>
        </p:txBody>
      </p:sp>
      <p:sp>
        <p:nvSpPr>
          <p:cNvPr id="10" name="TextBox 9"/>
          <p:cNvSpPr txBox="1"/>
          <p:nvPr/>
        </p:nvSpPr>
        <p:spPr>
          <a:xfrm>
            <a:off x="2737461" y="5647190"/>
            <a:ext cx="3994555" cy="338554"/>
          </a:xfrm>
          <a:prstGeom prst="rect">
            <a:avLst/>
          </a:prstGeom>
          <a:noFill/>
        </p:spPr>
        <p:txBody>
          <a:bodyPr wrap="none" rtlCol="0">
            <a:spAutoFit/>
          </a:bodyPr>
          <a:lstStyle/>
          <a:p>
            <a:r>
              <a:rPr lang="en-US" sz="1600" dirty="0">
                <a:solidFill>
                  <a:srgbClr val="0045CB"/>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Water Revenue               </a:t>
            </a:r>
            <a:r>
              <a:rPr lang="en-US" sz="1600" dirty="0">
                <a:solidFill>
                  <a:srgbClr val="FEB70D"/>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Sewer Revenue</a:t>
            </a:r>
          </a:p>
        </p:txBody>
      </p:sp>
      <p:sp>
        <p:nvSpPr>
          <p:cNvPr id="12" name="TextBox 11"/>
          <p:cNvSpPr txBox="1"/>
          <p:nvPr/>
        </p:nvSpPr>
        <p:spPr>
          <a:xfrm>
            <a:off x="2649569" y="5071006"/>
            <a:ext cx="4541180" cy="307777"/>
          </a:xfrm>
          <a:prstGeom prst="rect">
            <a:avLst/>
          </a:prstGeom>
          <a:noFill/>
        </p:spPr>
        <p:txBody>
          <a:bodyPr wrap="none" rtlCol="0">
            <a:spAutoFit/>
          </a:bodyPr>
          <a:lstStyle/>
          <a:p>
            <a:r>
              <a:rPr lang="en-US" sz="1400" dirty="0">
                <a:solidFill>
                  <a:schemeClr val="tx1">
                    <a:lumMod val="75000"/>
                    <a:lumOff val="25000"/>
                  </a:schemeClr>
                </a:solidFill>
                <a:latin typeface="Franklin Gothic Book" panose="020B0503020102020204" pitchFamily="34" charset="0"/>
              </a:rPr>
              <a:t>October                         November                       December</a:t>
            </a:r>
          </a:p>
        </p:txBody>
      </p:sp>
    </p:spTree>
    <p:extLst>
      <p:ext uri="{BB962C8B-B14F-4D97-AF65-F5344CB8AC3E}">
        <p14:creationId xmlns:p14="http://schemas.microsoft.com/office/powerpoint/2010/main" val="252189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14</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FINANCE: Cash Balance</a:t>
            </a:r>
          </a:p>
        </p:txBody>
      </p:sp>
      <p:cxnSp>
        <p:nvCxnSpPr>
          <p:cNvPr id="5" name="Straight Connector 4"/>
          <p:cNvCxnSpPr/>
          <p:nvPr/>
        </p:nvCxnSpPr>
        <p:spPr>
          <a:xfrm flipH="1">
            <a:off x="0" y="594012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5989205"/>
            <a:ext cx="914400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The Finance data is provided based on the most recent month reported to the Finance Committee of the</a:t>
            </a:r>
            <a:br>
              <a:rPr lang="en-US" sz="1400" dirty="0">
                <a:solidFill>
                  <a:schemeClr val="tx1">
                    <a:lumMod val="75000"/>
                    <a:lumOff val="25000"/>
                  </a:schemeClr>
                </a:solidFill>
                <a:latin typeface="Franklin Gothic Book" panose="020B0503020102020204" pitchFamily="34" charset="0"/>
              </a:rPr>
            </a:br>
            <a:r>
              <a:rPr lang="en-US" sz="1400" dirty="0">
                <a:solidFill>
                  <a:schemeClr val="tx1">
                    <a:lumMod val="75000"/>
                    <a:lumOff val="25000"/>
                  </a:schemeClr>
                </a:solidFill>
                <a:latin typeface="Franklin Gothic Book" panose="020B0503020102020204" pitchFamily="34" charset="0"/>
              </a:rPr>
              <a:t>Board of Water Commissioners.</a:t>
            </a:r>
          </a:p>
        </p:txBody>
      </p:sp>
      <p:pic>
        <p:nvPicPr>
          <p:cNvPr id="2" name="Picture 1"/>
          <p:cNvPicPr>
            <a:picLocks noChangeAspect="1"/>
          </p:cNvPicPr>
          <p:nvPr/>
        </p:nvPicPr>
        <p:blipFill rotWithShape="1">
          <a:blip r:embed="rId2"/>
          <a:srcRect l="64143" t="23150" r="9072" b="28941"/>
          <a:stretch/>
        </p:blipFill>
        <p:spPr>
          <a:xfrm>
            <a:off x="737659" y="1205325"/>
            <a:ext cx="7668681" cy="4572000"/>
          </a:xfrm>
          <a:prstGeom prst="rect">
            <a:avLst/>
          </a:prstGeom>
        </p:spPr>
      </p:pic>
    </p:spTree>
    <p:extLst>
      <p:ext uri="{BB962C8B-B14F-4D97-AF65-F5344CB8AC3E}">
        <p14:creationId xmlns:p14="http://schemas.microsoft.com/office/powerpoint/2010/main" val="350824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Legal Services</a:t>
            </a:r>
          </a:p>
        </p:txBody>
      </p:sp>
      <p:pic>
        <p:nvPicPr>
          <p:cNvPr id="6" name="Picture 5">
            <a:extLst>
              <a:ext uri="{FF2B5EF4-FFF2-40B4-BE49-F238E27FC236}">
                <a16:creationId xmlns:a16="http://schemas.microsoft.com/office/drawing/2014/main" id="{9F09866E-A8CF-461D-8261-7710BA9E5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44350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16</a:t>
            </a:r>
          </a:p>
        </p:txBody>
      </p:sp>
      <p:sp>
        <p:nvSpPr>
          <p:cNvPr id="19"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LEGAL: Claims, Hearings and Cases</a:t>
            </a:r>
          </a:p>
        </p:txBody>
      </p:sp>
      <p:sp>
        <p:nvSpPr>
          <p:cNvPr id="12" name="TextBox 11"/>
          <p:cNvSpPr txBox="1"/>
          <p:nvPr/>
        </p:nvSpPr>
        <p:spPr>
          <a:xfrm>
            <a:off x="3226904" y="950687"/>
            <a:ext cx="2286000" cy="1763078"/>
          </a:xfrm>
          <a:prstGeom prst="foldedCorner">
            <a:avLst/>
          </a:prstGeom>
          <a:solidFill>
            <a:srgbClr val="B7CDC2"/>
          </a:solidFill>
        </p:spPr>
        <p:txBody>
          <a:bodyPr wrap="square" rtlCol="0">
            <a:spAutoFit/>
          </a:bodyPr>
          <a:lstStyle/>
          <a:p>
            <a:pPr algn="ctr"/>
            <a:r>
              <a:rPr lang="en-US" sz="2400" dirty="0">
                <a:solidFill>
                  <a:schemeClr val="bg1"/>
                </a:solidFill>
                <a:latin typeface="Impact" panose="020B0806030902050204" pitchFamily="34" charset="0"/>
              </a:rPr>
              <a:t>39</a:t>
            </a:r>
          </a:p>
          <a:p>
            <a:pPr algn="ctr"/>
            <a:r>
              <a:rPr lang="en-US" sz="1400" dirty="0">
                <a:latin typeface="Franklin Gothic Book" panose="020B0503020102020204" pitchFamily="34" charset="0"/>
              </a:rPr>
              <a:t>Property damage claims</a:t>
            </a:r>
          </a:p>
          <a:p>
            <a:pPr algn="ctr"/>
            <a:endParaRPr lang="en-US" sz="1400" dirty="0">
              <a:latin typeface="Franklin Gothic Book" panose="020B0503020102020204" pitchFamily="34" charset="0"/>
            </a:endParaRPr>
          </a:p>
          <a:p>
            <a:pPr algn="ctr"/>
            <a:r>
              <a:rPr lang="en-US" sz="2400" dirty="0">
                <a:solidFill>
                  <a:schemeClr val="bg1"/>
                </a:solidFill>
                <a:latin typeface="Impact" panose="020B0806030902050204" pitchFamily="34" charset="0"/>
              </a:rPr>
              <a:t>1</a:t>
            </a:r>
          </a:p>
          <a:p>
            <a:pPr algn="ctr"/>
            <a:r>
              <a:rPr lang="en-US" sz="1400" dirty="0">
                <a:latin typeface="Franklin Gothic Book" panose="020B0503020102020204" pitchFamily="34" charset="0"/>
              </a:rPr>
              <a:t>Damage claims approved</a:t>
            </a:r>
          </a:p>
        </p:txBody>
      </p:sp>
      <p:sp>
        <p:nvSpPr>
          <p:cNvPr id="14" name="TextBox 13"/>
          <p:cNvSpPr txBox="1"/>
          <p:nvPr/>
        </p:nvSpPr>
        <p:spPr>
          <a:xfrm>
            <a:off x="3226904" y="2841888"/>
            <a:ext cx="2286000" cy="2203847"/>
          </a:xfrm>
          <a:prstGeom prst="foldedCorner">
            <a:avLst/>
          </a:prstGeom>
          <a:solidFill>
            <a:srgbClr val="27999D"/>
          </a:solidFill>
        </p:spPr>
        <p:txBody>
          <a:bodyPr wrap="square" rtlCol="0">
            <a:spAutoFit/>
          </a:bodyPr>
          <a:lstStyle/>
          <a:p>
            <a:pPr algn="ctr"/>
            <a:r>
              <a:rPr lang="en-US" sz="2400" dirty="0">
                <a:solidFill>
                  <a:schemeClr val="bg1"/>
                </a:solidFill>
                <a:latin typeface="Impact" panose="020B0806030902050204" pitchFamily="34" charset="0"/>
              </a:rPr>
              <a:t>$127,177</a:t>
            </a:r>
          </a:p>
          <a:p>
            <a:pPr algn="ctr"/>
            <a:r>
              <a:rPr lang="en-US" sz="1400" dirty="0">
                <a:latin typeface="Franklin Gothic Book" panose="020B0503020102020204" pitchFamily="34" charset="0"/>
              </a:rPr>
              <a:t>Amount in property</a:t>
            </a:r>
            <a:br>
              <a:rPr lang="en-US" sz="1400" dirty="0">
                <a:latin typeface="Franklin Gothic Book" panose="020B0503020102020204" pitchFamily="34" charset="0"/>
              </a:rPr>
            </a:br>
            <a:r>
              <a:rPr lang="en-US" sz="1400" dirty="0">
                <a:latin typeface="Franklin Gothic Book" panose="020B0503020102020204" pitchFamily="34" charset="0"/>
              </a:rPr>
              <a:t>damage claims</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$99</a:t>
            </a:r>
          </a:p>
          <a:p>
            <a:pPr algn="ctr"/>
            <a:r>
              <a:rPr lang="en-US" sz="1400" dirty="0">
                <a:latin typeface="Franklin Gothic Book" panose="020B0503020102020204" pitchFamily="34" charset="0"/>
              </a:rPr>
              <a:t>Amount of total claims recommended to be paid</a:t>
            </a:r>
          </a:p>
        </p:txBody>
      </p:sp>
      <p:sp>
        <p:nvSpPr>
          <p:cNvPr id="20" name="TextBox 19"/>
          <p:cNvSpPr txBox="1"/>
          <p:nvPr/>
        </p:nvSpPr>
        <p:spPr>
          <a:xfrm>
            <a:off x="6244424" y="1569124"/>
            <a:ext cx="2286000" cy="3643551"/>
          </a:xfrm>
          <a:prstGeom prst="foldedCorner">
            <a:avLst/>
          </a:prstGeom>
          <a:solidFill>
            <a:srgbClr val="B7CDC2"/>
          </a:solidFill>
        </p:spPr>
        <p:txBody>
          <a:bodyPr wrap="square" rtlCol="0">
            <a:spAutoFit/>
          </a:bodyPr>
          <a:lstStyle/>
          <a:p>
            <a:pPr algn="ctr"/>
            <a:r>
              <a:rPr lang="en-US" sz="2400" dirty="0">
                <a:solidFill>
                  <a:schemeClr val="bg1"/>
                </a:solidFill>
                <a:latin typeface="Impact" panose="020B0806030902050204" pitchFamily="34" charset="0"/>
              </a:rPr>
              <a:t>0</a:t>
            </a:r>
          </a:p>
          <a:p>
            <a:pPr algn="ctr"/>
            <a:r>
              <a:rPr lang="en-US" sz="1400" dirty="0">
                <a:latin typeface="Franklin Gothic Book" panose="020B0503020102020204" pitchFamily="34" charset="0"/>
              </a:rPr>
              <a:t>Dispute hearings*</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0</a:t>
            </a:r>
          </a:p>
          <a:p>
            <a:pPr algn="ctr"/>
            <a:r>
              <a:rPr lang="en-US" sz="1400" dirty="0">
                <a:latin typeface="Franklin Gothic Book" panose="020B0503020102020204" pitchFamily="34" charset="0"/>
              </a:rPr>
              <a:t>Number of cases</a:t>
            </a:r>
            <a:br>
              <a:rPr lang="en-US" sz="1400" dirty="0">
                <a:latin typeface="Franklin Gothic Book" panose="020B0503020102020204" pitchFamily="34" charset="0"/>
              </a:rPr>
            </a:br>
            <a:r>
              <a:rPr lang="en-US" sz="1400" dirty="0">
                <a:latin typeface="Franklin Gothic Book" panose="020B0503020102020204" pitchFamily="34" charset="0"/>
              </a:rPr>
              <a:t>DWSD prevailed*</a:t>
            </a:r>
          </a:p>
          <a:p>
            <a:pPr algn="ctr"/>
            <a:endParaRPr lang="en-US" sz="1400" dirty="0">
              <a:latin typeface="Franklin Gothic Book" panose="020B0503020102020204" pitchFamily="34" charset="0"/>
            </a:endParaRPr>
          </a:p>
          <a:p>
            <a:pPr algn="ctr"/>
            <a:r>
              <a:rPr lang="en-US" sz="2400" dirty="0">
                <a:solidFill>
                  <a:schemeClr val="bg1"/>
                </a:solidFill>
                <a:latin typeface="Impact" panose="020B0806030902050204" pitchFamily="34" charset="0"/>
              </a:rPr>
              <a:t>0</a:t>
            </a:r>
          </a:p>
          <a:p>
            <a:pPr algn="ctr"/>
            <a:r>
              <a:rPr lang="en-US" sz="1400" dirty="0">
                <a:latin typeface="Franklin Gothic Book" panose="020B0503020102020204" pitchFamily="34" charset="0"/>
              </a:rPr>
              <a:t>Number of accounts</a:t>
            </a:r>
            <a:br>
              <a:rPr lang="en-US" sz="1400" dirty="0">
                <a:latin typeface="Franklin Gothic Book" panose="020B0503020102020204" pitchFamily="34" charset="0"/>
              </a:rPr>
            </a:br>
            <a:r>
              <a:rPr lang="en-US" sz="1400" dirty="0">
                <a:latin typeface="Franklin Gothic Book" panose="020B0503020102020204" pitchFamily="34" charset="0"/>
              </a:rPr>
              <a:t>given adjustments*</a:t>
            </a:r>
          </a:p>
          <a:p>
            <a:pPr algn="ctr"/>
            <a:endParaRPr lang="en-US" sz="1400" dirty="0">
              <a:latin typeface="Franklin Gothic Book" panose="020B0503020102020204" pitchFamily="34" charset="0"/>
            </a:endParaRPr>
          </a:p>
          <a:p>
            <a:pPr algn="ctr"/>
            <a:r>
              <a:rPr lang="en-US" sz="1400" dirty="0">
                <a:latin typeface="Franklin Gothic Book" panose="020B0503020102020204" pitchFamily="34" charset="0"/>
              </a:rPr>
              <a:t>*</a:t>
            </a:r>
            <a:r>
              <a:rPr lang="en-US" sz="1200" i="1" dirty="0">
                <a:latin typeface="Franklin Gothic Book" panose="020B0503020102020204" pitchFamily="34" charset="0"/>
              </a:rPr>
              <a:t>No hearings were held in January 2021</a:t>
            </a:r>
          </a:p>
        </p:txBody>
      </p:sp>
      <p:sp>
        <p:nvSpPr>
          <p:cNvPr id="22" name="TextBox 21"/>
          <p:cNvSpPr txBox="1"/>
          <p:nvPr/>
        </p:nvSpPr>
        <p:spPr>
          <a:xfrm>
            <a:off x="429616" y="758949"/>
            <a:ext cx="2286000" cy="4286786"/>
          </a:xfrm>
          <a:prstGeom prst="foldedCorner">
            <a:avLst/>
          </a:prstGeom>
          <a:solidFill>
            <a:srgbClr val="B7CDC2"/>
          </a:solidFill>
        </p:spPr>
        <p:txBody>
          <a:bodyPr wrap="square" rtlCol="0">
            <a:spAutoFit/>
          </a:bodyPr>
          <a:lstStyle/>
          <a:p>
            <a:pPr algn="ctr"/>
            <a:r>
              <a:rPr lang="en-US" sz="3000" dirty="0">
                <a:solidFill>
                  <a:schemeClr val="bg1"/>
                </a:solidFill>
                <a:latin typeface="Impact" panose="020B0806030902050204" pitchFamily="34" charset="0"/>
              </a:rPr>
              <a:t>27</a:t>
            </a:r>
          </a:p>
          <a:p>
            <a:pPr algn="ctr"/>
            <a:r>
              <a:rPr lang="en-US" sz="1400" dirty="0">
                <a:latin typeface="Franklin Gothic Book" panose="020B0503020102020204" pitchFamily="34" charset="0"/>
              </a:rPr>
              <a:t>Cases handled by</a:t>
            </a:r>
            <a:br>
              <a:rPr lang="en-US" sz="1400" dirty="0">
                <a:latin typeface="Franklin Gothic Book" panose="020B0503020102020204" pitchFamily="34" charset="0"/>
              </a:rPr>
            </a:br>
            <a:r>
              <a:rPr lang="en-US" sz="1400" dirty="0">
                <a:latin typeface="Franklin Gothic Book" panose="020B0503020102020204" pitchFamily="34" charset="0"/>
              </a:rPr>
              <a:t>in-house staff</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8</a:t>
            </a:r>
          </a:p>
          <a:p>
            <a:pPr algn="ctr"/>
            <a:r>
              <a:rPr lang="en-US" sz="1400" dirty="0">
                <a:latin typeface="Franklin Gothic Book" panose="020B0503020102020204" pitchFamily="34" charset="0"/>
              </a:rPr>
              <a:t>Cases handled by</a:t>
            </a:r>
            <a:br>
              <a:rPr lang="en-US" sz="1400" dirty="0">
                <a:latin typeface="Franklin Gothic Book" panose="020B0503020102020204" pitchFamily="34" charset="0"/>
              </a:rPr>
            </a:br>
            <a:r>
              <a:rPr lang="en-US" sz="1400" dirty="0">
                <a:latin typeface="Franklin Gothic Book" panose="020B0503020102020204" pitchFamily="34" charset="0"/>
              </a:rPr>
              <a:t>outside counsel</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0</a:t>
            </a:r>
          </a:p>
          <a:p>
            <a:pPr algn="ctr"/>
            <a:r>
              <a:rPr lang="en-US" sz="1400" dirty="0">
                <a:latin typeface="Franklin Gothic Book" panose="020B0503020102020204" pitchFamily="34" charset="0"/>
              </a:rPr>
              <a:t>Lawsuits dismissed</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6</a:t>
            </a:r>
          </a:p>
          <a:p>
            <a:pPr algn="ctr"/>
            <a:r>
              <a:rPr lang="en-US" sz="1400" dirty="0">
                <a:latin typeface="Franklin Gothic Book" panose="020B0503020102020204" pitchFamily="34" charset="0"/>
              </a:rPr>
              <a:t>Lawsuits dismissed in calendar year 2021</a:t>
            </a:r>
          </a:p>
        </p:txBody>
      </p:sp>
      <p:sp>
        <p:nvSpPr>
          <p:cNvPr id="11" name="TextBox 10"/>
          <p:cNvSpPr txBox="1"/>
          <p:nvPr/>
        </p:nvSpPr>
        <p:spPr>
          <a:xfrm>
            <a:off x="457199" y="5856087"/>
            <a:ext cx="8250866" cy="523220"/>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DWSD uses a mix of in-house and contracted legal counsel to handle damage claims, civil action for commercial delinquencies and lawsuits filed against the department.</a:t>
            </a:r>
          </a:p>
        </p:txBody>
      </p:sp>
      <p:cxnSp>
        <p:nvCxnSpPr>
          <p:cNvPr id="13" name="Straight Connector 12"/>
          <p:cNvCxnSpPr/>
          <p:nvPr/>
        </p:nvCxnSpPr>
        <p:spPr>
          <a:xfrm flipH="1" flipV="1">
            <a:off x="0" y="5740279"/>
            <a:ext cx="9250326"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07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16</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Investigations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82915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18</a:t>
            </a:r>
          </a:p>
        </p:txBody>
      </p:sp>
      <p:sp>
        <p:nvSpPr>
          <p:cNvPr id="27" name="TextBox 26"/>
          <p:cNvSpPr txBox="1"/>
          <p:nvPr/>
        </p:nvSpPr>
        <p:spPr>
          <a:xfrm>
            <a:off x="341793" y="775301"/>
            <a:ext cx="2743200" cy="2020193"/>
          </a:xfrm>
          <a:prstGeom prst="foldedCorner">
            <a:avLst/>
          </a:prstGeom>
          <a:solidFill>
            <a:srgbClr val="B7CDC2"/>
          </a:solidFill>
        </p:spPr>
        <p:txBody>
          <a:bodyPr wrap="square" rtlCol="0">
            <a:spAutoFit/>
          </a:bodyPr>
          <a:lstStyle/>
          <a:p>
            <a:pPr algn="ctr"/>
            <a:r>
              <a:rPr lang="en-US" sz="4000" dirty="0">
                <a:solidFill>
                  <a:schemeClr val="bg1"/>
                </a:solidFill>
                <a:latin typeface="Impact" panose="020B0806030902050204" pitchFamily="34" charset="0"/>
              </a:rPr>
              <a:t>986</a:t>
            </a:r>
          </a:p>
          <a:p>
            <a:pPr algn="ctr"/>
            <a:r>
              <a:rPr lang="en-US" sz="1600" dirty="0">
                <a:latin typeface="Franklin Gothic Book" panose="020B0503020102020204" pitchFamily="34" charset="0"/>
              </a:rPr>
              <a:t>Parcels investigated for delinquency, possible meter tampering and no meter since July 1, 2020</a:t>
            </a:r>
          </a:p>
        </p:txBody>
      </p:sp>
      <p:sp>
        <p:nvSpPr>
          <p:cNvPr id="29" name="TextBox 28"/>
          <p:cNvSpPr txBox="1"/>
          <p:nvPr/>
        </p:nvSpPr>
        <p:spPr>
          <a:xfrm>
            <a:off x="90128" y="5522301"/>
            <a:ext cx="9053871" cy="95410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Since August 2017, the unit, in collaboration with customer service/billing, has identified more than $17 million in services owed by primarily commercial customers. They uncover severe delinquencies, non-working meters, unauthorized use of fire hydrants, meter tampering, or connected to the city’s water main without a meter and/or permit. The unit works closely with the Finance/Collections and Legal Groups.</a:t>
            </a:r>
          </a:p>
        </p:txBody>
      </p:sp>
      <p:cxnSp>
        <p:nvCxnSpPr>
          <p:cNvPr id="30" name="Straight Connector 29"/>
          <p:cNvCxnSpPr/>
          <p:nvPr/>
        </p:nvCxnSpPr>
        <p:spPr>
          <a:xfrm flipH="1">
            <a:off x="0" y="549731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INVESTIGATIONS: Results</a:t>
            </a:r>
          </a:p>
        </p:txBody>
      </p:sp>
      <p:sp>
        <p:nvSpPr>
          <p:cNvPr id="12" name="TextBox 11"/>
          <p:cNvSpPr txBox="1"/>
          <p:nvPr/>
        </p:nvSpPr>
        <p:spPr>
          <a:xfrm>
            <a:off x="4100595" y="290333"/>
            <a:ext cx="2384871" cy="4973836"/>
          </a:xfrm>
          <a:prstGeom prst="foldedCorner">
            <a:avLst/>
          </a:prstGeom>
          <a:solidFill>
            <a:srgbClr val="27999D"/>
          </a:solidFill>
        </p:spPr>
        <p:txBody>
          <a:bodyPr wrap="square" rtlCol="0">
            <a:spAutoFit/>
          </a:bodyPr>
          <a:lstStyle/>
          <a:p>
            <a:pPr algn="ctr"/>
            <a:r>
              <a:rPr lang="en-US" b="1" dirty="0">
                <a:solidFill>
                  <a:schemeClr val="bg1"/>
                </a:solidFill>
                <a:latin typeface="Franklin Gothic Book" panose="020B0503020102020204" pitchFamily="34" charset="0"/>
              </a:rPr>
              <a:t>Money Owed to DWSD identified by Investigators</a:t>
            </a:r>
          </a:p>
          <a:p>
            <a:pPr algn="ctr"/>
            <a:endParaRPr lang="en-US" sz="1000" b="1" dirty="0">
              <a:solidFill>
                <a:schemeClr val="bg1"/>
              </a:solidFill>
              <a:latin typeface="Franklin Gothic Book" panose="020B0503020102020204" pitchFamily="34" charset="0"/>
            </a:endParaRPr>
          </a:p>
          <a:p>
            <a:pPr algn="ctr"/>
            <a:r>
              <a:rPr lang="en-US" sz="3600" dirty="0">
                <a:solidFill>
                  <a:schemeClr val="bg1"/>
                </a:solidFill>
                <a:latin typeface="Impact" panose="020B0806030902050204" pitchFamily="34" charset="0"/>
              </a:rPr>
              <a:t>$5,900,996</a:t>
            </a:r>
          </a:p>
          <a:p>
            <a:pPr algn="ctr"/>
            <a:r>
              <a:rPr lang="en-US" sz="1600" dirty="0">
                <a:latin typeface="Franklin Gothic Book" panose="020B0503020102020204" pitchFamily="34" charset="0"/>
              </a:rPr>
              <a:t>Total since July 1, 2020</a:t>
            </a:r>
          </a:p>
          <a:p>
            <a:pPr algn="ctr"/>
            <a:endParaRPr lang="en-US" sz="1000" dirty="0">
              <a:latin typeface="Franklin Gothic Book" panose="020B0503020102020204" pitchFamily="34" charset="0"/>
            </a:endParaRP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$380,505</a:t>
            </a:r>
          </a:p>
          <a:p>
            <a:pPr algn="ctr"/>
            <a:r>
              <a:rPr lang="en-US" sz="1400" dirty="0">
                <a:latin typeface="Franklin Gothic Book" panose="020B0503020102020204" pitchFamily="34" charset="0"/>
              </a:rPr>
              <a:t>Back billed</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$1,177,056</a:t>
            </a:r>
          </a:p>
          <a:p>
            <a:pPr algn="ctr"/>
            <a:r>
              <a:rPr lang="en-US" sz="1400" dirty="0">
                <a:latin typeface="Franklin Gothic Book" panose="020B0503020102020204" pitchFamily="34" charset="0"/>
              </a:rPr>
              <a:t>Future owed in 12 months</a:t>
            </a:r>
          </a:p>
          <a:p>
            <a:pPr algn="ctr"/>
            <a:r>
              <a:rPr lang="en-US" sz="1600" dirty="0">
                <a:latin typeface="Franklin Gothic Book" panose="020B0503020102020204" pitchFamily="34" charset="0"/>
              </a:rPr>
              <a:t>  </a:t>
            </a:r>
            <a:endParaRPr lang="en-US" sz="1050" dirty="0">
              <a:latin typeface="Franklin Gothic Book" panose="020B0503020102020204" pitchFamily="34" charset="0"/>
            </a:endParaRPr>
          </a:p>
          <a:p>
            <a:pPr algn="ctr"/>
            <a:r>
              <a:rPr lang="en-US" sz="3000" dirty="0">
                <a:solidFill>
                  <a:schemeClr val="bg1"/>
                </a:solidFill>
                <a:latin typeface="Impact" panose="020B0806030902050204" pitchFamily="34" charset="0"/>
              </a:rPr>
              <a:t>$4,343,435</a:t>
            </a:r>
          </a:p>
          <a:p>
            <a:pPr algn="ctr"/>
            <a:r>
              <a:rPr lang="en-US" sz="1400" dirty="0">
                <a:latin typeface="Franklin Gothic Book" panose="020B0503020102020204" pitchFamily="34" charset="0"/>
              </a:rPr>
              <a:t>Water loss</a:t>
            </a:r>
          </a:p>
        </p:txBody>
      </p:sp>
      <p:pic>
        <p:nvPicPr>
          <p:cNvPr id="14" name="Picture 1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5230" y="3123311"/>
            <a:ext cx="3527037" cy="2116222"/>
          </a:xfrm>
          <a:prstGeom prst="rect">
            <a:avLst/>
          </a:prstGeom>
        </p:spPr>
      </p:pic>
      <p:sp>
        <p:nvSpPr>
          <p:cNvPr id="9" name="TextBox 8"/>
          <p:cNvSpPr txBox="1"/>
          <p:nvPr/>
        </p:nvSpPr>
        <p:spPr>
          <a:xfrm>
            <a:off x="6650426" y="3493016"/>
            <a:ext cx="2384871" cy="1652885"/>
          </a:xfrm>
          <a:prstGeom prst="foldedCorner">
            <a:avLst/>
          </a:prstGeom>
          <a:solidFill>
            <a:srgbClr val="279989"/>
          </a:solidFill>
        </p:spPr>
        <p:txBody>
          <a:bodyPr wrap="square" rtlCol="0">
            <a:spAutoFit/>
          </a:bodyPr>
          <a:lstStyle/>
          <a:p>
            <a:pPr algn="ctr"/>
            <a:r>
              <a:rPr lang="en-US" sz="1500" b="1" dirty="0">
                <a:solidFill>
                  <a:schemeClr val="bg1"/>
                </a:solidFill>
                <a:latin typeface="Franklin Gothic Book" panose="020B0503020102020204" pitchFamily="34" charset="0"/>
              </a:rPr>
              <a:t>Revenue Identified Since Investigation Unit Began</a:t>
            </a:r>
          </a:p>
          <a:p>
            <a:pPr algn="ctr"/>
            <a:endParaRPr lang="en-US" sz="1000" b="1" dirty="0">
              <a:solidFill>
                <a:schemeClr val="bg1"/>
              </a:solidFill>
              <a:latin typeface="Franklin Gothic Book" panose="020B0503020102020204" pitchFamily="34" charset="0"/>
            </a:endParaRPr>
          </a:p>
          <a:p>
            <a:pPr algn="ctr"/>
            <a:r>
              <a:rPr lang="en-US" sz="3000" dirty="0">
                <a:solidFill>
                  <a:schemeClr val="bg1"/>
                </a:solidFill>
                <a:latin typeface="Impact" panose="020B0806030902050204" pitchFamily="34" charset="0"/>
              </a:rPr>
              <a:t>$19,033,945</a:t>
            </a:r>
          </a:p>
          <a:p>
            <a:pPr algn="ctr"/>
            <a:r>
              <a:rPr lang="en-US" sz="1400" dirty="0">
                <a:latin typeface="Franklin Gothic Book" panose="020B0503020102020204" pitchFamily="34" charset="0"/>
              </a:rPr>
              <a:t>Total since August 14, 2017</a:t>
            </a:r>
          </a:p>
        </p:txBody>
      </p:sp>
    </p:spTree>
    <p:extLst>
      <p:ext uri="{BB962C8B-B14F-4D97-AF65-F5344CB8AC3E}">
        <p14:creationId xmlns:p14="http://schemas.microsoft.com/office/powerpoint/2010/main" val="2965555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18</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Human Resources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628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t>2</a:t>
            </a:r>
          </a:p>
        </p:txBody>
      </p:sp>
      <p:sp>
        <p:nvSpPr>
          <p:cNvPr id="6" name="Title 1">
            <a:extLst>
              <a:ext uri="{FF2B5EF4-FFF2-40B4-BE49-F238E27FC236}">
                <a16:creationId xmlns:a16="http://schemas.microsoft.com/office/drawing/2014/main"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a:solidFill>
                  <a:srgbClr val="138F7E"/>
                </a:solidFill>
                <a:latin typeface="Franklin Gothic Book" panose="020B0503020102020204" pitchFamily="34" charset="0"/>
              </a:rPr>
              <a:t>CONTENTS*</a:t>
            </a:r>
          </a:p>
        </p:txBody>
      </p:sp>
      <p:sp>
        <p:nvSpPr>
          <p:cNvPr id="7" name="Rectangle 2">
            <a:extLst>
              <a:ext uri="{FF2B5EF4-FFF2-40B4-BE49-F238E27FC236}">
                <a16:creationId xmlns:a16="http://schemas.microsoft.com/office/drawing/2014/main" id="{6801FDE5-A0AB-7C48-B0D1-69AA77A66497}"/>
              </a:ext>
            </a:extLst>
          </p:cNvPr>
          <p:cNvSpPr txBox="1">
            <a:spLocks noChangeArrowheads="1"/>
          </p:cNvSpPr>
          <p:nvPr/>
        </p:nvSpPr>
        <p:spPr bwMode="auto">
          <a:xfrm>
            <a:off x="1644314" y="2038044"/>
            <a:ext cx="5697779"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65000"/>
                    <a:lumOff val="35000"/>
                  </a:schemeClr>
                </a:solidFill>
                <a:latin typeface="Franklin Gothic Book" panose="020B0503020102020204" pitchFamily="34" charset="0"/>
                <a:cs typeface="Arial" panose="020B0604020202020204" pitchFamily="34" charset="0"/>
              </a:rPr>
              <a:t>Metrics by Function: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Director’s Message                                              </a:t>
            </a:r>
            <a:r>
              <a:rPr lang="en-US" sz="1800" dirty="0">
                <a:solidFill>
                  <a:srgbClr val="138F7E"/>
                </a:solidFill>
                <a:latin typeface="Franklin Gothic Book" panose="020B0503020102020204" pitchFamily="34" charset="0"/>
                <a:cs typeface="Arial" panose="020B0604020202020204" pitchFamily="34" charset="0"/>
              </a:rPr>
              <a:t>3</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Customer Care                                                     </a:t>
            </a:r>
            <a:r>
              <a:rPr lang="en-US" sz="1800" dirty="0">
                <a:solidFill>
                  <a:srgbClr val="138F7E"/>
                </a:solidFill>
                <a:latin typeface="Franklin Gothic Book" panose="020B0503020102020204" pitchFamily="34" charset="0"/>
                <a:cs typeface="Arial" panose="020B0604020202020204" pitchFamily="34" charset="0"/>
              </a:rPr>
              <a:t>4</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Field Services 			                  </a:t>
            </a:r>
            <a:r>
              <a:rPr lang="en-US" sz="1800" dirty="0">
                <a:solidFill>
                  <a:srgbClr val="138F7E"/>
                </a:solidFill>
                <a:latin typeface="Franklin Gothic Book" panose="020B0503020102020204" pitchFamily="34" charset="0"/>
                <a:cs typeface="Arial" panose="020B0604020202020204" pitchFamily="34" charset="0"/>
              </a:rPr>
              <a:t>7</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a:solidFill>
                  <a:srgbClr val="138F7E"/>
                </a:solidFill>
                <a:latin typeface="Franklin Gothic Book" panose="020B0503020102020204" pitchFamily="34" charset="0"/>
                <a:cs typeface="Arial" panose="020B0604020202020204" pitchFamily="34" charset="0"/>
              </a:rPr>
              <a:t>12</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Legal Services 		                	</a:t>
            </a:r>
            <a:r>
              <a:rPr lang="en-US" sz="1800" dirty="0">
                <a:solidFill>
                  <a:srgbClr val="138F7E"/>
                </a:solidFill>
                <a:latin typeface="Franklin Gothic Book" panose="020B0503020102020204" pitchFamily="34" charset="0"/>
                <a:cs typeface="Arial" panose="020B0604020202020204" pitchFamily="34" charset="0"/>
              </a:rPr>
              <a:t>15</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a:solidFill>
                  <a:srgbClr val="138F7E"/>
                </a:solidFill>
                <a:latin typeface="Franklin Gothic Book" panose="020B0503020102020204" pitchFamily="34" charset="0"/>
                <a:cs typeface="Arial" panose="020B0604020202020204" pitchFamily="34" charset="0"/>
              </a:rPr>
              <a:t>17</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a:solidFill>
                  <a:srgbClr val="138F7E"/>
                </a:solidFill>
                <a:latin typeface="Franklin Gothic Book" panose="020B0503020102020204" pitchFamily="34" charset="0"/>
                <a:cs typeface="Arial" panose="020B0604020202020204" pitchFamily="34" charset="0"/>
              </a:rPr>
              <a:t>19</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a:solidFill>
                  <a:srgbClr val="138F7E"/>
                </a:solidFill>
                <a:latin typeface="Franklin Gothic Book" panose="020B0503020102020204" pitchFamily="34" charset="0"/>
                <a:cs typeface="Arial" panose="020B0604020202020204" pitchFamily="34" charset="0"/>
              </a:rPr>
              <a:t>21</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a:solidFill>
                  <a:srgbClr val="138F7E"/>
                </a:solidFill>
                <a:latin typeface="Franklin Gothic Book" panose="020B0503020102020204" pitchFamily="34" charset="0"/>
                <a:cs typeface="Arial" panose="020B0604020202020204" pitchFamily="34" charset="0"/>
              </a:rPr>
              <a:t>25</a:t>
            </a:r>
          </a:p>
        </p:txBody>
      </p:sp>
    </p:spTree>
    <p:extLst>
      <p:ext uri="{BB962C8B-B14F-4D97-AF65-F5344CB8AC3E}">
        <p14:creationId xmlns:p14="http://schemas.microsoft.com/office/powerpoint/2010/main" val="1710000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20</a:t>
            </a:r>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HUMAN RESOURCES: </a:t>
            </a:r>
            <a:r>
              <a:rPr lang="en-US" sz="2400" b="1" dirty="0">
                <a:solidFill>
                  <a:srgbClr val="138F7E"/>
                </a:solidFill>
                <a:latin typeface="Franklin Gothic Book" panose="020B0503020102020204" pitchFamily="34" charset="0"/>
              </a:rPr>
              <a:t>Detroit Residents and Hiring</a:t>
            </a:r>
          </a:p>
        </p:txBody>
      </p:sp>
      <p:sp>
        <p:nvSpPr>
          <p:cNvPr id="6" name="TextBox 5"/>
          <p:cNvSpPr txBox="1"/>
          <p:nvPr/>
        </p:nvSpPr>
        <p:spPr>
          <a:xfrm>
            <a:off x="90128" y="5565932"/>
            <a:ext cx="9053871" cy="30777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Fifty-four percent of the DWSD workforce lives in Detroit.*</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98505" y="6134136"/>
            <a:ext cx="4545496" cy="230832"/>
          </a:xfrm>
          <a:prstGeom prst="rect">
            <a:avLst/>
          </a:prstGeom>
          <a:noFill/>
        </p:spPr>
        <p:txBody>
          <a:bodyPr wrap="square" rtlCol="0">
            <a:spAutoFit/>
          </a:bodyPr>
          <a:lstStyle/>
          <a:p>
            <a:pPr algn="r"/>
            <a:r>
              <a:rPr lang="en-US" sz="900" dirty="0">
                <a:latin typeface="Franklin Gothic Book" panose="020B0503020102020204" pitchFamily="34" charset="0"/>
              </a:rPr>
              <a:t>*DWSD and the City of Detroit do not require residency to be employed, per Michigan law.</a:t>
            </a:r>
          </a:p>
        </p:txBody>
      </p:sp>
      <p:graphicFrame>
        <p:nvGraphicFramePr>
          <p:cNvPr id="11" name="Chart 10"/>
          <p:cNvGraphicFramePr/>
          <p:nvPr>
            <p:extLst>
              <p:ext uri="{D42A27DB-BD31-4B8C-83A1-F6EECF244321}">
                <p14:modId xmlns:p14="http://schemas.microsoft.com/office/powerpoint/2010/main" val="722005712"/>
              </p:ext>
            </p:extLst>
          </p:nvPr>
        </p:nvGraphicFramePr>
        <p:xfrm>
          <a:off x="1165412" y="1278853"/>
          <a:ext cx="6813175" cy="40642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324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Public Affairs</a:t>
            </a:r>
          </a:p>
        </p:txBody>
      </p:sp>
      <p:pic>
        <p:nvPicPr>
          <p:cNvPr id="8" name="Picture 7">
            <a:extLst>
              <a:ext uri="{FF2B5EF4-FFF2-40B4-BE49-F238E27FC236}">
                <a16:creationId xmlns:a16="http://schemas.microsoft.com/office/drawing/2014/main" id="{BECA5617-9203-478B-A7CE-59F4957FFB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16206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626" y="4426084"/>
            <a:ext cx="5474386" cy="2185214"/>
          </a:xfrm>
          <a:prstGeom prst="rect">
            <a:avLst/>
          </a:prstGeom>
          <a:noFill/>
        </p:spPr>
        <p:txBody>
          <a:bodyPr wrap="square" rtlCol="0">
            <a:spAutoFit/>
          </a:bodyPr>
          <a:lstStyle/>
          <a:p>
            <a:pPr lvl="0">
              <a:defRPr/>
            </a:pPr>
            <a:r>
              <a:rPr kumimoji="0" lang="en-US" sz="1600" b="0" i="0" u="none" strike="noStrike" kern="1200" cap="none" spc="0" normalizeH="0" baseline="0" noProof="0" dirty="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This month, the team garnered </a:t>
            </a:r>
            <a:r>
              <a:rPr lang="en-US" sz="1600" b="1" dirty="0">
                <a:solidFill>
                  <a:schemeClr val="tx1">
                    <a:lumMod val="75000"/>
                    <a:lumOff val="25000"/>
                  </a:schemeClr>
                </a:solidFill>
                <a:latin typeface="Franklin Gothic Book" panose="020B0503020102020204" pitchFamily="34" charset="0"/>
                <a:cs typeface="Arial" panose="020B0604020202020204" pitchFamily="34" charset="0"/>
              </a:rPr>
              <a:t>2</a:t>
            </a:r>
            <a:r>
              <a:rPr kumimoji="0" lang="en-US" sz="1600" b="1" i="0" u="none" strike="noStrike" kern="1200" cap="none" spc="0" normalizeH="0" baseline="0" noProof="0" dirty="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 </a:t>
            </a:r>
            <a:r>
              <a:rPr kumimoji="0" lang="en-US" sz="1600" b="0" i="0" u="none" strike="noStrike" kern="1200" cap="none" spc="0" normalizeH="0" baseline="0" noProof="0" dirty="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positive pitched news stories. The first story</a:t>
            </a:r>
            <a:r>
              <a:rPr kumimoji="0" lang="en-US" sz="1600" b="0" i="0" u="none" strike="noStrike" kern="1200" cap="none" spc="0" normalizeH="0" noProof="0" dirty="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 was highlighting the completion of the Oakman Boulevard Green Stormwater </a:t>
            </a:r>
            <a:r>
              <a:rPr lang="en-US" sz="1600" dirty="0">
                <a:solidFill>
                  <a:schemeClr val="tx1">
                    <a:lumMod val="75000"/>
                    <a:lumOff val="25000"/>
                  </a:schemeClr>
                </a:solidFill>
                <a:latin typeface="Franklin Gothic Book" panose="020B0503020102020204" pitchFamily="34" charset="0"/>
                <a:cs typeface="Arial" panose="020B0604020202020204" pitchFamily="34" charset="0"/>
              </a:rPr>
              <a:t>Infrastructure</a:t>
            </a:r>
            <a:r>
              <a:rPr kumimoji="0" lang="en-US" sz="1600" b="0" i="0" u="none" strike="noStrike" kern="1200" cap="none" spc="0" normalizeH="0" noProof="0" dirty="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 project.</a:t>
            </a:r>
            <a:r>
              <a:rPr lang="en-US" sz="1600" dirty="0">
                <a:solidFill>
                  <a:schemeClr val="tx1">
                    <a:lumMod val="75000"/>
                    <a:lumOff val="25000"/>
                  </a:schemeClr>
                </a:solidFill>
                <a:latin typeface="Franklin Gothic Book" panose="020B0503020102020204" pitchFamily="34" charset="0"/>
                <a:cs typeface="Arial" panose="020B0604020202020204" pitchFamily="34" charset="0"/>
              </a:rPr>
              <a:t> The second story was regarding DWSD’s continuation of its Capitol Improvement Program, announcing another $204M investment over the next two years. </a:t>
            </a:r>
          </a:p>
          <a:p>
            <a:pPr lvl="0">
              <a:defRPr/>
            </a:pPr>
            <a:endParaRPr kumimoji="0" lang="en-US" sz="1000" b="1" i="0" u="none" strike="noStrike" kern="1200" cap="none" spc="0" normalizeH="0" baseline="0" noProof="0" dirty="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endParaRPr>
          </a:p>
          <a:p>
            <a:pPr lvl="0">
              <a:defRPr/>
            </a:pPr>
            <a:r>
              <a:rPr kumimoji="0" lang="en-US" sz="1500" b="1" i="0" u="none" strike="noStrike" kern="1200" cap="none" spc="0" normalizeH="0" baseline="0" noProof="0" dirty="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PLEASE NOTE: For this metric, news stories are only counted once per topic, not by the number of media outlets picking up the story. </a:t>
            </a:r>
          </a:p>
        </p:txBody>
      </p:sp>
      <p:sp>
        <p:nvSpPr>
          <p:cNvPr id="15"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B7CDC2"/>
                </a:solidFill>
                <a:effectLst/>
                <a:uLnTx/>
                <a:uFillTx/>
                <a:latin typeface="Arial Narrow" panose="020B0606020202030204" pitchFamily="34" charset="0"/>
                <a:ea typeface="+mn-ea"/>
                <a:cs typeface="+mn-cs"/>
              </a:rPr>
              <a:t>22</a:t>
            </a:r>
          </a:p>
        </p:txBody>
      </p:sp>
      <p:cxnSp>
        <p:nvCxnSpPr>
          <p:cNvPr id="10" name="Straight Connector 9"/>
          <p:cNvCxnSpPr/>
          <p:nvPr/>
        </p:nvCxnSpPr>
        <p:spPr>
          <a:xfrm flipH="1">
            <a:off x="0" y="4411929"/>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p:cNvGraphicFramePr/>
          <p:nvPr/>
        </p:nvGraphicFramePr>
        <p:xfrm>
          <a:off x="0" y="143901"/>
          <a:ext cx="4315062" cy="4166839"/>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a:extLst>
              <a:ext uri="{FF2B5EF4-FFF2-40B4-BE49-F238E27FC236}">
                <a16:creationId xmlns:a16="http://schemas.microsoft.com/office/drawing/2014/main" id="{A4551F2D-87A5-4144-B73E-642850CDE87C}"/>
              </a:ext>
            </a:extLst>
          </p:cNvPr>
          <p:cNvSpPr txBox="1">
            <a:spLocks/>
          </p:cNvSpPr>
          <p:nvPr/>
        </p:nvSpPr>
        <p:spPr>
          <a:xfrm>
            <a:off x="0" y="42712"/>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a:ln>
                  <a:noFill/>
                </a:ln>
                <a:solidFill>
                  <a:srgbClr val="138F7E"/>
                </a:solidFill>
                <a:effectLst/>
                <a:uLnTx/>
                <a:uFillTx/>
                <a:latin typeface="Franklin Gothic Book" panose="020B0503020102020204" pitchFamily="34" charset="0"/>
                <a:ea typeface="+mj-ea"/>
                <a:cs typeface="+mj-cs"/>
              </a:rPr>
              <a:t>PUBLIC AFFAIRS: Good News</a:t>
            </a:r>
          </a:p>
        </p:txBody>
      </p:sp>
      <p:grpSp>
        <p:nvGrpSpPr>
          <p:cNvPr id="4" name="Group 3"/>
          <p:cNvGrpSpPr/>
          <p:nvPr/>
        </p:nvGrpSpPr>
        <p:grpSpPr>
          <a:xfrm>
            <a:off x="3984673" y="1068116"/>
            <a:ext cx="3074805" cy="534749"/>
            <a:chOff x="80962" y="2647950"/>
            <a:chExt cx="8982075" cy="1562100"/>
          </a:xfrm>
        </p:grpSpPr>
        <p:pic>
          <p:nvPicPr>
            <p:cNvPr id="2" name="Picture 1"/>
            <p:cNvPicPr>
              <a:picLocks noChangeAspect="1"/>
            </p:cNvPicPr>
            <p:nvPr/>
          </p:nvPicPr>
          <p:blipFill>
            <a:blip r:embed="rId3"/>
            <a:stretch>
              <a:fillRect/>
            </a:stretch>
          </p:blipFill>
          <p:spPr>
            <a:xfrm>
              <a:off x="80962" y="2647950"/>
              <a:ext cx="8982075" cy="1562100"/>
            </a:xfrm>
            <a:prstGeom prst="rect">
              <a:avLst/>
            </a:prstGeom>
          </p:spPr>
        </p:pic>
        <p:pic>
          <p:nvPicPr>
            <p:cNvPr id="3" name="Picture 2"/>
            <p:cNvPicPr>
              <a:picLocks noChangeAspect="1"/>
            </p:cNvPicPr>
            <p:nvPr/>
          </p:nvPicPr>
          <p:blipFill rotWithShape="1">
            <a:blip r:embed="rId4"/>
            <a:srcRect l="2101" t="4017" b="12920"/>
            <a:stretch/>
          </p:blipFill>
          <p:spPr>
            <a:xfrm>
              <a:off x="6954254" y="3541363"/>
              <a:ext cx="2077074" cy="358987"/>
            </a:xfrm>
            <a:prstGeom prst="rect">
              <a:avLst/>
            </a:prstGeom>
          </p:spPr>
        </p:pic>
      </p:grpSp>
      <p:pic>
        <p:nvPicPr>
          <p:cNvPr id="17" name="Picture 16"/>
          <p:cNvPicPr/>
          <p:nvPr/>
        </p:nvPicPr>
        <p:blipFill rotWithShape="1">
          <a:blip r:embed="rId5"/>
          <a:srcRect l="9444" t="18859" r="69355" b="27503"/>
          <a:stretch/>
        </p:blipFill>
        <p:spPr bwMode="auto">
          <a:xfrm>
            <a:off x="4062120" y="1691567"/>
            <a:ext cx="2805279" cy="2367432"/>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softEdge rad="0"/>
          </a:effectLst>
          <a:scene3d>
            <a:camera prst="orthographicFront"/>
            <a:lightRig rig="twoPt" dir="t">
              <a:rot lat="0" lon="0" rev="7200000"/>
            </a:lightRig>
          </a:scene3d>
          <a:sp3d>
            <a:bevelT w="25400" h="0"/>
            <a:contourClr>
              <a:srgbClr val="FFFFFF"/>
            </a:contourClr>
          </a:sp3d>
          <a:extLst>
            <a:ext uri="{53640926-AAD7-44D8-BBD7-CCE9431645EC}">
              <a14:shadowObscured xmlns:a14="http://schemas.microsoft.com/office/drawing/2010/main"/>
            </a:ext>
          </a:extLst>
        </p:spPr>
      </p:pic>
      <p:pic>
        <p:nvPicPr>
          <p:cNvPr id="16" name="Picture 15"/>
          <p:cNvPicPr>
            <a:picLocks noChangeAspect="1"/>
          </p:cNvPicPr>
          <p:nvPr/>
        </p:nvPicPr>
        <p:blipFill>
          <a:blip r:embed="rId6"/>
          <a:stretch>
            <a:fillRect/>
          </a:stretch>
        </p:blipFill>
        <p:spPr>
          <a:xfrm>
            <a:off x="6374621" y="4087569"/>
            <a:ext cx="2632875" cy="2487478"/>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0"/>
            <a:contourClr>
              <a:srgbClr val="FFFFFF"/>
            </a:contourClr>
          </a:sp3d>
        </p:spPr>
      </p:pic>
      <p:pic>
        <p:nvPicPr>
          <p:cNvPr id="18" name="Picture 17"/>
          <p:cNvPicPr>
            <a:picLocks noChangeAspect="1"/>
          </p:cNvPicPr>
          <p:nvPr/>
        </p:nvPicPr>
        <p:blipFill>
          <a:blip r:embed="rId7"/>
          <a:stretch>
            <a:fillRect/>
          </a:stretch>
        </p:blipFill>
        <p:spPr>
          <a:xfrm>
            <a:off x="6656220" y="3372273"/>
            <a:ext cx="2412967" cy="288200"/>
          </a:xfrm>
          <a:prstGeom prst="rect">
            <a:avLst/>
          </a:prstGeom>
        </p:spPr>
      </p:pic>
      <p:pic>
        <p:nvPicPr>
          <p:cNvPr id="19" name="Picture 18"/>
          <p:cNvPicPr>
            <a:picLocks noChangeAspect="1"/>
          </p:cNvPicPr>
          <p:nvPr/>
        </p:nvPicPr>
        <p:blipFill>
          <a:blip r:embed="rId8"/>
          <a:stretch>
            <a:fillRect/>
          </a:stretch>
        </p:blipFill>
        <p:spPr>
          <a:xfrm>
            <a:off x="6744203" y="3671827"/>
            <a:ext cx="2324984" cy="401588"/>
          </a:xfrm>
          <a:prstGeom prst="rect">
            <a:avLst/>
          </a:prstGeom>
        </p:spPr>
      </p:pic>
    </p:spTree>
    <p:extLst>
      <p:ext uri="{BB962C8B-B14F-4D97-AF65-F5344CB8AC3E}">
        <p14:creationId xmlns:p14="http://schemas.microsoft.com/office/powerpoint/2010/main" val="3021446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p:txBody>
          <a:bodyPr/>
          <a:lstStyle/>
          <a:p>
            <a:r>
              <a:rPr lang="en-US" dirty="0"/>
              <a:t>23</a:t>
            </a:r>
          </a:p>
        </p:txBody>
      </p:sp>
      <p:sp>
        <p:nvSpPr>
          <p:cNvPr id="9" name="TextBox 8"/>
          <p:cNvSpPr txBox="1"/>
          <p:nvPr/>
        </p:nvSpPr>
        <p:spPr>
          <a:xfrm>
            <a:off x="-1" y="4347185"/>
            <a:ext cx="4466123" cy="2135200"/>
          </a:xfrm>
          <a:prstGeom prst="rect">
            <a:avLst/>
          </a:prstGeom>
          <a:noFill/>
        </p:spPr>
        <p:txBody>
          <a:bodyPr wrap="square" rtlCol="0">
            <a:spAutoFit/>
          </a:bodyPr>
          <a:lstStyle/>
          <a:p>
            <a:r>
              <a:rPr lang="en-US" sz="1475" dirty="0">
                <a:solidFill>
                  <a:schemeClr val="tx1">
                    <a:lumMod val="75000"/>
                    <a:lumOff val="25000"/>
                  </a:schemeClr>
                </a:solidFill>
                <a:latin typeface="Franklin Gothic Book" panose="020B0503020102020204" pitchFamily="34" charset="0"/>
                <a:cs typeface="Arial" panose="020B0604020202020204" pitchFamily="34" charset="0"/>
              </a:rPr>
              <a:t>In May, there was a total of </a:t>
            </a:r>
            <a:r>
              <a:rPr lang="en-US" sz="1475" b="1" dirty="0">
                <a:solidFill>
                  <a:schemeClr val="tx1">
                    <a:lumMod val="75000"/>
                    <a:lumOff val="25000"/>
                  </a:schemeClr>
                </a:solidFill>
                <a:latin typeface="Franklin Gothic Book" panose="020B0503020102020204" pitchFamily="34" charset="0"/>
                <a:cs typeface="Arial" panose="020B0604020202020204" pitchFamily="34" charset="0"/>
              </a:rPr>
              <a:t>89 </a:t>
            </a:r>
            <a:r>
              <a:rPr lang="en-US" sz="1475" dirty="0">
                <a:solidFill>
                  <a:schemeClr val="tx1">
                    <a:lumMod val="75000"/>
                    <a:lumOff val="25000"/>
                  </a:schemeClr>
                </a:solidFill>
                <a:latin typeface="Franklin Gothic Book" panose="020B0503020102020204" pitchFamily="34" charset="0"/>
                <a:cs typeface="Arial" panose="020B0604020202020204" pitchFamily="34" charset="0"/>
              </a:rPr>
              <a:t>media stories. Most of the neutral stories were on the City of Saginaw resuming water shutoffs halted by the pandemic. DWSD’s moratorium extension on residential water shutoffs through 2022 was mentioned. Another series of neutral stories were about the 30-inch water main repair in downtown Detroit, which Public Affairs and Field Services proactively communicated to the media and impacted customers.  </a:t>
            </a:r>
          </a:p>
        </p:txBody>
      </p:sp>
      <p:cxnSp>
        <p:nvCxnSpPr>
          <p:cNvPr id="10" name="Straight Connector 9"/>
          <p:cNvCxnSpPr/>
          <p:nvPr/>
        </p:nvCxnSpPr>
        <p:spPr>
          <a:xfrm flipH="1" flipV="1">
            <a:off x="-40681" y="4309489"/>
            <a:ext cx="9184681" cy="11406"/>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nvGraphicFramePr>
        <p:xfrm>
          <a:off x="128261" y="826041"/>
          <a:ext cx="7756126" cy="36082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PUBLIC AFFAIRS: Positive vs. Negative News Stories</a:t>
            </a:r>
          </a:p>
        </p:txBody>
      </p:sp>
      <p:sp>
        <p:nvSpPr>
          <p:cNvPr id="2" name="TextBox 1"/>
          <p:cNvSpPr txBox="1"/>
          <p:nvPr/>
        </p:nvSpPr>
        <p:spPr>
          <a:xfrm>
            <a:off x="128261" y="411509"/>
            <a:ext cx="4682116"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News Coverage: May 1 – May 31, 2021</a:t>
            </a:r>
          </a:p>
        </p:txBody>
      </p:sp>
      <p:sp>
        <p:nvSpPr>
          <p:cNvPr id="4" name="TextBox 3"/>
          <p:cNvSpPr txBox="1"/>
          <p:nvPr/>
        </p:nvSpPr>
        <p:spPr>
          <a:xfrm>
            <a:off x="-40681" y="6387274"/>
            <a:ext cx="6412605" cy="307777"/>
          </a:xfrm>
          <a:prstGeom prst="rect">
            <a:avLst/>
          </a:prstGeom>
          <a:noFill/>
        </p:spPr>
        <p:txBody>
          <a:bodyPr wrap="square" rtlCol="0">
            <a:spAutoFit/>
          </a:bodyPr>
          <a:lstStyle/>
          <a:p>
            <a:r>
              <a:rPr lang="en-US" sz="1400" b="1" dirty="0">
                <a:solidFill>
                  <a:schemeClr val="tx1">
                    <a:lumMod val="75000"/>
                    <a:lumOff val="25000"/>
                  </a:schemeClr>
                </a:solidFill>
                <a:latin typeface="Franklin Gothic Book" panose="020B0503020102020204" pitchFamily="34" charset="0"/>
                <a:cs typeface="Arial" panose="020B0604020202020204" pitchFamily="34" charset="0"/>
              </a:rPr>
              <a:t>PLEASE NOTE: For this metric, each story/interview published or aired is counted.</a:t>
            </a:r>
            <a:endParaRPr lang="en-US" sz="1400" dirty="0">
              <a:solidFill>
                <a:schemeClr val="tx1">
                  <a:lumMod val="75000"/>
                  <a:lumOff val="25000"/>
                </a:schemeClr>
              </a:solidFill>
              <a:latin typeface="Franklin Gothic Book" panose="020B0503020102020204" pitchFamily="34" charset="0"/>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5923837" y="1224067"/>
            <a:ext cx="1609725" cy="409575"/>
          </a:xfrm>
          <a:prstGeom prst="rect">
            <a:avLst/>
          </a:prstGeom>
        </p:spPr>
      </p:pic>
      <p:pic>
        <p:nvPicPr>
          <p:cNvPr id="3" name="Picture 2"/>
          <p:cNvPicPr>
            <a:picLocks noChangeAspect="1"/>
          </p:cNvPicPr>
          <p:nvPr/>
        </p:nvPicPr>
        <p:blipFill>
          <a:blip r:embed="rId4"/>
          <a:stretch>
            <a:fillRect/>
          </a:stretch>
        </p:blipFill>
        <p:spPr>
          <a:xfrm>
            <a:off x="5161813" y="1658675"/>
            <a:ext cx="3133774" cy="2584877"/>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a:stretch>
            <a:fillRect/>
          </a:stretch>
        </p:blipFill>
        <p:spPr>
          <a:xfrm>
            <a:off x="4551659" y="5009397"/>
            <a:ext cx="4354084" cy="128459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6"/>
          <a:stretch>
            <a:fillRect/>
          </a:stretch>
        </p:blipFill>
        <p:spPr>
          <a:xfrm>
            <a:off x="5780963" y="4414182"/>
            <a:ext cx="1895475" cy="581025"/>
          </a:xfrm>
          <a:prstGeom prst="rect">
            <a:avLst/>
          </a:prstGeom>
        </p:spPr>
      </p:pic>
    </p:spTree>
    <p:extLst>
      <p:ext uri="{BB962C8B-B14F-4D97-AF65-F5344CB8AC3E}">
        <p14:creationId xmlns:p14="http://schemas.microsoft.com/office/powerpoint/2010/main" val="1291832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p:txBody>
          <a:bodyPr/>
          <a:lstStyle/>
          <a:p>
            <a:r>
              <a:rPr lang="en-US" dirty="0"/>
              <a:t>24</a:t>
            </a:r>
          </a:p>
        </p:txBody>
      </p:sp>
      <p:sp>
        <p:nvSpPr>
          <p:cNvPr id="9" name="TextBox 8"/>
          <p:cNvSpPr txBox="1"/>
          <p:nvPr/>
        </p:nvSpPr>
        <p:spPr>
          <a:xfrm>
            <a:off x="-50496" y="5168415"/>
            <a:ext cx="9290749" cy="1292662"/>
          </a:xfrm>
          <a:prstGeom prst="rect">
            <a:avLst/>
          </a:prstGeom>
          <a:noFill/>
        </p:spPr>
        <p:txBody>
          <a:bodyPr wrap="square" rtlCol="0">
            <a:spAutoFit/>
          </a:bodyPr>
          <a:lstStyle/>
          <a:p>
            <a:r>
              <a:rPr lang="en-US" sz="1300" dirty="0">
                <a:solidFill>
                  <a:schemeClr val="tx1">
                    <a:lumMod val="75000"/>
                    <a:lumOff val="25000"/>
                  </a:schemeClr>
                </a:solidFill>
                <a:latin typeface="Franklin Gothic Book" panose="020B0503020102020204" pitchFamily="34" charset="0"/>
                <a:cs typeface="Arial" panose="020B0604020202020204" pitchFamily="34" charset="0"/>
              </a:rPr>
              <a:t>The DWSD Public Affairs team gained 14 new followers on social media in May 2021, bringing the total number of followers to </a:t>
            </a:r>
            <a:r>
              <a:rPr lang="en-US" sz="1300" b="1" dirty="0">
                <a:solidFill>
                  <a:schemeClr val="tx1">
                    <a:lumMod val="75000"/>
                    <a:lumOff val="25000"/>
                  </a:schemeClr>
                </a:solidFill>
                <a:latin typeface="Franklin Gothic Book" panose="020B0503020102020204" pitchFamily="34" charset="0"/>
                <a:cs typeface="Arial" panose="020B0604020202020204" pitchFamily="34" charset="0"/>
              </a:rPr>
              <a:t>11,924</a:t>
            </a:r>
            <a:r>
              <a:rPr lang="en-US" sz="1300" dirty="0">
                <a:solidFill>
                  <a:schemeClr val="tx1">
                    <a:lumMod val="75000"/>
                    <a:lumOff val="25000"/>
                  </a:schemeClr>
                </a:solidFill>
                <a:latin typeface="Franklin Gothic Book" panose="020B0503020102020204" pitchFamily="34" charset="0"/>
                <a:cs typeface="Arial" panose="020B0604020202020204" pitchFamily="34" charset="0"/>
              </a:rPr>
              <a:t>. In addition to the metrics above, Facebook saw a total of </a:t>
            </a:r>
            <a:r>
              <a:rPr lang="en-US" sz="1300" b="1" dirty="0">
                <a:solidFill>
                  <a:schemeClr val="tx1">
                    <a:lumMod val="75000"/>
                    <a:lumOff val="25000"/>
                  </a:schemeClr>
                </a:solidFill>
                <a:latin typeface="Franklin Gothic Book" panose="020B0503020102020204" pitchFamily="34" charset="0"/>
                <a:cs typeface="Arial" panose="020B0604020202020204" pitchFamily="34" charset="0"/>
              </a:rPr>
              <a:t>536,058</a:t>
            </a:r>
            <a:r>
              <a:rPr lang="en-US" sz="1300" dirty="0">
                <a:solidFill>
                  <a:schemeClr val="tx1">
                    <a:lumMod val="75000"/>
                    <a:lumOff val="25000"/>
                  </a:schemeClr>
                </a:solidFill>
                <a:latin typeface="Franklin Gothic Book" panose="020B0503020102020204" pitchFamily="34" charset="0"/>
                <a:cs typeface="Arial" panose="020B0604020202020204" pitchFamily="34" charset="0"/>
              </a:rPr>
              <a:t> impressions and 3,373 link clicks for the month. The top performing Facebook post was on May 26 when DWSD highlighted Engineer Richard Winfrey, a lifelong Detroiter and Wayne State University engineering graduate who chose to stay in Detroit and join DWSD in 2017. The post had 1,308 total engagements and </a:t>
            </a:r>
            <a:r>
              <a:rPr lang="en-US" sz="1300" b="1" dirty="0">
                <a:solidFill>
                  <a:schemeClr val="tx1">
                    <a:lumMod val="75000"/>
                    <a:lumOff val="25000"/>
                  </a:schemeClr>
                </a:solidFill>
                <a:latin typeface="Franklin Gothic Book" panose="020B0503020102020204" pitchFamily="34" charset="0"/>
                <a:cs typeface="Arial" panose="020B0604020202020204" pitchFamily="34" charset="0"/>
              </a:rPr>
              <a:t>770</a:t>
            </a:r>
            <a:r>
              <a:rPr lang="en-US" sz="1300" dirty="0">
                <a:solidFill>
                  <a:schemeClr val="tx1">
                    <a:lumMod val="75000"/>
                    <a:lumOff val="25000"/>
                  </a:schemeClr>
                </a:solidFill>
                <a:latin typeface="Franklin Gothic Book" panose="020B0503020102020204" pitchFamily="34" charset="0"/>
                <a:cs typeface="Arial" panose="020B0604020202020204" pitchFamily="34" charset="0"/>
              </a:rPr>
              <a:t> reactions. May 17 was the top performing Twitter post about the 30-inch water main repair on Farmer Street in downtown Detroit. The top performing Instagram post was on May 7 stating DWSD is currently accepting applications for various positions. </a:t>
            </a:r>
          </a:p>
        </p:txBody>
      </p:sp>
      <p:cxnSp>
        <p:nvCxnSpPr>
          <p:cNvPr id="10" name="Straight Connector 9"/>
          <p:cNvCxnSpPr/>
          <p:nvPr/>
        </p:nvCxnSpPr>
        <p:spPr>
          <a:xfrm flipH="1">
            <a:off x="-16290" y="518371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PUBLIC AFFAIRS: Social Media Activity</a:t>
            </a:r>
          </a:p>
        </p:txBody>
      </p:sp>
      <p:grpSp>
        <p:nvGrpSpPr>
          <p:cNvPr id="2" name="Group 1"/>
          <p:cNvGrpSpPr/>
          <p:nvPr/>
        </p:nvGrpSpPr>
        <p:grpSpPr>
          <a:xfrm>
            <a:off x="203629" y="1326002"/>
            <a:ext cx="8736739" cy="3775581"/>
            <a:chOff x="219550" y="1508882"/>
            <a:chExt cx="8736739" cy="3775581"/>
          </a:xfrm>
        </p:grpSpPr>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8,620</a:t>
              </a:r>
            </a:p>
            <a:p>
              <a:pPr algn="ctr"/>
              <a:r>
                <a:rPr lang="en-US" sz="1600" b="1" dirty="0">
                  <a:solidFill>
                    <a:schemeClr val="bg1"/>
                  </a:solidFill>
                  <a:latin typeface="Franklin Gothic Book" panose="020B0503020102020204" pitchFamily="34" charset="0"/>
                </a:rPr>
                <a:t>Total Followers on Facebook</a:t>
              </a: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1,763</a:t>
              </a:r>
            </a:p>
            <a:p>
              <a:pPr algn="ctr"/>
              <a:r>
                <a:rPr lang="en-US" sz="1600" b="1" dirty="0">
                  <a:solidFill>
                    <a:schemeClr val="bg1"/>
                  </a:solidFill>
                  <a:latin typeface="Franklin Gothic Book" panose="020B0503020102020204" pitchFamily="34" charset="0"/>
                </a:rPr>
                <a:t>Total Followers on Twitter</a:t>
              </a:r>
            </a:p>
          </p:txBody>
        </p: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1,541</a:t>
              </a:r>
            </a:p>
            <a:p>
              <a:pPr algn="ctr"/>
              <a:r>
                <a:rPr lang="en-US" sz="1600" b="1" dirty="0">
                  <a:solidFill>
                    <a:schemeClr val="bg1"/>
                  </a:solidFill>
                  <a:latin typeface="Franklin Gothic Book" panose="020B0503020102020204" pitchFamily="34" charset="0"/>
                </a:rPr>
                <a:t>Total Followers on Instagram</a:t>
              </a: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8</a:t>
              </a:r>
            </a:p>
            <a:p>
              <a:pPr algn="ctr"/>
              <a:r>
                <a:rPr lang="en-US" sz="1600" b="1" dirty="0">
                  <a:solidFill>
                    <a:schemeClr val="bg1"/>
                  </a:solidFill>
                  <a:latin typeface="Franklin Gothic Book" panose="020B0503020102020204" pitchFamily="34" charset="0"/>
                </a:rPr>
                <a:t>New Facebook Followers</a:t>
              </a: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3</a:t>
              </a:r>
            </a:p>
            <a:p>
              <a:pPr algn="ctr"/>
              <a:r>
                <a:rPr lang="en-US" sz="1600" b="1" dirty="0">
                  <a:solidFill>
                    <a:schemeClr val="bg1"/>
                  </a:solidFill>
                  <a:latin typeface="Franklin Gothic Book" panose="020B0503020102020204" pitchFamily="34" charset="0"/>
                </a:rPr>
                <a:t>New Twitter Followers</a:t>
              </a: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3</a:t>
              </a:r>
            </a:p>
            <a:p>
              <a:pPr algn="ctr"/>
              <a:r>
                <a:rPr lang="en-US" sz="1600" b="1" dirty="0">
                  <a:solidFill>
                    <a:schemeClr val="bg1"/>
                  </a:solidFill>
                  <a:latin typeface="Franklin Gothic Book" panose="020B0503020102020204" pitchFamily="34" charset="0"/>
                </a:rPr>
                <a:t>New Instagram Followers</a:t>
              </a: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6,345</a:t>
              </a:r>
            </a:p>
            <a:p>
              <a:pPr algn="ctr"/>
              <a:r>
                <a:rPr lang="en-US" sz="1600" b="1" dirty="0">
                  <a:solidFill>
                    <a:schemeClr val="bg1"/>
                  </a:solidFill>
                  <a:latin typeface="Franklin Gothic Book" panose="020B0503020102020204" pitchFamily="34" charset="0"/>
                </a:rPr>
                <a:t>Engagement on Facebook</a:t>
              </a: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58</a:t>
              </a:r>
            </a:p>
            <a:p>
              <a:pPr algn="ctr"/>
              <a:r>
                <a:rPr lang="en-US" sz="1600" b="1" dirty="0">
                  <a:solidFill>
                    <a:schemeClr val="bg1"/>
                  </a:solidFill>
                  <a:latin typeface="Franklin Gothic Book" panose="020B0503020102020204" pitchFamily="34" charset="0"/>
                </a:rPr>
                <a:t>Engagement on Instagram</a:t>
              </a: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211</a:t>
              </a:r>
            </a:p>
            <a:p>
              <a:pPr algn="ctr"/>
              <a:r>
                <a:rPr lang="en-US" sz="1600" b="1" dirty="0">
                  <a:solidFill>
                    <a:schemeClr val="bg1"/>
                  </a:solidFill>
                  <a:latin typeface="Franklin Gothic Book" panose="020B0503020102020204" pitchFamily="34" charset="0"/>
                </a:rPr>
                <a:t>Engagement on Twitter</a:t>
              </a:r>
            </a:p>
          </p:txBody>
        </p:sp>
      </p:grpSp>
    </p:spTree>
    <p:extLst>
      <p:ext uri="{BB962C8B-B14F-4D97-AF65-F5344CB8AC3E}">
        <p14:creationId xmlns:p14="http://schemas.microsoft.com/office/powerpoint/2010/main" val="2465674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Information Technology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52434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26</a:t>
            </a:r>
          </a:p>
        </p:txBody>
      </p:sp>
      <p:sp>
        <p:nvSpPr>
          <p:cNvPr id="33" name="Rectangle 32"/>
          <p:cNvSpPr/>
          <p:nvPr/>
        </p:nvSpPr>
        <p:spPr>
          <a:xfrm>
            <a:off x="9350625" y="8429709"/>
            <a:ext cx="887760" cy="830997"/>
          </a:xfrm>
          <a:prstGeom prst="rect">
            <a:avLst/>
          </a:prstGeom>
        </p:spPr>
        <p:txBody>
          <a:bodyPr wrap="square">
            <a:spAutoFit/>
          </a:bodyPr>
          <a:lstStyle/>
          <a:p>
            <a:pPr algn="ct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TECHNOLOGY: Top Ten Projects Scorecard</a:t>
            </a:r>
          </a:p>
        </p:txBody>
      </p:sp>
      <p:graphicFrame>
        <p:nvGraphicFramePr>
          <p:cNvPr id="6" name="Table 5">
            <a:extLst>
              <a:ext uri="{FF2B5EF4-FFF2-40B4-BE49-F238E27FC236}">
                <a16:creationId xmlns:a16="http://schemas.microsoft.com/office/drawing/2014/main" id="{04D72939-29ED-413C-A7FF-C2C4F5C652C9}"/>
              </a:ext>
            </a:extLst>
          </p:cNvPr>
          <p:cNvGraphicFramePr>
            <a:graphicFrameLocks noGrp="1"/>
          </p:cNvGraphicFramePr>
          <p:nvPr>
            <p:extLst>
              <p:ext uri="{D42A27DB-BD31-4B8C-83A1-F6EECF244321}">
                <p14:modId xmlns:p14="http://schemas.microsoft.com/office/powerpoint/2010/main" val="585782223"/>
              </p:ext>
            </p:extLst>
          </p:nvPr>
        </p:nvGraphicFramePr>
        <p:xfrm>
          <a:off x="274321" y="1507227"/>
          <a:ext cx="8686800" cy="4243895"/>
        </p:xfrm>
        <a:graphic>
          <a:graphicData uri="http://schemas.openxmlformats.org/drawingml/2006/table">
            <a:tbl>
              <a:tblPr/>
              <a:tblGrid>
                <a:gridCol w="517071">
                  <a:extLst>
                    <a:ext uri="{9D8B030D-6E8A-4147-A177-3AD203B41FA5}">
                      <a16:colId xmlns:a16="http://schemas.microsoft.com/office/drawing/2014/main" val="2611656143"/>
                    </a:ext>
                  </a:extLst>
                </a:gridCol>
                <a:gridCol w="2188936">
                  <a:extLst>
                    <a:ext uri="{9D8B030D-6E8A-4147-A177-3AD203B41FA5}">
                      <a16:colId xmlns:a16="http://schemas.microsoft.com/office/drawing/2014/main" val="836660173"/>
                    </a:ext>
                  </a:extLst>
                </a:gridCol>
                <a:gridCol w="551543">
                  <a:extLst>
                    <a:ext uri="{9D8B030D-6E8A-4147-A177-3AD203B41FA5}">
                      <a16:colId xmlns:a16="http://schemas.microsoft.com/office/drawing/2014/main" val="1355638671"/>
                    </a:ext>
                  </a:extLst>
                </a:gridCol>
                <a:gridCol w="771681">
                  <a:extLst>
                    <a:ext uri="{9D8B030D-6E8A-4147-A177-3AD203B41FA5}">
                      <a16:colId xmlns:a16="http://schemas.microsoft.com/office/drawing/2014/main" val="751172216"/>
                    </a:ext>
                  </a:extLst>
                </a:gridCol>
                <a:gridCol w="679509">
                  <a:extLst>
                    <a:ext uri="{9D8B030D-6E8A-4147-A177-3AD203B41FA5}">
                      <a16:colId xmlns:a16="http://schemas.microsoft.com/office/drawing/2014/main" val="3294333198"/>
                    </a:ext>
                  </a:extLst>
                </a:gridCol>
                <a:gridCol w="3004242">
                  <a:extLst>
                    <a:ext uri="{9D8B030D-6E8A-4147-A177-3AD203B41FA5}">
                      <a16:colId xmlns:a16="http://schemas.microsoft.com/office/drawing/2014/main" val="1669574505"/>
                    </a:ext>
                  </a:extLst>
                </a:gridCol>
                <a:gridCol w="973818">
                  <a:extLst>
                    <a:ext uri="{9D8B030D-6E8A-4147-A177-3AD203B41FA5}">
                      <a16:colId xmlns:a16="http://schemas.microsoft.com/office/drawing/2014/main" val="1744188343"/>
                    </a:ext>
                  </a:extLst>
                </a:gridCol>
              </a:tblGrid>
              <a:tr h="398532">
                <a:tc>
                  <a:txBody>
                    <a:bodyPr/>
                    <a:lstStyle/>
                    <a:p>
                      <a:pPr algn="l" fontAlgn="b"/>
                      <a:r>
                        <a:rPr lang="en-US" sz="800" b="1" i="0" u="none" strike="noStrike" dirty="0">
                          <a:solidFill>
                            <a:srgbClr val="FFFFFF"/>
                          </a:solidFill>
                          <a:effectLst/>
                          <a:latin typeface="Franklin Gothic Book" panose="020B0503020102020204" pitchFamily="34" charset="0"/>
                        </a:rPr>
                        <a:t>Exec. Priority Score</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Sorted by Adjusted Priority Score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PM</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Total Investment</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Revised Target Date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Status/ Issues</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Current Phase</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extLst>
                  <a:ext uri="{0D108BD9-81ED-4DB2-BD59-A6C34878D82A}">
                    <a16:rowId xmlns:a16="http://schemas.microsoft.com/office/drawing/2014/main" val="2482198875"/>
                  </a:ext>
                </a:extLst>
              </a:tr>
              <a:tr h="372541">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1</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Customer Service-2:enQuesta 6.0 Upgrade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E Taiariol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chemeClr val="tx1">
                              <a:lumMod val="75000"/>
                              <a:lumOff val="25000"/>
                            </a:schemeClr>
                          </a:solidFill>
                          <a:effectLst/>
                          <a:latin typeface="Franklin Gothic Book" panose="020B0503020102020204" pitchFamily="34" charset="0"/>
                        </a:rPr>
                        <a:t> $  1,400,000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5/1/2022</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Test Case review and step development begins June 8th</a:t>
                      </a:r>
                      <a:r>
                        <a:rPr lang="en-US" sz="800" b="0" i="0" u="none" strike="noStrike" baseline="0" dirty="0">
                          <a:solidFill>
                            <a:schemeClr val="tx1">
                              <a:lumMod val="75000"/>
                              <a:lumOff val="25000"/>
                            </a:schemeClr>
                          </a:solidFill>
                          <a:effectLst/>
                          <a:latin typeface="Franklin Gothic Book" panose="020B0503020102020204" pitchFamily="34" charset="0"/>
                        </a:rPr>
                        <a:t>.  Training Plan development is in progress.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Active Design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00797975"/>
                  </a:ext>
                </a:extLst>
              </a:tr>
              <a:tr h="372541">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2</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Customer Service-7:enQuestaLink (Service Link Replacement)</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chemeClr val="tx1">
                              <a:lumMod val="75000"/>
                              <a:lumOff val="25000"/>
                            </a:schemeClr>
                          </a:solidFill>
                          <a:effectLst/>
                          <a:latin typeface="Franklin Gothic Book" panose="020B0503020102020204" pitchFamily="34" charset="0"/>
                        </a:rPr>
                        <a:t> $     619,500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6/30/2021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Phase 1 Complete.  Project planning has begun for upgrade from v4 to v6</a:t>
                      </a:r>
                      <a:r>
                        <a:rPr lang="en-US" sz="800" b="0" i="0" u="none" strike="noStrike" baseline="0" dirty="0">
                          <a:solidFill>
                            <a:schemeClr val="tx1">
                              <a:lumMod val="75000"/>
                              <a:lumOff val="25000"/>
                            </a:schemeClr>
                          </a:solidFill>
                          <a:effectLst/>
                          <a:latin typeface="Franklin Gothic Book" panose="020B0503020102020204" pitchFamily="34" charset="0"/>
                        </a:rPr>
                        <a:t>.  This priority will change for June BOWC Report</a:t>
                      </a:r>
                    </a:p>
                    <a:p>
                      <a:pPr algn="l" fontAlgn="b"/>
                      <a:endParaRPr lang="en-US" sz="800" b="0" i="0" u="none" strike="noStrike" dirty="0">
                        <a:solidFill>
                          <a:schemeClr val="tx1">
                            <a:lumMod val="75000"/>
                            <a:lumOff val="2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COMPLETE</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26545"/>
                  </a:ext>
                </a:extLst>
              </a:tr>
              <a:tr h="372541">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3</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kern="1200" dirty="0">
                          <a:solidFill>
                            <a:schemeClr val="tx1">
                              <a:lumMod val="75000"/>
                              <a:lumOff val="25000"/>
                            </a:schemeClr>
                          </a:solidFill>
                          <a:effectLst/>
                          <a:latin typeface="Franklin Gothic Book" panose="020B0503020102020204" pitchFamily="34" charset="0"/>
                          <a:ea typeface="+mn-ea"/>
                          <a:cs typeface="Calibri" panose="020F0502020204030204" pitchFamily="34" charset="0"/>
                        </a:rPr>
                        <a:t>Operations (M&amp;R, MTR OPS, Fleet)-2:Itron Meter Replacement</a:t>
                      </a:r>
                      <a:endParaRPr lang="en-US" sz="800" b="0" i="0" u="none" strike="noStrike" dirty="0">
                        <a:solidFill>
                          <a:schemeClr val="tx1">
                            <a:lumMod val="75000"/>
                            <a:lumOff val="25000"/>
                          </a:schemeClr>
                        </a:solidFill>
                        <a:effectLst/>
                        <a:latin typeface="Franklin Gothic Book" panose="020B0503020102020204" pitchFamily="34" charset="0"/>
                        <a:cs typeface="Calibri" panose="020F050202020403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chemeClr val="tx1">
                              <a:lumMod val="75000"/>
                              <a:lumOff val="25000"/>
                            </a:schemeClr>
                          </a:solidFill>
                          <a:effectLst/>
                          <a:latin typeface="Franklin Gothic Book" panose="020B0503020102020204" pitchFamily="34" charset="0"/>
                        </a:rPr>
                        <a:t> $     1,000,000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12/31/2022</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Development of</a:t>
                      </a:r>
                      <a:r>
                        <a:rPr lang="en-US" sz="800" b="0" i="0" u="none" strike="noStrike" baseline="0" dirty="0">
                          <a:solidFill>
                            <a:schemeClr val="tx1">
                              <a:lumMod val="75000"/>
                              <a:lumOff val="25000"/>
                            </a:schemeClr>
                          </a:solidFill>
                          <a:effectLst/>
                          <a:latin typeface="Franklin Gothic Book" panose="020B0503020102020204" pitchFamily="34" charset="0"/>
                        </a:rPr>
                        <a:t> work force management integration is in progress with testing to begin in June and July of 2021.</a:t>
                      </a:r>
                      <a:endParaRPr lang="en-US" sz="800" b="0" i="0" u="none" strike="noStrike" dirty="0">
                        <a:solidFill>
                          <a:schemeClr val="tx1">
                            <a:lumMod val="75000"/>
                            <a:lumOff val="2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Active Design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005042691"/>
                  </a:ext>
                </a:extLst>
              </a:tr>
              <a:tr h="372541">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4</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Engineering-2:GIS</a:t>
                      </a:r>
                      <a:r>
                        <a:rPr lang="en-US" sz="800" b="0" i="0" u="none" strike="noStrike" baseline="0" dirty="0">
                          <a:solidFill>
                            <a:schemeClr val="tx1">
                              <a:lumMod val="75000"/>
                              <a:lumOff val="25000"/>
                            </a:schemeClr>
                          </a:solidFill>
                          <a:effectLst/>
                          <a:latin typeface="Franklin Gothic Book" panose="020B0503020102020204" pitchFamily="34" charset="0"/>
                        </a:rPr>
                        <a:t> Maintenance/As-Builts into Box</a:t>
                      </a:r>
                      <a:endParaRPr lang="en-US" sz="800" b="0" i="0" u="none" strike="noStrike" dirty="0">
                        <a:solidFill>
                          <a:schemeClr val="tx1">
                            <a:lumMod val="75000"/>
                            <a:lumOff val="2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R Burke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chemeClr val="tx1">
                              <a:lumMod val="75000"/>
                              <a:lumOff val="25000"/>
                            </a:schemeClr>
                          </a:solidFill>
                          <a:effectLst/>
                          <a:latin typeface="Franklin Gothic Book" panose="020B0503020102020204" pitchFamily="34" charset="0"/>
                        </a:rPr>
                        <a:t> $  2500,000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chemeClr val="tx1">
                            <a:lumMod val="75000"/>
                            <a:lumOff val="25000"/>
                          </a:schemeClr>
                        </a:solidFill>
                        <a:effectLst/>
                        <a:latin typeface="Franklin Gothic Book" panose="020B0503020102020204" pitchFamily="34" charset="0"/>
                      </a:endParaRPr>
                    </a:p>
                    <a:p>
                      <a:pPr algn="ctr" fontAlgn="b"/>
                      <a:endParaRPr lang="en-US" sz="800" b="0" i="0" u="none" strike="noStrike" dirty="0">
                        <a:solidFill>
                          <a:schemeClr val="tx1">
                            <a:lumMod val="75000"/>
                            <a:lumOff val="25000"/>
                          </a:schemeClr>
                        </a:solidFill>
                        <a:effectLst/>
                        <a:latin typeface="Franklin Gothic Book" panose="020B0503020102020204" pitchFamily="34" charset="0"/>
                      </a:endParaRPr>
                    </a:p>
                    <a:p>
                      <a:pPr algn="ctr" fontAlgn="b"/>
                      <a:r>
                        <a:rPr lang="en-US" sz="800" b="0" i="0" u="none" strike="noStrike" dirty="0">
                          <a:solidFill>
                            <a:schemeClr val="tx1">
                              <a:lumMod val="75000"/>
                              <a:lumOff val="25000"/>
                            </a:schemeClr>
                          </a:solidFill>
                          <a:effectLst/>
                          <a:latin typeface="Franklin Gothic Book" panose="020B0503020102020204" pitchFamily="34" charset="0"/>
                        </a:rPr>
                        <a:t>6/30/21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baseline="0" dirty="0">
                          <a:solidFill>
                            <a:schemeClr val="tx1">
                              <a:lumMod val="75000"/>
                              <a:lumOff val="25000"/>
                            </a:schemeClr>
                          </a:solidFill>
                          <a:effectLst/>
                          <a:latin typeface="Franklin Gothic Book" panose="020B0503020102020204" pitchFamily="34" charset="0"/>
                        </a:rPr>
                        <a:t>Data is actively copying to BOX.</a:t>
                      </a:r>
                      <a:endParaRPr lang="en-US" sz="800" b="0" i="0" u="none" strike="noStrike" dirty="0">
                        <a:solidFill>
                          <a:schemeClr val="tx1">
                            <a:lumMod val="75000"/>
                            <a:lumOff val="2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910075"/>
                  </a:ext>
                </a:extLst>
              </a:tr>
              <a:tr h="372541">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5</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Customer Service-3: Customer Service Portal v2.0</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chemeClr val="tx1">
                            <a:lumMod val="75000"/>
                            <a:lumOff val="25000"/>
                          </a:schemeClr>
                        </a:solidFill>
                        <a:effectLst/>
                        <a:latin typeface="Franklin Gothic Book" panose="020B05030201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lumMod val="75000"/>
                              <a:lumOff val="25000"/>
                            </a:schemeClr>
                          </a:solidFill>
                          <a:effectLst/>
                          <a:latin typeface="Franklin Gothic Book" panose="020B0503020102020204" pitchFamily="34" charset="0"/>
                        </a:rPr>
                        <a:t>C Penoza</a:t>
                      </a:r>
                    </a:p>
                    <a:p>
                      <a:pPr algn="l" fontAlgn="b"/>
                      <a:endParaRPr lang="en-US" sz="800" b="0" i="0" u="none" strike="noStrike" dirty="0">
                        <a:solidFill>
                          <a:schemeClr val="tx1">
                            <a:lumMod val="75000"/>
                            <a:lumOff val="2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chemeClr val="tx1">
                              <a:lumMod val="75000"/>
                              <a:lumOff val="25000"/>
                            </a:schemeClr>
                          </a:solidFill>
                          <a:effectLst/>
                          <a:latin typeface="Franklin Gothic Book" panose="020B0503020102020204" pitchFamily="34" charset="0"/>
                        </a:rPr>
                        <a:t> $     455,000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5/31/2021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Demo of new UI changes has been reviewed and approved. Go live and new features being planned for August/September due to delays</a:t>
                      </a:r>
                      <a:r>
                        <a:rPr lang="en-US" sz="800" b="0" i="0" u="none" strike="noStrike" baseline="0" dirty="0">
                          <a:solidFill>
                            <a:schemeClr val="tx1">
                              <a:lumMod val="75000"/>
                              <a:lumOff val="25000"/>
                            </a:schemeClr>
                          </a:solidFill>
                          <a:effectLst/>
                          <a:latin typeface="Franklin Gothic Book" panose="020B0503020102020204" pitchFamily="34" charset="0"/>
                        </a:rPr>
                        <a:t> in development.  </a:t>
                      </a:r>
                      <a:endParaRPr lang="en-US" sz="800" b="0" i="0" u="none" strike="noStrike" dirty="0">
                        <a:solidFill>
                          <a:schemeClr val="tx1">
                            <a:lumMod val="75000"/>
                            <a:lumOff val="2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79191946"/>
                  </a:ext>
                </a:extLst>
              </a:tr>
              <a:tr h="372541">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6</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Administrative</a:t>
                      </a:r>
                      <a:r>
                        <a:rPr lang="en-US" sz="800" b="0" i="0" u="none" strike="noStrike" baseline="0" dirty="0">
                          <a:solidFill>
                            <a:schemeClr val="tx1">
                              <a:lumMod val="75000"/>
                              <a:lumOff val="25000"/>
                            </a:schemeClr>
                          </a:solidFill>
                          <a:effectLst/>
                          <a:latin typeface="Franklin Gothic Book" panose="020B0503020102020204" pitchFamily="34" charset="0"/>
                        </a:rPr>
                        <a:t> and Comliance-2:GLWA Separation - Computers</a:t>
                      </a:r>
                      <a:endParaRPr lang="en-US" sz="800" b="0" i="0" u="none" strike="noStrike" dirty="0">
                        <a:solidFill>
                          <a:schemeClr val="tx1">
                            <a:lumMod val="75000"/>
                            <a:lumOff val="2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R Burke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chemeClr val="tx1">
                              <a:lumMod val="75000"/>
                              <a:lumOff val="25000"/>
                            </a:schemeClr>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5/31/2021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All onsite</a:t>
                      </a:r>
                      <a:r>
                        <a:rPr lang="en-US" sz="800" b="0" i="0" u="none" strike="noStrike" baseline="0" dirty="0">
                          <a:solidFill>
                            <a:schemeClr val="tx1">
                              <a:lumMod val="75000"/>
                              <a:lumOff val="25000"/>
                            </a:schemeClr>
                          </a:solidFill>
                          <a:effectLst/>
                          <a:latin typeface="Franklin Gothic Book" panose="020B0503020102020204" pitchFamily="34" charset="0"/>
                        </a:rPr>
                        <a:t> systems have been migrated at WBB, ECS, WSCS &amp; West Yard. CSF to be complete 6/17/21</a:t>
                      </a:r>
                      <a:r>
                        <a:rPr lang="en-US" sz="800" b="0" i="0" u="none" strike="noStrike" dirty="0">
                          <a:solidFill>
                            <a:schemeClr val="tx1">
                              <a:lumMod val="75000"/>
                              <a:lumOff val="25000"/>
                            </a:schemeClr>
                          </a:solidFill>
                          <a:effectLst/>
                          <a:latin typeface="Franklin Gothic Book" panose="020B0503020102020204" pitchFamily="34" charset="0"/>
                        </a:rPr>
                        <a:t>.</a:t>
                      </a:r>
                      <a:r>
                        <a:rPr lang="en-US" sz="800" b="0" i="0" u="none" strike="noStrike" baseline="0" dirty="0">
                          <a:solidFill>
                            <a:schemeClr val="tx1">
                              <a:lumMod val="75000"/>
                              <a:lumOff val="25000"/>
                            </a:schemeClr>
                          </a:solidFill>
                          <a:effectLst/>
                          <a:latin typeface="Franklin Gothic Book" panose="020B0503020102020204" pitchFamily="34" charset="0"/>
                        </a:rPr>
                        <a:t> Remote Staff computers currently being upgraded.  </a:t>
                      </a:r>
                      <a:endParaRPr lang="en-US" sz="800" b="0" i="0" u="none" strike="noStrike" dirty="0">
                        <a:solidFill>
                          <a:schemeClr val="tx1">
                            <a:lumMod val="75000"/>
                            <a:lumOff val="2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Active</a:t>
                      </a:r>
                      <a:r>
                        <a:rPr lang="en-US" sz="800" b="0" i="0" u="none" strike="noStrike" baseline="0" dirty="0">
                          <a:solidFill>
                            <a:schemeClr val="tx1">
                              <a:lumMod val="75000"/>
                              <a:lumOff val="25000"/>
                            </a:schemeClr>
                          </a:solidFill>
                          <a:effectLst/>
                          <a:latin typeface="Franklin Gothic Book" panose="020B0503020102020204" pitchFamily="34" charset="0"/>
                        </a:rPr>
                        <a:t> Implementation</a:t>
                      </a:r>
                      <a:endParaRPr lang="en-US" sz="800" b="0" i="0" u="none" strike="noStrike" dirty="0">
                        <a:solidFill>
                          <a:schemeClr val="tx1">
                            <a:lumMod val="75000"/>
                            <a:lumOff val="2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317095"/>
                  </a:ext>
                </a:extLst>
              </a:tr>
              <a:tr h="372541">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7</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lumMod val="75000"/>
                              <a:lumOff val="25000"/>
                            </a:schemeClr>
                          </a:solidFill>
                          <a:effectLst/>
                          <a:latin typeface="Franklin Gothic Book" panose="020B0503020102020204" pitchFamily="34" charset="0"/>
                        </a:rPr>
                        <a:t>eSignature Standard for Contracts and Forms</a:t>
                      </a:r>
                    </a:p>
                    <a:p>
                      <a:pPr algn="l" fontAlgn="b"/>
                      <a:endParaRPr lang="en-US" sz="800" b="0" i="0" u="none" strike="noStrike" dirty="0">
                        <a:solidFill>
                          <a:schemeClr val="tx1">
                            <a:lumMod val="75000"/>
                            <a:lumOff val="2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G Burrell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chemeClr val="tx1">
                              <a:lumMod val="75000"/>
                              <a:lumOff val="25000"/>
                            </a:schemeClr>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4/30/2021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Training is currently in progress for additional business</a:t>
                      </a:r>
                      <a:r>
                        <a:rPr lang="en-US" sz="800" b="0" i="0" u="none" strike="noStrike" baseline="0" dirty="0">
                          <a:solidFill>
                            <a:schemeClr val="tx1">
                              <a:lumMod val="75000"/>
                              <a:lumOff val="25000"/>
                            </a:schemeClr>
                          </a:solidFill>
                          <a:effectLst/>
                          <a:latin typeface="Franklin Gothic Book" panose="020B0503020102020204" pitchFamily="34" charset="0"/>
                        </a:rPr>
                        <a:t> units.  </a:t>
                      </a:r>
                      <a:endParaRPr lang="en-US" sz="800" b="0" i="0" u="none" strike="noStrike" dirty="0">
                        <a:solidFill>
                          <a:schemeClr val="tx1">
                            <a:lumMod val="75000"/>
                            <a:lumOff val="2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87824502"/>
                  </a:ext>
                </a:extLst>
              </a:tr>
              <a:tr h="372541">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8</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lumMod val="75000"/>
                              <a:lumOff val="25000"/>
                            </a:schemeClr>
                          </a:solidFill>
                          <a:effectLst/>
                          <a:latin typeface="Franklin Gothic Book" panose="020B0503020102020204" pitchFamily="34" charset="0"/>
                        </a:rPr>
                        <a:t>Engineering-1:eBuilder</a:t>
                      </a:r>
                    </a:p>
                    <a:p>
                      <a:pPr algn="l" fontAlgn="b"/>
                      <a:endParaRPr lang="en-US" sz="800" b="0" i="0" u="none" strike="noStrike" dirty="0">
                        <a:solidFill>
                          <a:schemeClr val="tx1">
                            <a:lumMod val="75000"/>
                            <a:lumOff val="2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chemeClr val="tx1">
                              <a:lumMod val="75000"/>
                              <a:lumOff val="25000"/>
                            </a:schemeClr>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5/01/21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Resolved technical issues allowing the project to move forward with data exchange and dashboard</a:t>
                      </a:r>
                      <a:r>
                        <a:rPr lang="en-US" sz="800" b="0" i="0" u="none" strike="noStrike" baseline="0" dirty="0">
                          <a:solidFill>
                            <a:schemeClr val="tx1">
                              <a:lumMod val="75000"/>
                              <a:lumOff val="25000"/>
                            </a:schemeClr>
                          </a:solidFill>
                          <a:effectLst/>
                          <a:latin typeface="Franklin Gothic Book" panose="020B0503020102020204" pitchFamily="34" charset="0"/>
                        </a:rPr>
                        <a:t> development.</a:t>
                      </a:r>
                      <a:endParaRPr lang="en-US" sz="800" b="0" i="0" u="none" strike="noStrike" dirty="0">
                        <a:solidFill>
                          <a:schemeClr val="tx1">
                            <a:lumMod val="75000"/>
                            <a:lumOff val="2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018586"/>
                  </a:ext>
                </a:extLst>
              </a:tr>
              <a:tr h="372541">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9</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lumMod val="75000"/>
                              <a:lumOff val="25000"/>
                            </a:schemeClr>
                          </a:solidFill>
                          <a:effectLst/>
                          <a:latin typeface="Franklin Gothic Book" panose="020B0503020102020204" pitchFamily="34" charset="0"/>
                        </a:rPr>
                        <a:t>Office of CFO-1: Oracle Supply Chain</a:t>
                      </a:r>
                    </a:p>
                    <a:p>
                      <a:pPr algn="l" fontAlgn="b"/>
                      <a:endParaRPr lang="en-US" sz="800" b="0" i="0" u="none" strike="noStrike" dirty="0">
                        <a:solidFill>
                          <a:schemeClr val="tx1">
                            <a:lumMod val="75000"/>
                            <a:lumOff val="2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lumMod val="75000"/>
                              <a:lumOff val="25000"/>
                            </a:schemeClr>
                          </a:solidFill>
                          <a:effectLst/>
                          <a:latin typeface="Franklin Gothic Book" panose="020B0503020102020204" pitchFamily="34" charset="0"/>
                        </a:rPr>
                        <a:t>C. Penoza</a:t>
                      </a:r>
                    </a:p>
                    <a:p>
                      <a:pPr algn="l" fontAlgn="b"/>
                      <a:endParaRPr lang="en-US" sz="800" b="0" i="0" u="none" strike="noStrike" dirty="0">
                        <a:solidFill>
                          <a:schemeClr val="tx1">
                            <a:lumMod val="75000"/>
                            <a:lumOff val="2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chemeClr val="tx1">
                              <a:lumMod val="75000"/>
                              <a:lumOff val="25000"/>
                            </a:schemeClr>
                          </a:solidFill>
                          <a:effectLst/>
                          <a:latin typeface="Franklin Gothic Book" panose="020B0503020102020204" pitchFamily="34" charset="0"/>
                        </a:rPr>
                        <a:t> $     1,000,000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TBD</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Working to resolve issues with City contract.  City states that contract</a:t>
                      </a:r>
                      <a:r>
                        <a:rPr lang="en-US" sz="800" b="0" i="0" u="none" strike="noStrike" baseline="0" dirty="0">
                          <a:solidFill>
                            <a:schemeClr val="tx1">
                              <a:lumMod val="75000"/>
                              <a:lumOff val="25000"/>
                            </a:schemeClr>
                          </a:solidFill>
                          <a:effectLst/>
                          <a:latin typeface="Franklin Gothic Book" panose="020B0503020102020204" pitchFamily="34" charset="0"/>
                        </a:rPr>
                        <a:t> issues will be resolved week of 6/14/21.</a:t>
                      </a:r>
                      <a:endParaRPr lang="en-US" sz="800" b="0" i="0" u="none" strike="noStrike" dirty="0">
                        <a:solidFill>
                          <a:schemeClr val="tx1">
                            <a:lumMod val="75000"/>
                            <a:lumOff val="2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Procurement</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930110689"/>
                  </a:ext>
                </a:extLst>
              </a:tr>
              <a:tr h="372541">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10</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Customer</a:t>
                      </a:r>
                      <a:r>
                        <a:rPr lang="en-US" sz="800" b="0" i="0" u="none" strike="noStrike" baseline="0" dirty="0">
                          <a:solidFill>
                            <a:schemeClr val="tx1">
                              <a:lumMod val="75000"/>
                              <a:lumOff val="25000"/>
                            </a:schemeClr>
                          </a:solidFill>
                          <a:effectLst/>
                          <a:latin typeface="Franklin Gothic Book" panose="020B0503020102020204" pitchFamily="34" charset="0"/>
                        </a:rPr>
                        <a:t> Service-1:IVR Call Center Replacement</a:t>
                      </a:r>
                      <a:endParaRPr lang="en-US" sz="800" b="0" i="0" u="none" strike="noStrike" dirty="0">
                        <a:solidFill>
                          <a:schemeClr val="tx1">
                            <a:lumMod val="75000"/>
                            <a:lumOff val="2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G Burrell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chemeClr val="tx1">
                              <a:lumMod val="75000"/>
                              <a:lumOff val="25000"/>
                            </a:schemeClr>
                          </a:solidFill>
                          <a:effectLst/>
                          <a:latin typeface="Franklin Gothic Book" panose="020B0503020102020204" pitchFamily="34" charset="0"/>
                        </a:rPr>
                        <a:t> $       800,000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chemeClr val="tx1">
                              <a:lumMod val="75000"/>
                              <a:lumOff val="25000"/>
                            </a:schemeClr>
                          </a:solidFill>
                          <a:effectLst/>
                          <a:latin typeface="Franklin Gothic Book" panose="020B0503020102020204" pitchFamily="34" charset="0"/>
                        </a:rPr>
                        <a:t>6/30/2021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Phase 1 complete.  DWSD received audit report and SOW</a:t>
                      </a:r>
                      <a:r>
                        <a:rPr lang="en-US" sz="800" b="0" i="0" u="none" strike="noStrike" baseline="0" dirty="0">
                          <a:solidFill>
                            <a:schemeClr val="tx1">
                              <a:lumMod val="75000"/>
                              <a:lumOff val="25000"/>
                            </a:schemeClr>
                          </a:solidFill>
                          <a:effectLst/>
                          <a:latin typeface="Franklin Gothic Book" panose="020B0503020102020204" pitchFamily="34" charset="0"/>
                        </a:rPr>
                        <a:t> for </a:t>
                      </a:r>
                      <a:r>
                        <a:rPr lang="en-US" sz="800" b="0" i="0" u="none" strike="noStrike" dirty="0">
                          <a:solidFill>
                            <a:schemeClr val="tx1">
                              <a:lumMod val="75000"/>
                              <a:lumOff val="25000"/>
                            </a:schemeClr>
                          </a:solidFill>
                          <a:effectLst/>
                          <a:latin typeface="Franklin Gothic Book" panose="020B0503020102020204" pitchFamily="34" charset="0"/>
                        </a:rPr>
                        <a:t>Outbound calling for appointment reminders will be ready June 30</a:t>
                      </a:r>
                      <a:r>
                        <a:rPr lang="en-US" sz="800" b="0" i="0" u="none" strike="noStrike" baseline="30000" dirty="0">
                          <a:solidFill>
                            <a:schemeClr val="tx1">
                              <a:lumMod val="75000"/>
                              <a:lumOff val="25000"/>
                            </a:schemeClr>
                          </a:solidFill>
                          <a:effectLst/>
                          <a:latin typeface="Franklin Gothic Book" panose="020B0503020102020204" pitchFamily="34" charset="0"/>
                        </a:rPr>
                        <a:t>th</a:t>
                      </a:r>
                      <a:r>
                        <a:rPr lang="en-US" sz="800" b="0" i="0" u="none" strike="noStrike" dirty="0">
                          <a:solidFill>
                            <a:schemeClr val="tx1">
                              <a:lumMod val="75000"/>
                              <a:lumOff val="25000"/>
                            </a:schemeClr>
                          </a:solidFill>
                          <a:effectLst/>
                          <a:latin typeface="Franklin Gothic Book" panose="020B0503020102020204" pitchFamily="34" charset="0"/>
                        </a:rPr>
                        <a:t>.  Work Force Management is progressing through design phases with training of Customer Service &amp; IT staff</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75000"/>
                              <a:lumOff val="25000"/>
                            </a:schemeClr>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916366"/>
                  </a:ext>
                </a:extLst>
              </a:tr>
            </a:tbl>
          </a:graphicData>
        </a:graphic>
      </p:graphicFrame>
    </p:spTree>
    <p:extLst>
      <p:ext uri="{BB962C8B-B14F-4D97-AF65-F5344CB8AC3E}">
        <p14:creationId xmlns:p14="http://schemas.microsoft.com/office/powerpoint/2010/main" val="3825521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E89AFD21-D90C-4FDC-9A97-B44C2C831652}"/>
              </a:ext>
            </a:extLst>
          </p:cNvPr>
          <p:cNvGraphicFramePr>
            <a:graphicFrameLocks/>
          </p:cNvGraphicFramePr>
          <p:nvPr>
            <p:extLst>
              <p:ext uri="{D42A27DB-BD31-4B8C-83A1-F6EECF244321}">
                <p14:modId xmlns:p14="http://schemas.microsoft.com/office/powerpoint/2010/main" val="2735843105"/>
              </p:ext>
            </p:extLst>
          </p:nvPr>
        </p:nvGraphicFramePr>
        <p:xfrm>
          <a:off x="92582" y="1046988"/>
          <a:ext cx="6080760" cy="4764024"/>
        </p:xfrm>
        <a:graphic>
          <a:graphicData uri="http://schemas.openxmlformats.org/drawingml/2006/chart">
            <c:chart xmlns:c="http://schemas.openxmlformats.org/drawingml/2006/chart" xmlns:r="http://schemas.openxmlformats.org/officeDocument/2006/relationships" r:id="rId2"/>
          </a:graphicData>
        </a:graphic>
      </p:graphicFrame>
      <p:sp>
        <p:nvSpPr>
          <p:cNvPr id="15" name="Slide Number Placeholder 1"/>
          <p:cNvSpPr>
            <a:spLocks noGrp="1"/>
          </p:cNvSpPr>
          <p:nvPr>
            <p:ph type="sldNum" sz="quarter" idx="12"/>
          </p:nvPr>
        </p:nvSpPr>
        <p:spPr>
          <a:xfrm>
            <a:off x="1855304" y="6625395"/>
            <a:ext cx="2743200" cy="365125"/>
          </a:xfrm>
        </p:spPr>
        <p:txBody>
          <a:bodyPr/>
          <a:lstStyle/>
          <a:p>
            <a:r>
              <a:rPr lang="en-US" dirty="0"/>
              <a:t>27</a:t>
            </a:r>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TECHNOLOGY: Application Availability</a:t>
            </a:r>
          </a:p>
        </p:txBody>
      </p:sp>
      <p:sp>
        <p:nvSpPr>
          <p:cNvPr id="22" name="TextBox 21">
            <a:extLst>
              <a:ext uri="{FF2B5EF4-FFF2-40B4-BE49-F238E27FC236}">
                <a16:creationId xmlns:a16="http://schemas.microsoft.com/office/drawing/2014/main" id="{D410302D-BCCF-41E0-B38D-5D17D9942961}"/>
              </a:ext>
            </a:extLst>
          </p:cNvPr>
          <p:cNvSpPr txBox="1"/>
          <p:nvPr/>
        </p:nvSpPr>
        <p:spPr>
          <a:xfrm>
            <a:off x="4572000" y="4729172"/>
            <a:ext cx="1308725" cy="816185"/>
          </a:xfrm>
          <a:prstGeom prst="rect">
            <a:avLst/>
          </a:prstGeom>
          <a:noFill/>
          <a:ln>
            <a:solidFill>
              <a:srgbClr val="4472C4"/>
            </a:solidFill>
          </a:ln>
        </p:spPr>
        <p:txBody>
          <a:bodyPr wrap="square" rtlCol="0">
            <a:spAutoFit/>
          </a:bodyPr>
          <a:lstStyle/>
          <a:p>
            <a:r>
              <a:rPr lang="en-US" sz="1568" dirty="0">
                <a:solidFill>
                  <a:srgbClr val="279989"/>
                </a:solidFill>
                <a:latin typeface="Franklin Gothic Book" panose="020B0503020102020204" pitchFamily="34" charset="0"/>
              </a:rPr>
              <a:t>Systems Availability </a:t>
            </a:r>
          </a:p>
          <a:p>
            <a:r>
              <a:rPr lang="en-US" sz="1568" dirty="0">
                <a:solidFill>
                  <a:srgbClr val="279989"/>
                </a:solidFill>
                <a:latin typeface="Franklin Gothic Book" panose="020B0503020102020204" pitchFamily="34" charset="0"/>
              </a:rPr>
              <a:t>Last 90 Days</a:t>
            </a:r>
          </a:p>
        </p:txBody>
      </p:sp>
      <p:graphicFrame>
        <p:nvGraphicFramePr>
          <p:cNvPr id="20" name="Table 19"/>
          <p:cNvGraphicFramePr>
            <a:graphicFrameLocks noGrp="1"/>
          </p:cNvGraphicFramePr>
          <p:nvPr>
            <p:extLst>
              <p:ext uri="{D42A27DB-BD31-4B8C-83A1-F6EECF244321}">
                <p14:modId xmlns:p14="http://schemas.microsoft.com/office/powerpoint/2010/main" val="677850322"/>
              </p:ext>
            </p:extLst>
          </p:nvPr>
        </p:nvGraphicFramePr>
        <p:xfrm>
          <a:off x="6754123" y="3181761"/>
          <a:ext cx="1742636" cy="1797285"/>
        </p:xfrm>
        <a:graphic>
          <a:graphicData uri="http://schemas.openxmlformats.org/drawingml/2006/table">
            <a:tbl>
              <a:tblPr>
                <a:tableStyleId>{5C22544A-7EE6-4342-B048-85BDC9FD1C3A}</a:tableStyleId>
              </a:tblPr>
              <a:tblGrid>
                <a:gridCol w="1742636">
                  <a:extLst>
                    <a:ext uri="{9D8B030D-6E8A-4147-A177-3AD203B41FA5}">
                      <a16:colId xmlns:a16="http://schemas.microsoft.com/office/drawing/2014/main" val="1207766451"/>
                    </a:ext>
                  </a:extLst>
                </a:gridCol>
              </a:tblGrid>
              <a:tr h="1075133">
                <a:tc>
                  <a:txBody>
                    <a:bodyPr/>
                    <a:lstStyle/>
                    <a:p>
                      <a:pPr algn="ctr" fontAlgn="ctr"/>
                      <a:r>
                        <a:rPr lang="en-US" sz="4000" b="1" u="none" strike="noStrike" dirty="0">
                          <a:solidFill>
                            <a:schemeClr val="accent3"/>
                          </a:solidFill>
                          <a:effectLst/>
                        </a:rPr>
                        <a:t>100%</a:t>
                      </a:r>
                    </a:p>
                    <a:p>
                      <a:pPr algn="ctr" fontAlgn="ctr"/>
                      <a:r>
                        <a:rPr lang="en-US" sz="1400" b="1" u="none" strike="noStrike" dirty="0">
                          <a:solidFill>
                            <a:schemeClr val="accent3"/>
                          </a:solidFill>
                          <a:effectLst/>
                        </a:rPr>
                        <a:t>SYSTEMS</a:t>
                      </a:r>
                    </a:p>
                    <a:p>
                      <a:pPr algn="ctr" fontAlgn="ctr"/>
                      <a:r>
                        <a:rPr lang="en-US" sz="1400" b="1" u="none" strike="noStrike" dirty="0">
                          <a:solidFill>
                            <a:schemeClr val="accent3"/>
                          </a:solidFill>
                          <a:effectLst/>
                        </a:rPr>
                        <a:t>AVAILABILITY</a:t>
                      </a:r>
                      <a:endParaRPr lang="en-US" sz="1400" b="1" i="0" u="none" strike="noStrike" dirty="0">
                        <a:solidFill>
                          <a:schemeClr val="accent3"/>
                        </a:solidFill>
                        <a:effectLst/>
                        <a:latin typeface="Calibri" panose="020F0502020204030204" pitchFamily="34" charset="0"/>
                      </a:endParaRPr>
                    </a:p>
                  </a:txBody>
                  <a:tcPr marL="6350" marR="6350" marT="6350" marB="0" anchor="ctr">
                    <a:solidFill>
                      <a:srgbClr val="FF0000"/>
                    </a:solidFill>
                  </a:tcPr>
                </a:tc>
                <a:extLst>
                  <a:ext uri="{0D108BD9-81ED-4DB2-BD59-A6C34878D82A}">
                    <a16:rowId xmlns:a16="http://schemas.microsoft.com/office/drawing/2014/main" val="513509336"/>
                  </a:ext>
                </a:extLst>
              </a:tr>
              <a:tr h="722152">
                <a:tc>
                  <a:txBody>
                    <a:bodyPr/>
                    <a:lstStyle/>
                    <a:p>
                      <a:pPr algn="ctr" fontAlgn="ctr"/>
                      <a:r>
                        <a:rPr lang="en-US" sz="1600" u="none" strike="noStrike" dirty="0">
                          <a:effectLst/>
                        </a:rPr>
                        <a:t>99.9% = TARGET</a:t>
                      </a:r>
                      <a:endParaRPr lang="en-US" sz="1600" b="1" i="0" u="none" strike="noStrike" dirty="0">
                        <a:solidFill>
                          <a:srgbClr val="FFFF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44950693"/>
                  </a:ext>
                </a:extLst>
              </a:tr>
            </a:tbl>
          </a:graphicData>
        </a:graphic>
      </p:graphicFrame>
      <p:graphicFrame>
        <p:nvGraphicFramePr>
          <p:cNvPr id="16" name="Chart 15">
            <a:extLst>
              <a:ext uri="{FF2B5EF4-FFF2-40B4-BE49-F238E27FC236}">
                <a16:creationId xmlns:a16="http://schemas.microsoft.com/office/drawing/2014/main" id="{8C48E735-9320-4970-B8B2-8835FFBBC210}"/>
              </a:ext>
            </a:extLst>
          </p:cNvPr>
          <p:cNvGraphicFramePr>
            <a:graphicFrameLocks/>
          </p:cNvGraphicFramePr>
          <p:nvPr>
            <p:extLst>
              <p:ext uri="{D42A27DB-BD31-4B8C-83A1-F6EECF244321}">
                <p14:modId xmlns:p14="http://schemas.microsoft.com/office/powerpoint/2010/main" val="4264795906"/>
              </p:ext>
            </p:extLst>
          </p:nvPr>
        </p:nvGraphicFramePr>
        <p:xfrm>
          <a:off x="5648551" y="1242262"/>
          <a:ext cx="3429000" cy="1947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16">
            <a:extLst>
              <a:ext uri="{FF2B5EF4-FFF2-40B4-BE49-F238E27FC236}">
                <a16:creationId xmlns:a16="http://schemas.microsoft.com/office/drawing/2014/main" id="{CC160FD7-B3BC-45F0-BDA3-77E24BA2D4C4}"/>
              </a:ext>
            </a:extLst>
          </p:cNvPr>
          <p:cNvGraphicFramePr>
            <a:graphicFrameLocks noGrp="1"/>
          </p:cNvGraphicFramePr>
          <p:nvPr>
            <p:extLst>
              <p:ext uri="{D42A27DB-BD31-4B8C-83A1-F6EECF244321}">
                <p14:modId xmlns:p14="http://schemas.microsoft.com/office/powerpoint/2010/main" val="2768138734"/>
              </p:ext>
            </p:extLst>
          </p:nvPr>
        </p:nvGraphicFramePr>
        <p:xfrm>
          <a:off x="5991020" y="4862371"/>
          <a:ext cx="3087230" cy="1718260"/>
        </p:xfrm>
        <a:graphic>
          <a:graphicData uri="http://schemas.openxmlformats.org/drawingml/2006/table">
            <a:tbl>
              <a:tblPr firstRow="1" firstCol="1" bandRow="1">
                <a:tableStyleId>{5C22544A-7EE6-4342-B048-85BDC9FD1C3A}</a:tableStyleId>
              </a:tblPr>
              <a:tblGrid>
                <a:gridCol w="2193212">
                  <a:extLst>
                    <a:ext uri="{9D8B030D-6E8A-4147-A177-3AD203B41FA5}">
                      <a16:colId xmlns:a16="http://schemas.microsoft.com/office/drawing/2014/main" val="4086984300"/>
                    </a:ext>
                  </a:extLst>
                </a:gridCol>
                <a:gridCol w="894018">
                  <a:extLst>
                    <a:ext uri="{9D8B030D-6E8A-4147-A177-3AD203B41FA5}">
                      <a16:colId xmlns:a16="http://schemas.microsoft.com/office/drawing/2014/main" val="3137737818"/>
                    </a:ext>
                  </a:extLst>
                </a:gridCol>
              </a:tblGrid>
              <a:tr h="219707">
                <a:tc>
                  <a:txBody>
                    <a:bodyPr/>
                    <a:lstStyle/>
                    <a:p>
                      <a:pPr marL="0" marR="0">
                        <a:spcBef>
                          <a:spcPts val="0"/>
                        </a:spcBef>
                        <a:spcAft>
                          <a:spcPts val="0"/>
                        </a:spcAft>
                      </a:pPr>
                      <a:r>
                        <a:rPr lang="en-US" sz="1100" dirty="0">
                          <a:effectLst/>
                        </a:rPr>
                        <a:t>May 2021  Cherwell Stats</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219784"/>
                    </a:solidFill>
                  </a:tcPr>
                </a:tc>
                <a:tc>
                  <a:txBody>
                    <a:bodyPr/>
                    <a:lstStyle/>
                    <a:p>
                      <a:pPr marL="0" marR="0">
                        <a:spcBef>
                          <a:spcPts val="0"/>
                        </a:spcBef>
                        <a:spcAft>
                          <a:spcPts val="0"/>
                        </a:spcAft>
                      </a:pPr>
                      <a:r>
                        <a:rPr lang="en-US" sz="1100" dirty="0">
                          <a:effectLst/>
                        </a:rPr>
                        <a:t>Totals</a:t>
                      </a:r>
                      <a:endParaRPr lang="en-US" sz="1100" dirty="0">
                        <a:effectLst/>
                        <a:latin typeface="Calibri" panose="020F0502020204030204" pitchFamily="34" charset="0"/>
                        <a:ea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219784"/>
                    </a:solidFill>
                  </a:tcPr>
                </a:tc>
                <a:extLst>
                  <a:ext uri="{0D108BD9-81ED-4DB2-BD59-A6C34878D82A}">
                    <a16:rowId xmlns:a16="http://schemas.microsoft.com/office/drawing/2014/main" val="1282208591"/>
                  </a:ext>
                </a:extLst>
              </a:tr>
              <a:tr h="219707">
                <a:tc>
                  <a:txBody>
                    <a:bodyPr/>
                    <a:lstStyle/>
                    <a:p>
                      <a:pPr marL="0" marR="0">
                        <a:spcBef>
                          <a:spcPts val="0"/>
                        </a:spcBef>
                        <a:spcAft>
                          <a:spcPts val="0"/>
                        </a:spcAft>
                      </a:pPr>
                      <a:r>
                        <a:rPr lang="en-US" sz="1100" dirty="0">
                          <a:effectLst/>
                        </a:rPr>
                        <a:t>Total Tickets</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721</a:t>
                      </a:r>
                    </a:p>
                  </a:txBody>
                  <a:tcPr marL="68580" marR="68580" marT="0" marB="0" anchor="b">
                    <a:lnR w="12700" cap="flat" cmpd="sng" algn="ctr">
                      <a:solidFill>
                        <a:schemeClr val="tx1"/>
                      </a:solidFill>
                      <a:prstDash val="solid"/>
                      <a:round/>
                      <a:headEnd type="none" w="med" len="med"/>
                      <a:tailEnd type="none" w="med" len="med"/>
                    </a:lnR>
                    <a:solidFill>
                      <a:srgbClr val="B7CDC2"/>
                    </a:solidFill>
                  </a:tcPr>
                </a:tc>
                <a:extLst>
                  <a:ext uri="{0D108BD9-81ED-4DB2-BD59-A6C34878D82A}">
                    <a16:rowId xmlns:a16="http://schemas.microsoft.com/office/drawing/2014/main" val="1180925557"/>
                  </a:ext>
                </a:extLst>
              </a:tr>
              <a:tr h="219707">
                <a:tc>
                  <a:txBody>
                    <a:bodyPr/>
                    <a:lstStyle/>
                    <a:p>
                      <a:pPr marL="0" marR="0">
                        <a:spcBef>
                          <a:spcPts val="0"/>
                        </a:spcBef>
                        <a:spcAft>
                          <a:spcPts val="0"/>
                        </a:spcAft>
                      </a:pPr>
                      <a:r>
                        <a:rPr lang="en-US" sz="1100" dirty="0">
                          <a:effectLst/>
                        </a:rPr>
                        <a:t>New Tickets Received</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541</a:t>
                      </a:r>
                    </a:p>
                  </a:txBody>
                  <a:tcPr marL="68580" marR="68580" marT="0" marB="0" anchor="b">
                    <a:lnR w="12700" cap="flat" cmpd="sng" algn="ctr">
                      <a:solidFill>
                        <a:schemeClr val="tx1"/>
                      </a:solidFill>
                      <a:prstDash val="solid"/>
                      <a:round/>
                      <a:headEnd type="none" w="med" len="med"/>
                      <a:tailEnd type="none" w="med" len="med"/>
                    </a:lnR>
                    <a:solidFill>
                      <a:srgbClr val="E8EFED"/>
                    </a:solidFill>
                  </a:tcPr>
                </a:tc>
                <a:extLst>
                  <a:ext uri="{0D108BD9-81ED-4DB2-BD59-A6C34878D82A}">
                    <a16:rowId xmlns:a16="http://schemas.microsoft.com/office/drawing/2014/main" val="570269317"/>
                  </a:ext>
                </a:extLst>
              </a:tr>
              <a:tr h="219707">
                <a:tc>
                  <a:txBody>
                    <a:bodyPr/>
                    <a:lstStyle/>
                    <a:p>
                      <a:pPr marL="0" marR="0">
                        <a:spcBef>
                          <a:spcPts val="0"/>
                        </a:spcBef>
                        <a:spcAft>
                          <a:spcPts val="0"/>
                        </a:spcAft>
                      </a:pPr>
                      <a:r>
                        <a:rPr lang="en-US" sz="1100" dirty="0">
                          <a:effectLst/>
                        </a:rPr>
                        <a:t>Total Tickets Resolved</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478</a:t>
                      </a:r>
                    </a:p>
                  </a:txBody>
                  <a:tcPr marL="68580" marR="68580" marT="0" marB="0" anchor="b">
                    <a:lnR w="12700" cap="flat" cmpd="sng" algn="ctr">
                      <a:solidFill>
                        <a:schemeClr val="tx1"/>
                      </a:solidFill>
                      <a:prstDash val="solid"/>
                      <a:round/>
                      <a:headEnd type="none" w="med" len="med"/>
                      <a:tailEnd type="none" w="med" len="med"/>
                    </a:lnR>
                    <a:solidFill>
                      <a:srgbClr val="B7CDC2"/>
                    </a:solidFill>
                  </a:tcPr>
                </a:tc>
                <a:extLst>
                  <a:ext uri="{0D108BD9-81ED-4DB2-BD59-A6C34878D82A}">
                    <a16:rowId xmlns:a16="http://schemas.microsoft.com/office/drawing/2014/main" val="3128001011"/>
                  </a:ext>
                </a:extLst>
              </a:tr>
              <a:tr h="219707">
                <a:tc>
                  <a:txBody>
                    <a:bodyPr/>
                    <a:lstStyle/>
                    <a:p>
                      <a:pPr marL="0" marR="0">
                        <a:spcBef>
                          <a:spcPts val="0"/>
                        </a:spcBef>
                        <a:spcAft>
                          <a:spcPts val="0"/>
                        </a:spcAft>
                      </a:pPr>
                      <a:r>
                        <a:rPr lang="en-US" sz="1100" dirty="0">
                          <a:effectLst/>
                        </a:rPr>
                        <a:t>Average Time to Resolve in Days</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5</a:t>
                      </a:r>
                    </a:p>
                  </a:txBody>
                  <a:tcPr marL="68580" marR="68580" marT="0" marB="0" anchor="b">
                    <a:lnR w="12700" cap="flat" cmpd="sng" algn="ctr">
                      <a:solidFill>
                        <a:schemeClr val="tx1"/>
                      </a:solidFill>
                      <a:prstDash val="solid"/>
                      <a:round/>
                      <a:headEnd type="none" w="med" len="med"/>
                      <a:tailEnd type="none" w="med" len="med"/>
                    </a:lnR>
                    <a:solidFill>
                      <a:srgbClr val="E8EFED"/>
                    </a:solidFill>
                  </a:tcPr>
                </a:tc>
                <a:extLst>
                  <a:ext uri="{0D108BD9-81ED-4DB2-BD59-A6C34878D82A}">
                    <a16:rowId xmlns:a16="http://schemas.microsoft.com/office/drawing/2014/main" val="223447182"/>
                  </a:ext>
                </a:extLst>
              </a:tr>
              <a:tr h="400018">
                <a:tc>
                  <a:txBody>
                    <a:bodyPr/>
                    <a:lstStyle/>
                    <a:p>
                      <a:pPr marL="0" marR="0">
                        <a:spcBef>
                          <a:spcPts val="0"/>
                        </a:spcBef>
                        <a:spcAft>
                          <a:spcPts val="0"/>
                        </a:spcAft>
                      </a:pPr>
                      <a:r>
                        <a:rPr lang="en-US" sz="1100" dirty="0">
                          <a:effectLst/>
                        </a:rPr>
                        <a:t>Total Tickets Resolved within SLA</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413</a:t>
                      </a:r>
                    </a:p>
                  </a:txBody>
                  <a:tcPr marL="68580" marR="68580" marT="0" marB="0" anchor="b">
                    <a:lnR w="12700" cap="flat" cmpd="sng" algn="ctr">
                      <a:solidFill>
                        <a:schemeClr val="tx1"/>
                      </a:solidFill>
                      <a:prstDash val="solid"/>
                      <a:round/>
                      <a:headEnd type="none" w="med" len="med"/>
                      <a:tailEnd type="none" w="med" len="med"/>
                    </a:lnR>
                    <a:solidFill>
                      <a:srgbClr val="B7CDC2"/>
                    </a:solidFill>
                  </a:tcPr>
                </a:tc>
                <a:extLst>
                  <a:ext uri="{0D108BD9-81ED-4DB2-BD59-A6C34878D82A}">
                    <a16:rowId xmlns:a16="http://schemas.microsoft.com/office/drawing/2014/main" val="4000719006"/>
                  </a:ext>
                </a:extLst>
              </a:tr>
              <a:tr h="219707">
                <a:tc>
                  <a:txBody>
                    <a:bodyPr/>
                    <a:lstStyle/>
                    <a:p>
                      <a:pPr marL="0" marR="0">
                        <a:spcBef>
                          <a:spcPts val="0"/>
                        </a:spcBef>
                        <a:spcAft>
                          <a:spcPts val="0"/>
                        </a:spcAft>
                      </a:pPr>
                      <a:r>
                        <a:rPr lang="en-US" sz="1100" dirty="0">
                          <a:effectLst/>
                        </a:rPr>
                        <a:t>Total Tickets Resolved not in SLA</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19784"/>
                    </a:solidFill>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65</a:t>
                      </a:r>
                    </a:p>
                  </a:txBody>
                  <a:tcPr marL="68580" marR="6858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8EFED"/>
                    </a:solidFill>
                  </a:tcPr>
                </a:tc>
                <a:extLst>
                  <a:ext uri="{0D108BD9-81ED-4DB2-BD59-A6C34878D82A}">
                    <a16:rowId xmlns:a16="http://schemas.microsoft.com/office/drawing/2014/main" val="2095849243"/>
                  </a:ext>
                </a:extLst>
              </a:tr>
            </a:tbl>
          </a:graphicData>
        </a:graphic>
      </p:graphicFrame>
    </p:spTree>
    <p:extLst>
      <p:ext uri="{BB962C8B-B14F-4D97-AF65-F5344CB8AC3E}">
        <p14:creationId xmlns:p14="http://schemas.microsoft.com/office/powerpoint/2010/main" val="81289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3</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a:solidFill>
                  <a:srgbClr val="138F7E"/>
                </a:solidFill>
                <a:latin typeface="Franklin Gothic Book" panose="020B0503020102020204" pitchFamily="34" charset="0"/>
              </a:rPr>
              <a:t>DIRECTOR’S MESSAGE TO THE BOARD</a:t>
            </a:r>
          </a:p>
        </p:txBody>
      </p:sp>
      <p:sp>
        <p:nvSpPr>
          <p:cNvPr id="3" name="TextBox 2"/>
          <p:cNvSpPr txBox="1"/>
          <p:nvPr/>
        </p:nvSpPr>
        <p:spPr>
          <a:xfrm>
            <a:off x="300318" y="1103849"/>
            <a:ext cx="8543364" cy="2369880"/>
          </a:xfrm>
          <a:prstGeom prst="rect">
            <a:avLst/>
          </a:prstGeom>
          <a:noFill/>
        </p:spPr>
        <p:txBody>
          <a:bodyPr wrap="square" rtlCol="0">
            <a:spAutoFit/>
          </a:bodyPr>
          <a:lstStyle/>
          <a:p>
            <a:pPr marL="285750" indent="-285750">
              <a:buClr>
                <a:srgbClr val="279989"/>
              </a:buClr>
              <a:buFont typeface="Wingdings" panose="05000000000000000000" pitchFamily="2" charset="2"/>
              <a:buChar char="§"/>
            </a:pPr>
            <a:r>
              <a:rPr lang="en-US" sz="1600" dirty="0">
                <a:latin typeface="Franklin Gothic Book" panose="020B0503020102020204" pitchFamily="34" charset="0"/>
              </a:rPr>
              <a:t>This year, Detroit Water and Sewerage Department (DWSD) </a:t>
            </a:r>
            <a:r>
              <a:rPr lang="en-US" sz="1600" b="1" dirty="0">
                <a:solidFill>
                  <a:srgbClr val="219784"/>
                </a:solidFill>
                <a:latin typeface="Franklin Gothic Book" panose="020B0503020102020204" pitchFamily="34" charset="0"/>
              </a:rPr>
              <a:t>Operations started a new preventative maintenance program to clean sewers</a:t>
            </a:r>
            <a:r>
              <a:rPr lang="en-US" sz="1600" dirty="0">
                <a:latin typeface="Franklin Gothic Book" panose="020B0503020102020204" pitchFamily="34" charset="0"/>
              </a:rPr>
              <a:t>, with </a:t>
            </a:r>
            <a:r>
              <a:rPr lang="en-US" sz="1600" b="1" dirty="0">
                <a:solidFill>
                  <a:srgbClr val="219784"/>
                </a:solidFill>
                <a:latin typeface="Franklin Gothic Book" panose="020B0503020102020204" pitchFamily="34" charset="0"/>
              </a:rPr>
              <a:t>186 miles of city sewer cleaned so far</a:t>
            </a:r>
            <a:r>
              <a:rPr lang="en-US" sz="1600" dirty="0">
                <a:latin typeface="Franklin Gothic Book" panose="020B0503020102020204" pitchFamily="34" charset="0"/>
              </a:rPr>
              <a:t> this calendar year, expanding on the Catch Basin Inspection and Cleaning Program.</a:t>
            </a:r>
          </a:p>
          <a:p>
            <a:pPr>
              <a:buClr>
                <a:srgbClr val="279989"/>
              </a:buClr>
            </a:pPr>
            <a:endParaRPr lang="en-US" sz="800" dirty="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600" b="1" dirty="0">
                <a:solidFill>
                  <a:srgbClr val="219784"/>
                </a:solidFill>
                <a:latin typeface="Franklin Gothic Book" panose="020B0503020102020204" pitchFamily="34" charset="0"/>
              </a:rPr>
              <a:t>As preventative maintenance, property owners are advised to contact a licensed plumber to clean their sewer service line at least once a year</a:t>
            </a:r>
            <a:r>
              <a:rPr lang="en-US" sz="1600" dirty="0">
                <a:latin typeface="Franklin Gothic Book" panose="020B0503020102020204" pitchFamily="34" charset="0"/>
              </a:rPr>
              <a:t>, especially if they have trees surrounding their property, and to make sure their plumber snakes all the way to connection to the City sewer pipe, which is at least 75-feet in most neighborhoods.</a:t>
            </a:r>
          </a:p>
          <a:p>
            <a:pPr marL="742950" lvl="1" indent="-285750">
              <a:buClr>
                <a:srgbClr val="279989"/>
              </a:buClr>
              <a:buFont typeface="Arial" panose="020B0604020202020204" pitchFamily="34" charset="0"/>
              <a:buChar char="•"/>
            </a:pPr>
            <a:r>
              <a:rPr lang="en-US" sz="1400" dirty="0">
                <a:latin typeface="Franklin Gothic Book" panose="020B0503020102020204" pitchFamily="34" charset="0"/>
              </a:rPr>
              <a:t>If the backups continue after the licensed plumber inspects and cleans the private sewer service line, the resident should call DWSD at 313-267-8000 to report “water in basement.”</a:t>
            </a:r>
            <a:endParaRPr lang="en-US" sz="1600" dirty="0">
              <a:latin typeface="Franklin Gothic Book" panose="020B0503020102020204" pitchFamily="34" charset="0"/>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4594" t="51245" r="10344" b="36472"/>
          <a:stretch/>
        </p:blipFill>
        <p:spPr>
          <a:xfrm>
            <a:off x="5597409" y="3897597"/>
            <a:ext cx="2366184" cy="896112"/>
          </a:xfrm>
          <a:prstGeom prst="rect">
            <a:avLst/>
          </a:prstGeom>
        </p:spPr>
      </p:pic>
      <p:grpSp>
        <p:nvGrpSpPr>
          <p:cNvPr id="5" name="Group 4"/>
          <p:cNvGrpSpPr/>
          <p:nvPr/>
        </p:nvGrpSpPr>
        <p:grpSpPr>
          <a:xfrm>
            <a:off x="1186690" y="3464670"/>
            <a:ext cx="6803871" cy="3156762"/>
            <a:chOff x="1186690" y="3381540"/>
            <a:chExt cx="6803871" cy="3156762"/>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33144" b="6860"/>
            <a:stretch/>
          </p:blipFill>
          <p:spPr>
            <a:xfrm>
              <a:off x="1186690" y="3383970"/>
              <a:ext cx="6803871" cy="3154332"/>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64594" t="51245" r="10168" b="35881"/>
            <a:stretch/>
          </p:blipFill>
          <p:spPr>
            <a:xfrm>
              <a:off x="5597409" y="3381540"/>
              <a:ext cx="2382809" cy="939173"/>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64594" t="53073" r="9325" b="36472"/>
            <a:stretch/>
          </p:blipFill>
          <p:spPr>
            <a:xfrm>
              <a:off x="1186690" y="3381540"/>
              <a:ext cx="2462443" cy="762762"/>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64594" t="51245" r="11746" b="36472"/>
            <a:stretch/>
          </p:blipFill>
          <p:spPr>
            <a:xfrm>
              <a:off x="1186690" y="3827635"/>
              <a:ext cx="2233843" cy="896112"/>
            </a:xfrm>
            <a:prstGeom prst="rect">
              <a:avLst/>
            </a:prstGeom>
          </p:spPr>
        </p:pic>
      </p:grpSp>
    </p:spTree>
    <p:extLst>
      <p:ext uri="{BB962C8B-B14F-4D97-AF65-F5344CB8AC3E}">
        <p14:creationId xmlns:p14="http://schemas.microsoft.com/office/powerpoint/2010/main" val="412078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2054355" y="2843781"/>
            <a:ext cx="70866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Customer Care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114458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5</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CUSTOMER CARE: Number of Active Accounts</a:t>
            </a:r>
          </a:p>
        </p:txBody>
      </p:sp>
      <p:sp>
        <p:nvSpPr>
          <p:cNvPr id="13" name="TextBox 12"/>
          <p:cNvSpPr txBox="1"/>
          <p:nvPr/>
        </p:nvSpPr>
        <p:spPr>
          <a:xfrm>
            <a:off x="119562" y="5913719"/>
            <a:ext cx="5790171" cy="523220"/>
          </a:xfrm>
          <a:prstGeom prst="rect">
            <a:avLst/>
          </a:prstGeom>
          <a:noFill/>
          <a:ln>
            <a:solidFill>
              <a:srgbClr val="279989"/>
            </a:solidFill>
          </a:ln>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Vacant parcels, parking lots and other properties with no need for water service, receive stormwater charges only (drainage).</a:t>
            </a:r>
          </a:p>
        </p:txBody>
      </p:sp>
      <p:graphicFrame>
        <p:nvGraphicFramePr>
          <p:cNvPr id="12" name="Chart Placeholder 10"/>
          <p:cNvGraphicFramePr>
            <a:graphicFrameLocks/>
          </p:cNvGraphicFramePr>
          <p:nvPr>
            <p:extLst>
              <p:ext uri="{D42A27DB-BD31-4B8C-83A1-F6EECF244321}">
                <p14:modId xmlns:p14="http://schemas.microsoft.com/office/powerpoint/2010/main" val="1421407160"/>
              </p:ext>
            </p:extLst>
          </p:nvPr>
        </p:nvGraphicFramePr>
        <p:xfrm>
          <a:off x="4542601" y="1647028"/>
          <a:ext cx="4601399" cy="3403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Placeholder 10"/>
          <p:cNvGraphicFramePr>
            <a:graphicFrameLocks/>
          </p:cNvGraphicFramePr>
          <p:nvPr>
            <p:extLst>
              <p:ext uri="{D42A27DB-BD31-4B8C-83A1-F6EECF244321}">
                <p14:modId xmlns:p14="http://schemas.microsoft.com/office/powerpoint/2010/main" val="105840133"/>
              </p:ext>
            </p:extLst>
          </p:nvPr>
        </p:nvGraphicFramePr>
        <p:xfrm>
          <a:off x="-95006" y="1475854"/>
          <a:ext cx="4832847" cy="3574263"/>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2">
            <a:extLst>
              <a:ext uri="{FF2B5EF4-FFF2-40B4-BE49-F238E27FC236}">
                <a16:creationId xmlns:a16="http://schemas.microsoft.com/office/drawing/2014/main" id="{E590F077-668A-014E-8A04-A74DC22BB83E}"/>
              </a:ext>
            </a:extLst>
          </p:cNvPr>
          <p:cNvSpPr txBox="1">
            <a:spLocks/>
          </p:cNvSpPr>
          <p:nvPr/>
        </p:nvSpPr>
        <p:spPr>
          <a:xfrm>
            <a:off x="400593" y="1475854"/>
            <a:ext cx="8368937" cy="37685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219784"/>
              </a:buClr>
              <a:buSzTx/>
              <a:buFontTx/>
              <a:buNone/>
              <a:tabLst/>
              <a:defRPr sz="1800" b="0" i="0" kern="1200">
                <a:solidFill>
                  <a:schemeClr val="tx1">
                    <a:lumMod val="85000"/>
                    <a:lumOff val="1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219784"/>
              </a:buClr>
              <a:buFont typeface=".Lucida Grande UI Regular"/>
              <a:buChar char="▪"/>
              <a:defRPr sz="1600" b="0" i="0" kern="1200">
                <a:solidFill>
                  <a:schemeClr val="tx1">
                    <a:lumMod val="85000"/>
                    <a:lumOff val="1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219784"/>
              </a:buClr>
              <a:buFont typeface="Arial" panose="020B0604020202020204" pitchFamily="34" charset="0"/>
              <a:buChar char="•"/>
              <a:defRPr sz="1400" b="0" i="0" kern="1200">
                <a:solidFill>
                  <a:schemeClr val="tx1">
                    <a:lumMod val="85000"/>
                    <a:lumOff val="1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219784"/>
              </a:buClr>
              <a:buFont typeface="Courier New" panose="02070309020205020404" pitchFamily="49" charset="0"/>
              <a:buChar char="o"/>
              <a:defRPr sz="1200" b="0" i="0" kern="1200">
                <a:solidFill>
                  <a:schemeClr val="tx1">
                    <a:lumMod val="85000"/>
                    <a:lumOff val="1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219784"/>
              </a:buClr>
              <a:buFont typeface="System Font Regular"/>
              <a:buChar char="⁃"/>
              <a:defRPr sz="1200" b="0" i="0" kern="1200">
                <a:solidFill>
                  <a:schemeClr val="tx1">
                    <a:lumMod val="85000"/>
                    <a:lumOff val="1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Active </a:t>
            </a:r>
            <a:r>
              <a:rPr lang="en-US" b="1" dirty="0">
                <a:solidFill>
                  <a:srgbClr val="27999D"/>
                </a:solidFill>
              </a:rPr>
              <a:t>Residential </a:t>
            </a:r>
            <a:r>
              <a:rPr lang="en-US" b="1" dirty="0"/>
              <a:t>Accounts                                          Active </a:t>
            </a:r>
            <a:r>
              <a:rPr lang="en-US" b="1" dirty="0">
                <a:solidFill>
                  <a:srgbClr val="27999D"/>
                </a:solidFill>
              </a:rPr>
              <a:t>Non-Residential</a:t>
            </a:r>
            <a:r>
              <a:rPr lang="en-US" b="1" dirty="0">
                <a:solidFill>
                  <a:schemeClr val="tx1"/>
                </a:solidFill>
              </a:rPr>
              <a:t> Accounts</a:t>
            </a:r>
            <a:endParaRPr lang="en-US" dirty="0">
              <a:solidFill>
                <a:schemeClr val="tx1"/>
              </a:solidFill>
            </a:endParaRPr>
          </a:p>
        </p:txBody>
      </p:sp>
    </p:spTree>
    <p:extLst>
      <p:ext uri="{BB962C8B-B14F-4D97-AF65-F5344CB8AC3E}">
        <p14:creationId xmlns:p14="http://schemas.microsoft.com/office/powerpoint/2010/main" val="263276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6</a:t>
            </a:r>
          </a:p>
        </p:txBody>
      </p:sp>
      <p:sp>
        <p:nvSpPr>
          <p:cNvPr id="13" name="TextBox 12"/>
          <p:cNvSpPr txBox="1"/>
          <p:nvPr/>
        </p:nvSpPr>
        <p:spPr>
          <a:xfrm rot="16200000">
            <a:off x="-656475" y="1927667"/>
            <a:ext cx="1617751" cy="261610"/>
          </a:xfrm>
          <a:prstGeom prst="rect">
            <a:avLst/>
          </a:prstGeom>
          <a:noFill/>
        </p:spPr>
        <p:txBody>
          <a:bodyPr wrap="none" rtlCol="0">
            <a:spAutoFit/>
          </a:bodyPr>
          <a:lstStyle/>
          <a:p>
            <a:r>
              <a:rPr lang="en-US" sz="1100" dirty="0">
                <a:solidFill>
                  <a:schemeClr val="tx1">
                    <a:lumMod val="75000"/>
                    <a:lumOff val="25000"/>
                  </a:schemeClr>
                </a:solidFill>
                <a:latin typeface="Franklin Gothic Book" panose="020B0503020102020204" pitchFamily="34" charset="0"/>
              </a:rPr>
              <a:t>Number of Transactions</a:t>
            </a:r>
          </a:p>
        </p:txBody>
      </p:sp>
      <p:sp>
        <p:nvSpPr>
          <p:cNvPr id="2" name="TextBox 1"/>
          <p:cNvSpPr txBox="1"/>
          <p:nvPr/>
        </p:nvSpPr>
        <p:spPr>
          <a:xfrm>
            <a:off x="4394050" y="677255"/>
            <a:ext cx="274320" cy="3108960"/>
          </a:xfrm>
          <a:prstGeom prst="rect">
            <a:avLst/>
          </a:prstGeom>
          <a:solidFill>
            <a:schemeClr val="bg1"/>
          </a:solidFill>
        </p:spPr>
        <p:txBody>
          <a:bodyPr wrap="none" rtlCol="0">
            <a:spAutoFit/>
          </a:bodyPr>
          <a:lstStyle/>
          <a:p>
            <a:endParaRPr lang="en-US" dirty="0"/>
          </a:p>
        </p:txBody>
      </p:sp>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graphicFrame>
        <p:nvGraphicFramePr>
          <p:cNvPr id="6" name="Chart 5"/>
          <p:cNvGraphicFramePr/>
          <p:nvPr>
            <p:extLst>
              <p:ext uri="{D42A27DB-BD31-4B8C-83A1-F6EECF244321}">
                <p14:modId xmlns:p14="http://schemas.microsoft.com/office/powerpoint/2010/main" val="3155373037"/>
              </p:ext>
            </p:extLst>
          </p:nvPr>
        </p:nvGraphicFramePr>
        <p:xfrm>
          <a:off x="247681" y="709629"/>
          <a:ext cx="4835936" cy="3223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2059365400"/>
              </p:ext>
            </p:extLst>
          </p:nvPr>
        </p:nvGraphicFramePr>
        <p:xfrm>
          <a:off x="4687280" y="3620185"/>
          <a:ext cx="4414385" cy="2942923"/>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A4551F2D-87A5-4144-B73E-642850CDE87C}"/>
              </a:ext>
            </a:extLst>
          </p:cNvPr>
          <p:cNvSpPr txBox="1">
            <a:spLocks/>
          </p:cNvSpPr>
          <p:nvPr/>
        </p:nvSpPr>
        <p:spPr>
          <a:xfrm>
            <a:off x="152400" y="1559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CUSTOMER CARE: Transactions</a:t>
            </a:r>
          </a:p>
        </p:txBody>
      </p:sp>
      <p:sp>
        <p:nvSpPr>
          <p:cNvPr id="20" name="TextBox 19"/>
          <p:cNvSpPr txBox="1"/>
          <p:nvPr/>
        </p:nvSpPr>
        <p:spPr>
          <a:xfrm rot="16200000">
            <a:off x="3902926" y="5040926"/>
            <a:ext cx="1245854" cy="261610"/>
          </a:xfrm>
          <a:prstGeom prst="rect">
            <a:avLst/>
          </a:prstGeom>
          <a:noFill/>
        </p:spPr>
        <p:txBody>
          <a:bodyPr wrap="none" rtlCol="0">
            <a:spAutoFit/>
          </a:bodyPr>
          <a:lstStyle/>
          <a:p>
            <a:r>
              <a:rPr lang="en-US" sz="1100" dirty="0">
                <a:solidFill>
                  <a:schemeClr val="tx1">
                    <a:lumMod val="75000"/>
                    <a:lumOff val="25000"/>
                  </a:schemeClr>
                </a:solidFill>
                <a:latin typeface="Franklin Gothic Book" panose="020B0503020102020204" pitchFamily="34" charset="0"/>
              </a:rPr>
              <a:t>Millions of Dollars</a:t>
            </a:r>
          </a:p>
        </p:txBody>
      </p:sp>
      <p:sp>
        <p:nvSpPr>
          <p:cNvPr id="10" name="TextBox 9"/>
          <p:cNvSpPr txBox="1"/>
          <p:nvPr/>
        </p:nvSpPr>
        <p:spPr>
          <a:xfrm>
            <a:off x="33645" y="5308305"/>
            <a:ext cx="3852555" cy="1015663"/>
          </a:xfrm>
          <a:prstGeom prst="rect">
            <a:avLst/>
          </a:prstGeom>
          <a:noFill/>
          <a:ln>
            <a:noFill/>
          </a:ln>
        </p:spPr>
        <p:txBody>
          <a:bodyPr wrap="square" rtlCol="0">
            <a:spAutoFit/>
          </a:bodyPr>
          <a:lstStyle/>
          <a:p>
            <a:r>
              <a:rPr lang="en-US" sz="1200" dirty="0">
                <a:solidFill>
                  <a:schemeClr val="tx1">
                    <a:lumMod val="75000"/>
                    <a:lumOff val="25000"/>
                  </a:schemeClr>
                </a:solidFill>
                <a:latin typeface="Franklin Gothic Book" panose="020B0503020102020204" pitchFamily="34" charset="0"/>
              </a:rPr>
              <a:t>DWSD continues to adapt during the COVID-19 Pandemic and is offering more services remotely, including contact via email at </a:t>
            </a:r>
            <a:r>
              <a:rPr lang="en-US" sz="1200" dirty="0">
                <a:solidFill>
                  <a:schemeClr val="tx1">
                    <a:lumMod val="75000"/>
                    <a:lumOff val="25000"/>
                  </a:schemeClr>
                </a:solidFill>
                <a:latin typeface="Franklin Gothic Book" panose="020B0503020102020204" pitchFamily="34" charset="0"/>
                <a:hlinkClick r:id="rId4"/>
              </a:rPr>
              <a:t>mydwsd@detroitmi.gov</a:t>
            </a:r>
            <a:r>
              <a:rPr lang="en-US" sz="1200" dirty="0">
                <a:solidFill>
                  <a:schemeClr val="tx1">
                    <a:lumMod val="75000"/>
                    <a:lumOff val="25000"/>
                  </a:schemeClr>
                </a:solidFill>
                <a:latin typeface="Franklin Gothic Book" panose="020B0503020102020204" pitchFamily="34" charset="0"/>
              </a:rPr>
              <a:t>. DWSD is also communicating the convenient, safe ways to pay and how customers can access their account(s).</a:t>
            </a:r>
          </a:p>
        </p:txBody>
      </p:sp>
      <p:cxnSp>
        <p:nvCxnSpPr>
          <p:cNvPr id="11" name="Straight Connector 10"/>
          <p:cNvCxnSpPr/>
          <p:nvPr/>
        </p:nvCxnSpPr>
        <p:spPr>
          <a:xfrm flipH="1">
            <a:off x="72224" y="5284028"/>
            <a:ext cx="374904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1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Field Services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09537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8</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Fire Hydrant Maintenance</a:t>
            </a:r>
          </a:p>
        </p:txBody>
      </p:sp>
      <p:sp>
        <p:nvSpPr>
          <p:cNvPr id="13" name="TextBox 12"/>
          <p:cNvSpPr txBox="1"/>
          <p:nvPr/>
        </p:nvSpPr>
        <p:spPr>
          <a:xfrm>
            <a:off x="700340" y="4733500"/>
            <a:ext cx="6072496" cy="276999"/>
          </a:xfrm>
          <a:prstGeom prst="rect">
            <a:avLst/>
          </a:prstGeom>
          <a:noFill/>
        </p:spPr>
        <p:txBody>
          <a:bodyPr wrap="none" rtlCol="0">
            <a:spAutoFit/>
          </a:bodyPr>
          <a:lstStyle/>
          <a:p>
            <a:r>
              <a:rPr lang="en-US" sz="1200" dirty="0">
                <a:solidFill>
                  <a:schemeClr val="accent1">
                    <a:lumMod val="75000"/>
                  </a:schemeClr>
                </a:solidFill>
                <a:latin typeface="Wingdings" panose="05000000000000000000" pitchFamily="2" charset="2"/>
              </a:rPr>
              <a:t>n</a:t>
            </a:r>
            <a:r>
              <a:rPr lang="en-US" sz="1200" b="1" dirty="0">
                <a:latin typeface="Franklin Gothic Book" panose="020B0503020102020204" pitchFamily="34" charset="0"/>
              </a:rPr>
              <a:t> </a:t>
            </a:r>
            <a:r>
              <a:rPr lang="en-US" sz="1200" dirty="0">
                <a:latin typeface="Franklin Gothic Book" panose="020B0503020102020204" pitchFamily="34" charset="0"/>
              </a:rPr>
              <a:t>Operating Fire Hydrants    </a:t>
            </a:r>
            <a:r>
              <a:rPr lang="en-US" sz="1200" dirty="0">
                <a:solidFill>
                  <a:schemeClr val="accent2">
                    <a:lumMod val="60000"/>
                    <a:lumOff val="40000"/>
                  </a:schemeClr>
                </a:solidFill>
                <a:latin typeface="Wingdings" panose="05000000000000000000" pitchFamily="2" charset="2"/>
              </a:rPr>
              <a:t>n</a:t>
            </a:r>
            <a:r>
              <a:rPr lang="en-US" sz="1200" b="1" dirty="0">
                <a:latin typeface="Franklin Gothic Book" panose="020B0503020102020204" pitchFamily="34" charset="0"/>
              </a:rPr>
              <a:t> </a:t>
            </a:r>
            <a:r>
              <a:rPr lang="en-US" sz="1200" dirty="0">
                <a:latin typeface="Franklin Gothic Book" panose="020B0503020102020204" pitchFamily="34" charset="0"/>
              </a:rPr>
              <a:t>Operating Hydrants with Issues    </a:t>
            </a:r>
            <a:r>
              <a:rPr lang="en-US" sz="1200" dirty="0">
                <a:solidFill>
                  <a:srgbClr val="C00000"/>
                </a:solidFill>
                <a:latin typeface="Wingdings" panose="05000000000000000000" pitchFamily="2" charset="2"/>
              </a:rPr>
              <a:t>n</a:t>
            </a:r>
            <a:r>
              <a:rPr lang="en-US" sz="1200" dirty="0"/>
              <a:t> </a:t>
            </a:r>
            <a:r>
              <a:rPr lang="en-US" sz="1200" dirty="0">
                <a:latin typeface="Franklin Gothic Book" panose="020B0503020102020204" pitchFamily="34" charset="0"/>
              </a:rPr>
              <a:t>Non-Operating Hydrants</a:t>
            </a:r>
          </a:p>
        </p:txBody>
      </p:sp>
      <p:cxnSp>
        <p:nvCxnSpPr>
          <p:cNvPr id="15" name="Straight Connector 14"/>
          <p:cNvCxnSpPr/>
          <p:nvPr/>
        </p:nvCxnSpPr>
        <p:spPr>
          <a:xfrm flipH="1">
            <a:off x="0" y="5304473"/>
            <a:ext cx="85039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2136423314"/>
              </p:ext>
            </p:extLst>
          </p:nvPr>
        </p:nvGraphicFramePr>
        <p:xfrm>
          <a:off x="510989" y="65409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0" y="5324163"/>
            <a:ext cx="7624482" cy="1169551"/>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prioritizes fire hydrant maintenance as a key component of providing essential and exceptional service delivery led by the Maintenance &amp; Repair Service Line in our Operations Group. During the Fall season, Detroit Fire Department staff conduct inspections and share the data through a dashboard with DWSD if hydrants need to be repaired or replaced. The community can report hydrant issues via the Improve Detroit mobile app.</a:t>
            </a:r>
            <a:endParaRPr lang="en-US" sz="1000" dirty="0">
              <a:solidFill>
                <a:schemeClr val="tx1">
                  <a:lumMod val="75000"/>
                  <a:lumOff val="25000"/>
                </a:schemeClr>
              </a:solidFill>
              <a:latin typeface="Franklin Gothic Book" panose="020B05030201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614" t="32825" r="51783" b="51079"/>
          <a:stretch/>
        </p:blipFill>
        <p:spPr>
          <a:xfrm>
            <a:off x="8022837" y="5114412"/>
            <a:ext cx="962166" cy="1371600"/>
          </a:xfrm>
          <a:prstGeom prst="rect">
            <a:avLst/>
          </a:prstGeom>
        </p:spPr>
      </p:pic>
    </p:spTree>
    <p:extLst>
      <p:ext uri="{BB962C8B-B14F-4D97-AF65-F5344CB8AC3E}">
        <p14:creationId xmlns:p14="http://schemas.microsoft.com/office/powerpoint/2010/main" val="285051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9</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Running Water</a:t>
            </a:r>
          </a:p>
        </p:txBody>
      </p:sp>
      <p:graphicFrame>
        <p:nvGraphicFramePr>
          <p:cNvPr id="4" name="Chart 3"/>
          <p:cNvGraphicFramePr/>
          <p:nvPr>
            <p:extLst>
              <p:ext uri="{D42A27DB-BD31-4B8C-83A1-F6EECF244321}">
                <p14:modId xmlns:p14="http://schemas.microsoft.com/office/powerpoint/2010/main" val="1036190881"/>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05014"/>
            <a:ext cx="886968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Operations continues to prioritize these work orders based on level of severity, including number of customers affected, to determine priority.</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3210" y="5315926"/>
            <a:ext cx="5524718" cy="338554"/>
          </a:xfrm>
          <a:prstGeom prst="rect">
            <a:avLst/>
          </a:prstGeom>
          <a:noFill/>
        </p:spPr>
        <p:txBody>
          <a:bodyPr wrap="none" rtlCol="0">
            <a:spAutoFit/>
          </a:bodyPr>
          <a:lstStyle/>
          <a:p>
            <a:r>
              <a:rPr lang="en-US" sz="1600" dirty="0">
                <a:solidFill>
                  <a:srgbClr val="C00000"/>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Reported by Customers               </a:t>
            </a:r>
            <a:r>
              <a:rPr lang="en-US" sz="1600" dirty="0">
                <a:solidFill>
                  <a:schemeClr val="accent1">
                    <a:lumMod val="75000"/>
                  </a:schemeClr>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Resolved within Two Days</a:t>
            </a:r>
          </a:p>
        </p:txBody>
      </p:sp>
    </p:spTree>
    <p:extLst>
      <p:ext uri="{BB962C8B-B14F-4D97-AF65-F5344CB8AC3E}">
        <p14:creationId xmlns:p14="http://schemas.microsoft.com/office/powerpoint/2010/main" val="670544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96849</TotalTime>
  <Words>1932</Words>
  <Application>Microsoft Office PowerPoint</Application>
  <PresentationFormat>On-screen Show (4:3)</PresentationFormat>
  <Paragraphs>353</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Calibri Light</vt:lpstr>
      <vt:lpstr>Franklin Gothic Book</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2837</cp:revision>
  <cp:lastPrinted>2019-11-20T19:03:00Z</cp:lastPrinted>
  <dcterms:created xsi:type="dcterms:W3CDTF">2016-04-19T17:03:52Z</dcterms:created>
  <dcterms:modified xsi:type="dcterms:W3CDTF">2021-06-11T19:30:34Z</dcterms:modified>
</cp:coreProperties>
</file>