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46" r:id="rId3"/>
    <p:sldId id="394" r:id="rId4"/>
    <p:sldId id="347" r:id="rId5"/>
    <p:sldId id="357" r:id="rId6"/>
    <p:sldId id="383" r:id="rId7"/>
    <p:sldId id="365" r:id="rId8"/>
    <p:sldId id="367" r:id="rId9"/>
    <p:sldId id="369" r:id="rId10"/>
    <p:sldId id="403" r:id="rId11"/>
    <p:sldId id="378" r:id="rId12"/>
    <p:sldId id="420" r:id="rId13"/>
    <p:sldId id="391" r:id="rId14"/>
    <p:sldId id="373" r:id="rId15"/>
    <p:sldId id="387" r:id="rId16"/>
    <p:sldId id="388" r:id="rId17"/>
    <p:sldId id="349" r:id="rId18"/>
    <p:sldId id="350" r:id="rId19"/>
    <p:sldId id="351" r:id="rId20"/>
    <p:sldId id="352" r:id="rId21"/>
    <p:sldId id="416" r:id="rId22"/>
    <p:sldId id="417" r:id="rId23"/>
    <p:sldId id="421" r:id="rId24"/>
    <p:sldId id="422" r:id="rId25"/>
    <p:sldId id="356" r:id="rId26"/>
    <p:sldId id="411" r:id="rId27"/>
    <p:sldId id="412"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784"/>
    <a:srgbClr val="004445"/>
    <a:srgbClr val="B7CDC2"/>
    <a:srgbClr val="595959"/>
    <a:srgbClr val="E8EFED"/>
    <a:srgbClr val="279989"/>
    <a:srgbClr val="FEB70D"/>
    <a:srgbClr val="27999D"/>
    <a:srgbClr val="0045CB"/>
    <a:srgbClr val="826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1386" y="84"/>
      </p:cViewPr>
      <p:guideLst>
        <p:guide orient="horz" pos="2112"/>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Non-Residential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0874-4BFE-A0E4-6D408984DC07}"/>
              </c:ext>
            </c:extLst>
          </c:dPt>
          <c:dPt>
            <c:idx val="1"/>
            <c:bubble3D val="0"/>
            <c:explosion val="0"/>
            <c:spPr>
              <a:solidFill>
                <a:srgbClr val="003B49"/>
              </a:solidFill>
              <a:ln>
                <a:noFill/>
              </a:ln>
              <a:effectLst/>
            </c:spPr>
            <c:extLst>
              <c:ext xmlns:c16="http://schemas.microsoft.com/office/drawing/2014/chart" uri="{C3380CC4-5D6E-409C-BE32-E72D297353CC}">
                <c16:uniqueId val="{00000003-0874-4BFE-A0E4-6D408984DC07}"/>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74-4BFE-A0E4-6D408984DC07}"/>
                </c:ext>
              </c:extLst>
            </c:dLbl>
            <c:dLbl>
              <c:idx val="1"/>
              <c:layout>
                <c:manualLayout>
                  <c:x val="0.1408675926604061"/>
                  <c:y val="6.4370341181203314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74-4BFE-A0E4-6D408984DC0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33956</c:v>
                </c:pt>
                <c:pt idx="1">
                  <c:v>15591</c:v>
                </c:pt>
              </c:numCache>
            </c:numRef>
          </c:val>
          <c:extLst>
            <c:ext xmlns:c16="http://schemas.microsoft.com/office/drawing/2014/chart" uri="{C3380CC4-5D6E-409C-BE32-E72D297353CC}">
              <c16:uniqueId val="{00000004-0874-4BFE-A0E4-6D408984DC0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8178242065353"/>
          <c:y val="3.1388415282513842E-2"/>
          <c:w val="0.88617062885812414"/>
          <c:h val="0.78043622074047592"/>
        </c:manualLayout>
      </c:layout>
      <c:barChart>
        <c:barDir val="col"/>
        <c:grouping val="clustered"/>
        <c:varyColors val="0"/>
        <c:ser>
          <c:idx val="0"/>
          <c:order val="0"/>
          <c:tx>
            <c:strRef>
              <c:f>Sheet1!$B$1</c:f>
              <c:strCache>
                <c:ptCount val="1"/>
                <c:pt idx="0">
                  <c:v>Non-Detroiters</c:v>
                </c:pt>
              </c:strCache>
            </c:strRef>
          </c:tx>
          <c:spPr>
            <a:solidFill>
              <a:srgbClr val="003B49"/>
            </a:solidFill>
            <a:ln>
              <a:noFill/>
            </a:ln>
            <a:effectLst/>
          </c:spPr>
          <c:invertIfNegative val="0"/>
          <c:dLbls>
            <c:dLbl>
              <c:idx val="0"/>
              <c:layout>
                <c:manualLayout>
                  <c:x val="0"/>
                  <c:y val="4.3747728648930818E-2"/>
                </c:manualLayout>
              </c:layout>
              <c:tx>
                <c:rich>
                  <a:bodyPr/>
                  <a:lstStyle/>
                  <a:p>
                    <a:r>
                      <a:rPr lang="en-US" dirty="0"/>
                      <a:t>Nonresidents</a:t>
                    </a:r>
                    <a:br>
                      <a:rPr lang="en-US" dirty="0"/>
                    </a:br>
                    <a:r>
                      <a:rPr lang="en-US" baseline="0" dirty="0"/>
                      <a:t>245</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086-4A97-9EA8-7A42AE10075B}"/>
                </c:ext>
              </c:extLst>
            </c:dLbl>
            <c:dLbl>
              <c:idx val="1"/>
              <c:layout>
                <c:manualLayout>
                  <c:x val="-9.6126333330571953E-3"/>
                  <c:y val="-9.9691171183145633E-2"/>
                </c:manualLayout>
              </c:layout>
              <c:tx>
                <c:rich>
                  <a:bodyPr/>
                  <a:lstStyle/>
                  <a:p>
                    <a:r>
                      <a:rPr lang="en-US" baseline="0" dirty="0">
                        <a:solidFill>
                          <a:schemeClr val="bg2">
                            <a:lumMod val="25000"/>
                          </a:schemeClr>
                        </a:solidFill>
                      </a:rPr>
                      <a:t>New Hires</a:t>
                    </a:r>
                  </a:p>
                  <a:p>
                    <a:r>
                      <a:rPr lang="en-US" dirty="0"/>
                      <a:t>8</a:t>
                    </a:r>
                  </a:p>
                </c:rich>
              </c:tx>
              <c:showLegendKey val="0"/>
              <c:showVal val="1"/>
              <c:showCatName val="1"/>
              <c:showSerName val="0"/>
              <c:showPercent val="0"/>
              <c:showBubbleSize val="0"/>
              <c:extLst>
                <c:ext xmlns:c15="http://schemas.microsoft.com/office/drawing/2012/chart" uri="{CE6537A1-D6FC-4f65-9D91-7224C49458BB}">
                  <c15:layout>
                    <c:manualLayout>
                      <c:w val="0.12663038891559369"/>
                      <c:h val="0.11185885772170785"/>
                    </c:manualLayout>
                  </c15:layout>
                  <c15:showDataLabelsRange val="0"/>
                </c:ext>
                <c:ext xmlns:c16="http://schemas.microsoft.com/office/drawing/2014/chart" uri="{C3380CC4-5D6E-409C-BE32-E72D297353CC}">
                  <c16:uniqueId val="{00000001-4086-4A97-9EA8-7A42AE10075B}"/>
                </c:ext>
              </c:extLst>
            </c:dLbl>
            <c:dLbl>
              <c:idx val="2"/>
              <c:layout>
                <c:manualLayout>
                  <c:x val="-3.4722231715396449E-3"/>
                  <c:y val="-0.10186356469768647"/>
                </c:manualLayout>
              </c:layout>
              <c:tx>
                <c:rich>
                  <a:bodyPr/>
                  <a:lstStyle/>
                  <a:p>
                    <a:fld id="{81733AE8-511B-4EAE-B0DD-4AAA300E2437}" type="CATEGORYNAME">
                      <a:rPr lang="en-US">
                        <a:solidFill>
                          <a:srgbClr val="003B49"/>
                        </a:solidFill>
                      </a:rPr>
                      <a:pPr/>
                      <a:t>[CATEGORY NAME]</a:t>
                    </a:fld>
                    <a:r>
                      <a:rPr lang="en-US" baseline="0" dirty="0">
                        <a:solidFill>
                          <a:srgbClr val="003B49"/>
                        </a:solidFill>
                      </a:rPr>
                      <a:t>, </a:t>
                    </a:r>
                    <a:fld id="{05615BE4-30DE-4776-A03B-C63CE255986B}"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86-4A97-9EA8-7A42AE10075B}"/>
                </c:ext>
              </c:extLst>
            </c:dLbl>
            <c:dLbl>
              <c:idx val="3"/>
              <c:tx>
                <c:rich>
                  <a:bodyPr/>
                  <a:lstStyle/>
                  <a:p>
                    <a:fld id="{03EFB284-BCBE-4273-BCEA-1FDAFC7DF84A}" type="CATEGORYNAME">
                      <a:rPr lang="en-US">
                        <a:solidFill>
                          <a:srgbClr val="003B49"/>
                        </a:solidFill>
                      </a:rPr>
                      <a:pPr/>
                      <a:t>[CATEGORY NAME]</a:t>
                    </a:fld>
                    <a:r>
                      <a:rPr lang="en-US" baseline="0" dirty="0">
                        <a:solidFill>
                          <a:srgbClr val="003B49"/>
                        </a:solidFill>
                      </a:rPr>
                      <a:t>, </a:t>
                    </a:r>
                    <a:fld id="{0266ABFE-5A4D-437A-A2C6-F33915E62BA8}"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April</c:v>
                </c:pt>
              </c:strCache>
            </c:strRef>
          </c:cat>
          <c:val>
            <c:numRef>
              <c:f>Sheet1!$B$2:$B$6</c:f>
              <c:numCache>
                <c:formatCode>General</c:formatCode>
                <c:ptCount val="5"/>
                <c:pt idx="0">
                  <c:v>245</c:v>
                </c:pt>
                <c:pt idx="1">
                  <c:v>8</c:v>
                </c:pt>
              </c:numCache>
            </c:numRef>
          </c:val>
          <c:extLst>
            <c:ext xmlns:c16="http://schemas.microsoft.com/office/drawing/2014/chart" uri="{C3380CC4-5D6E-409C-BE32-E72D297353CC}">
              <c16:uniqueId val="{00000004-4086-4A97-9EA8-7A42AE10075B}"/>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manualLayout>
                  <c:x val="2.7960532350923026E-2"/>
                  <c:y val="-3.7498053127655043E-2"/>
                </c:manualLayout>
              </c:layout>
              <c:tx>
                <c:rich>
                  <a:bodyPr/>
                  <a:lstStyle/>
                  <a:p>
                    <a:r>
                      <a:rPr lang="en-US" baseline="0" dirty="0"/>
                      <a:t>Detroit</a:t>
                    </a:r>
                  </a:p>
                  <a:p>
                    <a:r>
                      <a:rPr lang="en-US" baseline="0" dirty="0"/>
                      <a:t>Residents</a:t>
                    </a:r>
                  </a:p>
                  <a:p>
                    <a:r>
                      <a:rPr lang="en-US" dirty="0"/>
                      <a:t>301</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086-4A97-9EA8-7A42AE10075B}"/>
                </c:ext>
              </c:extLst>
            </c:dLbl>
            <c:dLbl>
              <c:idx val="1"/>
              <c:layout>
                <c:manualLayout>
                  <c:x val="1.9097227443467694E-2"/>
                  <c:y val="-0.16875000000000001"/>
                </c:manualLayout>
              </c:layout>
              <c:tx>
                <c:rich>
                  <a:bodyPr/>
                  <a:lstStyle/>
                  <a:p>
                    <a:r>
                      <a:rPr lang="en-US" baseline="0" dirty="0">
                        <a:solidFill>
                          <a:srgbClr val="27999D"/>
                        </a:solidFill>
                      </a:rPr>
                      <a:t>New Hires </a:t>
                    </a:r>
                    <a:fld id="{A833860A-B924-45B6-A80C-21FB43D9D273}" type="VALUE">
                      <a:rPr lang="en-US" baseline="0" smtClean="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19413924271086033"/>
                      <c:h val="8.8575697576357568E-2"/>
                    </c:manualLayout>
                  </c15:layout>
                  <c15:dlblFieldTable/>
                  <c15:showDataLabelsRange val="0"/>
                </c:ext>
                <c:ext xmlns:c16="http://schemas.microsoft.com/office/drawing/2014/chart" uri="{C3380CC4-5D6E-409C-BE32-E72D297353CC}">
                  <c16:uniqueId val="{00000006-4086-4A97-9EA8-7A42AE10075B}"/>
                </c:ext>
              </c:extLst>
            </c:dLbl>
            <c:dLbl>
              <c:idx val="3"/>
              <c:layout>
                <c:manualLayout>
                  <c:x val="-1.7361115857699178E-3"/>
                  <c:y val="-0.10477395226047739"/>
                </c:manualLayout>
              </c:layout>
              <c:tx>
                <c:rich>
                  <a:bodyPr/>
                  <a:lstStyle/>
                  <a:p>
                    <a:fld id="{35F8D300-1455-4AA3-B88D-5C4FA9490CCE}" type="CATEGORYNAME">
                      <a:rPr lang="en-US">
                        <a:solidFill>
                          <a:srgbClr val="27999D"/>
                        </a:solidFill>
                      </a:rPr>
                      <a:pPr/>
                      <a:t>[CATEGORY NAME]</a:t>
                    </a:fld>
                    <a:r>
                      <a:rPr lang="en-US" baseline="0" dirty="0">
                        <a:solidFill>
                          <a:srgbClr val="27999D"/>
                        </a:solidFill>
                      </a:rPr>
                      <a:t>, </a:t>
                    </a:r>
                    <a:fld id="{057E8B26-6CB5-4D1E-8DC3-3012815C5B46}" type="VALUE">
                      <a:rPr lang="en-US" baseline="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April</c:v>
                </c:pt>
              </c:strCache>
            </c:strRef>
          </c:cat>
          <c:val>
            <c:numRef>
              <c:f>Sheet1!$C$2:$C$6</c:f>
              <c:numCache>
                <c:formatCode>General</c:formatCode>
                <c:ptCount val="5"/>
                <c:pt idx="0">
                  <c:v>301</c:v>
                </c:pt>
              </c:numCache>
            </c:numRef>
          </c:val>
          <c:extLst>
            <c:ext xmlns:c16="http://schemas.microsoft.com/office/drawing/2014/chart" uri="{C3380CC4-5D6E-409C-BE32-E72D297353CC}">
              <c16:uniqueId val="{00000008-4086-4A97-9EA8-7A42AE10075B}"/>
            </c:ext>
          </c:extLst>
        </c:ser>
        <c:dLbls>
          <c:showLegendKey val="0"/>
          <c:showVal val="0"/>
          <c:showCatName val="0"/>
          <c:showSerName val="0"/>
          <c:showPercent val="0"/>
          <c:showBubbleSize val="0"/>
        </c:dLbls>
        <c:gapWidth val="150"/>
        <c:axId val="417271752"/>
        <c:axId val="417272144"/>
      </c:barChart>
      <c:catAx>
        <c:axId val="41727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2144"/>
        <c:crosses val="autoZero"/>
        <c:auto val="1"/>
        <c:lblAlgn val="ctr"/>
        <c:lblOffset val="100"/>
        <c:noMultiLvlLbl val="0"/>
      </c:catAx>
      <c:valAx>
        <c:axId val="417272144"/>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17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Sheet1!$B$2:$B$3</c:f>
              <c:numCache>
                <c:formatCode>General</c:formatCode>
                <c:ptCount val="2"/>
                <c:pt idx="0">
                  <c:v>3</c:v>
                </c:pt>
              </c:numCache>
            </c:numRef>
          </c:val>
          <c:extLs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Sheet1!$C$2:$C$3</c:f>
              <c:numCache>
                <c:formatCode>General</c:formatCode>
                <c:ptCount val="2"/>
                <c:pt idx="0">
                  <c:v>0</c:v>
                </c:pt>
              </c:numCache>
            </c:numRef>
          </c:val>
          <c:extLs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Sheet1!$D$2:$D$3</c:f>
              <c:numCache>
                <c:formatCode>General</c:formatCode>
                <c:ptCount val="2"/>
                <c:pt idx="0">
                  <c:v>103</c:v>
                </c:pt>
              </c:numCache>
            </c:numRef>
          </c:val>
          <c:extLs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242852528"/>
        <c:axId val="242852920"/>
      </c:barChart>
      <c:catAx>
        <c:axId val="242852528"/>
        <c:scaling>
          <c:orientation val="minMax"/>
        </c:scaling>
        <c:delete val="1"/>
        <c:axPos val="b"/>
        <c:numFmt formatCode="General" sourceLinked="1"/>
        <c:majorTickMark val="none"/>
        <c:minorTickMark val="none"/>
        <c:tickLblPos val="nextTo"/>
        <c:crossAx val="242852920"/>
        <c:crosses val="autoZero"/>
        <c:auto val="1"/>
        <c:lblAlgn val="ctr"/>
        <c:lblOffset val="100"/>
        <c:noMultiLvlLbl val="0"/>
      </c:catAx>
      <c:valAx>
        <c:axId val="24285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2852528"/>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'Summary 2'!$A$2</c:f>
              <c:strCache>
                <c:ptCount val="1"/>
                <c:pt idx="0">
                  <c:v>Enterprise  Applications</c:v>
                </c:pt>
              </c:strCache>
            </c:strRef>
          </c:tx>
          <c:spPr>
            <a:solidFill>
              <a:srgbClr val="21978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February</c:v>
                </c:pt>
                <c:pt idx="1">
                  <c:v>March</c:v>
                </c:pt>
                <c:pt idx="2">
                  <c:v>April</c:v>
                </c:pt>
              </c:strCache>
            </c:strRef>
          </c:cat>
          <c:val>
            <c:numRef>
              <c:f>'Summary 2'!$D$2:$F$2</c:f>
              <c:numCache>
                <c:formatCode>0.00%</c:formatCode>
                <c:ptCount val="3"/>
                <c:pt idx="0">
                  <c:v>1</c:v>
                </c:pt>
                <c:pt idx="1">
                  <c:v>1</c:v>
                </c:pt>
                <c:pt idx="2">
                  <c:v>0.99907407407407411</c:v>
                </c:pt>
              </c:numCache>
            </c:numRef>
          </c:val>
          <c:extLst>
            <c:ext xmlns:c16="http://schemas.microsoft.com/office/drawing/2014/chart" uri="{C3380CC4-5D6E-409C-BE32-E72D297353CC}">
              <c16:uniqueId val="{00000000-7958-4382-AE90-32A46EFFA9B5}"/>
            </c:ext>
          </c:extLst>
        </c:ser>
        <c:ser>
          <c:idx val="1"/>
          <c:order val="1"/>
          <c:tx>
            <c:strRef>
              <c:f>'Summary 2'!$A$3</c:f>
              <c:strCache>
                <c:ptCount val="1"/>
                <c:pt idx="0">
                  <c:v>Customer Service Applications</c:v>
                </c:pt>
              </c:strCache>
            </c:strRef>
          </c:tx>
          <c:spPr>
            <a:solidFill>
              <a:srgbClr val="E8EFED"/>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595959"/>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February</c:v>
                </c:pt>
                <c:pt idx="1">
                  <c:v>March</c:v>
                </c:pt>
                <c:pt idx="2">
                  <c:v>April</c:v>
                </c:pt>
              </c:strCache>
            </c:strRef>
          </c:cat>
          <c:val>
            <c:numRef>
              <c:f>'Summary 2'!$D$3:$F$3</c:f>
              <c:numCache>
                <c:formatCode>0.00%</c:formatCode>
                <c:ptCount val="3"/>
                <c:pt idx="0">
                  <c:v>1</c:v>
                </c:pt>
                <c:pt idx="1">
                  <c:v>1</c:v>
                </c:pt>
                <c:pt idx="2">
                  <c:v>1</c:v>
                </c:pt>
              </c:numCache>
            </c:numRef>
          </c:val>
          <c:extLst>
            <c:ext xmlns:c16="http://schemas.microsoft.com/office/drawing/2014/chart" uri="{C3380CC4-5D6E-409C-BE32-E72D297353CC}">
              <c16:uniqueId val="{00000001-7958-4382-AE90-32A46EFFA9B5}"/>
            </c:ext>
          </c:extLst>
        </c:ser>
        <c:ser>
          <c:idx val="2"/>
          <c:order val="2"/>
          <c:tx>
            <c:strRef>
              <c:f>'Summary 2'!$A$4</c:f>
              <c:strCache>
                <c:ptCount val="1"/>
                <c:pt idx="0">
                  <c:v>Financial / Administrative Services Apps</c:v>
                </c:pt>
              </c:strCache>
            </c:strRef>
          </c:tx>
          <c:spPr>
            <a:solidFill>
              <a:srgbClr val="00444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February</c:v>
                </c:pt>
                <c:pt idx="1">
                  <c:v>March</c:v>
                </c:pt>
                <c:pt idx="2">
                  <c:v>April</c:v>
                </c:pt>
              </c:strCache>
            </c:strRef>
          </c:cat>
          <c:val>
            <c:numRef>
              <c:f>'Summary 2'!$D$4:$F$4</c:f>
              <c:numCache>
                <c:formatCode>0.00%</c:formatCode>
                <c:ptCount val="3"/>
                <c:pt idx="0">
                  <c:v>1</c:v>
                </c:pt>
                <c:pt idx="1">
                  <c:v>1</c:v>
                </c:pt>
                <c:pt idx="2">
                  <c:v>1</c:v>
                </c:pt>
              </c:numCache>
            </c:numRef>
          </c:val>
          <c:extLst>
            <c:ext xmlns:c16="http://schemas.microsoft.com/office/drawing/2014/chart" uri="{C3380CC4-5D6E-409C-BE32-E72D297353CC}">
              <c16:uniqueId val="{00000002-7958-4382-AE90-32A46EFFA9B5}"/>
            </c:ext>
          </c:extLst>
        </c:ser>
        <c:ser>
          <c:idx val="3"/>
          <c:order val="3"/>
          <c:tx>
            <c:strRef>
              <c:f>'Summary 2'!$A$5</c:f>
              <c:strCache>
                <c:ptCount val="1"/>
                <c:pt idx="0">
                  <c:v>Field Services Applications</c:v>
                </c:pt>
              </c:strCache>
            </c:strRef>
          </c:tx>
          <c:spPr>
            <a:solidFill>
              <a:srgbClr val="B7CDC2"/>
            </a:solidFill>
            <a:ln>
              <a:solidFill>
                <a:schemeClr val="accent1"/>
              </a:solid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February</c:v>
                </c:pt>
                <c:pt idx="1">
                  <c:v>March</c:v>
                </c:pt>
                <c:pt idx="2">
                  <c:v>April</c:v>
                </c:pt>
              </c:strCache>
            </c:strRef>
          </c:cat>
          <c:val>
            <c:numRef>
              <c:f>'Summary 2'!$D$5:$F$5</c:f>
              <c:numCache>
                <c:formatCode>0.00%</c:formatCode>
                <c:ptCount val="3"/>
                <c:pt idx="0">
                  <c:v>1</c:v>
                </c:pt>
                <c:pt idx="1">
                  <c:v>1</c:v>
                </c:pt>
                <c:pt idx="2">
                  <c:v>1</c:v>
                </c:pt>
              </c:numCache>
            </c:numRef>
          </c:val>
          <c:extLst>
            <c:ext xmlns:c16="http://schemas.microsoft.com/office/drawing/2014/chart" uri="{C3380CC4-5D6E-409C-BE32-E72D297353CC}">
              <c16:uniqueId val="{00000003-7958-4382-AE90-32A46EFFA9B5}"/>
            </c:ext>
          </c:extLst>
        </c:ser>
        <c:dLbls>
          <c:showLegendKey val="0"/>
          <c:showVal val="0"/>
          <c:showCatName val="0"/>
          <c:showSerName val="0"/>
          <c:showPercent val="0"/>
          <c:showBubbleSize val="0"/>
        </c:dLbls>
        <c:gapWidth val="219"/>
        <c:overlap val="-27"/>
        <c:axId val="619433552"/>
        <c:axId val="619435520"/>
      </c:barChart>
      <c:catAx>
        <c:axId val="61943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19435520"/>
        <c:crosses val="autoZero"/>
        <c:auto val="1"/>
        <c:lblAlgn val="ctr"/>
        <c:lblOffset val="100"/>
        <c:noMultiLvlLbl val="0"/>
      </c:catAx>
      <c:valAx>
        <c:axId val="619435520"/>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19433552"/>
        <c:crosses val="autoZero"/>
        <c:crossBetween val="between"/>
        <c:majorUnit val="1.0000000000000002E-2"/>
      </c:valAx>
      <c:spPr>
        <a:noFill/>
        <a:ln>
          <a:noFill/>
        </a:ln>
        <a:effectLst/>
      </c:spPr>
    </c:plotArea>
    <c:legend>
      <c:legendPos val="tr"/>
      <c:layout>
        <c:manualLayout>
          <c:xMode val="edge"/>
          <c:yMode val="edge"/>
          <c:x val="0.75479948399467078"/>
          <c:y val="2.8576307479637336E-2"/>
          <c:w val="0.1553718614120603"/>
          <c:h val="0.62806731231213331"/>
        </c:manualLayout>
      </c:layout>
      <c:overlay val="0"/>
      <c:spPr>
        <a:noFill/>
        <a:ln>
          <a:noFill/>
        </a:ln>
        <a:effectLst/>
      </c:spPr>
      <c:txPr>
        <a:bodyPr rot="0" spcFirstLastPara="1" vertOverflow="ellipsis" vert="horz" wrap="square" anchor="t"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95959"/>
                </a:solidFill>
                <a:latin typeface="Franklin Gothic Book" panose="020B0503020102020204" pitchFamily="34" charset="0"/>
                <a:ea typeface="+mn-ea"/>
                <a:cs typeface="+mn-cs"/>
              </a:defRPr>
            </a:pPr>
            <a:r>
              <a:rPr lang="en-US" dirty="0">
                <a:solidFill>
                  <a:srgbClr val="595959"/>
                </a:solidFill>
                <a:latin typeface="Franklin Gothic Book" panose="020B0503020102020204" pitchFamily="34" charset="0"/>
              </a:rPr>
              <a:t>Customer Service Application Availability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1"/>
          <c:order val="0"/>
          <c:tx>
            <c:strRef>
              <c:f>'Summary 2'!$I$2</c:f>
              <c:strCache>
                <c:ptCount val="1"/>
                <c:pt idx="0">
                  <c:v>February</c:v>
                </c:pt>
              </c:strCache>
            </c:strRef>
          </c:tx>
          <c:spPr>
            <a:solidFill>
              <a:srgbClr val="B7CDC2"/>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2'!$I$3:$I$9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2FC5-4EF7-BD4B-3242A77A2742}"/>
            </c:ext>
          </c:extLst>
        </c:ser>
        <c:ser>
          <c:idx val="2"/>
          <c:order val="1"/>
          <c:tx>
            <c:strRef>
              <c:f>'Summary 2'!$J$2</c:f>
              <c:strCache>
                <c:ptCount val="1"/>
                <c:pt idx="0">
                  <c:v>March</c:v>
                </c:pt>
              </c:strCache>
            </c:strRef>
          </c:tx>
          <c:spPr>
            <a:solidFill>
              <a:srgbClr val="004445"/>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2'!$J$3:$J$9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1-2FC5-4EF7-BD4B-3242A77A2742}"/>
            </c:ext>
          </c:extLst>
        </c:ser>
        <c:ser>
          <c:idx val="0"/>
          <c:order val="2"/>
          <c:tx>
            <c:strRef>
              <c:f>'Summary 2'!$K$2</c:f>
              <c:strCache>
                <c:ptCount val="1"/>
                <c:pt idx="0">
                  <c:v>April</c:v>
                </c:pt>
              </c:strCache>
            </c:strRef>
          </c:tx>
          <c:spPr>
            <a:solidFill>
              <a:schemeClr val="accent1"/>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2'!$K$3:$K$9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2-2FC5-4EF7-BD4B-3242A77A2742}"/>
            </c:ext>
          </c:extLst>
        </c:ser>
        <c:dLbls>
          <c:showLegendKey val="0"/>
          <c:showVal val="0"/>
          <c:showCatName val="0"/>
          <c:showSerName val="0"/>
          <c:showPercent val="0"/>
          <c:showBubbleSize val="0"/>
        </c:dLbls>
        <c:gapWidth val="219"/>
        <c:overlap val="-27"/>
        <c:axId val="626640632"/>
        <c:axId val="626640960"/>
      </c:barChart>
      <c:catAx>
        <c:axId val="62664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26640960"/>
        <c:crosses val="autoZero"/>
        <c:auto val="1"/>
        <c:lblAlgn val="ctr"/>
        <c:lblOffset val="100"/>
        <c:noMultiLvlLbl val="0"/>
      </c:catAx>
      <c:valAx>
        <c:axId val="62664096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26640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F783-44BB-9BCB-4467D94A959D}"/>
              </c:ext>
            </c:extLst>
          </c:dPt>
          <c:dPt>
            <c:idx val="1"/>
            <c:bubble3D val="0"/>
            <c:explosion val="0"/>
            <c:spPr>
              <a:solidFill>
                <a:srgbClr val="003B49"/>
              </a:solidFill>
              <a:ln>
                <a:noFill/>
              </a:ln>
              <a:effectLst/>
            </c:spPr>
            <c:extLst>
              <c:ext xmlns:c16="http://schemas.microsoft.com/office/drawing/2014/chart" uri="{C3380CC4-5D6E-409C-BE32-E72D297353CC}">
                <c16:uniqueId val="{00000003-F783-44BB-9BCB-4467D94A959D}"/>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83-44BB-9BCB-4467D94A959D}"/>
                </c:ext>
              </c:extLst>
            </c:dLbl>
            <c:dLbl>
              <c:idx val="1"/>
              <c:layout>
                <c:manualLayout>
                  <c:x val="0.22719033232628399"/>
                  <c:y val="2.6143790849673203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83-44BB-9BCB-4467D94A95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207866</c:v>
                </c:pt>
                <c:pt idx="1">
                  <c:v>24279</c:v>
                </c:pt>
              </c:numCache>
            </c:numRef>
          </c:val>
          <c:extLst>
            <c:ext xmlns:c16="http://schemas.microsoft.com/office/drawing/2014/chart" uri="{C3380CC4-5D6E-409C-BE32-E72D297353CC}">
              <c16:uniqueId val="{00000004-F783-44BB-9BCB-4467D94A959D}"/>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rgbClr val="595959"/>
                </a:solidFill>
                <a:latin typeface="Franklin Gothic Book" panose="020B0503020102020204" pitchFamily="34" charset="0"/>
              </a:rPr>
              <a:t>Payment Transactions by Platform Type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7.8785161755655746E-3"/>
                  <c:y val="0"/>
                </c:manualLayout>
              </c:layout>
              <c:tx>
                <c:rich>
                  <a:bodyPr/>
                  <a:lstStyle/>
                  <a:p>
                    <a:fld id="{858034BA-D27F-4852-B01D-D6957101804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22-4875-9C79-C19C2AF69A59}"/>
                </c:ext>
              </c:extLst>
            </c:dLbl>
            <c:dLbl>
              <c:idx val="1"/>
              <c:layout>
                <c:manualLayout>
                  <c:x val="2.6261720585218661E-3"/>
                  <c:y val="-4.7271101940875832E-2"/>
                </c:manualLayout>
              </c:layout>
              <c:tx>
                <c:rich>
                  <a:bodyPr/>
                  <a:lstStyle/>
                  <a:p>
                    <a:fld id="{43B8548B-5C62-49B6-B49C-A1478E03FBF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22-4875-9C79-C19C2AF69A59}"/>
                </c:ext>
              </c:extLst>
            </c:dLbl>
            <c:dLbl>
              <c:idx val="2"/>
              <c:tx>
                <c:rich>
                  <a:bodyPr/>
                  <a:lstStyle/>
                  <a:p>
                    <a:fld id="{E7C79720-7F11-4EE3-A269-41C0361B7D1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Sheet1!$B$2:$B$4</c:f>
              <c:numCache>
                <c:formatCode>#,##0</c:formatCode>
                <c:ptCount val="3"/>
                <c:pt idx="0">
                  <c:v>41412</c:v>
                </c:pt>
                <c:pt idx="1">
                  <c:v>48430</c:v>
                </c:pt>
                <c:pt idx="2">
                  <c:v>37486</c:v>
                </c:pt>
              </c:numCache>
            </c:numRef>
          </c:val>
          <c:extLst>
            <c:ext xmlns:c16="http://schemas.microsoft.com/office/drawing/2014/chart" uri="{C3380CC4-5D6E-409C-BE32-E72D297353CC}">
              <c16:uniqueId val="{00000003-D922-4875-9C79-C19C2AF69A59}"/>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1.5757032351131222E-2"/>
                  <c:y val="1.5757033980291994E-2"/>
                </c:manualLayout>
              </c:layout>
              <c:tx>
                <c:rich>
                  <a:bodyPr/>
                  <a:lstStyle/>
                  <a:p>
                    <a:fld id="{02E537E6-C30A-4FB7-8E14-09CF66F9E91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922-4875-9C79-C19C2AF69A59}"/>
                </c:ext>
              </c:extLst>
            </c:dLbl>
            <c:dLbl>
              <c:idx val="1"/>
              <c:layout>
                <c:manualLayout>
                  <c:x val="-2.1009376468174929E-2"/>
                  <c:y val="4.7271101940875762E-2"/>
                </c:manualLayout>
              </c:layout>
              <c:tx>
                <c:rich>
                  <a:bodyPr/>
                  <a:lstStyle/>
                  <a:p>
                    <a:fld id="{DCFD8B34-1E67-4F9F-B2D3-4C71212E6B0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922-4875-9C79-C19C2AF69A59}"/>
                </c:ext>
              </c:extLst>
            </c:dLbl>
            <c:dLbl>
              <c:idx val="2"/>
              <c:layout>
                <c:manualLayout>
                  <c:x val="-6.8280473521568519E-2"/>
                  <c:y val="3.9392584950729802E-2"/>
                </c:manualLayout>
              </c:layout>
              <c:tx>
                <c:rich>
                  <a:bodyPr/>
                  <a:lstStyle/>
                  <a:p>
                    <a:fld id="{2518CEEB-25FE-4B72-B7AF-02D5ED48D9D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Sheet1!$C$2:$C$4</c:f>
              <c:numCache>
                <c:formatCode>#,##0</c:formatCode>
                <c:ptCount val="3"/>
                <c:pt idx="0">
                  <c:v>15635</c:v>
                </c:pt>
                <c:pt idx="1">
                  <c:v>17590</c:v>
                </c:pt>
                <c:pt idx="2">
                  <c:v>16187</c:v>
                </c:pt>
              </c:numCache>
            </c:numRef>
          </c:val>
          <c:extLst>
            <c:ext xmlns:c16="http://schemas.microsoft.com/office/drawing/2014/chart" uri="{C3380CC4-5D6E-409C-BE32-E72D297353CC}">
              <c16:uniqueId val="{00000007-D922-4875-9C79-C19C2AF69A59}"/>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3.4140236760784259E-2"/>
                  <c:y val="-3.1514067960583911E-2"/>
                </c:manualLayout>
              </c:layout>
              <c:tx>
                <c:rich>
                  <a:bodyPr/>
                  <a:lstStyle/>
                  <a:p>
                    <a:fld id="{A8041A78-3FB9-4519-A8C7-4607153435A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922-4875-9C79-C19C2AF69A59}"/>
                </c:ext>
              </c:extLst>
            </c:dLbl>
            <c:dLbl>
              <c:idx val="1"/>
              <c:layout>
                <c:manualLayout>
                  <c:x val="3.4140236760784162E-2"/>
                  <c:y val="-1.5757033980291921E-2"/>
                </c:manualLayout>
              </c:layout>
              <c:tx>
                <c:rich>
                  <a:bodyPr/>
                  <a:lstStyle/>
                  <a:p>
                    <a:fld id="{4C4EF54E-A0F0-4FAB-90E2-B241E4C4E263}"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922-4875-9C79-C19C2AF69A59}"/>
                </c:ext>
              </c:extLst>
            </c:dLbl>
            <c:dLbl>
              <c:idx val="2"/>
              <c:tx>
                <c:rich>
                  <a:bodyPr/>
                  <a:lstStyle/>
                  <a:p>
                    <a:fld id="{DA35892A-123A-4DB4-9375-CBBF685FCA2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Sheet1!$D$2:$D$4</c:f>
              <c:numCache>
                <c:formatCode>#,##0</c:formatCode>
                <c:ptCount val="3"/>
                <c:pt idx="0">
                  <c:v>23304</c:v>
                </c:pt>
                <c:pt idx="1">
                  <c:v>25558</c:v>
                </c:pt>
                <c:pt idx="2">
                  <c:v>23492</c:v>
                </c:pt>
              </c:numCache>
            </c:numRef>
          </c:val>
          <c:extLst>
            <c:ext xmlns:c16="http://schemas.microsoft.com/office/drawing/2014/chart" uri="{C3380CC4-5D6E-409C-BE32-E72D297353CC}">
              <c16:uniqueId val="{0000000B-D922-4875-9C79-C19C2AF69A59}"/>
            </c:ext>
          </c:extLst>
        </c:ser>
        <c:ser>
          <c:idx val="3"/>
          <c:order val="3"/>
          <c:tx>
            <c:strRef>
              <c:f>Sheet1!$E$1</c:f>
              <c:strCache>
                <c:ptCount val="1"/>
                <c:pt idx="0">
                  <c:v>Web</c:v>
                </c:pt>
              </c:strCache>
            </c:strRef>
          </c:tx>
          <c:spPr>
            <a:solidFill>
              <a:srgbClr val="279989"/>
            </a:solidFill>
            <a:ln>
              <a:noFill/>
            </a:ln>
            <a:effectLst/>
          </c:spPr>
          <c:invertIfNegative val="0"/>
          <c:dLbls>
            <c:dLbl>
              <c:idx val="0"/>
              <c:layout>
                <c:manualLayout>
                  <c:x val="-5.2523441170437323E-3"/>
                  <c:y val="-3.9392584950729802E-2"/>
                </c:manualLayout>
              </c:layout>
              <c:tx>
                <c:rich>
                  <a:bodyPr/>
                  <a:lstStyle/>
                  <a:p>
                    <a:fld id="{8835F00F-B0D8-41E6-ABDB-DD90C9300D1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922-4875-9C79-C19C2AF69A59}"/>
                </c:ext>
              </c:extLst>
            </c:dLbl>
            <c:dLbl>
              <c:idx val="1"/>
              <c:tx>
                <c:rich>
                  <a:bodyPr/>
                  <a:lstStyle/>
                  <a:p>
                    <a:fld id="{A15A5382-4C02-46FE-ABCF-DDF132BEA5D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922-4875-9C79-C19C2AF69A59}"/>
                </c:ext>
              </c:extLst>
            </c:dLbl>
            <c:dLbl>
              <c:idx val="2"/>
              <c:layout>
                <c:manualLayout>
                  <c:x val="1.8383204409652871E-2"/>
                  <c:y val="0"/>
                </c:manualLayout>
              </c:layout>
              <c:tx>
                <c:rich>
                  <a:bodyPr/>
                  <a:lstStyle/>
                  <a:p>
                    <a:fld id="{71697C9E-B0E7-4D2C-B5F0-ED80398387C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Sheet1!$E$2:$E$4</c:f>
              <c:numCache>
                <c:formatCode>#,##0</c:formatCode>
                <c:ptCount val="3"/>
                <c:pt idx="0">
                  <c:v>49829</c:v>
                </c:pt>
                <c:pt idx="1">
                  <c:v>56728</c:v>
                </c:pt>
                <c:pt idx="2">
                  <c:v>51010</c:v>
                </c:pt>
              </c:numCache>
            </c:numRef>
          </c:val>
          <c:extLst>
            <c:ext xmlns:c16="http://schemas.microsoft.com/office/drawing/2014/chart" uri="{C3380CC4-5D6E-409C-BE32-E72D297353CC}">
              <c16:uniqueId val="{0000000F-D922-4875-9C79-C19C2AF69A59}"/>
            </c:ext>
          </c:extLst>
        </c:ser>
        <c:ser>
          <c:idx val="4"/>
          <c:order val="4"/>
          <c:tx>
            <c:strRef>
              <c:f>Sheet1!#REF!</c:f>
              <c:strCache>
                <c:ptCount val="1"/>
                <c:pt idx="0">
                  <c:v>#REF!</c:v>
                </c:pt>
              </c:strCache>
            </c:strRef>
          </c:tx>
          <c:spPr>
            <a:solidFill>
              <a:schemeClr val="accent5"/>
            </a:solidFill>
            <a:ln>
              <a:noFill/>
            </a:ln>
            <a:effectLst/>
          </c:spPr>
          <c:invertIfNegative val="0"/>
          <c:cat>
            <c:strRef>
              <c:f>Sheet1!$A$2:$A$4</c:f>
              <c:strCache>
                <c:ptCount val="3"/>
                <c:pt idx="0">
                  <c:v>February</c:v>
                </c:pt>
                <c:pt idx="1">
                  <c:v>March</c:v>
                </c:pt>
                <c:pt idx="2">
                  <c:v>April</c:v>
                </c:pt>
              </c:strCache>
            </c:strRef>
          </c:cat>
          <c:val>
            <c:numRef>
              <c:f>Sheet1!#REF!</c:f>
              <c:numCache>
                <c:formatCode>General</c:formatCode>
                <c:ptCount val="1"/>
                <c:pt idx="0">
                  <c:v>1</c:v>
                </c:pt>
              </c:numCache>
            </c:numRef>
          </c:val>
          <c:extLst>
            <c:ext xmlns:c16="http://schemas.microsoft.com/office/drawing/2014/chart" uri="{C3380CC4-5D6E-409C-BE32-E72D297353CC}">
              <c16:uniqueId val="{00000000-A242-4BF9-B797-A7707E75384E}"/>
            </c:ext>
          </c:extLst>
        </c:ser>
        <c:dLbls>
          <c:showLegendKey val="0"/>
          <c:showVal val="0"/>
          <c:showCatName val="0"/>
          <c:showSerName val="0"/>
          <c:showPercent val="0"/>
          <c:showBubbleSize val="0"/>
        </c:dLbls>
        <c:gapWidth val="219"/>
        <c:overlap val="-27"/>
        <c:axId val="241036920"/>
        <c:axId val="519730216"/>
      </c:barChart>
      <c:catAx>
        <c:axId val="2410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30216"/>
        <c:crosses val="autoZero"/>
        <c:auto val="1"/>
        <c:lblAlgn val="ctr"/>
        <c:lblOffset val="100"/>
        <c:noMultiLvlLbl val="1"/>
      </c:catAx>
      <c:valAx>
        <c:axId val="519730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241036920"/>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r>
              <a:rPr lang="en-US" sz="1600" b="1" dirty="0">
                <a:solidFill>
                  <a:srgbClr val="595959"/>
                </a:solidFill>
                <a:latin typeface="Franklin Gothic Book" panose="020B0503020102020204" pitchFamily="34" charset="0"/>
              </a:rPr>
              <a:t>Revenue</a:t>
            </a:r>
            <a:r>
              <a:rPr lang="en-US" sz="1600" b="1" baseline="0" dirty="0">
                <a:solidFill>
                  <a:srgbClr val="595959"/>
                </a:solidFill>
                <a:latin typeface="Franklin Gothic Book" panose="020B0503020102020204" pitchFamily="34" charset="0"/>
              </a:rPr>
              <a:t> Collected by Platform Type</a:t>
            </a:r>
            <a:endParaRPr lang="en-US" sz="1600" b="1" dirty="0">
              <a:solidFill>
                <a:srgbClr val="595959"/>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0"/>
                  <c:y val="0"/>
                </c:manualLayout>
              </c:layout>
              <c:tx>
                <c:rich>
                  <a:bodyPr/>
                  <a:lstStyle/>
                  <a:p>
                    <a:fld id="{85A45954-71CC-4B09-B9DF-D0C11802779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31-45DE-A865-01ACFA1DB325}"/>
                </c:ext>
              </c:extLst>
            </c:dLbl>
            <c:dLbl>
              <c:idx val="1"/>
              <c:layout>
                <c:manualLayout>
                  <c:x val="-1.7261747672665667E-2"/>
                  <c:y val="-2.1577187034794998E-2"/>
                </c:manualLayout>
              </c:layout>
              <c:tx>
                <c:rich>
                  <a:bodyPr/>
                  <a:lstStyle/>
                  <a:p>
                    <a:fld id="{AC57CCA1-60D6-47FC-85AD-817760F7E83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31-45DE-A865-01ACFA1DB325}"/>
                </c:ext>
              </c:extLst>
            </c:dLbl>
            <c:dLbl>
              <c:idx val="2"/>
              <c:layout>
                <c:manualLayout>
                  <c:x val="-2.5892621508998528E-2"/>
                  <c:y val="-2.1577187034794998E-2"/>
                </c:manualLayout>
              </c:layout>
              <c:tx>
                <c:rich>
                  <a:bodyPr/>
                  <a:lstStyle/>
                  <a:p>
                    <a:fld id="{B142D4D5-D33E-4601-A58D-09B1AB094E0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Sheet1!$B$2:$B$4</c:f>
              <c:numCache>
                <c:formatCode>"$"#,##0.00_);[Red]\("$"#,##0.00\)</c:formatCode>
                <c:ptCount val="3"/>
                <c:pt idx="0">
                  <c:v>14.228</c:v>
                </c:pt>
                <c:pt idx="1">
                  <c:v>17.940999999999999</c:v>
                </c:pt>
                <c:pt idx="2">
                  <c:v>14.5998</c:v>
                </c:pt>
              </c:numCache>
            </c:numRef>
          </c:val>
          <c:extLst>
            <c:ext xmlns:c16="http://schemas.microsoft.com/office/drawing/2014/chart" uri="{C3380CC4-5D6E-409C-BE32-E72D297353CC}">
              <c16:uniqueId val="{00000003-2831-45DE-A865-01ACFA1DB325}"/>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2.0138705618109883E-2"/>
                  <c:y val="-4.3154374069589996E-3"/>
                </c:manualLayout>
              </c:layout>
              <c:tx>
                <c:rich>
                  <a:bodyPr/>
                  <a:lstStyle/>
                  <a:p>
                    <a:fld id="{143C7B78-EBA3-47CA-AA84-5669D2EF7AE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831-45DE-A865-01ACFA1DB325}"/>
                </c:ext>
              </c:extLst>
            </c:dLbl>
            <c:dLbl>
              <c:idx val="1"/>
              <c:layout>
                <c:manualLayout>
                  <c:x val="-3.7400453290775501E-2"/>
                  <c:y val="0"/>
                </c:manualLayout>
              </c:layout>
              <c:tx>
                <c:rich>
                  <a:bodyPr/>
                  <a:lstStyle/>
                  <a:p>
                    <a:fld id="{F4862511-93BC-4A40-9F2E-59CE98C4BDA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831-45DE-A865-01ACFA1DB325}"/>
                </c:ext>
              </c:extLst>
            </c:dLbl>
            <c:dLbl>
              <c:idx val="2"/>
              <c:layout>
                <c:manualLayout>
                  <c:x val="-2.5892621508998528E-2"/>
                  <c:y val="4.3154374069590785E-3"/>
                </c:manualLayout>
              </c:layout>
              <c:tx>
                <c:rich>
                  <a:bodyPr/>
                  <a:lstStyle/>
                  <a:p>
                    <a:fld id="{18764823-2CAA-4C5A-A845-260788BAA40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Sheet1!$C$2:$C$4</c:f>
              <c:numCache>
                <c:formatCode>"$"#,##0.00_);[Red]\("$"#,##0.00\)</c:formatCode>
                <c:ptCount val="3"/>
                <c:pt idx="0">
                  <c:v>1.671</c:v>
                </c:pt>
                <c:pt idx="1">
                  <c:v>2.0539999999999998</c:v>
                </c:pt>
                <c:pt idx="2">
                  <c:v>1.8399000000000001</c:v>
                </c:pt>
              </c:numCache>
            </c:numRef>
          </c:val>
          <c:extLst>
            <c:ext xmlns:c16="http://schemas.microsoft.com/office/drawing/2014/chart" uri="{C3380CC4-5D6E-409C-BE32-E72D297353CC}">
              <c16:uniqueId val="{00000007-2831-45DE-A865-01ACFA1DB325}"/>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1.4384789727221292E-2"/>
                  <c:y val="-8.6308748139179992E-3"/>
                </c:manualLayout>
              </c:layout>
              <c:tx>
                <c:rich>
                  <a:bodyPr/>
                  <a:lstStyle/>
                  <a:p>
                    <a:fld id="{89FD6AF0-40AE-45E7-854C-BD81F05FBF8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831-45DE-A865-01ACFA1DB325}"/>
                </c:ext>
              </c:extLst>
            </c:dLbl>
            <c:dLbl>
              <c:idx val="1"/>
              <c:layout>
                <c:manualLayout>
                  <c:x val="2.8769579454442692E-3"/>
                  <c:y val="0"/>
                </c:manualLayout>
              </c:layout>
              <c:tx>
                <c:rich>
                  <a:bodyPr/>
                  <a:lstStyle/>
                  <a:p>
                    <a:fld id="{24BF4A64-B3EC-48CA-9266-7BCBD50BD1F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831-45DE-A865-01ACFA1DB325}"/>
                </c:ext>
              </c:extLst>
            </c:dLbl>
            <c:dLbl>
              <c:idx val="2"/>
              <c:tx>
                <c:rich>
                  <a:bodyPr/>
                  <a:lstStyle/>
                  <a:p>
                    <a:fld id="{8ADACE22-AA8E-478B-8E85-9235D9A389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Sheet1!$D$2:$D$4</c:f>
              <c:numCache>
                <c:formatCode>"$"#,##0.00_);[Red]\("$"#,##0.00\)</c:formatCode>
                <c:ptCount val="3"/>
                <c:pt idx="0">
                  <c:v>2.927</c:v>
                </c:pt>
                <c:pt idx="1">
                  <c:v>3.2719999999999998</c:v>
                </c:pt>
                <c:pt idx="2">
                  <c:v>2.8879999999999999</c:v>
                </c:pt>
              </c:numCache>
            </c:numRef>
          </c:val>
          <c:extLst>
            <c:ext xmlns:c16="http://schemas.microsoft.com/office/drawing/2014/chart" uri="{C3380CC4-5D6E-409C-BE32-E72D297353CC}">
              <c16:uniqueId val="{0000000B-2831-45DE-A865-01ACFA1DB325}"/>
            </c:ext>
          </c:extLst>
        </c:ser>
        <c:ser>
          <c:idx val="3"/>
          <c:order val="3"/>
          <c:tx>
            <c:strRef>
              <c:f>Sheet1!$E$1</c:f>
              <c:strCache>
                <c:ptCount val="1"/>
                <c:pt idx="0">
                  <c:v>Web</c:v>
                </c:pt>
              </c:strCache>
            </c:strRef>
          </c:tx>
          <c:spPr>
            <a:solidFill>
              <a:srgbClr val="279989"/>
            </a:solidFill>
            <a:ln>
              <a:noFill/>
            </a:ln>
            <a:effectLst/>
          </c:spPr>
          <c:invertIfNegative val="0"/>
          <c:dLbls>
            <c:dLbl>
              <c:idx val="0"/>
              <c:tx>
                <c:rich>
                  <a:bodyPr/>
                  <a:lstStyle/>
                  <a:p>
                    <a:fld id="{6E7096AB-F9A9-4086-BD51-0ADF285C0CD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831-45DE-A865-01ACFA1DB325}"/>
                </c:ext>
              </c:extLst>
            </c:dLbl>
            <c:dLbl>
              <c:idx val="1"/>
              <c:tx>
                <c:rich>
                  <a:bodyPr/>
                  <a:lstStyle/>
                  <a:p>
                    <a:fld id="{BEE850F7-EC2A-4324-A57F-152772D8EA7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831-45DE-A865-01ACFA1DB325}"/>
                </c:ext>
              </c:extLst>
            </c:dLbl>
            <c:dLbl>
              <c:idx val="2"/>
              <c:tx>
                <c:rich>
                  <a:bodyPr/>
                  <a:lstStyle/>
                  <a:p>
                    <a:fld id="{5C18EA57-B335-4123-BF4F-E3B0468F0EA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Sheet1!$E$2:$E$4</c:f>
              <c:numCache>
                <c:formatCode>"$"#,##0.00_);[Red]\("$"#,##0.00\)</c:formatCode>
                <c:ptCount val="3"/>
                <c:pt idx="0">
                  <c:v>8.7729999999999997</c:v>
                </c:pt>
                <c:pt idx="1">
                  <c:v>10.362</c:v>
                </c:pt>
                <c:pt idx="2">
                  <c:v>8.8691999999999993</c:v>
                </c:pt>
              </c:numCache>
            </c:numRef>
          </c:val>
          <c:extLst>
            <c:ext xmlns:c16="http://schemas.microsoft.com/office/drawing/2014/chart" uri="{C3380CC4-5D6E-409C-BE32-E72D297353CC}">
              <c16:uniqueId val="{0000000F-2831-45DE-A865-01ACFA1DB325}"/>
            </c:ext>
          </c:extLst>
        </c:ser>
        <c:dLbls>
          <c:showLegendKey val="0"/>
          <c:showVal val="0"/>
          <c:showCatName val="0"/>
          <c:showSerName val="0"/>
          <c:showPercent val="0"/>
          <c:showBubbleSize val="0"/>
        </c:dLbls>
        <c:gapWidth val="219"/>
        <c:overlap val="-27"/>
        <c:axId val="519731000"/>
        <c:axId val="519731392"/>
      </c:barChart>
      <c:catAx>
        <c:axId val="51973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392"/>
        <c:crosses val="autoZero"/>
        <c:auto val="1"/>
        <c:lblAlgn val="ctr"/>
        <c:lblOffset val="100"/>
        <c:noMultiLvlLbl val="1"/>
      </c:catAx>
      <c:valAx>
        <c:axId val="519731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000"/>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2500008202099733"/>
                  <c:y val="2.6562746062992068E-2"/>
                </c:manualLayout>
              </c:layout>
              <c:tx>
                <c:rich>
                  <a:bodyPr/>
                  <a:lstStyle/>
                  <a:p>
                    <a:r>
                      <a:rPr lang="en-US" dirty="0"/>
                      <a:t>Operating</a:t>
                    </a:r>
                    <a:br>
                      <a:rPr lang="en-US" baseline="0" dirty="0"/>
                    </a:br>
                    <a:fld id="{D2875B14-D50D-410A-9DFE-ABD93C30D72D}"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222814960629921"/>
                      <c:h val="0.11802239173228346"/>
                    </c:manualLayout>
                  </c15:layout>
                  <c15:dlblFieldTable/>
                  <c15:showDataLabelsRange val="0"/>
                </c:ext>
                <c:ext xmlns:c16="http://schemas.microsoft.com/office/drawing/2014/chart" uri="{C3380CC4-5D6E-409C-BE32-E72D297353CC}">
                  <c16:uniqueId val="{00000000-FC72-4471-87D7-68928E99C773}"/>
                </c:ext>
              </c:extLst>
            </c:dLbl>
            <c:dLbl>
              <c:idx val="1"/>
              <c:layout>
                <c:manualLayout>
                  <c:x val="0.13749999999999993"/>
                  <c:y val="3.1250000000000002E-3"/>
                </c:manualLayout>
              </c:layout>
              <c:tx>
                <c:rich>
                  <a:bodyPr/>
                  <a:lstStyle/>
                  <a:p>
                    <a:r>
                      <a:rPr lang="en-US" dirty="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72-4471-87D7-68928E99C773}"/>
                </c:ext>
              </c:extLst>
            </c:dLbl>
            <c:dLbl>
              <c:idx val="2"/>
              <c:layout>
                <c:manualLayout>
                  <c:x val="9.375E-2"/>
                  <c:y val="3.1249999999999425E-3"/>
                </c:manualLayout>
              </c:layout>
              <c:tx>
                <c:rich>
                  <a:bodyPr/>
                  <a:lstStyle/>
                  <a:p>
                    <a:r>
                      <a:rPr lang="en-US" dirty="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88-46E0-A07B-59E436F9BC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Sheet1!$B$2:$B$4</c:f>
              <c:numCache>
                <c:formatCode>#,##0</c:formatCode>
                <c:ptCount val="3"/>
                <c:pt idx="0">
                  <c:v>27712</c:v>
                </c:pt>
                <c:pt idx="1">
                  <c:v>28302</c:v>
                </c:pt>
                <c:pt idx="2">
                  <c:v>28656</c:v>
                </c:pt>
              </c:numCache>
            </c:numRef>
          </c:val>
          <c:extLs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B7CF17A4-F5AE-41E0-BAD0-CF450AA118F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FC72-4471-87D7-68928E99C773}"/>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E9CBA189-AF42-49A2-AAAF-3A5673E5E5AE}"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FC72-4471-87D7-68928E99C773}"/>
                </c:ext>
              </c:extLst>
            </c:dLbl>
            <c:dLbl>
              <c:idx val="2"/>
              <c:layout>
                <c:manualLayout>
                  <c:x val="5.8333333333333334E-2"/>
                  <c:y val="0.137500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A06C283C-652D-4CBF-A277-4159FA93E07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Sheet1!$C$2:$C$4</c:f>
              <c:numCache>
                <c:formatCode>#,##0</c:formatCode>
                <c:ptCount val="3"/>
                <c:pt idx="0">
                  <c:v>346</c:v>
                </c:pt>
                <c:pt idx="1">
                  <c:v>277</c:v>
                </c:pt>
                <c:pt idx="2">
                  <c:v>221</c:v>
                </c:pt>
              </c:numCache>
            </c:numRef>
          </c:val>
          <c:extLs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FC72-4471-87D7-68928E99C773}"/>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FC72-4471-87D7-68928E99C773}"/>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A-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February</c:v>
                </c:pt>
                <c:pt idx="1">
                  <c:v>March</c:v>
                </c:pt>
                <c:pt idx="2">
                  <c:v>April</c:v>
                </c:pt>
              </c:strCache>
            </c:strRef>
          </c:cat>
          <c:val>
            <c:numRef>
              <c:f>Sheet1!$D$2:$D$4</c:f>
              <c:numCache>
                <c:formatCode>#,##0</c:formatCode>
                <c:ptCount val="3"/>
                <c:pt idx="0">
                  <c:v>1852</c:v>
                </c:pt>
                <c:pt idx="1">
                  <c:v>1434</c:v>
                </c:pt>
                <c:pt idx="2">
                  <c:v>1033</c:v>
                </c:pt>
              </c:numCache>
            </c:numRef>
          </c:val>
          <c:extLs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240702328"/>
        <c:axId val="240702720"/>
      </c:barChart>
      <c:catAx>
        <c:axId val="24070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720"/>
        <c:crosses val="autoZero"/>
        <c:auto val="1"/>
        <c:lblAlgn val="ctr"/>
        <c:lblOffset val="100"/>
        <c:noMultiLvlLbl val="0"/>
      </c:catAx>
      <c:valAx>
        <c:axId val="240702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1971326164874619E-2"/>
                  <c:y val="-7.4844068718052284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3.2258064516129031E-2"/>
                  <c:y val="-7.484406871805222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1.4336917562723882E-2"/>
                  <c:y val="-1.27932282815305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Sheet1!$B$2:$B$4</c:f>
              <c:numCache>
                <c:formatCode>#,##0</c:formatCode>
                <c:ptCount val="3"/>
                <c:pt idx="0">
                  <c:v>156</c:v>
                </c:pt>
                <c:pt idx="1">
                  <c:v>334</c:v>
                </c:pt>
                <c:pt idx="2">
                  <c:v>325</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3010752688172046E-2"/>
                  <c:y val="-7.1725565854800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3.9426523297491037E-2"/>
                  <c:y val="-9.043658303431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2.1505376344086152E-2"/>
                  <c:y val="-8.4199577307808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Sheet1!$C$2:$C$4</c:f>
              <c:numCache>
                <c:formatCode>General</c:formatCode>
                <c:ptCount val="3"/>
                <c:pt idx="0">
                  <c:v>16</c:v>
                </c:pt>
                <c:pt idx="1">
                  <c:v>51</c:v>
                </c:pt>
                <c:pt idx="2">
                  <c:v>40</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35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1.2544802867383579E-2"/>
                  <c:y val="-9.355508589756528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Sheet1!$B$2:$B$4</c:f>
              <c:numCache>
                <c:formatCode>#,##0</c:formatCode>
                <c:ptCount val="3"/>
                <c:pt idx="0">
                  <c:v>204</c:v>
                </c:pt>
                <c:pt idx="1">
                  <c:v>160</c:v>
                </c:pt>
                <c:pt idx="2">
                  <c:v>75</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8.7813620071684584E-2"/>
                  <c:y val="2.4948022906017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5.5555555555555552E-2"/>
                  <c:y val="5.3014548675286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0.10573476702508974"/>
                  <c:y val="2.4948022906017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Sheet1!$C$2:$C$4</c:f>
              <c:numCache>
                <c:formatCode>General</c:formatCode>
                <c:ptCount val="3"/>
                <c:pt idx="0">
                  <c:v>130</c:v>
                </c:pt>
                <c:pt idx="1">
                  <c:v>116</c:v>
                </c:pt>
                <c:pt idx="2">
                  <c:v>68</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225"/>
          <c:min val="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79989"/>
            </a:solidFill>
            <a:ln>
              <a:noFill/>
            </a:ln>
            <a:effectLst/>
          </c:spPr>
          <c:invertIfNegative val="0"/>
          <c:dPt>
            <c:idx val="0"/>
            <c:invertIfNegative val="0"/>
            <c:bubble3D val="0"/>
            <c:spPr>
              <a:solidFill>
                <a:srgbClr val="003B49"/>
              </a:solidFill>
              <a:ln>
                <a:noFill/>
              </a:ln>
              <a:effectLst/>
            </c:spPr>
            <c:extLst>
              <c:ext xmlns:c16="http://schemas.microsoft.com/office/drawing/2014/chart" uri="{C3380CC4-5D6E-409C-BE32-E72D297353CC}">
                <c16:uniqueId val="{00000001-5712-468E-8DF5-E89468199E87}"/>
              </c:ext>
            </c:extLst>
          </c:dPt>
          <c:dPt>
            <c:idx val="1"/>
            <c:invertIfNegative val="0"/>
            <c:bubble3D val="0"/>
            <c:spPr>
              <a:solidFill>
                <a:srgbClr val="004445"/>
              </a:solidFill>
              <a:ln>
                <a:noFill/>
              </a:ln>
              <a:effectLst/>
            </c:spPr>
            <c:extLst>
              <c:ext xmlns:c16="http://schemas.microsoft.com/office/drawing/2014/chart" uri="{C3380CC4-5D6E-409C-BE32-E72D297353CC}">
                <c16:uniqueId val="{00000003-5712-468E-8DF5-E89468199E87}"/>
              </c:ext>
            </c:extLst>
          </c:dPt>
          <c:dPt>
            <c:idx val="2"/>
            <c:invertIfNegative val="0"/>
            <c:bubble3D val="0"/>
            <c:spPr>
              <a:solidFill>
                <a:srgbClr val="27999D"/>
              </a:solidFill>
              <a:ln>
                <a:noFill/>
              </a:ln>
              <a:effectLst/>
            </c:spPr>
            <c:extLst>
              <c:ext xmlns:c16="http://schemas.microsoft.com/office/drawing/2014/chart" uri="{C3380CC4-5D6E-409C-BE32-E72D297353CC}">
                <c16:uniqueId val="{00000005-5712-468E-8DF5-E89468199E87}"/>
              </c:ext>
            </c:extLst>
          </c:dPt>
          <c:dPt>
            <c:idx val="3"/>
            <c:invertIfNegative val="0"/>
            <c:bubble3D val="0"/>
            <c:spPr>
              <a:solidFill>
                <a:srgbClr val="B7CDC2"/>
              </a:solidFill>
              <a:ln>
                <a:noFill/>
              </a:ln>
              <a:effectLst/>
            </c:spPr>
            <c:extLst>
              <c:ext xmlns:c16="http://schemas.microsoft.com/office/drawing/2014/chart" uri="{C3380CC4-5D6E-409C-BE32-E72D297353CC}">
                <c16:uniqueId val="{00000007-5712-468E-8DF5-E89468199E87}"/>
              </c:ext>
            </c:extLst>
          </c:dPt>
          <c:dPt>
            <c:idx val="6"/>
            <c:invertIfNegative val="0"/>
            <c:bubble3D val="0"/>
            <c:spPr>
              <a:solidFill>
                <a:srgbClr val="0070C0"/>
              </a:solidFill>
              <a:ln>
                <a:noFill/>
              </a:ln>
              <a:effectLst/>
            </c:spPr>
            <c:extLst>
              <c:ext xmlns:c16="http://schemas.microsoft.com/office/drawing/2014/chart" uri="{C3380CC4-5D6E-409C-BE32-E72D297353CC}">
                <c16:uniqueId val="{00000009-9220-43F5-8C80-B295FEC2B967}"/>
              </c:ext>
            </c:extLst>
          </c:dPt>
          <c:dLbls>
            <c:dLbl>
              <c:idx val="0"/>
              <c:layout>
                <c:manualLayout>
                  <c:x val="-2.0833333333333524E-3"/>
                  <c:y val="-0.22500000000000001"/>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12-468E-8DF5-E89468199E87}"/>
                </c:ext>
              </c:extLst>
            </c:dLbl>
            <c:dLbl>
              <c:idx val="1"/>
              <c:layout>
                <c:manualLayout>
                  <c:x val="-2.0833333333333715E-3"/>
                  <c:y val="-0.15000000000000011"/>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12-468E-8DF5-E89468199E87}"/>
                </c:ext>
              </c:extLst>
            </c:dLbl>
            <c:dLbl>
              <c:idx val="2"/>
              <c:layout>
                <c:manualLayout>
                  <c:x val="-8.3333333333333332E-3"/>
                  <c:y val="-0.15312500000000001"/>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12-468E-8DF5-E89468199E87}"/>
                </c:ext>
              </c:extLst>
            </c:dLbl>
            <c:dLbl>
              <c:idx val="3"/>
              <c:layout>
                <c:manualLayout>
                  <c:x val="4.1666666666666666E-3"/>
                  <c:y val="-0.17812500000000006"/>
                </c:manualLayout>
              </c:layout>
              <c:tx>
                <c:rich>
                  <a:bodyPr/>
                  <a:lstStyle/>
                  <a:p>
                    <a:fld id="{9AEE27BF-D682-41DC-89D8-5B9CA7B9536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12-468E-8DF5-E89468199E87}"/>
                </c:ext>
              </c:extLst>
            </c:dLbl>
            <c:dLbl>
              <c:idx val="4"/>
              <c:layout>
                <c:manualLayout>
                  <c:x val="-1.7708333333333333E-2"/>
                  <c:y val="-0.11562500000000001"/>
                </c:manualLayout>
              </c:layout>
              <c:tx>
                <c:rich>
                  <a:bodyPr/>
                  <a:lstStyle/>
                  <a:p>
                    <a:fld id="{08FE531C-89FC-46B5-9E7E-27BFACC9DE6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8.6520669291338587E-2"/>
                      <c:h val="5.2397391732283465E-2"/>
                    </c:manualLayout>
                  </c15:layout>
                  <c15:dlblFieldTable/>
                  <c15:showDataLabelsRange val="0"/>
                </c:ext>
                <c:ext xmlns:c16="http://schemas.microsoft.com/office/drawing/2014/chart" uri="{C3380CC4-5D6E-409C-BE32-E72D297353CC}">
                  <c16:uniqueId val="{00000009-5712-468E-8DF5-E89468199E87}"/>
                </c:ext>
              </c:extLst>
            </c:dLbl>
            <c:dLbl>
              <c:idx val="5"/>
              <c:layout>
                <c:manualLayout>
                  <c:x val="-4.1666666666666666E-3"/>
                  <c:y val="-5.9374999999999997E-2"/>
                </c:manualLayout>
              </c:layout>
              <c:tx>
                <c:rich>
                  <a:bodyPr/>
                  <a:lstStyle/>
                  <a:p>
                    <a:fld id="{9BE935DE-3DD7-495F-9F46-22F8A8224D3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36E-4B15-B794-46AF8134A11A}"/>
                </c:ext>
              </c:extLst>
            </c:dLbl>
            <c:dLbl>
              <c:idx val="6"/>
              <c:layout>
                <c:manualLayout>
                  <c:x val="1.6666666666666514E-2"/>
                  <c:y val="-0.39993380905511811"/>
                </c:manualLayout>
              </c:layout>
              <c:tx>
                <c:rich>
                  <a:bodyPr/>
                  <a:lstStyle/>
                  <a:p>
                    <a:fld id="{2BD64B25-7C26-4FB2-BF2C-6DFED3838A1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220-43F5-8C80-B295FEC2B96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Sheet1!$A$2:$A$8</c:f>
              <c:strCache>
                <c:ptCount val="7"/>
                <c:pt idx="0">
                  <c:v>Annual Goal</c:v>
                </c:pt>
                <c:pt idx="1">
                  <c:v>2017</c:v>
                </c:pt>
                <c:pt idx="2">
                  <c:v>2018</c:v>
                </c:pt>
                <c:pt idx="3">
                  <c:v>2019</c:v>
                </c:pt>
                <c:pt idx="4">
                  <c:v>2020</c:v>
                </c:pt>
                <c:pt idx="5">
                  <c:v>April 2021</c:v>
                </c:pt>
                <c:pt idx="6">
                  <c:v>Total Since Program Launch in 2017</c:v>
                </c:pt>
              </c:strCache>
            </c:strRef>
          </c:cat>
          <c:val>
            <c:numRef>
              <c:f>Sheet1!$B$2:$B$8</c:f>
              <c:numCache>
                <c:formatCode>#,##0</c:formatCode>
                <c:ptCount val="7"/>
                <c:pt idx="0">
                  <c:v>10000</c:v>
                </c:pt>
                <c:pt idx="1">
                  <c:v>7479</c:v>
                </c:pt>
                <c:pt idx="2">
                  <c:v>8575</c:v>
                </c:pt>
                <c:pt idx="3">
                  <c:v>9479</c:v>
                </c:pt>
                <c:pt idx="4">
                  <c:v>4562</c:v>
                </c:pt>
                <c:pt idx="5">
                  <c:v>434</c:v>
                </c:pt>
                <c:pt idx="6">
                  <c:v>30529</c:v>
                </c:pt>
              </c:numCache>
            </c:numRef>
          </c:val>
          <c:extLs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40705464"/>
        <c:axId val="240705856"/>
      </c:barChart>
      <c:catAx>
        <c:axId val="24070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856"/>
        <c:crosses val="autoZero"/>
        <c:auto val="1"/>
        <c:lblAlgn val="ctr"/>
        <c:lblOffset val="100"/>
        <c:noMultiLvlLbl val="0"/>
      </c:catAx>
      <c:valAx>
        <c:axId val="2407058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464"/>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Water</c:v>
                </c:pt>
              </c:strCache>
            </c:strRef>
          </c:tx>
          <c:spPr>
            <a:solidFill>
              <a:srgbClr val="0045CB"/>
            </a:solidFill>
            <a:ln>
              <a:noFill/>
            </a:ln>
            <a:effectLst/>
          </c:spPr>
          <c:invertIfNegative val="0"/>
          <c:dLbls>
            <c:dLbl>
              <c:idx val="0"/>
              <c:tx>
                <c:rich>
                  <a:bodyPr/>
                  <a:lstStyle/>
                  <a:p>
                    <a:fld id="{EEDB3020-6DD4-4CAB-8876-9C43F3104CDE}"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14-42AA-A701-FF158387C298}"/>
                </c:ext>
              </c:extLst>
            </c:dLbl>
            <c:dLbl>
              <c:idx val="1"/>
              <c:tx>
                <c:rich>
                  <a:bodyPr/>
                  <a:lstStyle/>
                  <a:p>
                    <a:fld id="{8D5BAC06-E15B-4401-8B93-59A8EC3AC4AA}"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E7-4875-AA0B-4732050B3217}"/>
                </c:ext>
              </c:extLst>
            </c:dLbl>
            <c:dLbl>
              <c:idx val="2"/>
              <c:tx>
                <c:rich>
                  <a:bodyPr/>
                  <a:lstStyle/>
                  <a:p>
                    <a:fld id="{6A14B048-840F-4E33-AE8F-C395DD97C7C2}"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January</c:v>
                </c:pt>
                <c:pt idx="1">
                  <c:v>February</c:v>
                </c:pt>
                <c:pt idx="2">
                  <c:v>March</c:v>
                </c:pt>
              </c:strCache>
            </c:strRef>
          </c:cat>
          <c:val>
            <c:numRef>
              <c:f>Sheet1!$B$2:$B$4</c:f>
              <c:numCache>
                <c:formatCode>0%</c:formatCode>
                <c:ptCount val="3"/>
                <c:pt idx="0">
                  <c:v>1.0269999999999999</c:v>
                </c:pt>
                <c:pt idx="1">
                  <c:v>0.88600000000000001</c:v>
                </c:pt>
                <c:pt idx="2">
                  <c:v>0.91200000000000003</c:v>
                </c:pt>
              </c:numCache>
            </c:numRef>
          </c:val>
          <c:extLst>
            <c:ext xmlns:c16="http://schemas.microsoft.com/office/drawing/2014/chart" uri="{C3380CC4-5D6E-409C-BE32-E72D297353CC}">
              <c16:uniqueId val="{00000002-9414-42AA-A701-FF158387C298}"/>
            </c:ext>
          </c:extLst>
        </c:ser>
        <c:ser>
          <c:idx val="1"/>
          <c:order val="1"/>
          <c:tx>
            <c:strRef>
              <c:f>Sheet1!$C$1</c:f>
              <c:strCache>
                <c:ptCount val="1"/>
                <c:pt idx="0">
                  <c:v>Sewer</c:v>
                </c:pt>
              </c:strCache>
            </c:strRef>
          </c:tx>
          <c:spPr>
            <a:solidFill>
              <a:srgbClr val="FEB70D"/>
            </a:solidFill>
            <a:ln>
              <a:noFill/>
            </a:ln>
            <a:effectLst/>
          </c:spPr>
          <c:invertIfNegative val="0"/>
          <c:dLbls>
            <c:dLbl>
              <c:idx val="0"/>
              <c:tx>
                <c:rich>
                  <a:bodyPr/>
                  <a:lstStyle/>
                  <a:p>
                    <a:fld id="{C3F960F2-3952-4781-8CC5-4BF12C14060F}"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14-42AA-A701-FF158387C298}"/>
                </c:ext>
              </c:extLst>
            </c:dLbl>
            <c:dLbl>
              <c:idx val="1"/>
              <c:tx>
                <c:rich>
                  <a:bodyPr/>
                  <a:lstStyle/>
                  <a:p>
                    <a:fld id="{44F79A1F-8F96-4363-87C5-4F6D85DB6328}"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E7-4875-AA0B-4732050B3217}"/>
                </c:ext>
              </c:extLst>
            </c:dLbl>
            <c:dLbl>
              <c:idx val="2"/>
              <c:tx>
                <c:rich>
                  <a:bodyPr/>
                  <a:lstStyle/>
                  <a:p>
                    <a:fld id="{C52B4E26-6CDE-46B9-9301-7D6EC024FADB}"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January</c:v>
                </c:pt>
                <c:pt idx="1">
                  <c:v>February</c:v>
                </c:pt>
                <c:pt idx="2">
                  <c:v>March</c:v>
                </c:pt>
              </c:strCache>
            </c:strRef>
          </c:cat>
          <c:val>
            <c:numRef>
              <c:f>Sheet1!$C$2:$C$4</c:f>
              <c:numCache>
                <c:formatCode>0%</c:formatCode>
                <c:ptCount val="3"/>
                <c:pt idx="0">
                  <c:v>0.91900000000000004</c:v>
                </c:pt>
                <c:pt idx="1">
                  <c:v>0.82</c:v>
                </c:pt>
                <c:pt idx="2">
                  <c:v>0.85699999999999998</c:v>
                </c:pt>
              </c:numCache>
            </c:numRef>
          </c:val>
          <c:extLst>
            <c:ext xmlns:c16="http://schemas.microsoft.com/office/drawing/2014/chart" uri="{C3380CC4-5D6E-409C-BE32-E72D297353CC}">
              <c16:uniqueId val="{00000005-9414-42AA-A701-FF158387C298}"/>
            </c:ext>
          </c:extLst>
        </c:ser>
        <c:dLbls>
          <c:showLegendKey val="0"/>
          <c:showVal val="0"/>
          <c:showCatName val="0"/>
          <c:showSerName val="0"/>
          <c:showPercent val="0"/>
          <c:showBubbleSize val="0"/>
        </c:dLbls>
        <c:gapWidth val="219"/>
        <c:overlap val="-27"/>
        <c:axId val="519782752"/>
        <c:axId val="519783144"/>
      </c:barChart>
      <c:catAx>
        <c:axId val="519782752"/>
        <c:scaling>
          <c:orientation val="minMax"/>
        </c:scaling>
        <c:delete val="1"/>
        <c:axPos val="b"/>
        <c:numFmt formatCode="General" sourceLinked="1"/>
        <c:majorTickMark val="none"/>
        <c:minorTickMark val="none"/>
        <c:tickLblPos val="nextTo"/>
        <c:crossAx val="519783144"/>
        <c:crosses val="autoZero"/>
        <c:auto val="0"/>
        <c:lblAlgn val="ctr"/>
        <c:lblOffset val="100"/>
        <c:noMultiLvlLbl val="0"/>
      </c:catAx>
      <c:valAx>
        <c:axId val="51978314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8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0.59348</cdr:x>
      <cdr:y>0.20116</cdr:y>
    </cdr:from>
    <cdr:to>
      <cdr:x>0.85961</cdr:x>
      <cdr:y>0.25974</cdr:y>
    </cdr:to>
    <cdr:sp macro="" textlink="">
      <cdr:nvSpPr>
        <cdr:cNvPr id="2" name="TextBox 1"/>
        <cdr:cNvSpPr txBox="1"/>
      </cdr:nvSpPr>
      <cdr:spPr>
        <a:xfrm xmlns:a="http://schemas.openxmlformats.org/drawingml/2006/main">
          <a:off x="4341398" y="877801"/>
          <a:ext cx="1946787" cy="255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7/13/2021</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B76E-54E9-4802-9924-0E01E9956688}" type="slidenum">
              <a:rPr lang="en-US" smtClean="0"/>
              <a:t>3</a:t>
            </a:fld>
            <a:endParaRPr lang="en-US" dirty="0"/>
          </a:p>
        </p:txBody>
      </p:sp>
    </p:spTree>
    <p:extLst>
      <p:ext uri="{BB962C8B-B14F-4D97-AF65-F5344CB8AC3E}">
        <p14:creationId xmlns:p14="http://schemas.microsoft.com/office/powerpoint/2010/main" val="42370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717137" cy="246221"/>
          </a:xfrm>
          <a:prstGeom prst="rect">
            <a:avLst/>
          </a:prstGeom>
          <a:noFill/>
        </p:spPr>
        <p:txBody>
          <a:bodyPr wrap="none" rtlCol="0">
            <a:spAutoFit/>
          </a:bodyPr>
          <a:lstStyle/>
          <a:p>
            <a:r>
              <a:rPr lang="en-US" sz="1000" dirty="0">
                <a:solidFill>
                  <a:srgbClr val="003B49"/>
                </a:solidFill>
                <a:latin typeface="Arial Narrow" panose="020B0606020202030204" pitchFamily="34" charset="0"/>
              </a:rPr>
              <a:t>Director’s Report:</a:t>
            </a:r>
            <a:r>
              <a:rPr lang="en-US" sz="1000" baseline="0" dirty="0">
                <a:solidFill>
                  <a:srgbClr val="003B49"/>
                </a:solidFill>
                <a:latin typeface="Arial Narrow" panose="020B0606020202030204" pitchFamily="34" charset="0"/>
              </a:rPr>
              <a:t> May 19, 2021</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7/13/2021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7/13/2021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7/13/2021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7/13/2021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7/13/2021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7/13/2021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7/13/2021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7/13/2021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7/13/2021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7/13/2021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a:solidFill>
                  <a:srgbClr val="B7CDC2"/>
                </a:solidFill>
                <a:latin typeface="Arial Narrow" panose="020B0606020202030204" pitchFamily="34" charset="0"/>
              </a:rPr>
              <a:t>detroitmi.gov/dwsd</a:t>
            </a:r>
          </a:p>
        </p:txBody>
      </p:sp>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7093" t="10584" r="5751" b="11327"/>
          <a:stretch/>
        </p:blipFill>
        <p:spPr>
          <a:xfrm>
            <a:off x="6917270" y="88716"/>
            <a:ext cx="2057400" cy="1107831"/>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fox2detroit.com/news/detroit-finishes-oakman-blvd-multi-million-project-to-divert-rainwater-to-medians"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detroitnews.com/story/business/2021/05/11/detroit-completes-8-6-m-project-oakman-boulevard-prevent-flooding/502920200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hyperlink" Target="mailto:mydwsd@detroitmi.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373CA94B-EC94-4A68-89D3-6AEF73262EF1}" type="slidenum">
              <a:rPr lang="en-US" smtClean="0"/>
              <a:t>1</a:t>
            </a:fld>
            <a:endParaRPr lang="en-US" dirty="0"/>
          </a:p>
        </p:txBody>
      </p:sp>
      <p:sp>
        <p:nvSpPr>
          <p:cNvPr id="11" name="TextBox 10"/>
          <p:cNvSpPr txBox="1"/>
          <p:nvPr/>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4" name="TextBox 13"/>
          <p:cNvSpPr txBox="1"/>
          <p:nvPr/>
        </p:nvSpPr>
        <p:spPr>
          <a:xfrm>
            <a:off x="7676301" y="6580679"/>
            <a:ext cx="1414170" cy="307777"/>
          </a:xfrm>
          <a:prstGeom prst="rect">
            <a:avLst/>
          </a:prstGeom>
          <a:noFill/>
        </p:spPr>
        <p:txBody>
          <a:bodyPr wrap="none" rtlCol="0">
            <a:spAutoFit/>
          </a:bodyPr>
          <a:lstStyle/>
          <a:p>
            <a:r>
              <a:rPr lang="en-US" sz="1400" dirty="0">
                <a:solidFill>
                  <a:srgbClr val="B7CDC2"/>
                </a:solidFill>
                <a:latin typeface="Arial Narrow" panose="020B0606020202030204" pitchFamily="34" charset="0"/>
              </a:rPr>
              <a:t>detroitmi.gov/dwsd</a:t>
            </a:r>
          </a:p>
        </p:txBody>
      </p:sp>
      <p:pic>
        <p:nvPicPr>
          <p:cNvPr id="20" name="Picture 19">
            <a:extLst>
              <a:ext uri="{FF2B5EF4-FFF2-40B4-BE49-F238E27FC236}">
                <a16:creationId xmlns:a16="http://schemas.microsoft.com/office/drawing/2014/main" id="{DE230505-CFE4-3B42-83EE-CBB06284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
            <a:extLst>
              <a:ext uri="{FF2B5EF4-FFF2-40B4-BE49-F238E27FC236}">
                <a16:creationId xmlns:a16="http://schemas.microsoft.com/office/drawing/2014/main"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Arial" panose="020B0604020202020204" pitchFamily="34" charset="0"/>
                <a:cs typeface="Arial" panose="020B0604020202020204" pitchFamily="34" charset="0"/>
              </a:rPr>
              <a:t>May 19, 2021</a:t>
            </a:r>
          </a:p>
        </p:txBody>
      </p:sp>
      <p:sp>
        <p:nvSpPr>
          <p:cNvPr id="22" name="Title 1">
            <a:extLst>
              <a:ext uri="{FF2B5EF4-FFF2-40B4-BE49-F238E27FC236}">
                <a16:creationId xmlns:a16="http://schemas.microsoft.com/office/drawing/2014/main"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612" t="10688" r="6680" b="10478"/>
          <a:stretch/>
        </p:blipFill>
        <p:spPr>
          <a:xfrm>
            <a:off x="484959" y="252723"/>
            <a:ext cx="3765430" cy="2057400"/>
          </a:xfrm>
          <a:prstGeom prst="rect">
            <a:avLst/>
          </a:prstGeom>
        </p:spPr>
      </p:pic>
    </p:spTree>
    <p:extLst>
      <p:ext uri="{BB962C8B-B14F-4D97-AF65-F5344CB8AC3E}">
        <p14:creationId xmlns:p14="http://schemas.microsoft.com/office/powerpoint/2010/main" val="91485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10</a:t>
            </a:r>
          </a:p>
        </p:txBody>
      </p:sp>
      <p:graphicFrame>
        <p:nvGraphicFramePr>
          <p:cNvPr id="4" name="Chart 3"/>
          <p:cNvGraphicFramePr/>
          <p:nvPr>
            <p:extLst>
              <p:ext uri="{D42A27DB-BD31-4B8C-83A1-F6EECF244321}">
                <p14:modId xmlns:p14="http://schemas.microsoft.com/office/powerpoint/2010/main" val="1466315552"/>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Water Main Breaks</a:t>
            </a:r>
          </a:p>
        </p:txBody>
      </p:sp>
      <p:sp>
        <p:nvSpPr>
          <p:cNvPr id="15" name="TextBox 14"/>
          <p:cNvSpPr txBox="1"/>
          <p:nvPr/>
        </p:nvSpPr>
        <p:spPr>
          <a:xfrm>
            <a:off x="2103514" y="5315926"/>
            <a:ext cx="5680401"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Four Days </a:t>
            </a:r>
          </a:p>
        </p:txBody>
      </p:sp>
      <p:sp>
        <p:nvSpPr>
          <p:cNvPr id="10" name="TextBox 9"/>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work orders based on level of impact, including number of customers affected, with water main repairs, street flooding and water-in-basement complaints taking priority.</a:t>
            </a:r>
            <a:endParaRPr lang="en-US" sz="11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71037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11</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a:t>
            </a:r>
            <a:r>
              <a:rPr lang="en-US" sz="2400" b="1" dirty="0">
                <a:solidFill>
                  <a:srgbClr val="138F7E"/>
                </a:solidFill>
                <a:latin typeface="Franklin Gothic Book" panose="020B0503020102020204" pitchFamily="34" charset="0"/>
              </a:rPr>
              <a:t>Catch Basin Inspection &amp; Cleaning</a:t>
            </a:r>
          </a:p>
        </p:txBody>
      </p:sp>
      <p:sp>
        <p:nvSpPr>
          <p:cNvPr id="14" name="TextBox 13"/>
          <p:cNvSpPr txBox="1"/>
          <p:nvPr/>
        </p:nvSpPr>
        <p:spPr>
          <a:xfrm>
            <a:off x="0" y="5328446"/>
            <a:ext cx="9144000" cy="1246495"/>
          </a:xfrm>
          <a:prstGeom prst="rect">
            <a:avLst/>
          </a:prstGeom>
          <a:noFill/>
        </p:spPr>
        <p:txBody>
          <a:bodyPr wrap="square" rtlCol="0">
            <a:spAutoFit/>
          </a:bodyPr>
          <a:lstStyle/>
          <a:p>
            <a:r>
              <a:rPr lang="en-US" sz="1400" b="1" dirty="0">
                <a:latin typeface="Franklin Gothic Book" panose="020B0503020102020204" pitchFamily="34" charset="0"/>
              </a:rPr>
              <a:t>DWSD is expanding sewer cleaning for preventative maintenance to help reduce street flooding and basement backups. As of this report, crews have cleaned 120 miles of city sewer pipe compared with 59 miles in calendar year 2020. </a:t>
            </a:r>
          </a:p>
          <a:p>
            <a:endParaRPr lang="en-US" sz="500" dirty="0">
              <a:latin typeface="Franklin Gothic Book" panose="020B0503020102020204" pitchFamily="34" charset="0"/>
            </a:endParaRPr>
          </a:p>
          <a:p>
            <a:r>
              <a:rPr lang="en-US" sz="1400" dirty="0">
                <a:latin typeface="Franklin Gothic Book" panose="020B0503020102020204" pitchFamily="34" charset="0"/>
              </a:rPr>
              <a:t>This program launched in 2017. DWSD crews have touched more than 30,000 of the estimated 90,000 catch basins, including tracking them through a mapping app for asset inventory. The 30,000 goal was achieved in the three-year commitment as announced by DWSD and Mayor Duggan in 2017.</a:t>
            </a:r>
          </a:p>
        </p:txBody>
      </p:sp>
      <p:cxnSp>
        <p:nvCxnSpPr>
          <p:cNvPr id="15" name="Straight Connector 14"/>
          <p:cNvCxnSpPr/>
          <p:nvPr/>
        </p:nvCxnSpPr>
        <p:spPr>
          <a:xfrm flipH="1">
            <a:off x="0" y="526317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3399386487"/>
              </p:ext>
            </p:extLst>
          </p:nvPr>
        </p:nvGraphicFramePr>
        <p:xfrm>
          <a:off x="178904" y="1052835"/>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821865" y="4126004"/>
            <a:ext cx="350210" cy="64996"/>
          </a:xfrm>
          <a:prstGeom prst="rect">
            <a:avLst/>
          </a:prstGeom>
          <a:solidFill>
            <a:srgbClr val="FEB70D"/>
          </a:solidFill>
        </p:spPr>
        <p:txBody>
          <a:bodyPr wrap="square" rtlCol="0">
            <a:spAutoFit/>
          </a:bodyPr>
          <a:lstStyle/>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880" b="17175"/>
          <a:stretch/>
        </p:blipFill>
        <p:spPr>
          <a:xfrm>
            <a:off x="6027725" y="1838505"/>
            <a:ext cx="3032807" cy="1828800"/>
          </a:xfrm>
          <a:prstGeom prst="rect">
            <a:avLst/>
          </a:prstGeom>
          <a:ln w="28575">
            <a:solidFill>
              <a:srgbClr val="219784"/>
            </a:solidFill>
          </a:ln>
        </p:spPr>
      </p:pic>
    </p:spTree>
    <p:extLst>
      <p:ext uri="{BB962C8B-B14F-4D97-AF65-F5344CB8AC3E}">
        <p14:creationId xmlns:p14="http://schemas.microsoft.com/office/powerpoint/2010/main" val="185581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Finance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888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Bill Collection Rate</a:t>
            </a:r>
          </a:p>
        </p:txBody>
      </p:sp>
      <p:graphicFrame>
        <p:nvGraphicFramePr>
          <p:cNvPr id="4" name="Chart 3"/>
          <p:cNvGraphicFramePr/>
          <p:nvPr>
            <p:extLst>
              <p:ext uri="{D42A27DB-BD31-4B8C-83A1-F6EECF244321}">
                <p14:modId xmlns:p14="http://schemas.microsoft.com/office/powerpoint/2010/main" val="3916658606"/>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606268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87718" y="5300127"/>
            <a:ext cx="3294043" cy="307777"/>
          </a:xfrm>
          <a:prstGeom prst="rect">
            <a:avLst/>
          </a:prstGeom>
          <a:noFill/>
        </p:spPr>
        <p:txBody>
          <a:bodyPr wrap="none" rtlCol="0">
            <a:spAutoFit/>
          </a:bodyPr>
          <a:lstStyle/>
          <a:p>
            <a:r>
              <a:rPr lang="en-US" sz="1400" b="1" dirty="0">
                <a:solidFill>
                  <a:schemeClr val="tx1">
                    <a:lumMod val="75000"/>
                    <a:lumOff val="25000"/>
                  </a:schemeClr>
                </a:solidFill>
                <a:latin typeface="Franklin Gothic Book" panose="020B0503020102020204" pitchFamily="34" charset="0"/>
              </a:rPr>
              <a:t>3-Month Rolling Average Collection Rate</a:t>
            </a:r>
          </a:p>
        </p:txBody>
      </p:sp>
      <p:sp>
        <p:nvSpPr>
          <p:cNvPr id="8" name="TextBox 7"/>
          <p:cNvSpPr txBox="1"/>
          <p:nvPr/>
        </p:nvSpPr>
        <p:spPr>
          <a:xfrm>
            <a:off x="0" y="6094482"/>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sp>
        <p:nvSpPr>
          <p:cNvPr id="10" name="TextBox 9"/>
          <p:cNvSpPr txBox="1"/>
          <p:nvPr/>
        </p:nvSpPr>
        <p:spPr>
          <a:xfrm>
            <a:off x="2737461" y="5647190"/>
            <a:ext cx="3994555" cy="338554"/>
          </a:xfrm>
          <a:prstGeom prst="rect">
            <a:avLst/>
          </a:prstGeom>
          <a:noFill/>
        </p:spPr>
        <p:txBody>
          <a:bodyPr wrap="none" rtlCol="0">
            <a:spAutoFit/>
          </a:bodyPr>
          <a:lstStyle/>
          <a:p>
            <a:r>
              <a:rPr lang="en-US" sz="1600" dirty="0">
                <a:solidFill>
                  <a:srgbClr val="0045CB"/>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Water Revenue               </a:t>
            </a:r>
            <a:r>
              <a:rPr lang="en-US" sz="1600" dirty="0">
                <a:solidFill>
                  <a:srgbClr val="FEB70D"/>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Sewer Revenue</a:t>
            </a:r>
          </a:p>
        </p:txBody>
      </p:sp>
      <p:sp>
        <p:nvSpPr>
          <p:cNvPr id="12" name="TextBox 11"/>
          <p:cNvSpPr txBox="1"/>
          <p:nvPr/>
        </p:nvSpPr>
        <p:spPr>
          <a:xfrm>
            <a:off x="2649569" y="5071006"/>
            <a:ext cx="4541180" cy="307777"/>
          </a:xfrm>
          <a:prstGeom prst="rect">
            <a:avLst/>
          </a:prstGeom>
          <a:noFill/>
        </p:spPr>
        <p:txBody>
          <a:bodyPr wrap="none" rtlCol="0">
            <a:spAutoFit/>
          </a:bodyPr>
          <a:lstStyle/>
          <a:p>
            <a:r>
              <a:rPr lang="en-US" sz="1400" dirty="0">
                <a:solidFill>
                  <a:schemeClr val="tx1">
                    <a:lumMod val="75000"/>
                    <a:lumOff val="25000"/>
                  </a:schemeClr>
                </a:solidFill>
                <a:latin typeface="Franklin Gothic Book" panose="020B0503020102020204" pitchFamily="34" charset="0"/>
              </a:rPr>
              <a:t>October                         November                       December</a:t>
            </a:r>
          </a:p>
        </p:txBody>
      </p:sp>
    </p:spTree>
    <p:extLst>
      <p:ext uri="{BB962C8B-B14F-4D97-AF65-F5344CB8AC3E}">
        <p14:creationId xmlns:p14="http://schemas.microsoft.com/office/powerpoint/2010/main" val="252189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14</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Cash Balance</a:t>
            </a:r>
          </a:p>
        </p:txBody>
      </p:sp>
      <p:cxnSp>
        <p:nvCxnSpPr>
          <p:cNvPr id="5" name="Straight Connector 4"/>
          <p:cNvCxnSpPr/>
          <p:nvPr/>
        </p:nvCxnSpPr>
        <p:spPr>
          <a:xfrm flipH="1">
            <a:off x="0" y="594012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5989205"/>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pic>
        <p:nvPicPr>
          <p:cNvPr id="2" name="Picture 1"/>
          <p:cNvPicPr>
            <a:picLocks noChangeAspect="1"/>
          </p:cNvPicPr>
          <p:nvPr/>
        </p:nvPicPr>
        <p:blipFill rotWithShape="1">
          <a:blip r:embed="rId2"/>
          <a:srcRect l="64143" t="23150" r="9072" b="28941"/>
          <a:stretch/>
        </p:blipFill>
        <p:spPr>
          <a:xfrm>
            <a:off x="737659" y="1205325"/>
            <a:ext cx="7668681" cy="4572000"/>
          </a:xfrm>
          <a:prstGeom prst="rect">
            <a:avLst/>
          </a:prstGeom>
        </p:spPr>
      </p:pic>
    </p:spTree>
    <p:extLst>
      <p:ext uri="{BB962C8B-B14F-4D97-AF65-F5344CB8AC3E}">
        <p14:creationId xmlns:p14="http://schemas.microsoft.com/office/powerpoint/2010/main" val="350824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Legal Services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44350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sp>
        <p:nvSpPr>
          <p:cNvPr id="19"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LEGAL: Claims, Hearings and Cases</a:t>
            </a:r>
          </a:p>
        </p:txBody>
      </p:sp>
      <p:sp>
        <p:nvSpPr>
          <p:cNvPr id="12" name="TextBox 11"/>
          <p:cNvSpPr txBox="1"/>
          <p:nvPr/>
        </p:nvSpPr>
        <p:spPr>
          <a:xfrm>
            <a:off x="3226904" y="950687"/>
            <a:ext cx="2286000" cy="1763078"/>
          </a:xfrm>
          <a:prstGeom prst="foldedCorner">
            <a:avLst/>
          </a:prstGeom>
          <a:solidFill>
            <a:srgbClr val="B7CDC2"/>
          </a:solidFill>
        </p:spPr>
        <p:txBody>
          <a:bodyPr wrap="square" rtlCol="0">
            <a:spAutoFit/>
          </a:bodyPr>
          <a:lstStyle/>
          <a:p>
            <a:pPr algn="ctr"/>
            <a:r>
              <a:rPr lang="en-US" sz="2400" dirty="0">
                <a:solidFill>
                  <a:schemeClr val="bg1"/>
                </a:solidFill>
                <a:latin typeface="Impact" panose="020B0806030902050204" pitchFamily="34" charset="0"/>
              </a:rPr>
              <a:t>43</a:t>
            </a:r>
          </a:p>
          <a:p>
            <a:pPr algn="ctr"/>
            <a:r>
              <a:rPr lang="en-US" sz="1400" dirty="0">
                <a:latin typeface="Franklin Gothic Book" panose="020B0503020102020204" pitchFamily="34" charset="0"/>
              </a:rPr>
              <a:t>Property damage claims</a:t>
            </a:r>
          </a:p>
          <a:p>
            <a:pPr algn="ctr"/>
            <a:endParaRPr lang="en-US" sz="1400" dirty="0">
              <a:latin typeface="Franklin Gothic Book" panose="020B0503020102020204" pitchFamily="34" charset="0"/>
            </a:endParaRPr>
          </a:p>
          <a:p>
            <a:pPr algn="ctr"/>
            <a:r>
              <a:rPr lang="en-US" sz="2400" dirty="0">
                <a:solidFill>
                  <a:schemeClr val="bg1"/>
                </a:solidFill>
                <a:latin typeface="Impact" panose="020B0806030902050204" pitchFamily="34" charset="0"/>
              </a:rPr>
              <a:t>2</a:t>
            </a:r>
          </a:p>
          <a:p>
            <a:pPr algn="ctr"/>
            <a:r>
              <a:rPr lang="en-US" sz="1400" dirty="0">
                <a:latin typeface="Franklin Gothic Book" panose="020B0503020102020204" pitchFamily="34" charset="0"/>
              </a:rPr>
              <a:t>Damage claims approved</a:t>
            </a:r>
          </a:p>
        </p:txBody>
      </p:sp>
      <p:sp>
        <p:nvSpPr>
          <p:cNvPr id="14" name="TextBox 13"/>
          <p:cNvSpPr txBox="1"/>
          <p:nvPr/>
        </p:nvSpPr>
        <p:spPr>
          <a:xfrm>
            <a:off x="3226904" y="2841888"/>
            <a:ext cx="2286000" cy="2203847"/>
          </a:xfrm>
          <a:prstGeom prst="foldedCorner">
            <a:avLst/>
          </a:prstGeom>
          <a:solidFill>
            <a:srgbClr val="27999D"/>
          </a:solidFill>
        </p:spPr>
        <p:txBody>
          <a:bodyPr wrap="square" rtlCol="0">
            <a:spAutoFit/>
          </a:bodyPr>
          <a:lstStyle/>
          <a:p>
            <a:pPr algn="ctr"/>
            <a:r>
              <a:rPr lang="en-US" sz="2400" dirty="0">
                <a:solidFill>
                  <a:schemeClr val="bg1"/>
                </a:solidFill>
                <a:latin typeface="Impact" panose="020B0806030902050204" pitchFamily="34" charset="0"/>
              </a:rPr>
              <a:t>$200,038</a:t>
            </a:r>
          </a:p>
          <a:p>
            <a:pPr algn="ctr"/>
            <a:r>
              <a:rPr lang="en-US" sz="1400" dirty="0">
                <a:latin typeface="Franklin Gothic Book" panose="020B0503020102020204" pitchFamily="34" charset="0"/>
              </a:rPr>
              <a:t>Amount in property</a:t>
            </a:r>
            <a:br>
              <a:rPr lang="en-US" sz="1400" dirty="0">
                <a:latin typeface="Franklin Gothic Book" panose="020B0503020102020204" pitchFamily="34" charset="0"/>
              </a:rPr>
            </a:br>
            <a:r>
              <a:rPr lang="en-US" sz="1400" dirty="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$0</a:t>
            </a:r>
          </a:p>
          <a:p>
            <a:pPr algn="ctr"/>
            <a:r>
              <a:rPr lang="en-US" sz="1400" dirty="0">
                <a:latin typeface="Franklin Gothic Book" panose="020B0503020102020204" pitchFamily="34" charset="0"/>
              </a:rPr>
              <a:t>Amount of total claims recommended to be paid</a:t>
            </a:r>
          </a:p>
        </p:txBody>
      </p:sp>
      <p:sp>
        <p:nvSpPr>
          <p:cNvPr id="20" name="TextBox 19"/>
          <p:cNvSpPr txBox="1"/>
          <p:nvPr/>
        </p:nvSpPr>
        <p:spPr>
          <a:xfrm>
            <a:off x="6244424" y="1569124"/>
            <a:ext cx="2286000" cy="3643551"/>
          </a:xfrm>
          <a:prstGeom prst="foldedCorner">
            <a:avLst/>
          </a:prstGeom>
          <a:solidFill>
            <a:srgbClr val="B7CDC2"/>
          </a:solidFill>
        </p:spPr>
        <p:txBody>
          <a:bodyPr wrap="square" rtlCol="0">
            <a:spAutoFit/>
          </a:bodyPr>
          <a:lstStyle/>
          <a:p>
            <a:pPr algn="ctr"/>
            <a:r>
              <a:rPr lang="en-US" sz="2400" dirty="0">
                <a:solidFill>
                  <a:schemeClr val="bg1"/>
                </a:solidFill>
                <a:latin typeface="Impact" panose="020B0806030902050204" pitchFamily="34" charset="0"/>
              </a:rPr>
              <a:t>0</a:t>
            </a:r>
          </a:p>
          <a:p>
            <a:pPr algn="ctr"/>
            <a:r>
              <a:rPr lang="en-US" sz="1400" dirty="0">
                <a:latin typeface="Franklin Gothic Book" panose="020B0503020102020204" pitchFamily="34" charset="0"/>
              </a:rPr>
              <a:t>Dispute hearings*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0</a:t>
            </a:r>
          </a:p>
          <a:p>
            <a:pPr algn="ctr"/>
            <a:r>
              <a:rPr lang="en-US" sz="1400" dirty="0">
                <a:latin typeface="Franklin Gothic Book" panose="020B0503020102020204" pitchFamily="34" charset="0"/>
              </a:rPr>
              <a:t>Number of cases</a:t>
            </a:r>
            <a:br>
              <a:rPr lang="en-US" sz="1400" dirty="0">
                <a:latin typeface="Franklin Gothic Book" panose="020B0503020102020204" pitchFamily="34" charset="0"/>
              </a:rPr>
            </a:br>
            <a:r>
              <a:rPr lang="en-US" sz="1400" dirty="0">
                <a:latin typeface="Franklin Gothic Book" panose="020B0503020102020204" pitchFamily="34" charset="0"/>
              </a:rPr>
              <a:t>DWSD prevailed*</a:t>
            </a:r>
          </a:p>
          <a:p>
            <a:pPr algn="ctr"/>
            <a:endParaRPr lang="en-US" sz="1400" dirty="0">
              <a:latin typeface="Franklin Gothic Book" panose="020B0503020102020204" pitchFamily="34" charset="0"/>
            </a:endParaRPr>
          </a:p>
          <a:p>
            <a:pPr algn="ctr"/>
            <a:r>
              <a:rPr lang="en-US" sz="2400" dirty="0">
                <a:solidFill>
                  <a:schemeClr val="bg1"/>
                </a:solidFill>
                <a:latin typeface="Impact" panose="020B0806030902050204" pitchFamily="34" charset="0"/>
              </a:rPr>
              <a:t>0</a:t>
            </a:r>
          </a:p>
          <a:p>
            <a:pPr algn="ctr"/>
            <a:r>
              <a:rPr lang="en-US" sz="1400" dirty="0">
                <a:latin typeface="Franklin Gothic Book" panose="020B0503020102020204" pitchFamily="34" charset="0"/>
              </a:rPr>
              <a:t>Number of accounts</a:t>
            </a:r>
            <a:br>
              <a:rPr lang="en-US" sz="1400" dirty="0">
                <a:latin typeface="Franklin Gothic Book" panose="020B0503020102020204" pitchFamily="34" charset="0"/>
              </a:rPr>
            </a:br>
            <a:r>
              <a:rPr lang="en-US" sz="1400" dirty="0">
                <a:latin typeface="Franklin Gothic Book" panose="020B0503020102020204" pitchFamily="34" charset="0"/>
              </a:rPr>
              <a:t>given adjustments*</a:t>
            </a:r>
          </a:p>
          <a:p>
            <a:pPr algn="ctr"/>
            <a:endParaRPr lang="en-US" sz="1400" dirty="0">
              <a:latin typeface="Franklin Gothic Book" panose="020B0503020102020204" pitchFamily="34" charset="0"/>
            </a:endParaRPr>
          </a:p>
          <a:p>
            <a:pPr algn="ctr"/>
            <a:r>
              <a:rPr lang="en-US" sz="1400" dirty="0">
                <a:latin typeface="Franklin Gothic Book" panose="020B0503020102020204" pitchFamily="34" charset="0"/>
              </a:rPr>
              <a:t>*</a:t>
            </a:r>
            <a:r>
              <a:rPr lang="en-US" sz="1200" i="1" dirty="0">
                <a:latin typeface="Franklin Gothic Book" panose="020B0503020102020204" pitchFamily="34" charset="0"/>
              </a:rPr>
              <a:t>No hearings were held in January 2021</a:t>
            </a:r>
          </a:p>
        </p:txBody>
      </p:sp>
      <p:sp>
        <p:nvSpPr>
          <p:cNvPr id="22" name="TextBox 21"/>
          <p:cNvSpPr txBox="1"/>
          <p:nvPr/>
        </p:nvSpPr>
        <p:spPr>
          <a:xfrm>
            <a:off x="429616" y="758949"/>
            <a:ext cx="2286000" cy="4286786"/>
          </a:xfrm>
          <a:prstGeom prst="foldedCorner">
            <a:avLst/>
          </a:prstGeom>
          <a:solidFill>
            <a:srgbClr val="B7CDC2"/>
          </a:solidFill>
        </p:spPr>
        <p:txBody>
          <a:bodyPr wrap="square" rtlCol="0">
            <a:spAutoFit/>
          </a:bodyPr>
          <a:lstStyle/>
          <a:p>
            <a:pPr algn="ctr"/>
            <a:r>
              <a:rPr lang="en-US" sz="3000" dirty="0">
                <a:solidFill>
                  <a:schemeClr val="bg1"/>
                </a:solidFill>
                <a:latin typeface="Impact" panose="020B0806030902050204" pitchFamily="34" charset="0"/>
              </a:rPr>
              <a:t>26</a:t>
            </a:r>
          </a:p>
          <a:p>
            <a:pPr algn="ctr"/>
            <a:r>
              <a:rPr lang="en-US" sz="1400" dirty="0">
                <a:latin typeface="Franklin Gothic Book" panose="020B0503020102020204" pitchFamily="34" charset="0"/>
              </a:rPr>
              <a:t>Cases handled by</a:t>
            </a:r>
            <a:br>
              <a:rPr lang="en-US" sz="1400" dirty="0">
                <a:latin typeface="Franklin Gothic Book" panose="020B0503020102020204" pitchFamily="34" charset="0"/>
              </a:rPr>
            </a:br>
            <a:r>
              <a:rPr lang="en-US" sz="1400" dirty="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8</a:t>
            </a:r>
          </a:p>
          <a:p>
            <a:pPr algn="ctr"/>
            <a:r>
              <a:rPr lang="en-US" sz="1400" dirty="0">
                <a:latin typeface="Franklin Gothic Book" panose="020B0503020102020204" pitchFamily="34" charset="0"/>
              </a:rPr>
              <a:t>Cases handled by</a:t>
            </a:r>
            <a:br>
              <a:rPr lang="en-US" sz="1400" dirty="0">
                <a:latin typeface="Franklin Gothic Book" panose="020B0503020102020204" pitchFamily="34" charset="0"/>
              </a:rPr>
            </a:br>
            <a:r>
              <a:rPr lang="en-US" sz="1400" dirty="0">
                <a:latin typeface="Franklin Gothic Book" panose="020B0503020102020204" pitchFamily="34" charset="0"/>
              </a:rPr>
              <a:t>outside counsel</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2</a:t>
            </a:r>
          </a:p>
          <a:p>
            <a:pPr algn="ctr"/>
            <a:r>
              <a:rPr lang="en-US" sz="1400" dirty="0">
                <a:latin typeface="Franklin Gothic Book" panose="020B0503020102020204" pitchFamily="34" charset="0"/>
              </a:rPr>
              <a:t>Lawsuits dismissed</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6</a:t>
            </a:r>
          </a:p>
          <a:p>
            <a:pPr algn="ctr"/>
            <a:r>
              <a:rPr lang="en-US" sz="1400" dirty="0">
                <a:latin typeface="Franklin Gothic Book" panose="020B0503020102020204" pitchFamily="34" charset="0"/>
              </a:rPr>
              <a:t>Lawsuits dismissed in calendar year 2021</a:t>
            </a:r>
          </a:p>
        </p:txBody>
      </p:sp>
      <p:sp>
        <p:nvSpPr>
          <p:cNvPr id="11" name="TextBox 10"/>
          <p:cNvSpPr txBox="1"/>
          <p:nvPr/>
        </p:nvSpPr>
        <p:spPr>
          <a:xfrm>
            <a:off x="457199" y="5856087"/>
            <a:ext cx="8250866" cy="523220"/>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p>
        </p:txBody>
      </p:sp>
      <p:cxnSp>
        <p:nvCxnSpPr>
          <p:cNvPr id="13" name="Straight Connector 12"/>
          <p:cNvCxnSpPr/>
          <p:nvPr/>
        </p:nvCxnSpPr>
        <p:spPr>
          <a:xfrm flipH="1" flipV="1">
            <a:off x="0" y="5740279"/>
            <a:ext cx="9250326"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7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Investigations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82915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sp>
        <p:nvSpPr>
          <p:cNvPr id="27" name="TextBox 26"/>
          <p:cNvSpPr txBox="1"/>
          <p:nvPr/>
        </p:nvSpPr>
        <p:spPr>
          <a:xfrm>
            <a:off x="341793" y="775301"/>
            <a:ext cx="2743200" cy="2020193"/>
          </a:xfrm>
          <a:prstGeom prst="foldedCorner">
            <a:avLst/>
          </a:prstGeom>
          <a:solidFill>
            <a:srgbClr val="B7CDC2"/>
          </a:solidFill>
        </p:spPr>
        <p:txBody>
          <a:bodyPr wrap="square" rtlCol="0">
            <a:spAutoFit/>
          </a:bodyPr>
          <a:lstStyle/>
          <a:p>
            <a:pPr algn="ctr"/>
            <a:r>
              <a:rPr lang="en-US" sz="4000" dirty="0">
                <a:solidFill>
                  <a:schemeClr val="bg1"/>
                </a:solidFill>
                <a:latin typeface="Impact" panose="020B0806030902050204" pitchFamily="34" charset="0"/>
              </a:rPr>
              <a:t>924</a:t>
            </a:r>
          </a:p>
          <a:p>
            <a:pPr algn="ctr"/>
            <a:r>
              <a:rPr lang="en-US" sz="1600" dirty="0">
                <a:latin typeface="Franklin Gothic Book" panose="020B0503020102020204" pitchFamily="34" charset="0"/>
              </a:rPr>
              <a:t>Parcels investigated for delinquency, possible meter tampering and no meter since July 1, 2020</a:t>
            </a:r>
          </a:p>
        </p:txBody>
      </p:sp>
      <p:sp>
        <p:nvSpPr>
          <p:cNvPr id="29" name="TextBox 28"/>
          <p:cNvSpPr txBox="1"/>
          <p:nvPr/>
        </p:nvSpPr>
        <p:spPr>
          <a:xfrm>
            <a:off x="90128" y="5522301"/>
            <a:ext cx="9053871" cy="95410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Since August 2017, the unit, in collaboration with customer service/billing, has identified more than $17 million in services owed by primarily commercial customers. They uncover severe delinquencies, non-working meters, unauthorized use of fire hydrants, meter tampering, or connected to the city’s water main without a meter and/or permit. The unit works closely with the Finance/Collections and Legal Groups.</a:t>
            </a:r>
          </a:p>
        </p:txBody>
      </p:sp>
      <p:cxnSp>
        <p:nvCxnSpPr>
          <p:cNvPr id="30" name="Straight Connector 29"/>
          <p:cNvCxnSpPr/>
          <p:nvPr/>
        </p:nvCxnSpPr>
        <p:spPr>
          <a:xfrm flipH="1">
            <a:off x="0" y="549731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INVESTIGATIONS: Results</a:t>
            </a:r>
          </a:p>
        </p:txBody>
      </p:sp>
      <p:sp>
        <p:nvSpPr>
          <p:cNvPr id="12" name="TextBox 11"/>
          <p:cNvSpPr txBox="1"/>
          <p:nvPr/>
        </p:nvSpPr>
        <p:spPr>
          <a:xfrm>
            <a:off x="4100595" y="290333"/>
            <a:ext cx="2384871" cy="4973836"/>
          </a:xfrm>
          <a:prstGeom prst="foldedCorner">
            <a:avLst/>
          </a:prstGeom>
          <a:solidFill>
            <a:srgbClr val="27999D"/>
          </a:solidFill>
        </p:spPr>
        <p:txBody>
          <a:bodyPr wrap="square" rtlCol="0">
            <a:spAutoFit/>
          </a:bodyPr>
          <a:lstStyle/>
          <a:p>
            <a:pPr algn="ctr"/>
            <a:r>
              <a:rPr lang="en-US" b="1" dirty="0">
                <a:solidFill>
                  <a:schemeClr val="bg1"/>
                </a:solidFill>
                <a:latin typeface="Franklin Gothic Book" panose="020B0503020102020204" pitchFamily="34" charset="0"/>
              </a:rPr>
              <a:t>Money Owed to DWSD identified by Investigators</a:t>
            </a:r>
          </a:p>
          <a:p>
            <a:pPr algn="ctr"/>
            <a:endParaRPr lang="en-US" sz="1000" b="1" dirty="0">
              <a:solidFill>
                <a:schemeClr val="bg1"/>
              </a:solidFill>
              <a:latin typeface="Franklin Gothic Book" panose="020B0503020102020204" pitchFamily="34" charset="0"/>
            </a:endParaRPr>
          </a:p>
          <a:p>
            <a:pPr algn="ctr"/>
            <a:r>
              <a:rPr lang="en-US" sz="3600" dirty="0">
                <a:solidFill>
                  <a:schemeClr val="bg1"/>
                </a:solidFill>
                <a:latin typeface="Impact" panose="020B0806030902050204" pitchFamily="34" charset="0"/>
              </a:rPr>
              <a:t>$5,585,887</a:t>
            </a:r>
          </a:p>
          <a:p>
            <a:pPr algn="ctr"/>
            <a:r>
              <a:rPr lang="en-US" sz="1600" dirty="0">
                <a:latin typeface="Franklin Gothic Book" panose="020B0503020102020204" pitchFamily="34" charset="0"/>
              </a:rPr>
              <a:t>Total since July 1, 2020</a:t>
            </a:r>
          </a:p>
          <a:p>
            <a:pPr algn="ctr"/>
            <a:endParaRPr lang="en-US" sz="1000" dirty="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$264,899</a:t>
            </a:r>
          </a:p>
          <a:p>
            <a:pPr algn="ctr"/>
            <a:r>
              <a:rPr lang="en-US" sz="1400" dirty="0">
                <a:latin typeface="Franklin Gothic Book" panose="020B0503020102020204" pitchFamily="34" charset="0"/>
              </a:rPr>
              <a:t>Back billed</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$977,553</a:t>
            </a:r>
          </a:p>
          <a:p>
            <a:pPr algn="ctr"/>
            <a:r>
              <a:rPr lang="en-US" sz="1400" dirty="0">
                <a:latin typeface="Franklin Gothic Book" panose="020B0503020102020204" pitchFamily="34" charset="0"/>
              </a:rPr>
              <a:t>Future owed in 12 months</a:t>
            </a:r>
          </a:p>
          <a:p>
            <a:pPr algn="ctr"/>
            <a:r>
              <a:rPr lang="en-US" sz="1600" dirty="0">
                <a:latin typeface="Franklin Gothic Book" panose="020B0503020102020204" pitchFamily="34" charset="0"/>
              </a:rPr>
              <a:t>  </a:t>
            </a:r>
            <a:endParaRPr lang="en-US" sz="1050" dirty="0">
              <a:latin typeface="Franklin Gothic Book" panose="020B0503020102020204" pitchFamily="34" charset="0"/>
            </a:endParaRPr>
          </a:p>
          <a:p>
            <a:pPr algn="ctr"/>
            <a:r>
              <a:rPr lang="en-US" sz="3000" dirty="0">
                <a:solidFill>
                  <a:schemeClr val="bg1"/>
                </a:solidFill>
                <a:latin typeface="Impact" panose="020B0806030902050204" pitchFamily="34" charset="0"/>
              </a:rPr>
              <a:t>$4,343,435</a:t>
            </a:r>
          </a:p>
          <a:p>
            <a:pPr algn="ctr"/>
            <a:r>
              <a:rPr lang="en-US" sz="1400" dirty="0">
                <a:latin typeface="Franklin Gothic Book" panose="020B0503020102020204" pitchFamily="34" charset="0"/>
              </a:rPr>
              <a:t>Water loss</a:t>
            </a:r>
          </a:p>
        </p:txBody>
      </p:sp>
      <p:pic>
        <p:nvPicPr>
          <p:cNvPr id="14" name="Picture 1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230" y="3123311"/>
            <a:ext cx="3527037" cy="2116222"/>
          </a:xfrm>
          <a:prstGeom prst="rect">
            <a:avLst/>
          </a:prstGeom>
        </p:spPr>
      </p:pic>
      <p:sp>
        <p:nvSpPr>
          <p:cNvPr id="9" name="TextBox 8"/>
          <p:cNvSpPr txBox="1"/>
          <p:nvPr/>
        </p:nvSpPr>
        <p:spPr>
          <a:xfrm>
            <a:off x="6650426" y="3493016"/>
            <a:ext cx="2384871" cy="1652885"/>
          </a:xfrm>
          <a:prstGeom prst="foldedCorner">
            <a:avLst/>
          </a:prstGeom>
          <a:solidFill>
            <a:srgbClr val="279989"/>
          </a:solidFill>
        </p:spPr>
        <p:txBody>
          <a:bodyPr wrap="square" rtlCol="0">
            <a:spAutoFit/>
          </a:bodyPr>
          <a:lstStyle/>
          <a:p>
            <a:pPr algn="ctr"/>
            <a:r>
              <a:rPr lang="en-US" sz="1500" b="1" dirty="0">
                <a:solidFill>
                  <a:schemeClr val="bg1"/>
                </a:solidFill>
                <a:latin typeface="Franklin Gothic Book" panose="020B0503020102020204" pitchFamily="34" charset="0"/>
              </a:rPr>
              <a:t>Revenue Identified Since Investigation Unit Began</a:t>
            </a:r>
          </a:p>
          <a:p>
            <a:pPr algn="ctr"/>
            <a:endParaRPr lang="en-US" sz="1000" b="1" dirty="0">
              <a:solidFill>
                <a:schemeClr val="bg1"/>
              </a:solidFill>
              <a:latin typeface="Franklin Gothic Book" panose="020B0503020102020204" pitchFamily="34" charset="0"/>
            </a:endParaRPr>
          </a:p>
          <a:p>
            <a:pPr algn="ctr"/>
            <a:r>
              <a:rPr lang="en-US" sz="3000" dirty="0">
                <a:solidFill>
                  <a:schemeClr val="bg1"/>
                </a:solidFill>
                <a:latin typeface="Impact" panose="020B0806030902050204" pitchFamily="34" charset="0"/>
              </a:rPr>
              <a:t>$18,718,836</a:t>
            </a:r>
          </a:p>
          <a:p>
            <a:pPr algn="ctr"/>
            <a:r>
              <a:rPr lang="en-US" sz="1400" dirty="0">
                <a:latin typeface="Franklin Gothic Book" panose="020B0503020102020204" pitchFamily="34" charset="0"/>
              </a:rPr>
              <a:t>Total since August 14, 2017</a:t>
            </a:r>
          </a:p>
        </p:txBody>
      </p:sp>
    </p:spTree>
    <p:extLst>
      <p:ext uri="{BB962C8B-B14F-4D97-AF65-F5344CB8AC3E}">
        <p14:creationId xmlns:p14="http://schemas.microsoft.com/office/powerpoint/2010/main" val="2965555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Human Resources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628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2</a:t>
            </a:r>
          </a:p>
        </p:txBody>
      </p:sp>
      <p:sp>
        <p:nvSpPr>
          <p:cNvPr id="6" name="Title 1">
            <a:extLst>
              <a:ext uri="{FF2B5EF4-FFF2-40B4-BE49-F238E27FC236}">
                <a16:creationId xmlns:a16="http://schemas.microsoft.com/office/drawing/2014/main"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CONTENTS*</a:t>
            </a:r>
          </a:p>
        </p:txBody>
      </p:sp>
      <p:sp>
        <p:nvSpPr>
          <p:cNvPr id="7" name="Rectangle 2">
            <a:extLst>
              <a:ext uri="{FF2B5EF4-FFF2-40B4-BE49-F238E27FC236}">
                <a16:creationId xmlns:a16="http://schemas.microsoft.com/office/drawing/2014/main" id="{6801FDE5-A0AB-7C48-B0D1-69AA77A66497}"/>
              </a:ext>
            </a:extLst>
          </p:cNvPr>
          <p:cNvSpPr txBox="1">
            <a:spLocks noChangeArrowheads="1"/>
          </p:cNvSpPr>
          <p:nvPr/>
        </p:nvSpPr>
        <p:spPr bwMode="auto">
          <a:xfrm>
            <a:off x="1644314" y="2038044"/>
            <a:ext cx="5697779"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65000"/>
                    <a:lumOff val="35000"/>
                  </a:schemeClr>
                </a:solidFill>
                <a:latin typeface="Franklin Gothic Book" panose="020B0503020102020204" pitchFamily="34" charset="0"/>
                <a:cs typeface="Arial" panose="020B0604020202020204" pitchFamily="34" charset="0"/>
              </a:rPr>
              <a:t>Metrics by Function: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Director’s Message                                              </a:t>
            </a:r>
            <a:r>
              <a:rPr lang="en-US" sz="1800" dirty="0">
                <a:solidFill>
                  <a:srgbClr val="138F7E"/>
                </a:solidFill>
                <a:latin typeface="Franklin Gothic Book" panose="020B0503020102020204" pitchFamily="34" charset="0"/>
                <a:cs typeface="Arial" panose="020B0604020202020204" pitchFamily="34" charset="0"/>
              </a:rPr>
              <a:t>3</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a:solidFill>
                  <a:srgbClr val="138F7E"/>
                </a:solidFill>
                <a:latin typeface="Franklin Gothic Book" panose="020B0503020102020204" pitchFamily="34" charset="0"/>
                <a:cs typeface="Arial" panose="020B0604020202020204" pitchFamily="34" charset="0"/>
              </a:rPr>
              <a:t>4</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Field Services 			                  </a:t>
            </a:r>
            <a:r>
              <a:rPr lang="en-US" sz="1800" dirty="0">
                <a:solidFill>
                  <a:srgbClr val="138F7E"/>
                </a:solidFill>
                <a:latin typeface="Franklin Gothic Book" panose="020B0503020102020204" pitchFamily="34" charset="0"/>
                <a:cs typeface="Arial" panose="020B0604020202020204" pitchFamily="34" charset="0"/>
              </a:rPr>
              <a:t>7</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rgbClr val="138F7E"/>
                </a:solidFill>
                <a:latin typeface="Franklin Gothic Book" panose="020B0503020102020204" pitchFamily="34" charset="0"/>
                <a:cs typeface="Arial" panose="020B0604020202020204" pitchFamily="34" charset="0"/>
              </a:rPr>
              <a:t>12</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Legal Services 		                	</a:t>
            </a:r>
            <a:r>
              <a:rPr lang="en-US" sz="1800" dirty="0">
                <a:solidFill>
                  <a:srgbClr val="138F7E"/>
                </a:solidFill>
                <a:latin typeface="Franklin Gothic Book" panose="020B0503020102020204" pitchFamily="34" charset="0"/>
                <a:cs typeface="Arial" panose="020B0604020202020204" pitchFamily="34" charset="0"/>
              </a:rPr>
              <a:t>15</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a:solidFill>
                  <a:srgbClr val="138F7E"/>
                </a:solidFill>
                <a:latin typeface="Franklin Gothic Book" panose="020B0503020102020204" pitchFamily="34" charset="0"/>
                <a:cs typeface="Arial" panose="020B0604020202020204" pitchFamily="34" charset="0"/>
              </a:rPr>
              <a:t>17</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a:solidFill>
                  <a:srgbClr val="138F7E"/>
                </a:solidFill>
                <a:latin typeface="Franklin Gothic Book" panose="020B0503020102020204" pitchFamily="34" charset="0"/>
                <a:cs typeface="Arial" panose="020B0604020202020204" pitchFamily="34" charset="0"/>
              </a:rPr>
              <a:t>19</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a:solidFill>
                  <a:srgbClr val="138F7E"/>
                </a:solidFill>
                <a:latin typeface="Franklin Gothic Book" panose="020B0503020102020204" pitchFamily="34" charset="0"/>
                <a:cs typeface="Arial" panose="020B0604020202020204" pitchFamily="34" charset="0"/>
              </a:rPr>
              <a:t>21</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a:solidFill>
                  <a:srgbClr val="138F7E"/>
                </a:solidFill>
                <a:latin typeface="Franklin Gothic Book" panose="020B0503020102020204" pitchFamily="34" charset="0"/>
                <a:cs typeface="Arial" panose="020B0604020202020204" pitchFamily="34" charset="0"/>
              </a:rPr>
              <a:t>25</a:t>
            </a:r>
          </a:p>
        </p:txBody>
      </p:sp>
    </p:spTree>
    <p:extLst>
      <p:ext uri="{BB962C8B-B14F-4D97-AF65-F5344CB8AC3E}">
        <p14:creationId xmlns:p14="http://schemas.microsoft.com/office/powerpoint/2010/main" val="171000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20</a:t>
            </a:r>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HUMAN RESOURCES: </a:t>
            </a:r>
            <a:r>
              <a:rPr lang="en-US" sz="2400" b="1" dirty="0">
                <a:solidFill>
                  <a:srgbClr val="138F7E"/>
                </a:solidFill>
                <a:latin typeface="Franklin Gothic Book" panose="020B0503020102020204" pitchFamily="34" charset="0"/>
              </a:rPr>
              <a:t>Detroit Residents and Hiring</a:t>
            </a:r>
          </a:p>
        </p:txBody>
      </p:sp>
      <p:sp>
        <p:nvSpPr>
          <p:cNvPr id="6" name="TextBox 5"/>
          <p:cNvSpPr txBox="1"/>
          <p:nvPr/>
        </p:nvSpPr>
        <p:spPr>
          <a:xfrm>
            <a:off x="90128" y="5565932"/>
            <a:ext cx="9053871" cy="30777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Fifty-five percent of the DWSD workforce lives in Detroit.*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98505" y="6134136"/>
            <a:ext cx="4545496" cy="230832"/>
          </a:xfrm>
          <a:prstGeom prst="rect">
            <a:avLst/>
          </a:prstGeom>
          <a:noFill/>
        </p:spPr>
        <p:txBody>
          <a:bodyPr wrap="square" rtlCol="0">
            <a:spAutoFit/>
          </a:bodyPr>
          <a:lstStyle/>
          <a:p>
            <a:pPr algn="r"/>
            <a:r>
              <a:rPr lang="en-US" sz="900" dirty="0">
                <a:latin typeface="Franklin Gothic Book" panose="020B0503020102020204" pitchFamily="34" charset="0"/>
              </a:rPr>
              <a:t>*DWSD and the City of Detroit do not require residency to be employed, per Michigan law.</a:t>
            </a:r>
          </a:p>
        </p:txBody>
      </p:sp>
      <p:graphicFrame>
        <p:nvGraphicFramePr>
          <p:cNvPr id="11" name="Chart 10"/>
          <p:cNvGraphicFramePr/>
          <p:nvPr>
            <p:extLst>
              <p:ext uri="{D42A27DB-BD31-4B8C-83A1-F6EECF244321}">
                <p14:modId xmlns:p14="http://schemas.microsoft.com/office/powerpoint/2010/main" val="3434877728"/>
              </p:ext>
            </p:extLst>
          </p:nvPr>
        </p:nvGraphicFramePr>
        <p:xfrm>
          <a:off x="1165412" y="1278853"/>
          <a:ext cx="6813175" cy="4064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24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HUMAN RESOURCES: </a:t>
            </a:r>
            <a:r>
              <a:rPr lang="en-US" sz="2400" b="1" dirty="0">
                <a:solidFill>
                  <a:srgbClr val="138F7E"/>
                </a:solidFill>
                <a:latin typeface="Franklin Gothic Book" panose="020B0503020102020204" pitchFamily="34" charset="0"/>
              </a:rPr>
              <a:t>Retirement Eligible</a:t>
            </a:r>
          </a:p>
        </p:txBody>
      </p:sp>
      <p:sp>
        <p:nvSpPr>
          <p:cNvPr id="6" name="TextBox 5"/>
          <p:cNvSpPr txBox="1"/>
          <p:nvPr/>
        </p:nvSpPr>
        <p:spPr>
          <a:xfrm>
            <a:off x="90128" y="5874283"/>
            <a:ext cx="9053871" cy="30777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With a current population of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546</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 employees, there are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103</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 DWSD employees eligible for retirement.</a:t>
            </a:r>
          </a:p>
        </p:txBody>
      </p:sp>
      <p:cxnSp>
        <p:nvCxnSpPr>
          <p:cNvPr id="8" name="Straight Connector 7"/>
          <p:cNvCxnSpPr/>
          <p:nvPr/>
        </p:nvCxnSpPr>
        <p:spPr>
          <a:xfrm flipH="1">
            <a:off x="-1" y="587428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62053B0-0326-4805-8C11-611FCA630363}"/>
              </a:ext>
            </a:extLst>
          </p:cNvPr>
          <p:cNvPicPr>
            <a:picLocks noChangeAspect="1"/>
          </p:cNvPicPr>
          <p:nvPr/>
        </p:nvPicPr>
        <p:blipFill rotWithShape="1">
          <a:blip r:embed="rId2"/>
          <a:srcRect l="2019" t="37401" r="72661" b="14159"/>
          <a:stretch/>
        </p:blipFill>
        <p:spPr>
          <a:xfrm>
            <a:off x="457199" y="1813478"/>
            <a:ext cx="8229600" cy="2951926"/>
          </a:xfrm>
          <a:prstGeom prst="rect">
            <a:avLst/>
          </a:prstGeom>
        </p:spPr>
      </p:pic>
    </p:spTree>
    <p:extLst>
      <p:ext uri="{BB962C8B-B14F-4D97-AF65-F5344CB8AC3E}">
        <p14:creationId xmlns:p14="http://schemas.microsoft.com/office/powerpoint/2010/main" val="2574817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Public Affairs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16206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25</a:t>
            </a:r>
          </a:p>
        </p:txBody>
      </p:sp>
      <p:sp>
        <p:nvSpPr>
          <p:cNvPr id="9" name="TextBox 8"/>
          <p:cNvSpPr txBox="1"/>
          <p:nvPr/>
        </p:nvSpPr>
        <p:spPr>
          <a:xfrm>
            <a:off x="-33338" y="4702821"/>
            <a:ext cx="9187848" cy="1815882"/>
          </a:xfrm>
          <a:prstGeom prst="rect">
            <a:avLst/>
          </a:prstGeom>
          <a:noFill/>
        </p:spPr>
        <p:txBody>
          <a:bodyPr wrap="square" rtlCol="0">
            <a:spAutoFit/>
          </a:bodyPr>
          <a:lstStyle/>
          <a:p>
            <a:r>
              <a:rPr lang="en-US" sz="1600" dirty="0">
                <a:solidFill>
                  <a:schemeClr val="tx1">
                    <a:lumMod val="75000"/>
                    <a:lumOff val="25000"/>
                  </a:schemeClr>
                </a:solidFill>
                <a:latin typeface="Franklin Gothic Book" panose="020B0503020102020204" pitchFamily="34" charset="0"/>
                <a:cs typeface="Arial" panose="020B0604020202020204" pitchFamily="34" charset="0"/>
              </a:rPr>
              <a:t>In April, the DWSD Public Affairs team saw a total of </a:t>
            </a:r>
            <a:r>
              <a:rPr lang="en-US" sz="1600" b="1" dirty="0">
                <a:solidFill>
                  <a:schemeClr val="tx1">
                    <a:lumMod val="75000"/>
                    <a:lumOff val="25000"/>
                  </a:schemeClr>
                </a:solidFill>
                <a:latin typeface="Franklin Gothic Book" panose="020B0503020102020204" pitchFamily="34" charset="0"/>
                <a:cs typeface="Arial" panose="020B0604020202020204" pitchFamily="34" charset="0"/>
              </a:rPr>
              <a:t>106 </a:t>
            </a:r>
            <a:r>
              <a:rPr lang="en-US" sz="1600" dirty="0">
                <a:solidFill>
                  <a:schemeClr val="tx1">
                    <a:lumMod val="75000"/>
                    <a:lumOff val="25000"/>
                  </a:schemeClr>
                </a:solidFill>
                <a:latin typeface="Franklin Gothic Book" panose="020B0503020102020204" pitchFamily="34" charset="0"/>
                <a:cs typeface="Arial" panose="020B0604020202020204" pitchFamily="34" charset="0"/>
              </a:rPr>
              <a:t>media stories. The majority of the neutral stories were regarding Bobby Ferguson being released from prison and having to pay back DWSD, DTE’s Energy Efficiency Assistance Program where they work with partners, such as DWSD, to assist customers who were negatively impacted by the COVID-19 pandemic, and stories about ways Detroit should spend the federal relief funds (infrastructure). The positive story was regarding DWSD’s Stormwater Management  and the Far West Project where DWSD is partnering with the Great Lakes Water Authority (GLWA) and the Oakland County Water Resources Commissioner. </a:t>
            </a:r>
          </a:p>
        </p:txBody>
      </p:sp>
      <p:cxnSp>
        <p:nvCxnSpPr>
          <p:cNvPr id="10" name="Straight Connector 9"/>
          <p:cNvCxnSpPr/>
          <p:nvPr/>
        </p:nvCxnSpPr>
        <p:spPr>
          <a:xfrm flipH="1" flipV="1">
            <a:off x="-43848" y="4703767"/>
            <a:ext cx="9104190" cy="10263"/>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nvGraphicFramePr>
        <p:xfrm>
          <a:off x="215544" y="944844"/>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Positive vs. Negative News Stories</a:t>
            </a:r>
          </a:p>
        </p:txBody>
      </p:sp>
      <p:sp>
        <p:nvSpPr>
          <p:cNvPr id="2" name="TextBox 1"/>
          <p:cNvSpPr txBox="1"/>
          <p:nvPr/>
        </p:nvSpPr>
        <p:spPr>
          <a:xfrm>
            <a:off x="128261" y="411509"/>
            <a:ext cx="4740337"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News Coverage: April 1 – April 30, 2021</a:t>
            </a:r>
          </a:p>
        </p:txBody>
      </p:sp>
      <p:sp>
        <p:nvSpPr>
          <p:cNvPr id="4" name="TextBox 3"/>
          <p:cNvSpPr txBox="1"/>
          <p:nvPr/>
        </p:nvSpPr>
        <p:spPr>
          <a:xfrm>
            <a:off x="1511683" y="6400800"/>
            <a:ext cx="7548659" cy="307777"/>
          </a:xfrm>
          <a:prstGeom prst="rect">
            <a:avLst/>
          </a:prstGeom>
          <a:noFill/>
        </p:spPr>
        <p:txBody>
          <a:bodyPr wrap="square" rtlCol="0">
            <a:spAutoFit/>
          </a:bodyPr>
          <a:lstStyle/>
          <a:p>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pic>
        <p:nvPicPr>
          <p:cNvPr id="5" name="Picture 4"/>
          <p:cNvPicPr>
            <a:picLocks noChangeAspect="1"/>
          </p:cNvPicPr>
          <p:nvPr/>
        </p:nvPicPr>
        <p:blipFill rotWithShape="1">
          <a:blip r:embed="rId3"/>
          <a:srcRect t="10260" b="9006"/>
          <a:stretch/>
        </p:blipFill>
        <p:spPr>
          <a:xfrm>
            <a:off x="4572000" y="1293354"/>
            <a:ext cx="4140022" cy="3302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Shoulder Innovations Featured in Crain's Detroit Business - Shoulder  Innovations"/>
          <p:cNvPicPr>
            <a:picLocks noChangeAspect="1" noChangeArrowheads="1"/>
          </p:cNvPicPr>
          <p:nvPr/>
        </p:nvPicPr>
        <p:blipFill rotWithShape="1">
          <a:blip r:embed="rId4">
            <a:extLst>
              <a:ext uri="{28A0092B-C50C-407E-A947-70E740481C1C}">
                <a14:useLocalDpi xmlns:a14="http://schemas.microsoft.com/office/drawing/2010/main" val="0"/>
              </a:ext>
            </a:extLst>
          </a:blip>
          <a:srcRect l="17728" t="25933" r="17169" b="29195"/>
          <a:stretch/>
        </p:blipFill>
        <p:spPr bwMode="auto">
          <a:xfrm>
            <a:off x="5200373" y="742905"/>
            <a:ext cx="1294638" cy="44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14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26</a:t>
            </a:r>
          </a:p>
        </p:txBody>
      </p:sp>
      <p:sp>
        <p:nvSpPr>
          <p:cNvPr id="9" name="TextBox 8"/>
          <p:cNvSpPr txBox="1"/>
          <p:nvPr/>
        </p:nvSpPr>
        <p:spPr>
          <a:xfrm>
            <a:off x="-1" y="5168415"/>
            <a:ext cx="9127711" cy="1477328"/>
          </a:xfrm>
          <a:prstGeom prst="rect">
            <a:avLst/>
          </a:prstGeom>
          <a:noFill/>
        </p:spPr>
        <p:txBody>
          <a:bodyPr wrap="square" rtlCol="0">
            <a:spAutoFit/>
          </a:bodyPr>
          <a:lstStyle/>
          <a:p>
            <a:r>
              <a:rPr lang="en-US" sz="1500" dirty="0">
                <a:solidFill>
                  <a:schemeClr val="tx1">
                    <a:lumMod val="75000"/>
                    <a:lumOff val="25000"/>
                  </a:schemeClr>
                </a:solidFill>
                <a:latin typeface="Franklin Gothic Book" panose="020B0503020102020204" pitchFamily="34" charset="0"/>
                <a:cs typeface="Arial" panose="020B0604020202020204" pitchFamily="34" charset="0"/>
              </a:rPr>
              <a:t>The DWSD Public Affairs team gained </a:t>
            </a:r>
            <a:r>
              <a:rPr lang="en-US" sz="1500" b="1" dirty="0">
                <a:solidFill>
                  <a:schemeClr val="tx1">
                    <a:lumMod val="75000"/>
                    <a:lumOff val="25000"/>
                  </a:schemeClr>
                </a:solidFill>
                <a:latin typeface="Franklin Gothic Book" panose="020B0503020102020204" pitchFamily="34" charset="0"/>
                <a:cs typeface="Arial" panose="020B0604020202020204" pitchFamily="34" charset="0"/>
              </a:rPr>
              <a:t>35</a:t>
            </a:r>
            <a:r>
              <a:rPr lang="en-US" sz="1500" dirty="0">
                <a:solidFill>
                  <a:schemeClr val="tx1">
                    <a:lumMod val="75000"/>
                    <a:lumOff val="25000"/>
                  </a:schemeClr>
                </a:solidFill>
                <a:latin typeface="Franklin Gothic Book" panose="020B0503020102020204" pitchFamily="34" charset="0"/>
                <a:cs typeface="Arial" panose="020B0604020202020204" pitchFamily="34" charset="0"/>
              </a:rPr>
              <a:t> new followers on social media in April 2021, bringing the total number of followers to </a:t>
            </a:r>
            <a:r>
              <a:rPr lang="en-US" sz="1500" b="1" dirty="0">
                <a:solidFill>
                  <a:schemeClr val="tx1">
                    <a:lumMod val="75000"/>
                    <a:lumOff val="25000"/>
                  </a:schemeClr>
                </a:solidFill>
                <a:latin typeface="Franklin Gothic Book" panose="020B0503020102020204" pitchFamily="34" charset="0"/>
                <a:cs typeface="Arial" panose="020B0604020202020204" pitchFamily="34" charset="0"/>
              </a:rPr>
              <a:t>11,913</a:t>
            </a:r>
            <a:r>
              <a:rPr lang="en-US" sz="1500" dirty="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297,627 impressions and 2,232 link clicks for the month. The top performing Facebook post was on April 8 and was DWSD’s job announcement for Field Services Technicians. The post had a total engagement of 78 and 16 reactions. April 6 was the top performing Twitter post about the City of Detroit’s neighborhood vaccination sites. The top performing Instagram post was on April 21 highlighting a water saving tip on washing fruits and vegetables.     </a:t>
            </a:r>
          </a:p>
        </p:txBody>
      </p:sp>
      <p:cxnSp>
        <p:nvCxnSpPr>
          <p:cNvPr id="10" name="Straight Connector 9"/>
          <p:cNvCxnSpPr/>
          <p:nvPr/>
        </p:nvCxnSpPr>
        <p:spPr>
          <a:xfrm flipH="1">
            <a:off x="-16290" y="518371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Social Media Activity</a:t>
            </a:r>
          </a:p>
        </p:txBody>
      </p:sp>
      <p:grpSp>
        <p:nvGrpSpPr>
          <p:cNvPr id="2" name="Group 1"/>
          <p:cNvGrpSpPr/>
          <p:nvPr/>
        </p:nvGrpSpPr>
        <p:grpSpPr>
          <a:xfrm>
            <a:off x="203629" y="1326002"/>
            <a:ext cx="8736739" cy="3775581"/>
            <a:chOff x="219550" y="1508882"/>
            <a:chExt cx="8736739" cy="3775581"/>
          </a:xfrm>
        </p:grpSpPr>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8,615</a:t>
              </a:r>
            </a:p>
            <a:p>
              <a:pPr algn="ctr"/>
              <a:r>
                <a:rPr lang="en-US" sz="1600" b="1" dirty="0">
                  <a:solidFill>
                    <a:schemeClr val="bg1"/>
                  </a:solidFill>
                  <a:latin typeface="Franklin Gothic Book" panose="020B0503020102020204" pitchFamily="34" charset="0"/>
                </a:rPr>
                <a:t>Total Followers on Facebook</a:t>
              </a: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1,760</a:t>
              </a:r>
            </a:p>
            <a:p>
              <a:pPr algn="ctr"/>
              <a:r>
                <a:rPr lang="en-US" sz="1600" b="1" dirty="0">
                  <a:solidFill>
                    <a:schemeClr val="bg1"/>
                  </a:solidFill>
                  <a:latin typeface="Franklin Gothic Book" panose="020B0503020102020204" pitchFamily="34" charset="0"/>
                </a:rPr>
                <a:t>Total Followers on Twitter</a:t>
              </a:r>
            </a:p>
          </p:txBody>
        </p: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1,538</a:t>
              </a:r>
            </a:p>
            <a:p>
              <a:pPr algn="ctr"/>
              <a:r>
                <a:rPr lang="en-US" sz="1600" b="1" dirty="0">
                  <a:solidFill>
                    <a:schemeClr val="bg1"/>
                  </a:solidFill>
                  <a:latin typeface="Franklin Gothic Book" panose="020B0503020102020204" pitchFamily="34" charset="0"/>
                </a:rPr>
                <a:t>Total Followers on Instagram</a:t>
              </a: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6</a:t>
              </a:r>
            </a:p>
            <a:p>
              <a:pPr algn="ctr"/>
              <a:r>
                <a:rPr lang="en-US" sz="1600" b="1" dirty="0">
                  <a:solidFill>
                    <a:schemeClr val="bg1"/>
                  </a:solidFill>
                  <a:latin typeface="Franklin Gothic Book" panose="020B0503020102020204" pitchFamily="34" charset="0"/>
                </a:rPr>
                <a:t>New Facebook Followers</a:t>
              </a: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2</a:t>
              </a:r>
            </a:p>
            <a:p>
              <a:pPr algn="ctr"/>
              <a:r>
                <a:rPr lang="en-US" sz="1600" b="1" dirty="0">
                  <a:solidFill>
                    <a:schemeClr val="bg1"/>
                  </a:solidFill>
                  <a:latin typeface="Franklin Gothic Book" panose="020B0503020102020204" pitchFamily="34" charset="0"/>
                </a:rPr>
                <a:t>New Twitter Followers</a:t>
              </a: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27</a:t>
              </a:r>
            </a:p>
            <a:p>
              <a:pPr algn="ctr"/>
              <a:r>
                <a:rPr lang="en-US" sz="1600" b="1" dirty="0">
                  <a:solidFill>
                    <a:schemeClr val="bg1"/>
                  </a:solidFill>
                  <a:latin typeface="Franklin Gothic Book" panose="020B0503020102020204" pitchFamily="34" charset="0"/>
                </a:rPr>
                <a:t>New Instagram Followers</a:t>
              </a: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3,619</a:t>
              </a:r>
            </a:p>
            <a:p>
              <a:pPr algn="ctr"/>
              <a:r>
                <a:rPr lang="en-US" sz="1600" b="1" dirty="0">
                  <a:solidFill>
                    <a:schemeClr val="bg1"/>
                  </a:solidFill>
                  <a:latin typeface="Franklin Gothic Book" panose="020B0503020102020204" pitchFamily="34" charset="0"/>
                </a:rPr>
                <a:t>Engagement on Facebook</a:t>
              </a: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39</a:t>
              </a:r>
            </a:p>
            <a:p>
              <a:pPr algn="ctr"/>
              <a:r>
                <a:rPr lang="en-US" sz="1600" b="1" dirty="0">
                  <a:solidFill>
                    <a:schemeClr val="bg1"/>
                  </a:solidFill>
                  <a:latin typeface="Franklin Gothic Book" panose="020B0503020102020204" pitchFamily="34" charset="0"/>
                </a:rPr>
                <a:t>Engagement on Instagram</a:t>
              </a: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141</a:t>
              </a:r>
            </a:p>
            <a:p>
              <a:pPr algn="ctr"/>
              <a:r>
                <a:rPr lang="en-US" sz="1600" b="1" dirty="0">
                  <a:solidFill>
                    <a:schemeClr val="bg1"/>
                  </a:solidFill>
                  <a:latin typeface="Franklin Gothic Book" panose="020B0503020102020204" pitchFamily="34" charset="0"/>
                </a:rPr>
                <a:t>Engagement on Twitter</a:t>
              </a:r>
            </a:p>
          </p:txBody>
        </p:sp>
      </p:grpSp>
    </p:spTree>
    <p:extLst>
      <p:ext uri="{BB962C8B-B14F-4D97-AF65-F5344CB8AC3E}">
        <p14:creationId xmlns:p14="http://schemas.microsoft.com/office/powerpoint/2010/main" val="1830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Information Technology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52434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26</a:t>
            </a:r>
          </a:p>
        </p:txBody>
      </p:sp>
      <p:sp>
        <p:nvSpPr>
          <p:cNvPr id="33" name="Rectangle 32"/>
          <p:cNvSpPr/>
          <p:nvPr/>
        </p:nvSpPr>
        <p:spPr>
          <a:xfrm>
            <a:off x="9350625" y="8429709"/>
            <a:ext cx="887760" cy="830997"/>
          </a:xfrm>
          <a:prstGeom prst="rect">
            <a:avLst/>
          </a:prstGeom>
        </p:spPr>
        <p:txBody>
          <a:bodyPr wrap="square">
            <a:sp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Top Ten Projects Scorecard</a:t>
            </a:r>
          </a:p>
        </p:txBody>
      </p:sp>
      <p:graphicFrame>
        <p:nvGraphicFramePr>
          <p:cNvPr id="7" name="Table 6"/>
          <p:cNvGraphicFramePr>
            <a:graphicFrameLocks noGrp="1"/>
          </p:cNvGraphicFramePr>
          <p:nvPr>
            <p:extLst>
              <p:ext uri="{D42A27DB-BD31-4B8C-83A1-F6EECF244321}">
                <p14:modId xmlns:p14="http://schemas.microsoft.com/office/powerpoint/2010/main" val="3989659803"/>
              </p:ext>
            </p:extLst>
          </p:nvPr>
        </p:nvGraphicFramePr>
        <p:xfrm>
          <a:off x="274321" y="1413164"/>
          <a:ext cx="8686800" cy="4123942"/>
        </p:xfrm>
        <a:graphic>
          <a:graphicData uri="http://schemas.openxmlformats.org/drawingml/2006/table">
            <a:tbl>
              <a:tblPr/>
              <a:tblGrid>
                <a:gridCol w="517071">
                  <a:extLst>
                    <a:ext uri="{9D8B030D-6E8A-4147-A177-3AD203B41FA5}">
                      <a16:colId xmlns:a16="http://schemas.microsoft.com/office/drawing/2014/main" val="2611656143"/>
                    </a:ext>
                  </a:extLst>
                </a:gridCol>
                <a:gridCol w="2188937">
                  <a:extLst>
                    <a:ext uri="{9D8B030D-6E8A-4147-A177-3AD203B41FA5}">
                      <a16:colId xmlns:a16="http://schemas.microsoft.com/office/drawing/2014/main" val="836660173"/>
                    </a:ext>
                  </a:extLst>
                </a:gridCol>
                <a:gridCol w="551543">
                  <a:extLst>
                    <a:ext uri="{9D8B030D-6E8A-4147-A177-3AD203B41FA5}">
                      <a16:colId xmlns:a16="http://schemas.microsoft.com/office/drawing/2014/main" val="1355638671"/>
                    </a:ext>
                  </a:extLst>
                </a:gridCol>
                <a:gridCol w="747520">
                  <a:extLst>
                    <a:ext uri="{9D8B030D-6E8A-4147-A177-3AD203B41FA5}">
                      <a16:colId xmlns:a16="http://schemas.microsoft.com/office/drawing/2014/main" val="751172216"/>
                    </a:ext>
                  </a:extLst>
                </a:gridCol>
                <a:gridCol w="658368">
                  <a:extLst>
                    <a:ext uri="{9D8B030D-6E8A-4147-A177-3AD203B41FA5}">
                      <a16:colId xmlns:a16="http://schemas.microsoft.com/office/drawing/2014/main" val="3294333198"/>
                    </a:ext>
                  </a:extLst>
                </a:gridCol>
                <a:gridCol w="3049543">
                  <a:extLst>
                    <a:ext uri="{9D8B030D-6E8A-4147-A177-3AD203B41FA5}">
                      <a16:colId xmlns:a16="http://schemas.microsoft.com/office/drawing/2014/main" val="1669574505"/>
                    </a:ext>
                  </a:extLst>
                </a:gridCol>
                <a:gridCol w="973818">
                  <a:extLst>
                    <a:ext uri="{9D8B030D-6E8A-4147-A177-3AD203B41FA5}">
                      <a16:colId xmlns:a16="http://schemas.microsoft.com/office/drawing/2014/main" val="1744188343"/>
                    </a:ext>
                  </a:extLst>
                </a:gridCol>
              </a:tblGrid>
              <a:tr h="398532">
                <a:tc>
                  <a:txBody>
                    <a:bodyPr/>
                    <a:lstStyle/>
                    <a:p>
                      <a:pPr algn="l" fontAlgn="b"/>
                      <a:r>
                        <a:rPr lang="en-US" sz="800" b="1" i="0" u="none" strike="noStrike" dirty="0">
                          <a:solidFill>
                            <a:srgbClr val="FFFFFF"/>
                          </a:solidFill>
                          <a:effectLst/>
                          <a:latin typeface="Franklin Gothic Book" panose="020B0503020102020204" pitchFamily="34" charset="0"/>
                        </a:rPr>
                        <a:t>Exec. Priority Score</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Sorted by Adjusted Priority Score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PM</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Total Investment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Revised Target Date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Status/ Issues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Current Phase</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extLst>
                  <a:ext uri="{0D108BD9-81ED-4DB2-BD59-A6C34878D82A}">
                    <a16:rowId xmlns:a16="http://schemas.microsoft.com/office/drawing/2014/main" val="2482198875"/>
                  </a:ext>
                </a:extLst>
              </a:tr>
              <a:tr h="372541">
                <a:tc>
                  <a:txBody>
                    <a:bodyPr/>
                    <a:lstStyle/>
                    <a:p>
                      <a:pPr algn="ctr" fontAlgn="b"/>
                      <a:r>
                        <a:rPr lang="en-US" sz="800" b="0" i="0" u="none" strike="noStrike" dirty="0">
                          <a:solidFill>
                            <a:srgbClr val="595959"/>
                          </a:solidFill>
                          <a:effectLst/>
                          <a:latin typeface="Franklin Gothic Book" panose="020B0503020102020204" pitchFamily="34" charset="0"/>
                        </a:rPr>
                        <a:t>1</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Customer Service-2:enQuesta 6.0 Upgrade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E Taiariol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1,400,000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5/1/2022</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Initial Test List Development is complete.  Moving towards detailed review of</a:t>
                      </a:r>
                      <a:r>
                        <a:rPr lang="en-US" sz="800" b="0" i="0" u="none" strike="noStrike" baseline="0" dirty="0">
                          <a:solidFill>
                            <a:srgbClr val="595959"/>
                          </a:solidFill>
                          <a:effectLst/>
                          <a:latin typeface="Franklin Gothic Book" panose="020B0503020102020204" pitchFamily="34" charset="0"/>
                        </a:rPr>
                        <a:t> Test List and Test Case development.  Training Plan development has begun.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00797975"/>
                  </a:ext>
                </a:extLst>
              </a:tr>
              <a:tr h="372541">
                <a:tc>
                  <a:txBody>
                    <a:bodyPr/>
                    <a:lstStyle/>
                    <a:p>
                      <a:pPr algn="ctr" fontAlgn="b"/>
                      <a:r>
                        <a:rPr lang="en-US" sz="800" b="0" i="0" u="none" strike="noStrike" dirty="0">
                          <a:solidFill>
                            <a:srgbClr val="595959"/>
                          </a:solidFill>
                          <a:effectLst/>
                          <a:latin typeface="Franklin Gothic Book" panose="020B0503020102020204" pitchFamily="34" charset="0"/>
                        </a:rPr>
                        <a:t>2</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Customer Service-7:enQuestaLink (Service Link Replacement)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619,500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595959"/>
                          </a:solidFill>
                          <a:effectLst/>
                          <a:latin typeface="Franklin Gothic Book" panose="020B0503020102020204" pitchFamily="34" charset="0"/>
                        </a:rPr>
                        <a:t>6/30/2021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595959"/>
                          </a:solidFill>
                          <a:effectLst/>
                          <a:latin typeface="Franklin Gothic Book" panose="020B0503020102020204" pitchFamily="34" charset="0"/>
                        </a:rPr>
                        <a:t>Development Environment</a:t>
                      </a:r>
                      <a:r>
                        <a:rPr lang="en-US" sz="800" b="0" i="0" u="none" strike="noStrike" baseline="0" dirty="0">
                          <a:solidFill>
                            <a:srgbClr val="595959"/>
                          </a:solidFill>
                          <a:effectLst/>
                          <a:latin typeface="Franklin Gothic Book" panose="020B0503020102020204" pitchFamily="34" charset="0"/>
                        </a:rPr>
                        <a:t> complete.  Pre-Prod build currently on going.  Preparing for Go Live 5/15-5/17.</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26545"/>
                  </a:ext>
                </a:extLst>
              </a:tr>
              <a:tr h="372541">
                <a:tc>
                  <a:txBody>
                    <a:bodyPr/>
                    <a:lstStyle/>
                    <a:p>
                      <a:pPr algn="ctr" fontAlgn="b"/>
                      <a:r>
                        <a:rPr lang="en-US" sz="800" b="0" i="0" u="none" strike="noStrike" dirty="0">
                          <a:solidFill>
                            <a:srgbClr val="595959"/>
                          </a:solidFill>
                          <a:effectLst/>
                          <a:latin typeface="Franklin Gothic Book" panose="020B0503020102020204" pitchFamily="34" charset="0"/>
                        </a:rPr>
                        <a:t>3</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kern="1200" dirty="0">
                          <a:solidFill>
                            <a:srgbClr val="595959"/>
                          </a:solidFill>
                          <a:effectLst/>
                          <a:latin typeface="Franklin Gothic Book" panose="020B0503020102020204" pitchFamily="34" charset="0"/>
                          <a:ea typeface="+mn-ea"/>
                          <a:cs typeface="Calibri" panose="020F0502020204030204" pitchFamily="34" charset="0"/>
                        </a:rPr>
                        <a:t>Operations (M&amp;R, MTR OPS,Fleet)-2:Itron Meter Replacement</a:t>
                      </a:r>
                      <a:endParaRPr lang="en-US" sz="800" b="0" i="0" u="none" strike="noStrike" dirty="0">
                        <a:solidFill>
                          <a:srgbClr val="595959"/>
                        </a:solidFill>
                        <a:effectLst/>
                        <a:latin typeface="Franklin Gothic Book" panose="020B0503020102020204" pitchFamily="34" charset="0"/>
                        <a:cs typeface="Calibri" panose="020F050202020403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1,000,000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12/31/2022</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Development of</a:t>
                      </a:r>
                      <a:r>
                        <a:rPr lang="en-US" sz="800" b="0" i="0" u="none" strike="noStrike" baseline="0" dirty="0">
                          <a:solidFill>
                            <a:srgbClr val="595959"/>
                          </a:solidFill>
                          <a:effectLst/>
                          <a:latin typeface="Franklin Gothic Book" panose="020B0503020102020204" pitchFamily="34" charset="0"/>
                        </a:rPr>
                        <a:t> work force management has begun in preparation for rollout tentatively scheduled for early 2022.  </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05042691"/>
                  </a:ext>
                </a:extLst>
              </a:tr>
              <a:tr h="372541">
                <a:tc>
                  <a:txBody>
                    <a:bodyPr/>
                    <a:lstStyle/>
                    <a:p>
                      <a:pPr algn="ctr" fontAlgn="b"/>
                      <a:r>
                        <a:rPr lang="en-US" sz="800" b="0" i="0" u="none" strike="noStrike" dirty="0">
                          <a:solidFill>
                            <a:srgbClr val="595959"/>
                          </a:solidFill>
                          <a:effectLst/>
                          <a:latin typeface="Franklin Gothic Book" panose="020B0503020102020204" pitchFamily="34" charset="0"/>
                        </a:rPr>
                        <a:t>4</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Engineering-2:GIS</a:t>
                      </a:r>
                      <a:r>
                        <a:rPr lang="en-US" sz="800" b="0" i="0" u="none" strike="noStrike" baseline="0" dirty="0">
                          <a:solidFill>
                            <a:srgbClr val="595959"/>
                          </a:solidFill>
                          <a:effectLst/>
                          <a:latin typeface="Franklin Gothic Book" panose="020B0503020102020204" pitchFamily="34" charset="0"/>
                        </a:rPr>
                        <a:t> Maintenance/As-Builts into Box</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2500,000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595959"/>
                        </a:solidFill>
                        <a:effectLst/>
                        <a:latin typeface="Franklin Gothic Book" panose="020B0503020102020204" pitchFamily="34" charset="0"/>
                      </a:endParaRPr>
                    </a:p>
                    <a:p>
                      <a:pPr algn="ctr" fontAlgn="b"/>
                      <a:endParaRPr lang="en-US" sz="800" b="0" i="0" u="none" strike="noStrike" dirty="0">
                        <a:solidFill>
                          <a:srgbClr val="595959"/>
                        </a:solidFill>
                        <a:effectLst/>
                        <a:latin typeface="Franklin Gothic Book" panose="020B0503020102020204" pitchFamily="34" charset="0"/>
                      </a:endParaRPr>
                    </a:p>
                    <a:p>
                      <a:pPr algn="ctr" fontAlgn="b"/>
                      <a:r>
                        <a:rPr lang="en-US" sz="800" b="0" i="0" u="none" strike="noStrike" dirty="0">
                          <a:solidFill>
                            <a:srgbClr val="595959"/>
                          </a:solidFill>
                          <a:effectLst/>
                          <a:latin typeface="Franklin Gothic Book" panose="020B0503020102020204" pitchFamily="34" charset="0"/>
                        </a:rPr>
                        <a:t>6/30/21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baseline="0" dirty="0">
                          <a:solidFill>
                            <a:srgbClr val="595959"/>
                          </a:solidFill>
                          <a:effectLst/>
                          <a:latin typeface="Franklin Gothic Book" panose="020B0503020102020204" pitchFamily="34" charset="0"/>
                        </a:rPr>
                        <a:t>Moved to Top 10.  Project scoped modified and stakeholder meeting set for 5/12/21.</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910075"/>
                  </a:ext>
                </a:extLst>
              </a:tr>
              <a:tr h="372541">
                <a:tc>
                  <a:txBody>
                    <a:bodyPr/>
                    <a:lstStyle/>
                    <a:p>
                      <a:pPr algn="ctr" fontAlgn="b"/>
                      <a:r>
                        <a:rPr lang="en-US" sz="800" b="0" i="0" u="none" strike="noStrike" dirty="0">
                          <a:solidFill>
                            <a:srgbClr val="595959"/>
                          </a:solidFill>
                          <a:effectLst/>
                          <a:latin typeface="Franklin Gothic Book" panose="020B0503020102020204" pitchFamily="34" charset="0"/>
                        </a:rPr>
                        <a:t>5</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Customer Service-3: Customer Service Portal v2.0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595959"/>
                        </a:solidFill>
                        <a:effectLst/>
                        <a:latin typeface="Franklin Gothic Book" panose="020B05030201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C Penoza</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455,000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5/31/2021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595959"/>
                          </a:solidFill>
                          <a:effectLst/>
                          <a:latin typeface="Franklin Gothic Book" panose="020B0503020102020204" pitchFamily="34" charset="0"/>
                        </a:rPr>
                        <a:t>Demo of new UI changes has been reviewed and approved.  Tentative go live for late May.  Additional features planned for Late June Launch.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79191946"/>
                  </a:ext>
                </a:extLst>
              </a:tr>
              <a:tr h="372541">
                <a:tc>
                  <a:txBody>
                    <a:bodyPr/>
                    <a:lstStyle/>
                    <a:p>
                      <a:pPr algn="ctr" fontAlgn="b"/>
                      <a:r>
                        <a:rPr lang="en-US" sz="800" b="0" i="0" u="none" strike="noStrike" dirty="0">
                          <a:solidFill>
                            <a:srgbClr val="595959"/>
                          </a:solidFill>
                          <a:effectLst/>
                          <a:latin typeface="Franklin Gothic Book" panose="020B0503020102020204" pitchFamily="34" charset="0"/>
                        </a:rPr>
                        <a:t>6</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Administrative</a:t>
                      </a:r>
                      <a:r>
                        <a:rPr lang="en-US" sz="800" b="0" i="0" u="none" strike="noStrike" baseline="0" dirty="0">
                          <a:solidFill>
                            <a:srgbClr val="595959"/>
                          </a:solidFill>
                          <a:effectLst/>
                          <a:latin typeface="Franklin Gothic Book" panose="020B0503020102020204" pitchFamily="34" charset="0"/>
                        </a:rPr>
                        <a:t> and Comliance-2:GLWA Separation - Computers</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595959"/>
                          </a:solidFill>
                          <a:effectLst/>
                          <a:latin typeface="Franklin Gothic Book" panose="020B0503020102020204" pitchFamily="34" charset="0"/>
                        </a:rPr>
                        <a:t>5/31/2021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595959"/>
                          </a:solidFill>
                          <a:effectLst/>
                          <a:latin typeface="Franklin Gothic Book" panose="020B0503020102020204" pitchFamily="34" charset="0"/>
                        </a:rPr>
                        <a:t>DWSD IT is actively rolling out new images and cutting over staff to the new network.</a:t>
                      </a:r>
                      <a:r>
                        <a:rPr lang="en-US" sz="800" b="0" i="0" u="none" strike="noStrike" baseline="0" dirty="0">
                          <a:solidFill>
                            <a:srgbClr val="595959"/>
                          </a:solidFill>
                          <a:effectLst/>
                          <a:latin typeface="Franklin Gothic Book" panose="020B0503020102020204" pitchFamily="34" charset="0"/>
                        </a:rPr>
                        <a:t>  All buildings except West Yard and CSF have been cut over.  Beginning rollout to At Home Staff</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Active</a:t>
                      </a:r>
                      <a:r>
                        <a:rPr lang="en-US" sz="800" b="0" i="0" u="none" strike="noStrike" baseline="0" dirty="0">
                          <a:solidFill>
                            <a:srgbClr val="595959"/>
                          </a:solidFill>
                          <a:effectLst/>
                          <a:latin typeface="Franklin Gothic Book" panose="020B0503020102020204" pitchFamily="34" charset="0"/>
                        </a:rPr>
                        <a:t> Implementation</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317095"/>
                  </a:ext>
                </a:extLst>
              </a:tr>
              <a:tr h="372541">
                <a:tc>
                  <a:txBody>
                    <a:bodyPr/>
                    <a:lstStyle/>
                    <a:p>
                      <a:pPr algn="ctr" fontAlgn="b"/>
                      <a:r>
                        <a:rPr lang="en-US" sz="800" b="0" i="0" u="none" strike="noStrike" dirty="0">
                          <a:solidFill>
                            <a:srgbClr val="595959"/>
                          </a:solidFill>
                          <a:effectLst/>
                          <a:latin typeface="Franklin Gothic Book" panose="020B0503020102020204" pitchFamily="34" charset="0"/>
                        </a:rPr>
                        <a:t>7</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eSignature Standard for Contracts and Forms</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4/30/2021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595959"/>
                          </a:solidFill>
                          <a:effectLst/>
                          <a:latin typeface="Franklin Gothic Book" panose="020B0503020102020204" pitchFamily="34" charset="0"/>
                        </a:rPr>
                        <a:t>Training is currently in progress for additional business</a:t>
                      </a:r>
                      <a:r>
                        <a:rPr lang="en-US" sz="800" b="0" i="0" u="none" strike="noStrike" baseline="0" dirty="0">
                          <a:solidFill>
                            <a:srgbClr val="595959"/>
                          </a:solidFill>
                          <a:effectLst/>
                          <a:latin typeface="Franklin Gothic Book" panose="020B0503020102020204" pitchFamily="34" charset="0"/>
                        </a:rPr>
                        <a:t> units including IT and Legal.  </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87824502"/>
                  </a:ext>
                </a:extLst>
              </a:tr>
              <a:tr h="372541">
                <a:tc>
                  <a:txBody>
                    <a:bodyPr/>
                    <a:lstStyle/>
                    <a:p>
                      <a:pPr algn="ctr" fontAlgn="b"/>
                      <a:r>
                        <a:rPr lang="en-US" sz="800" b="0" i="0" u="none" strike="noStrike" dirty="0">
                          <a:solidFill>
                            <a:srgbClr val="595959"/>
                          </a:solidFill>
                          <a:effectLst/>
                          <a:latin typeface="Franklin Gothic Book" panose="020B0503020102020204" pitchFamily="34" charset="0"/>
                        </a:rPr>
                        <a:t>8</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Engineering-1:eBuilder</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595959"/>
                          </a:solidFill>
                          <a:effectLst/>
                          <a:latin typeface="Franklin Gothic Book" panose="020B0503020102020204" pitchFamily="34" charset="0"/>
                        </a:rPr>
                        <a:t>5/01/21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Resolved technical issues allowing the project to move forward with data exchange and dashboard</a:t>
                      </a:r>
                      <a:r>
                        <a:rPr lang="en-US" sz="800" b="0" i="0" u="none" strike="noStrike" baseline="0" dirty="0">
                          <a:solidFill>
                            <a:srgbClr val="595959"/>
                          </a:solidFill>
                          <a:effectLst/>
                          <a:latin typeface="Franklin Gothic Book" panose="020B0503020102020204" pitchFamily="34" charset="0"/>
                        </a:rPr>
                        <a:t> development.</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018586"/>
                  </a:ext>
                </a:extLst>
              </a:tr>
              <a:tr h="372541">
                <a:tc>
                  <a:txBody>
                    <a:bodyPr/>
                    <a:lstStyle/>
                    <a:p>
                      <a:pPr algn="ctr" fontAlgn="b"/>
                      <a:r>
                        <a:rPr lang="en-US" sz="800" b="0" i="0" u="none" strike="noStrike" dirty="0">
                          <a:solidFill>
                            <a:srgbClr val="595959"/>
                          </a:solidFill>
                          <a:effectLst/>
                          <a:latin typeface="Franklin Gothic Book" panose="020B0503020102020204" pitchFamily="34" charset="0"/>
                        </a:rPr>
                        <a:t>9</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Office of CFO-1: Oracle Supply Chain</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C. Penoza</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1,000,000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TBD</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Working to resolve issues with City contract.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Procurement</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30110689"/>
                  </a:ext>
                </a:extLst>
              </a:tr>
              <a:tr h="372541">
                <a:tc>
                  <a:txBody>
                    <a:bodyPr/>
                    <a:lstStyle/>
                    <a:p>
                      <a:pPr algn="ctr" fontAlgn="b"/>
                      <a:r>
                        <a:rPr lang="en-US" sz="800" b="0" i="0" u="none" strike="noStrike" dirty="0">
                          <a:solidFill>
                            <a:srgbClr val="595959"/>
                          </a:solidFill>
                          <a:effectLst/>
                          <a:latin typeface="Franklin Gothic Book" panose="020B0503020102020204" pitchFamily="34" charset="0"/>
                        </a:rPr>
                        <a:t>10</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Customer</a:t>
                      </a:r>
                      <a:r>
                        <a:rPr lang="en-US" sz="800" b="0" i="0" u="none" strike="noStrike" baseline="0" dirty="0">
                          <a:solidFill>
                            <a:srgbClr val="595959"/>
                          </a:solidFill>
                          <a:effectLst/>
                          <a:latin typeface="Franklin Gothic Book" panose="020B0503020102020204" pitchFamily="34" charset="0"/>
                        </a:rPr>
                        <a:t> Service-1:IVR Call Center Replacement</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800,000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595959"/>
                          </a:solidFill>
                          <a:effectLst/>
                          <a:latin typeface="Franklin Gothic Book" panose="020B0503020102020204" pitchFamily="34" charset="0"/>
                        </a:rPr>
                        <a:t>6/30/2021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595959"/>
                          </a:solidFill>
                          <a:effectLst/>
                          <a:latin typeface="Franklin Gothic Book" panose="020B0503020102020204" pitchFamily="34" charset="0"/>
                        </a:rPr>
                        <a:t>Phase 1 complete.  Outbound calling for appointment reminders and Work Force Management is progressing through design phases.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916366"/>
                  </a:ext>
                </a:extLst>
              </a:tr>
            </a:tbl>
          </a:graphicData>
        </a:graphic>
      </p:graphicFrame>
    </p:spTree>
    <p:extLst>
      <p:ext uri="{BB962C8B-B14F-4D97-AF65-F5344CB8AC3E}">
        <p14:creationId xmlns:p14="http://schemas.microsoft.com/office/powerpoint/2010/main" val="3825521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B17F2E70-4563-40FB-853D-B99D4CA5DA9F}"/>
              </a:ext>
            </a:extLst>
          </p:cNvPr>
          <p:cNvGraphicFramePr>
            <a:graphicFrameLocks/>
          </p:cNvGraphicFramePr>
          <p:nvPr>
            <p:extLst>
              <p:ext uri="{D42A27DB-BD31-4B8C-83A1-F6EECF244321}">
                <p14:modId xmlns:p14="http://schemas.microsoft.com/office/powerpoint/2010/main" val="235642063"/>
              </p:ext>
            </p:extLst>
          </p:nvPr>
        </p:nvGraphicFramePr>
        <p:xfrm>
          <a:off x="101462" y="1286777"/>
          <a:ext cx="6080760" cy="4764024"/>
        </p:xfrm>
        <a:graphic>
          <a:graphicData uri="http://schemas.openxmlformats.org/drawingml/2006/chart">
            <c:chart xmlns:c="http://schemas.openxmlformats.org/drawingml/2006/chart" xmlns:r="http://schemas.openxmlformats.org/officeDocument/2006/relationships" r:id="rId2"/>
          </a:graphicData>
        </a:graphic>
      </p:graphicFrame>
      <p:sp>
        <p:nvSpPr>
          <p:cNvPr id="15" name="Slide Number Placeholder 1"/>
          <p:cNvSpPr>
            <a:spLocks noGrp="1"/>
          </p:cNvSpPr>
          <p:nvPr>
            <p:ph type="sldNum" sz="quarter" idx="12"/>
          </p:nvPr>
        </p:nvSpPr>
        <p:spPr>
          <a:xfrm>
            <a:off x="1855304" y="6625395"/>
            <a:ext cx="2743200" cy="365125"/>
          </a:xfrm>
        </p:spPr>
        <p:txBody>
          <a:bodyPr/>
          <a:lstStyle/>
          <a:p>
            <a:r>
              <a:rPr lang="en-US" dirty="0"/>
              <a:t>27</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Application Availability</a:t>
            </a:r>
          </a:p>
        </p:txBody>
      </p:sp>
      <p:sp>
        <p:nvSpPr>
          <p:cNvPr id="22" name="TextBox 21">
            <a:extLst>
              <a:ext uri="{FF2B5EF4-FFF2-40B4-BE49-F238E27FC236}">
                <a16:creationId xmlns:a16="http://schemas.microsoft.com/office/drawing/2014/main" id="{D410302D-BCCF-41E0-B38D-5D17D9942961}"/>
              </a:ext>
            </a:extLst>
          </p:cNvPr>
          <p:cNvSpPr txBox="1"/>
          <p:nvPr/>
        </p:nvSpPr>
        <p:spPr>
          <a:xfrm>
            <a:off x="4572000" y="4729172"/>
            <a:ext cx="1308725" cy="816185"/>
          </a:xfrm>
          <a:prstGeom prst="rect">
            <a:avLst/>
          </a:prstGeom>
          <a:noFill/>
          <a:ln>
            <a:solidFill>
              <a:srgbClr val="4472C4"/>
            </a:solidFill>
          </a:ln>
        </p:spPr>
        <p:txBody>
          <a:bodyPr wrap="square" rtlCol="0">
            <a:spAutoFit/>
          </a:bodyPr>
          <a:lstStyle/>
          <a:p>
            <a:r>
              <a:rPr lang="en-US" sz="1568" dirty="0">
                <a:solidFill>
                  <a:srgbClr val="279989"/>
                </a:solidFill>
                <a:latin typeface="Franklin Gothic Book" panose="020B0503020102020204" pitchFamily="34" charset="0"/>
              </a:rPr>
              <a:t>Systems Availability </a:t>
            </a:r>
          </a:p>
          <a:p>
            <a:r>
              <a:rPr lang="en-US" sz="1568" dirty="0">
                <a:solidFill>
                  <a:srgbClr val="279989"/>
                </a:solidFill>
                <a:latin typeface="Franklin Gothic Book" panose="020B0503020102020204" pitchFamily="34" charset="0"/>
              </a:rPr>
              <a:t>Last 90 Days</a:t>
            </a:r>
          </a:p>
        </p:txBody>
      </p:sp>
      <p:graphicFrame>
        <p:nvGraphicFramePr>
          <p:cNvPr id="20" name="Table 19"/>
          <p:cNvGraphicFramePr>
            <a:graphicFrameLocks noGrp="1"/>
          </p:cNvGraphicFramePr>
          <p:nvPr>
            <p:extLst>
              <p:ext uri="{D42A27DB-BD31-4B8C-83A1-F6EECF244321}">
                <p14:modId xmlns:p14="http://schemas.microsoft.com/office/powerpoint/2010/main" val="677850322"/>
              </p:ext>
            </p:extLst>
          </p:nvPr>
        </p:nvGraphicFramePr>
        <p:xfrm>
          <a:off x="6754123" y="3181761"/>
          <a:ext cx="1742636" cy="1797285"/>
        </p:xfrm>
        <a:graphic>
          <a:graphicData uri="http://schemas.openxmlformats.org/drawingml/2006/table">
            <a:tbl>
              <a:tblPr>
                <a:tableStyleId>{5C22544A-7EE6-4342-B048-85BDC9FD1C3A}</a:tableStyleId>
              </a:tblPr>
              <a:tblGrid>
                <a:gridCol w="1742636">
                  <a:extLst>
                    <a:ext uri="{9D8B030D-6E8A-4147-A177-3AD203B41FA5}">
                      <a16:colId xmlns:a16="http://schemas.microsoft.com/office/drawing/2014/main" val="1207766451"/>
                    </a:ext>
                  </a:extLst>
                </a:gridCol>
              </a:tblGrid>
              <a:tr h="1075133">
                <a:tc>
                  <a:txBody>
                    <a:bodyPr/>
                    <a:lstStyle/>
                    <a:p>
                      <a:pPr algn="ctr" fontAlgn="ctr"/>
                      <a:r>
                        <a:rPr lang="en-US" sz="4000" b="1" u="none" strike="noStrike" dirty="0">
                          <a:solidFill>
                            <a:schemeClr val="accent3"/>
                          </a:solidFill>
                          <a:effectLst/>
                        </a:rPr>
                        <a:t>100%</a:t>
                      </a:r>
                    </a:p>
                    <a:p>
                      <a:pPr algn="ctr" fontAlgn="ctr"/>
                      <a:r>
                        <a:rPr lang="en-US" sz="1400" b="1" u="none" strike="noStrike" dirty="0">
                          <a:solidFill>
                            <a:schemeClr val="accent3"/>
                          </a:solidFill>
                          <a:effectLst/>
                        </a:rPr>
                        <a:t>SYSTEMS</a:t>
                      </a:r>
                    </a:p>
                    <a:p>
                      <a:pPr algn="ctr" fontAlgn="ctr"/>
                      <a:r>
                        <a:rPr lang="en-US" sz="1400" b="1" u="none" strike="noStrike" dirty="0">
                          <a:solidFill>
                            <a:schemeClr val="accent3"/>
                          </a:solidFill>
                          <a:effectLst/>
                        </a:rPr>
                        <a:t>AVAILABILITY</a:t>
                      </a:r>
                      <a:endParaRPr lang="en-US" sz="1400" b="1" i="0" u="none" strike="noStrike" dirty="0">
                        <a:solidFill>
                          <a:schemeClr val="accent3"/>
                        </a:solidFill>
                        <a:effectLst/>
                        <a:latin typeface="Calibri" panose="020F0502020204030204" pitchFamily="34" charset="0"/>
                      </a:endParaRPr>
                    </a:p>
                  </a:txBody>
                  <a:tcPr marL="6350" marR="6350" marT="6350" marB="0" anchor="ctr">
                    <a:solidFill>
                      <a:srgbClr val="FF0000"/>
                    </a:solidFill>
                  </a:tcPr>
                </a:tc>
                <a:extLst>
                  <a:ext uri="{0D108BD9-81ED-4DB2-BD59-A6C34878D82A}">
                    <a16:rowId xmlns:a16="http://schemas.microsoft.com/office/drawing/2014/main" val="513509336"/>
                  </a:ext>
                </a:extLst>
              </a:tr>
              <a:tr h="722152">
                <a:tc>
                  <a:txBody>
                    <a:bodyPr/>
                    <a:lstStyle/>
                    <a:p>
                      <a:pPr algn="ctr" fontAlgn="ctr"/>
                      <a:r>
                        <a:rPr lang="en-US" sz="1600" u="none" strike="noStrike" dirty="0">
                          <a:effectLst/>
                        </a:rPr>
                        <a:t>99.9% = TARGET</a:t>
                      </a:r>
                      <a:endParaRPr lang="en-US" sz="1600" b="1" i="0" u="none" strike="noStrike" dirty="0">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44950693"/>
                  </a:ext>
                </a:extLst>
              </a:tr>
            </a:tbl>
          </a:graphicData>
        </a:graphic>
      </p:graphicFrame>
      <p:graphicFrame>
        <p:nvGraphicFramePr>
          <p:cNvPr id="11" name="Chart 10">
            <a:extLst>
              <a:ext uri="{FF2B5EF4-FFF2-40B4-BE49-F238E27FC236}">
                <a16:creationId xmlns:a16="http://schemas.microsoft.com/office/drawing/2014/main" id="{B40BFE53-7922-4411-A402-8D7420EA4269}"/>
              </a:ext>
            </a:extLst>
          </p:cNvPr>
          <p:cNvGraphicFramePr>
            <a:graphicFrameLocks/>
          </p:cNvGraphicFramePr>
          <p:nvPr>
            <p:extLst>
              <p:ext uri="{D42A27DB-BD31-4B8C-83A1-F6EECF244321}">
                <p14:modId xmlns:p14="http://schemas.microsoft.com/office/powerpoint/2010/main" val="2882419654"/>
              </p:ext>
            </p:extLst>
          </p:nvPr>
        </p:nvGraphicFramePr>
        <p:xfrm>
          <a:off x="5639660" y="1286777"/>
          <a:ext cx="3429000" cy="1947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605188881"/>
              </p:ext>
            </p:extLst>
          </p:nvPr>
        </p:nvGraphicFramePr>
        <p:xfrm>
          <a:off x="5981430" y="4803008"/>
          <a:ext cx="3087230" cy="1718260"/>
        </p:xfrm>
        <a:graphic>
          <a:graphicData uri="http://schemas.openxmlformats.org/drawingml/2006/table">
            <a:tbl>
              <a:tblPr firstRow="1" firstCol="1" bandRow="1">
                <a:tableStyleId>{5C22544A-7EE6-4342-B048-85BDC9FD1C3A}</a:tableStyleId>
              </a:tblPr>
              <a:tblGrid>
                <a:gridCol w="2193212">
                  <a:extLst>
                    <a:ext uri="{9D8B030D-6E8A-4147-A177-3AD203B41FA5}">
                      <a16:colId xmlns:a16="http://schemas.microsoft.com/office/drawing/2014/main" val="4086984300"/>
                    </a:ext>
                  </a:extLst>
                </a:gridCol>
                <a:gridCol w="894018">
                  <a:extLst>
                    <a:ext uri="{9D8B030D-6E8A-4147-A177-3AD203B41FA5}">
                      <a16:colId xmlns:a16="http://schemas.microsoft.com/office/drawing/2014/main" val="3137737818"/>
                    </a:ext>
                  </a:extLst>
                </a:gridCol>
              </a:tblGrid>
              <a:tr h="219707">
                <a:tc>
                  <a:txBody>
                    <a:bodyPr/>
                    <a:lstStyle/>
                    <a:p>
                      <a:pPr marL="0" marR="0">
                        <a:spcBef>
                          <a:spcPts val="0"/>
                        </a:spcBef>
                        <a:spcAft>
                          <a:spcPts val="0"/>
                        </a:spcAft>
                      </a:pPr>
                      <a:r>
                        <a:rPr lang="en-US" sz="1100" dirty="0">
                          <a:solidFill>
                            <a:schemeClr val="bg1"/>
                          </a:solidFill>
                          <a:effectLst/>
                        </a:rPr>
                        <a:t>April 2021  Cherwell Stats</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219784"/>
                    </a:solidFill>
                  </a:tcPr>
                </a:tc>
                <a:tc>
                  <a:txBody>
                    <a:bodyPr/>
                    <a:lstStyle/>
                    <a:p>
                      <a:pPr marL="0" marR="0">
                        <a:spcBef>
                          <a:spcPts val="0"/>
                        </a:spcBef>
                        <a:spcAft>
                          <a:spcPts val="0"/>
                        </a:spcAft>
                      </a:pPr>
                      <a:r>
                        <a:rPr lang="en-US" sz="1100" dirty="0">
                          <a:solidFill>
                            <a:schemeClr val="bg1"/>
                          </a:solidFill>
                          <a:effectLst/>
                        </a:rPr>
                        <a:t>Totals</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219784"/>
                    </a:solidFill>
                  </a:tcPr>
                </a:tc>
                <a:extLst>
                  <a:ext uri="{0D108BD9-81ED-4DB2-BD59-A6C34878D82A}">
                    <a16:rowId xmlns:a16="http://schemas.microsoft.com/office/drawing/2014/main" val="1282208591"/>
                  </a:ext>
                </a:extLst>
              </a:tr>
              <a:tr h="219707">
                <a:tc>
                  <a:txBody>
                    <a:bodyPr/>
                    <a:lstStyle/>
                    <a:p>
                      <a:pPr marL="0" marR="0">
                        <a:spcBef>
                          <a:spcPts val="0"/>
                        </a:spcBef>
                        <a:spcAft>
                          <a:spcPts val="0"/>
                        </a:spcAft>
                      </a:pPr>
                      <a:r>
                        <a:rPr lang="en-US" sz="1100" dirty="0">
                          <a:solidFill>
                            <a:schemeClr val="bg1"/>
                          </a:solidFill>
                          <a:effectLst/>
                        </a:rPr>
                        <a:t>Total Tickets</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rPr>
                        <a:t>716</a:t>
                      </a:r>
                    </a:p>
                  </a:txBody>
                  <a:tcPr marL="68580" marR="68580" marT="0" marB="0" anchor="b">
                    <a:lnR w="12700" cap="flat" cmpd="sng" algn="ctr">
                      <a:solidFill>
                        <a:schemeClr val="tx1"/>
                      </a:solidFill>
                      <a:prstDash val="solid"/>
                      <a:round/>
                      <a:headEnd type="none" w="med" len="med"/>
                      <a:tailEnd type="none" w="med" len="med"/>
                    </a:lnR>
                    <a:solidFill>
                      <a:srgbClr val="219784"/>
                    </a:solidFill>
                  </a:tcPr>
                </a:tc>
                <a:extLst>
                  <a:ext uri="{0D108BD9-81ED-4DB2-BD59-A6C34878D82A}">
                    <a16:rowId xmlns:a16="http://schemas.microsoft.com/office/drawing/2014/main" val="1180925557"/>
                  </a:ext>
                </a:extLst>
              </a:tr>
              <a:tr h="219707">
                <a:tc>
                  <a:txBody>
                    <a:bodyPr/>
                    <a:lstStyle/>
                    <a:p>
                      <a:pPr marL="0" marR="0">
                        <a:spcBef>
                          <a:spcPts val="0"/>
                        </a:spcBef>
                        <a:spcAft>
                          <a:spcPts val="0"/>
                        </a:spcAft>
                      </a:pPr>
                      <a:r>
                        <a:rPr lang="en-US" sz="1100" dirty="0">
                          <a:solidFill>
                            <a:schemeClr val="bg1"/>
                          </a:solidFill>
                          <a:effectLst/>
                        </a:rPr>
                        <a:t>New </a:t>
                      </a:r>
                      <a:r>
                        <a:rPr lang="en-US" sz="1100" dirty="0">
                          <a:solidFill>
                            <a:schemeClr val="bg1"/>
                          </a:solidFill>
                          <a:effectLst/>
                          <a:latin typeface="Franklin Gothic Book" panose="020B0503020102020204" pitchFamily="34" charset="0"/>
                        </a:rPr>
                        <a:t>Tickets</a:t>
                      </a:r>
                      <a:r>
                        <a:rPr lang="en-US" sz="1100" dirty="0">
                          <a:solidFill>
                            <a:schemeClr val="bg1"/>
                          </a:solidFill>
                          <a:effectLst/>
                        </a:rPr>
                        <a:t> Received</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rPr>
                        <a:t>506</a:t>
                      </a:r>
                    </a:p>
                  </a:txBody>
                  <a:tcPr marL="68580" marR="68580" marT="0" marB="0" anchor="b">
                    <a:lnR w="12700" cap="flat" cmpd="sng" algn="ctr">
                      <a:solidFill>
                        <a:schemeClr val="tx1"/>
                      </a:solidFill>
                      <a:prstDash val="solid"/>
                      <a:round/>
                      <a:headEnd type="none" w="med" len="med"/>
                      <a:tailEnd type="none" w="med" len="med"/>
                    </a:lnR>
                    <a:solidFill>
                      <a:srgbClr val="219784"/>
                    </a:solidFill>
                  </a:tcPr>
                </a:tc>
                <a:extLst>
                  <a:ext uri="{0D108BD9-81ED-4DB2-BD59-A6C34878D82A}">
                    <a16:rowId xmlns:a16="http://schemas.microsoft.com/office/drawing/2014/main" val="570269317"/>
                  </a:ext>
                </a:extLst>
              </a:tr>
              <a:tr h="219707">
                <a:tc>
                  <a:txBody>
                    <a:bodyPr/>
                    <a:lstStyle/>
                    <a:p>
                      <a:pPr marL="0" marR="0">
                        <a:spcBef>
                          <a:spcPts val="0"/>
                        </a:spcBef>
                        <a:spcAft>
                          <a:spcPts val="0"/>
                        </a:spcAft>
                      </a:pPr>
                      <a:r>
                        <a:rPr lang="en-US" sz="1100" dirty="0">
                          <a:solidFill>
                            <a:schemeClr val="bg1"/>
                          </a:solidFill>
                          <a:effectLst/>
                        </a:rPr>
                        <a:t>Total Tickets Resolved</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rPr>
                        <a:t>533</a:t>
                      </a:r>
                    </a:p>
                  </a:txBody>
                  <a:tcPr marL="68580" marR="68580" marT="0" marB="0" anchor="b">
                    <a:lnR w="12700" cap="flat" cmpd="sng" algn="ctr">
                      <a:solidFill>
                        <a:schemeClr val="tx1"/>
                      </a:solidFill>
                      <a:prstDash val="solid"/>
                      <a:round/>
                      <a:headEnd type="none" w="med" len="med"/>
                      <a:tailEnd type="none" w="med" len="med"/>
                    </a:lnR>
                    <a:solidFill>
                      <a:srgbClr val="219784"/>
                    </a:solidFill>
                  </a:tcPr>
                </a:tc>
                <a:extLst>
                  <a:ext uri="{0D108BD9-81ED-4DB2-BD59-A6C34878D82A}">
                    <a16:rowId xmlns:a16="http://schemas.microsoft.com/office/drawing/2014/main" val="3128001011"/>
                  </a:ext>
                </a:extLst>
              </a:tr>
              <a:tr h="219707">
                <a:tc>
                  <a:txBody>
                    <a:bodyPr/>
                    <a:lstStyle/>
                    <a:p>
                      <a:pPr marL="0" marR="0">
                        <a:spcBef>
                          <a:spcPts val="0"/>
                        </a:spcBef>
                        <a:spcAft>
                          <a:spcPts val="0"/>
                        </a:spcAft>
                      </a:pPr>
                      <a:r>
                        <a:rPr lang="en-US" sz="1100" dirty="0">
                          <a:solidFill>
                            <a:schemeClr val="bg1"/>
                          </a:solidFill>
                          <a:effectLst/>
                        </a:rPr>
                        <a:t>Average Time to Resolve in Days</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rPr>
                        <a:t>10</a:t>
                      </a:r>
                    </a:p>
                  </a:txBody>
                  <a:tcPr marL="68580" marR="68580" marT="0" marB="0" anchor="b">
                    <a:lnR w="12700" cap="flat" cmpd="sng" algn="ctr">
                      <a:solidFill>
                        <a:schemeClr val="tx1"/>
                      </a:solidFill>
                      <a:prstDash val="solid"/>
                      <a:round/>
                      <a:headEnd type="none" w="med" len="med"/>
                      <a:tailEnd type="none" w="med" len="med"/>
                    </a:lnR>
                    <a:solidFill>
                      <a:srgbClr val="219784"/>
                    </a:solidFill>
                  </a:tcPr>
                </a:tc>
                <a:extLst>
                  <a:ext uri="{0D108BD9-81ED-4DB2-BD59-A6C34878D82A}">
                    <a16:rowId xmlns:a16="http://schemas.microsoft.com/office/drawing/2014/main" val="223447182"/>
                  </a:ext>
                </a:extLst>
              </a:tr>
              <a:tr h="400018">
                <a:tc>
                  <a:txBody>
                    <a:bodyPr/>
                    <a:lstStyle/>
                    <a:p>
                      <a:pPr marL="0" marR="0">
                        <a:spcBef>
                          <a:spcPts val="0"/>
                        </a:spcBef>
                        <a:spcAft>
                          <a:spcPts val="0"/>
                        </a:spcAft>
                      </a:pPr>
                      <a:r>
                        <a:rPr lang="en-US" sz="1100" dirty="0">
                          <a:solidFill>
                            <a:schemeClr val="bg1"/>
                          </a:solidFill>
                          <a:effectLst/>
                        </a:rPr>
                        <a:t>Total Tickets Resolved within SLA</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rPr>
                        <a:t>487</a:t>
                      </a:r>
                    </a:p>
                  </a:txBody>
                  <a:tcPr marL="68580" marR="68580" marT="0" marB="0" anchor="b">
                    <a:lnR w="12700" cap="flat" cmpd="sng" algn="ctr">
                      <a:solidFill>
                        <a:schemeClr val="tx1"/>
                      </a:solidFill>
                      <a:prstDash val="solid"/>
                      <a:round/>
                      <a:headEnd type="none" w="med" len="med"/>
                      <a:tailEnd type="none" w="med" len="med"/>
                    </a:lnR>
                    <a:solidFill>
                      <a:srgbClr val="219784"/>
                    </a:solidFill>
                  </a:tcPr>
                </a:tc>
                <a:extLst>
                  <a:ext uri="{0D108BD9-81ED-4DB2-BD59-A6C34878D82A}">
                    <a16:rowId xmlns:a16="http://schemas.microsoft.com/office/drawing/2014/main" val="4000719006"/>
                  </a:ext>
                </a:extLst>
              </a:tr>
              <a:tr h="219707">
                <a:tc>
                  <a:txBody>
                    <a:bodyPr/>
                    <a:lstStyle/>
                    <a:p>
                      <a:pPr marL="0" marR="0">
                        <a:spcBef>
                          <a:spcPts val="0"/>
                        </a:spcBef>
                        <a:spcAft>
                          <a:spcPts val="0"/>
                        </a:spcAft>
                      </a:pPr>
                      <a:r>
                        <a:rPr lang="en-US" sz="1100" dirty="0">
                          <a:solidFill>
                            <a:schemeClr val="bg1"/>
                          </a:solidFill>
                          <a:effectLst/>
                        </a:rPr>
                        <a:t>Total Tickets Resolved not in SLA</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19784"/>
                    </a:solidFill>
                  </a:tcPr>
                </a:tc>
                <a:tc>
                  <a:txBody>
                    <a:bodyPr/>
                    <a:lstStyle/>
                    <a:p>
                      <a:pPr marL="0" marR="0" algn="ctr">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rPr>
                        <a:t>98</a:t>
                      </a: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219784"/>
                    </a:solidFill>
                  </a:tcPr>
                </a:tc>
                <a:extLst>
                  <a:ext uri="{0D108BD9-81ED-4DB2-BD59-A6C34878D82A}">
                    <a16:rowId xmlns:a16="http://schemas.microsoft.com/office/drawing/2014/main" val="2095849243"/>
                  </a:ext>
                </a:extLst>
              </a:tr>
            </a:tbl>
          </a:graphicData>
        </a:graphic>
      </p:graphicFrame>
    </p:spTree>
    <p:extLst>
      <p:ext uri="{BB962C8B-B14F-4D97-AF65-F5344CB8AC3E}">
        <p14:creationId xmlns:p14="http://schemas.microsoft.com/office/powerpoint/2010/main" val="81289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DIRECTOR’S MESSAGE TO THE BOARD</a:t>
            </a:r>
          </a:p>
        </p:txBody>
      </p:sp>
      <p:sp>
        <p:nvSpPr>
          <p:cNvPr id="3" name="TextBox 2"/>
          <p:cNvSpPr txBox="1"/>
          <p:nvPr/>
        </p:nvSpPr>
        <p:spPr>
          <a:xfrm>
            <a:off x="236982" y="1264820"/>
            <a:ext cx="8543364" cy="2646878"/>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600" dirty="0">
                <a:latin typeface="Franklin Gothic Book" panose="020B0503020102020204" pitchFamily="34" charset="0"/>
              </a:rPr>
              <a:t>More than five years in the making and following a </a:t>
            </a:r>
            <a:r>
              <a:rPr lang="en-US" sz="1600" b="1" dirty="0">
                <a:solidFill>
                  <a:srgbClr val="219784"/>
                </a:solidFill>
                <a:latin typeface="Franklin Gothic Book" panose="020B0503020102020204" pitchFamily="34" charset="0"/>
              </a:rPr>
              <a:t>commitment made by Mayor Mike Duggan following the August 2014 flooding</a:t>
            </a:r>
            <a:r>
              <a:rPr lang="en-US" sz="1600" dirty="0">
                <a:latin typeface="Franklin Gothic Book" panose="020B0503020102020204" pitchFamily="34" charset="0"/>
              </a:rPr>
              <a:t>, Detroit Water and Sewerage Department’s (DWSD) </a:t>
            </a:r>
            <a:r>
              <a:rPr lang="en-US" sz="1600" b="1" dirty="0">
                <a:solidFill>
                  <a:srgbClr val="219784"/>
                </a:solidFill>
                <a:latin typeface="Franklin Gothic Book" panose="020B0503020102020204" pitchFamily="34" charset="0"/>
              </a:rPr>
              <a:t>largest single investment in Green Stormwater Infrastructure was completed </a:t>
            </a:r>
            <a:r>
              <a:rPr lang="en-US" sz="1600" dirty="0">
                <a:latin typeface="Franklin Gothic Book" panose="020B0503020102020204" pitchFamily="34" charset="0"/>
              </a:rPr>
              <a:t>with a media event and demonstration on May 11, 2021 on Oakman Boulevard.</a:t>
            </a:r>
          </a:p>
          <a:p>
            <a:pPr marL="742950" lvl="1" indent="-285750">
              <a:buClr>
                <a:srgbClr val="279989"/>
              </a:buClr>
              <a:buFont typeface="Arial" panose="020B0604020202020204" pitchFamily="34" charset="0"/>
              <a:buChar char="•"/>
            </a:pPr>
            <a:r>
              <a:rPr lang="en-US" sz="1400" dirty="0">
                <a:latin typeface="Franklin Gothic Book" panose="020B0503020102020204" pitchFamily="34" charset="0"/>
              </a:rPr>
              <a:t>Ten medians were transformed with bioretention gardens with most of them including underground boxed storage tanks to manage 37 million gallons of stormwater annually.</a:t>
            </a:r>
          </a:p>
          <a:p>
            <a:pPr marL="742950" lvl="1" indent="-285750">
              <a:buClr>
                <a:srgbClr val="279989"/>
              </a:buClr>
              <a:buFont typeface="Arial" panose="020B0604020202020204" pitchFamily="34" charset="0"/>
              <a:buChar char="•"/>
            </a:pPr>
            <a:r>
              <a:rPr lang="en-US" sz="1400" dirty="0">
                <a:latin typeface="Franklin Gothic Book" panose="020B0503020102020204" pitchFamily="34" charset="0"/>
              </a:rPr>
              <a:t>See </a:t>
            </a:r>
            <a:r>
              <a:rPr lang="en-US" sz="1400" dirty="0">
                <a:latin typeface="Franklin Gothic Book" panose="020B0503020102020204" pitchFamily="34" charset="0"/>
                <a:hlinkClick r:id="rId3"/>
              </a:rPr>
              <a:t>FOX 2 story</a:t>
            </a:r>
            <a:r>
              <a:rPr lang="en-US" sz="1400" dirty="0">
                <a:latin typeface="Franklin Gothic Book" panose="020B0503020102020204" pitchFamily="34" charset="0"/>
              </a:rPr>
              <a:t> and </a:t>
            </a:r>
            <a:r>
              <a:rPr lang="en-US" sz="1400" dirty="0">
                <a:latin typeface="Franklin Gothic Book" panose="020B0503020102020204" pitchFamily="34" charset="0"/>
                <a:hlinkClick r:id="rId4"/>
              </a:rPr>
              <a:t>The Detroit News article</a:t>
            </a:r>
            <a:r>
              <a:rPr lang="en-US" sz="1400" dirty="0">
                <a:latin typeface="Franklin Gothic Book" panose="020B0503020102020204" pitchFamily="34" charset="0"/>
              </a:rPr>
              <a:t>.</a:t>
            </a:r>
          </a:p>
          <a:p>
            <a:pPr marL="742950" lvl="1" indent="-285750">
              <a:buClr>
                <a:srgbClr val="279989"/>
              </a:buClr>
              <a:buFont typeface="Arial" panose="020B0604020202020204" pitchFamily="34" charset="0"/>
              <a:buChar char="•"/>
            </a:pPr>
            <a:r>
              <a:rPr lang="en-US" sz="1400" dirty="0">
                <a:latin typeface="Franklin Gothic Book" panose="020B0503020102020204" pitchFamily="34" charset="0"/>
              </a:rPr>
              <a:t>DWSD will begin its next GSI project at the Charles Wright Academy this month, and will be announcing a massive project in the Far West Detroit neighborhood to start later this year.</a:t>
            </a:r>
          </a:p>
          <a:p>
            <a:pPr>
              <a:buClr>
                <a:srgbClr val="279989"/>
              </a:buClr>
            </a:pPr>
            <a:endParaRPr lang="en-US" sz="1600" dirty="0">
              <a:latin typeface="Franklin Gothic Book" panose="020B0503020102020204" pitchFamily="34" charset="0"/>
            </a:endParaRPr>
          </a:p>
          <a:p>
            <a:pPr>
              <a:buClr>
                <a:srgbClr val="279989"/>
              </a:buClr>
            </a:pPr>
            <a:endParaRPr lang="en-US" sz="1600" dirty="0">
              <a:latin typeface="Franklin Gothic Book" panose="020B05030201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675" y="3555871"/>
            <a:ext cx="4114800" cy="2743200"/>
          </a:xfrm>
          <a:prstGeom prst="rect">
            <a:avLst/>
          </a:prstGeom>
          <a:ln w="28575">
            <a:solidFill>
              <a:srgbClr val="219784"/>
            </a:solid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r="17205"/>
          <a:stretch/>
        </p:blipFill>
        <p:spPr>
          <a:xfrm>
            <a:off x="5600485" y="3555871"/>
            <a:ext cx="3406840" cy="2743200"/>
          </a:xfrm>
          <a:prstGeom prst="rect">
            <a:avLst/>
          </a:prstGeom>
          <a:ln w="28575">
            <a:solidFill>
              <a:srgbClr val="219784"/>
            </a:solidFill>
          </a:ln>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3200" y="3555871"/>
            <a:ext cx="3657600" cy="2743200"/>
          </a:xfrm>
          <a:prstGeom prst="rect">
            <a:avLst/>
          </a:prstGeom>
          <a:ln w="28575">
            <a:solidFill>
              <a:srgbClr val="219784"/>
            </a:solidFill>
          </a:ln>
        </p:spPr>
      </p:pic>
    </p:spTree>
    <p:extLst>
      <p:ext uri="{BB962C8B-B14F-4D97-AF65-F5344CB8AC3E}">
        <p14:creationId xmlns:p14="http://schemas.microsoft.com/office/powerpoint/2010/main" val="412078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Customer Care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4458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5</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CARE: Number of Active Accounts</a:t>
            </a:r>
          </a:p>
        </p:txBody>
      </p:sp>
      <p:sp>
        <p:nvSpPr>
          <p:cNvPr id="13" name="TextBox 12"/>
          <p:cNvSpPr txBox="1"/>
          <p:nvPr/>
        </p:nvSpPr>
        <p:spPr>
          <a:xfrm>
            <a:off x="119562" y="5913719"/>
            <a:ext cx="5790171" cy="523220"/>
          </a:xfrm>
          <a:prstGeom prst="rect">
            <a:avLst/>
          </a:prstGeom>
          <a:noFill/>
          <a:ln>
            <a:solidFill>
              <a:srgbClr val="279989"/>
            </a:solidFill>
          </a:ln>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Vacant parcels, parking lots and other properties with no need for water service, receive stormwater charges only (drainage).</a:t>
            </a:r>
          </a:p>
        </p:txBody>
      </p:sp>
      <p:graphicFrame>
        <p:nvGraphicFramePr>
          <p:cNvPr id="12" name="Chart Placeholder 10"/>
          <p:cNvGraphicFramePr>
            <a:graphicFrameLocks/>
          </p:cNvGraphicFramePr>
          <p:nvPr>
            <p:extLst>
              <p:ext uri="{D42A27DB-BD31-4B8C-83A1-F6EECF244321}">
                <p14:modId xmlns:p14="http://schemas.microsoft.com/office/powerpoint/2010/main" val="1019356375"/>
              </p:ext>
            </p:extLst>
          </p:nvPr>
        </p:nvGraphicFramePr>
        <p:xfrm>
          <a:off x="4542601" y="1647028"/>
          <a:ext cx="4601399" cy="3403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Placeholder 10"/>
          <p:cNvGraphicFramePr>
            <a:graphicFrameLocks/>
          </p:cNvGraphicFramePr>
          <p:nvPr>
            <p:extLst>
              <p:ext uri="{D42A27DB-BD31-4B8C-83A1-F6EECF244321}">
                <p14:modId xmlns:p14="http://schemas.microsoft.com/office/powerpoint/2010/main" val="3744816908"/>
              </p:ext>
            </p:extLst>
          </p:nvPr>
        </p:nvGraphicFramePr>
        <p:xfrm>
          <a:off x="-95006" y="1475854"/>
          <a:ext cx="4832847" cy="3574263"/>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a:extLst>
              <a:ext uri="{FF2B5EF4-FFF2-40B4-BE49-F238E27FC236}">
                <a16:creationId xmlns:a16="http://schemas.microsoft.com/office/drawing/2014/main" id="{E590F077-668A-014E-8A04-A74DC22BB83E}"/>
              </a:ext>
            </a:extLst>
          </p:cNvPr>
          <p:cNvSpPr txBox="1">
            <a:spLocks/>
          </p:cNvSpPr>
          <p:nvPr/>
        </p:nvSpPr>
        <p:spPr>
          <a:xfrm>
            <a:off x="400593" y="1475854"/>
            <a:ext cx="8368937" cy="37685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219784"/>
              </a:buClr>
              <a:buSzTx/>
              <a:buFontTx/>
              <a:buNone/>
              <a:tabLst/>
              <a:defRPr sz="1800" b="0" i="0" kern="1200">
                <a:solidFill>
                  <a:schemeClr val="tx1">
                    <a:lumMod val="85000"/>
                    <a:lumOff val="1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219784"/>
              </a:buClr>
              <a:buFont typeface=".Lucida Grande UI Regular"/>
              <a:buChar char="▪"/>
              <a:defRPr sz="1600" b="0" i="0" kern="1200">
                <a:solidFill>
                  <a:schemeClr val="tx1">
                    <a:lumMod val="85000"/>
                    <a:lumOff val="1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219784"/>
              </a:buClr>
              <a:buFont typeface="Arial" panose="020B0604020202020204" pitchFamily="34" charset="0"/>
              <a:buChar char="•"/>
              <a:defRPr sz="1400" b="0" i="0" kern="1200">
                <a:solidFill>
                  <a:schemeClr val="tx1">
                    <a:lumMod val="85000"/>
                    <a:lumOff val="1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219784"/>
              </a:buClr>
              <a:buFont typeface="Courier New" panose="02070309020205020404" pitchFamily="49" charset="0"/>
              <a:buChar char="o"/>
              <a:defRPr sz="1200" b="0" i="0" kern="1200">
                <a:solidFill>
                  <a:schemeClr val="tx1">
                    <a:lumMod val="85000"/>
                    <a:lumOff val="1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219784"/>
              </a:buClr>
              <a:buFont typeface="System Font Regular"/>
              <a:buChar char="⁃"/>
              <a:defRPr sz="1200" b="0" i="0" kern="1200">
                <a:solidFill>
                  <a:schemeClr val="tx1">
                    <a:lumMod val="85000"/>
                    <a:lumOff val="1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Active </a:t>
            </a:r>
            <a:r>
              <a:rPr lang="en-US" b="1" dirty="0">
                <a:solidFill>
                  <a:srgbClr val="27999D"/>
                </a:solidFill>
              </a:rPr>
              <a:t>Residential </a:t>
            </a:r>
            <a:r>
              <a:rPr lang="en-US" b="1" dirty="0"/>
              <a:t>Accounts                                          Active </a:t>
            </a:r>
            <a:r>
              <a:rPr lang="en-US" b="1" dirty="0">
                <a:solidFill>
                  <a:srgbClr val="27999D"/>
                </a:solidFill>
              </a:rPr>
              <a:t>Non-Residential</a:t>
            </a:r>
            <a:r>
              <a:rPr lang="en-US" b="1" dirty="0">
                <a:solidFill>
                  <a:schemeClr val="tx1"/>
                </a:solidFill>
              </a:rPr>
              <a:t> Accounts</a:t>
            </a:r>
            <a:endParaRPr lang="en-US" dirty="0">
              <a:solidFill>
                <a:schemeClr val="tx1"/>
              </a:solidFill>
            </a:endParaRPr>
          </a:p>
        </p:txBody>
      </p:sp>
    </p:spTree>
    <p:extLst>
      <p:ext uri="{BB962C8B-B14F-4D97-AF65-F5344CB8AC3E}">
        <p14:creationId xmlns:p14="http://schemas.microsoft.com/office/powerpoint/2010/main" val="263276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6</a:t>
            </a:r>
          </a:p>
        </p:txBody>
      </p:sp>
      <p:sp>
        <p:nvSpPr>
          <p:cNvPr id="13" name="TextBox 12"/>
          <p:cNvSpPr txBox="1"/>
          <p:nvPr/>
        </p:nvSpPr>
        <p:spPr>
          <a:xfrm rot="16200000">
            <a:off x="-656475" y="1927667"/>
            <a:ext cx="1617751"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Number of Transactions</a:t>
            </a: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graphicFrame>
        <p:nvGraphicFramePr>
          <p:cNvPr id="6" name="Chart 5"/>
          <p:cNvGraphicFramePr/>
          <p:nvPr>
            <p:extLst>
              <p:ext uri="{D42A27DB-BD31-4B8C-83A1-F6EECF244321}">
                <p14:modId xmlns:p14="http://schemas.microsoft.com/office/powerpoint/2010/main" val="3257074932"/>
              </p:ext>
            </p:extLst>
          </p:nvPr>
        </p:nvGraphicFramePr>
        <p:xfrm>
          <a:off x="247681" y="709629"/>
          <a:ext cx="4835936" cy="3223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924734100"/>
              </p:ext>
            </p:extLst>
          </p:nvPr>
        </p:nvGraphicFramePr>
        <p:xfrm>
          <a:off x="4687280" y="3620185"/>
          <a:ext cx="4414385" cy="2942923"/>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A4551F2D-87A5-4144-B73E-642850CDE87C}"/>
              </a:ext>
            </a:extLst>
          </p:cNvPr>
          <p:cNvSpPr txBox="1">
            <a:spLocks/>
          </p:cNvSpPr>
          <p:nvPr/>
        </p:nvSpPr>
        <p:spPr>
          <a:xfrm>
            <a:off x="152400" y="1559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CARE: Transactions</a:t>
            </a:r>
          </a:p>
        </p:txBody>
      </p:sp>
      <p:sp>
        <p:nvSpPr>
          <p:cNvPr id="20" name="TextBox 19"/>
          <p:cNvSpPr txBox="1"/>
          <p:nvPr/>
        </p:nvSpPr>
        <p:spPr>
          <a:xfrm rot="16200000">
            <a:off x="3902926" y="5040926"/>
            <a:ext cx="1245854"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Millions of Dollars</a:t>
            </a:r>
          </a:p>
        </p:txBody>
      </p:sp>
      <p:sp>
        <p:nvSpPr>
          <p:cNvPr id="10" name="TextBox 9"/>
          <p:cNvSpPr txBox="1"/>
          <p:nvPr/>
        </p:nvSpPr>
        <p:spPr>
          <a:xfrm>
            <a:off x="33645" y="5308305"/>
            <a:ext cx="3852555" cy="1015663"/>
          </a:xfrm>
          <a:prstGeom prst="rect">
            <a:avLst/>
          </a:prstGeom>
          <a:noFill/>
          <a:ln>
            <a:noFill/>
          </a:ln>
        </p:spPr>
        <p:txBody>
          <a:bodyPr wrap="square" rtlCol="0">
            <a:spAutoFit/>
          </a:bodyPr>
          <a:lstStyle/>
          <a:p>
            <a:r>
              <a:rPr lang="en-US" sz="1200" dirty="0">
                <a:solidFill>
                  <a:schemeClr val="tx1">
                    <a:lumMod val="75000"/>
                    <a:lumOff val="25000"/>
                  </a:schemeClr>
                </a:solidFill>
                <a:latin typeface="Franklin Gothic Book" panose="020B0503020102020204" pitchFamily="34" charset="0"/>
              </a:rPr>
              <a:t>DWSD continues to adapt during the COVID-19 Pandemic and is offering more services remotely, including contact via email at </a:t>
            </a:r>
            <a:r>
              <a:rPr lang="en-US" sz="1200" dirty="0">
                <a:solidFill>
                  <a:schemeClr val="tx1">
                    <a:lumMod val="75000"/>
                    <a:lumOff val="25000"/>
                  </a:schemeClr>
                </a:solidFill>
                <a:latin typeface="Franklin Gothic Book" panose="020B0503020102020204" pitchFamily="34" charset="0"/>
                <a:hlinkClick r:id="rId4"/>
              </a:rPr>
              <a:t>mydwsd@detroitmi.gov</a:t>
            </a:r>
            <a:r>
              <a:rPr lang="en-US" sz="1200" dirty="0">
                <a:solidFill>
                  <a:schemeClr val="tx1">
                    <a:lumMod val="75000"/>
                    <a:lumOff val="25000"/>
                  </a:schemeClr>
                </a:solidFill>
                <a:latin typeface="Franklin Gothic Book" panose="020B0503020102020204" pitchFamily="34" charset="0"/>
              </a:rPr>
              <a:t>. DWSD is also communicating the convenient, safe ways to pay and how customers can access their account(s).</a:t>
            </a:r>
          </a:p>
        </p:txBody>
      </p:sp>
      <p:cxnSp>
        <p:nvCxnSpPr>
          <p:cNvPr id="11" name="Straight Connector 10"/>
          <p:cNvCxnSpPr/>
          <p:nvPr/>
        </p:nvCxnSpPr>
        <p:spPr>
          <a:xfrm flipH="1">
            <a:off x="72224" y="5284028"/>
            <a:ext cx="374904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Field Services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09537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8</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Fire Hydrant Maintenance</a:t>
            </a:r>
          </a:p>
        </p:txBody>
      </p:sp>
      <p:sp>
        <p:nvSpPr>
          <p:cNvPr id="13" name="TextBox 12"/>
          <p:cNvSpPr txBox="1"/>
          <p:nvPr/>
        </p:nvSpPr>
        <p:spPr>
          <a:xfrm>
            <a:off x="700340" y="4733500"/>
            <a:ext cx="6072496" cy="276999"/>
          </a:xfrm>
          <a:prstGeom prst="rect">
            <a:avLst/>
          </a:prstGeom>
          <a:noFill/>
        </p:spPr>
        <p:txBody>
          <a:bodyPr wrap="none" rtlCol="0">
            <a:spAutoFit/>
          </a:bodyPr>
          <a:lstStyle/>
          <a:p>
            <a:r>
              <a:rPr lang="en-US" sz="1200" dirty="0">
                <a:solidFill>
                  <a:schemeClr val="accent1">
                    <a:lumMod val="75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Fire Hydrants    </a:t>
            </a:r>
            <a:r>
              <a:rPr lang="en-US" sz="1200" dirty="0">
                <a:solidFill>
                  <a:schemeClr val="accent2">
                    <a:lumMod val="60000"/>
                    <a:lumOff val="40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Hydrants with Issues    </a:t>
            </a:r>
            <a:r>
              <a:rPr lang="en-US" sz="1200" dirty="0">
                <a:solidFill>
                  <a:srgbClr val="C00000"/>
                </a:solidFill>
                <a:latin typeface="Wingdings" panose="05000000000000000000" pitchFamily="2" charset="2"/>
              </a:rPr>
              <a:t>n</a:t>
            </a:r>
            <a:r>
              <a:rPr lang="en-US" sz="1200" dirty="0"/>
              <a:t> </a:t>
            </a:r>
            <a:r>
              <a:rPr lang="en-US" sz="1200" dirty="0">
                <a:latin typeface="Franklin Gothic Book" panose="020B0503020102020204" pitchFamily="34" charset="0"/>
              </a:rPr>
              <a:t>Non-Operating Hydrants</a:t>
            </a:r>
          </a:p>
        </p:txBody>
      </p:sp>
      <p:cxnSp>
        <p:nvCxnSpPr>
          <p:cNvPr id="15" name="Straight Connector 14"/>
          <p:cNvCxnSpPr/>
          <p:nvPr/>
        </p:nvCxnSpPr>
        <p:spPr>
          <a:xfrm flipH="1">
            <a:off x="0" y="5304473"/>
            <a:ext cx="85039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1864771978"/>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0" y="5324163"/>
            <a:ext cx="7624482" cy="1169551"/>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prioritizes fire hydrant maintenance as a key component of providing essential and exceptional service delivery led by the Maintenance &amp; Repair Service Line in our Operations Group. During the Fall season, Detroit Fire Department staff conduct inspections and share the data through a dashboard with DWSD if hydrants need to be repaired or replaced. The community can report hydrant issues via the Improve Detroit mobile app.</a:t>
            </a:r>
            <a:endParaRPr lang="en-US" sz="10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614" t="32825" r="51783" b="51079"/>
          <a:stretch/>
        </p:blipFill>
        <p:spPr>
          <a:xfrm>
            <a:off x="8022837" y="5114412"/>
            <a:ext cx="962166" cy="1371600"/>
          </a:xfrm>
          <a:prstGeom prst="rect">
            <a:avLst/>
          </a:prstGeom>
        </p:spPr>
      </p:pic>
    </p:spTree>
    <p:extLst>
      <p:ext uri="{BB962C8B-B14F-4D97-AF65-F5344CB8AC3E}">
        <p14:creationId xmlns:p14="http://schemas.microsoft.com/office/powerpoint/2010/main" val="285051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Running Water</a:t>
            </a:r>
          </a:p>
        </p:txBody>
      </p:sp>
      <p:graphicFrame>
        <p:nvGraphicFramePr>
          <p:cNvPr id="4" name="Chart 3"/>
          <p:cNvGraphicFramePr/>
          <p:nvPr>
            <p:extLst>
              <p:ext uri="{D42A27DB-BD31-4B8C-83A1-F6EECF244321}">
                <p14:modId xmlns:p14="http://schemas.microsoft.com/office/powerpoint/2010/main" val="1775147646"/>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work orders based on level of impact, including number of customers affected, with water main repairs, street flooding and water-in-basement complaints taking priority.</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3210" y="5315926"/>
            <a:ext cx="5524718"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Two Days</a:t>
            </a:r>
          </a:p>
        </p:txBody>
      </p:sp>
    </p:spTree>
    <p:extLst>
      <p:ext uri="{BB962C8B-B14F-4D97-AF65-F5344CB8AC3E}">
        <p14:creationId xmlns:p14="http://schemas.microsoft.com/office/powerpoint/2010/main" val="670544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95147</TotalTime>
  <Words>1861</Words>
  <Application>Microsoft Office PowerPoint</Application>
  <PresentationFormat>On-screen Show (4:3)</PresentationFormat>
  <Paragraphs>340</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Calibri Light</vt:lpstr>
      <vt:lpstr>Franklin Gothic Book</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2803</cp:revision>
  <cp:lastPrinted>2019-11-20T19:03:00Z</cp:lastPrinted>
  <dcterms:created xsi:type="dcterms:W3CDTF">2016-04-19T17:03:52Z</dcterms:created>
  <dcterms:modified xsi:type="dcterms:W3CDTF">2021-07-13T22:54:39Z</dcterms:modified>
</cp:coreProperties>
</file>