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64" r:id="rId4"/>
    <p:sldId id="347" r:id="rId5"/>
    <p:sldId id="357" r:id="rId6"/>
    <p:sldId id="363" r:id="rId7"/>
    <p:sldId id="365" r:id="rId8"/>
    <p:sldId id="367" r:id="rId9"/>
    <p:sldId id="369" r:id="rId10"/>
    <p:sldId id="371" r:id="rId11"/>
    <p:sldId id="366" r:id="rId12"/>
    <p:sldId id="372" r:id="rId13"/>
    <p:sldId id="373" r:id="rId14"/>
    <p:sldId id="358" r:id="rId15"/>
    <p:sldId id="348" r:id="rId16"/>
    <p:sldId id="349" r:id="rId17"/>
    <p:sldId id="350" r:id="rId18"/>
    <p:sldId id="351" r:id="rId19"/>
    <p:sldId id="352" r:id="rId20"/>
    <p:sldId id="353" r:id="rId21"/>
    <p:sldId id="354" r:id="rId22"/>
    <p:sldId id="374" r:id="rId23"/>
    <p:sldId id="375" r:id="rId24"/>
    <p:sldId id="376" r:id="rId25"/>
    <p:sldId id="377" r:id="rId26"/>
    <p:sldId id="356" r:id="rId27"/>
    <p:sldId id="355"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074"/>
    <a:srgbClr val="63B1E8"/>
    <a:srgbClr val="004445"/>
    <a:srgbClr val="003B49"/>
    <a:srgbClr val="27999D"/>
    <a:srgbClr val="279989"/>
    <a:srgbClr val="B7CD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1" d="100"/>
          <a:sy n="71" d="100"/>
        </p:scale>
        <p:origin x="1176" y="54"/>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0.1899378164729022"/>
                  <c:y val="-0.32025063457838226"/>
                </c:manualLayout>
              </c:layout>
              <c:showLegendKey val="0"/>
              <c:showVal val="1"/>
              <c:showCatName val="0"/>
              <c:showSerName val="0"/>
              <c:showPercent val="1"/>
              <c:showBubbleSize val="0"/>
              <c:separator>
</c:separator>
              <c:extLs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Active Accounts</c:v>
                </c:pt>
                <c:pt idx="1">
                  <c:v>Service Interruption At-Risk</c:v>
                </c:pt>
              </c:strCache>
            </c:strRef>
          </c:cat>
          <c:val>
            <c:numRef>
              <c:f>Sheet1!$B$2:$B$3</c:f>
              <c:numCache>
                <c:formatCode>#,##0</c:formatCode>
                <c:ptCount val="2"/>
                <c:pt idx="0">
                  <c:v>251989</c:v>
                </c:pt>
                <c:pt idx="1">
                  <c:v>24095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tx>
                <c:rich>
                  <a:bodyPr/>
                  <a:lstStyle/>
                  <a:p>
                    <a:r>
                      <a:rPr lang="en-US" dirty="0" smtClean="0"/>
                      <a:t>Nonresidents</a:t>
                    </a:r>
                    <a:r>
                      <a:rPr lang="en-US" baseline="0" dirty="0" smtClean="0"/>
                      <a:t> </a:t>
                    </a:r>
                    <a:fld id="{BDFAE94E-2B11-476B-B9FB-F47A91591F27}"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D08-4615-A7D7-79A548A4E347}"/>
                </c:ext>
                <c:ext xmlns:c15="http://schemas.microsoft.com/office/drawing/2012/chart" uri="{CE6537A1-D6FC-4f65-9D91-7224C49458BB}">
                  <c15:layout/>
                  <c15:dlblFieldTable/>
                  <c15:showDataLabelsRange val="0"/>
                </c:ext>
              </c:extLst>
            </c:dLbl>
            <c:dLbl>
              <c:idx val="1"/>
              <c:layout>
                <c:manualLayout>
                  <c:x val="-0.21666666666666667"/>
                  <c:y val="-5.3125000000000117E-2"/>
                </c:manualLayout>
              </c:layout>
              <c:tx>
                <c:rich>
                  <a:bodyPr/>
                  <a:lstStyle/>
                  <a:p>
                    <a:r>
                      <a:rPr lang="en-US" baseline="0" dirty="0" smtClean="0"/>
                      <a:t>Non-Detroiters</a:t>
                    </a:r>
                  </a:p>
                  <a:p>
                    <a:fld id="{F12A01EC-A8A7-4BBD-B697-16A53AEA7C6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April</c:v>
                </c:pt>
              </c:strCache>
            </c:strRef>
          </c:cat>
          <c:val>
            <c:numRef>
              <c:f>Sheet1!$B$2:$B$3</c:f>
              <c:numCache>
                <c:formatCode>General</c:formatCode>
                <c:ptCount val="2"/>
                <c:pt idx="0">
                  <c:v>206</c:v>
                </c:pt>
              </c:numCache>
            </c:numRef>
          </c:val>
          <c:extLst xmlns:c16r2="http://schemas.microsoft.com/office/drawing/2015/06/chart">
            <c:ext xmlns:c16="http://schemas.microsoft.com/office/drawing/2014/chart" uri="{C3380CC4-5D6E-409C-BE32-E72D297353CC}">
              <c16:uniqueId val="{00000002-ED08-4615-A7D7-79A548A4E347}"/>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tx>
                <c:rich>
                  <a:bodyPr/>
                  <a:lstStyle/>
                  <a:p>
                    <a:r>
                      <a:rPr lang="en-US" baseline="0" dirty="0" smtClean="0"/>
                      <a:t>Detroit</a:t>
                    </a:r>
                  </a:p>
                  <a:p>
                    <a:r>
                      <a:rPr lang="en-US" baseline="0" dirty="0" smtClean="0"/>
                      <a:t>Residents</a:t>
                    </a:r>
                  </a:p>
                  <a:p>
                    <a:fld id="{BF0B95DD-4A85-4287-8EBF-4854899B9022}"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D08-4615-A7D7-79A548A4E347}"/>
                </c:ext>
                <c:ext xmlns:c15="http://schemas.microsoft.com/office/drawing/2012/chart" uri="{CE6537A1-D6FC-4f65-9D91-7224C49458BB}">
                  <c15:layout/>
                  <c15:dlblFieldTable/>
                  <c15:showDataLabelsRange val="0"/>
                </c:ext>
              </c:extLst>
            </c:dLbl>
            <c:dLbl>
              <c:idx val="1"/>
              <c:layout>
                <c:manualLayout>
                  <c:x val="-2.0833333333333332E-2"/>
                  <c:y val="-0.16875000000000001"/>
                </c:manualLayout>
              </c:layout>
              <c:tx>
                <c:rich>
                  <a:bodyPr/>
                  <a:lstStyle/>
                  <a:p>
                    <a:r>
                      <a:rPr lang="en-US" baseline="0" dirty="0" smtClean="0"/>
                      <a:t>New Hires</a:t>
                    </a:r>
                  </a:p>
                  <a:p>
                    <a:fld id="{A833860A-B924-45B6-A80C-21FB43D9D273}"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D08-4615-A7D7-79A548A4E347}"/>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April</c:v>
                </c:pt>
              </c:strCache>
            </c:strRef>
          </c:cat>
          <c:val>
            <c:numRef>
              <c:f>Sheet1!$C$2:$C$3</c:f>
              <c:numCache>
                <c:formatCode>General</c:formatCode>
                <c:ptCount val="2"/>
                <c:pt idx="0">
                  <c:v>325</c:v>
                </c:pt>
                <c:pt idx="1">
                  <c:v>9</c:v>
                </c:pt>
              </c:numCache>
            </c:numRef>
          </c:val>
          <c:extLst xmlns:c16r2="http://schemas.microsoft.com/office/drawing/2015/06/chart">
            <c:ext xmlns:c16="http://schemas.microsoft.com/office/drawing/2014/chart" uri="{C3380CC4-5D6E-409C-BE32-E72D297353CC}">
              <c16:uniqueId val="{00000005-ED08-4615-A7D7-79A548A4E347}"/>
            </c:ext>
          </c:extLst>
        </c:ser>
        <c:dLbls>
          <c:showLegendKey val="0"/>
          <c:showVal val="0"/>
          <c:showCatName val="0"/>
          <c:showSerName val="0"/>
          <c:showPercent val="0"/>
          <c:showBubbleSize val="0"/>
        </c:dLbls>
        <c:gapWidth val="150"/>
        <c:overlap val="100"/>
        <c:axId val="210439056"/>
        <c:axId val="210439448"/>
      </c:barChart>
      <c:catAx>
        <c:axId val="21043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210439448"/>
        <c:crosses val="autoZero"/>
        <c:auto val="1"/>
        <c:lblAlgn val="ctr"/>
        <c:lblOffset val="100"/>
        <c:noMultiLvlLbl val="0"/>
      </c:catAx>
      <c:valAx>
        <c:axId val="210439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210439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Pt>
            <c:idx val="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7576-4431-8B9A-049074C484AA}"/>
              </c:ext>
            </c:extLst>
          </c:dPt>
          <c:dPt>
            <c:idx val="1"/>
            <c:invertIfNegative val="0"/>
            <c:bubble3D val="0"/>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03-7576-4431-8B9A-049074C484AA}"/>
              </c:ext>
            </c:extLst>
          </c:dPt>
          <c:dPt>
            <c:idx val="2"/>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5-7576-4431-8B9A-049074C484AA}"/>
              </c:ext>
            </c:extLst>
          </c:dPt>
          <c:dPt>
            <c:idx val="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7576-4431-8B9A-049074C484AA}"/>
              </c:ext>
            </c:extLst>
          </c:dPt>
          <c:dPt>
            <c:idx val="4"/>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9-7576-4431-8B9A-049074C484AA}"/>
              </c:ext>
            </c:extLst>
          </c:dPt>
          <c:dPt>
            <c:idx val="5"/>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B-7576-4431-8B9A-049074C484AA}"/>
              </c:ext>
            </c:extLst>
          </c:dPt>
          <c:dLbls>
            <c:dLbl>
              <c:idx val="0"/>
              <c:layout/>
              <c:tx>
                <c:rich>
                  <a:bodyPr/>
                  <a:lstStyle/>
                  <a:p>
                    <a:fld id="{6EF46CF3-94C9-4714-8453-359B19FBF0ED}" type="VALUE">
                      <a:rPr lang="en-US" baseline="0"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576-4431-8B9A-049074C484AA}"/>
                </c:ext>
                <c:ext xmlns:c15="http://schemas.microsoft.com/office/drawing/2012/chart" uri="{CE6537A1-D6FC-4f65-9D91-7224C49458BB}">
                  <c15:layout/>
                  <c15:dlblFieldTable/>
                  <c15:showDataLabelsRange val="0"/>
                </c:ext>
              </c:extLst>
            </c:dLbl>
            <c:dLbl>
              <c:idx val="4"/>
              <c:layout/>
              <c:tx>
                <c:rich>
                  <a:bodyPr/>
                  <a:lstStyle/>
                  <a:p>
                    <a:fld id="{1AD4C133-7908-407E-9A1C-82A725FDDD83}" type="VALUE">
                      <a:rPr lang="en-US"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576-4431-8B9A-049074C484AA}"/>
                </c:ext>
                <c:ext xmlns:c15="http://schemas.microsoft.com/office/drawing/2012/chart" uri="{CE6537A1-D6FC-4f65-9D91-7224C49458BB}">
                  <c15:layout/>
                  <c15:dlblFieldTable/>
                  <c15:showDataLabelsRange val="0"/>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Sheet1!$A$2:$A$7</c:f>
              <c:strCache>
                <c:ptCount val="6"/>
                <c:pt idx="0">
                  <c:v>Total Employees</c:v>
                </c:pt>
                <c:pt idx="1">
                  <c:v>Total Eligible to Retire</c:v>
                </c:pt>
                <c:pt idx="2">
                  <c:v>Total Eligible for Retirement - 25+ Years of Service</c:v>
                </c:pt>
                <c:pt idx="3">
                  <c:v>Total Eligible for Retirement - 30+ Years of Service</c:v>
                </c:pt>
                <c:pt idx="4">
                  <c:v>Total Eligible for Retirement (60+ Years Old with 10 Years or More of Service)</c:v>
                </c:pt>
                <c:pt idx="5">
                  <c:v>Total Eligible for Retirement (65+ Years Old with 8 Years or More of Service)</c:v>
                </c:pt>
              </c:strCache>
            </c:strRef>
          </c:cat>
          <c:val>
            <c:numRef>
              <c:f>Sheet1!$B$2:$B$7</c:f>
              <c:numCache>
                <c:formatCode>General</c:formatCode>
                <c:ptCount val="6"/>
                <c:pt idx="0">
                  <c:v>585</c:v>
                </c:pt>
                <c:pt idx="1">
                  <c:v>147</c:v>
                </c:pt>
                <c:pt idx="2">
                  <c:v>103</c:v>
                </c:pt>
                <c:pt idx="3">
                  <c:v>50</c:v>
                </c:pt>
                <c:pt idx="4">
                  <c:v>59</c:v>
                </c:pt>
                <c:pt idx="5">
                  <c:v>16</c:v>
                </c:pt>
              </c:numCache>
            </c:numRef>
          </c:val>
          <c:extLst xmlns:c16r2="http://schemas.microsoft.com/office/drawing/2015/06/chart">
            <c:ext xmlns:c16="http://schemas.microsoft.com/office/drawing/2014/chart" uri="{C3380CC4-5D6E-409C-BE32-E72D297353CC}">
              <c16:uniqueId val="{0000000C-7576-4431-8B9A-049074C484AA}"/>
            </c:ext>
          </c:extLst>
        </c:ser>
        <c:dLbls>
          <c:showLegendKey val="0"/>
          <c:showVal val="0"/>
          <c:showCatName val="0"/>
          <c:showSerName val="0"/>
          <c:showPercent val="0"/>
          <c:showBubbleSize val="0"/>
        </c:dLbls>
        <c:gapWidth val="219"/>
        <c:overlap val="-27"/>
        <c:axId val="421075896"/>
        <c:axId val="421075504"/>
      </c:barChart>
      <c:catAx>
        <c:axId val="421075896"/>
        <c:scaling>
          <c:orientation val="minMax"/>
        </c:scaling>
        <c:delete val="1"/>
        <c:axPos val="b"/>
        <c:numFmt formatCode="General" sourceLinked="1"/>
        <c:majorTickMark val="none"/>
        <c:minorTickMark val="none"/>
        <c:tickLblPos val="nextTo"/>
        <c:crossAx val="421075504"/>
        <c:crosses val="autoZero"/>
        <c:auto val="0"/>
        <c:lblAlgn val="ctr"/>
        <c:lblOffset val="100"/>
        <c:noMultiLvlLbl val="0"/>
      </c:catAx>
      <c:valAx>
        <c:axId val="42107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21075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Pt>
            <c:idx val="0"/>
            <c:invertIfNegative val="0"/>
            <c:bubble3D val="0"/>
            <c:spPr>
              <a:solidFill>
                <a:schemeClr val="accent1">
                  <a:lumMod val="75000"/>
                </a:schemeClr>
              </a:solidFill>
              <a:ln>
                <a:noFill/>
              </a:ln>
              <a:effectLst/>
            </c:spPr>
          </c:dPt>
          <c:dPt>
            <c:idx val="2"/>
            <c:invertIfNegative val="0"/>
            <c:bubble3D val="0"/>
            <c:spPr>
              <a:solidFill>
                <a:srgbClr val="00B0F0"/>
              </a:solidFill>
              <a:ln>
                <a:noFill/>
              </a:ln>
              <a:effectLst/>
            </c:spPr>
          </c:dPt>
          <c:dLbls>
            <c:dLbl>
              <c:idx val="0"/>
              <c:tx>
                <c:rich>
                  <a:bodyPr/>
                  <a:lstStyle/>
                  <a:p>
                    <a:r>
                      <a:rPr lang="en-US" b="0" baseline="0" dirty="0" smtClean="0"/>
                      <a:t>Submitted</a:t>
                    </a:r>
                  </a:p>
                  <a:p>
                    <a:fld id="{6EF46CF3-94C9-4714-8453-359B19FBF0ED}"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6.25E-2"/>
                  <c:y val="-4.6874999999999944E-2"/>
                </c:manualLayout>
              </c:layout>
              <c:tx>
                <c:rich>
                  <a:bodyPr/>
                  <a:lstStyle/>
                  <a:p>
                    <a:r>
                      <a:rPr lang="en-US" b="0" dirty="0" smtClean="0"/>
                      <a:t>Continuous</a:t>
                    </a:r>
                  </a:p>
                  <a:p>
                    <a:fld id="{1DFA748A-ADB0-4911-849A-6F14DE05C9D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8.9583333333333404E-2"/>
                  <c:y val="-5.6250000000000112E-2"/>
                </c:manualLayout>
              </c:layout>
              <c:tx>
                <c:rich>
                  <a:bodyPr/>
                  <a:lstStyle/>
                  <a:p>
                    <a:r>
                      <a:rPr lang="en-US" b="0" dirty="0" smtClean="0"/>
                      <a:t>Administration</a:t>
                    </a:r>
                  </a:p>
                  <a:p>
                    <a:fld id="{1AD4C133-7908-407E-9A1C-82A725FDDD8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Applications</c:v>
                </c:pt>
                <c:pt idx="1">
                  <c:v>Continuous</c:v>
                </c:pt>
                <c:pt idx="2">
                  <c:v>Customer Service</c:v>
                </c:pt>
              </c:strCache>
            </c:strRef>
          </c:cat>
          <c:val>
            <c:numRef>
              <c:f>Sheet1!$B$2:$B$4</c:f>
              <c:numCache>
                <c:formatCode>General</c:formatCode>
                <c:ptCount val="3"/>
                <c:pt idx="1">
                  <c:v>17</c:v>
                </c:pt>
              </c:numCache>
            </c:numRef>
          </c:val>
        </c:ser>
        <c:ser>
          <c:idx val="1"/>
          <c:order val="1"/>
          <c:tx>
            <c:strRef>
              <c:f>Sheet1!$C$1</c:f>
              <c:strCache>
                <c:ptCount val="1"/>
                <c:pt idx="0">
                  <c:v>Column2</c:v>
                </c:pt>
              </c:strCache>
            </c:strRef>
          </c:tx>
          <c:spPr>
            <a:solidFill>
              <a:schemeClr val="accent2"/>
            </a:solidFill>
            <a:ln>
              <a:noFill/>
            </a:ln>
            <a:effectLst/>
          </c:spPr>
          <c:invertIfNegative val="0"/>
          <c:dLbls>
            <c:dLbl>
              <c:idx val="0"/>
              <c:layout>
                <c:manualLayout>
                  <c:x val="-6.2500000000000003E-3"/>
                  <c:y val="-3.125E-2"/>
                </c:manualLayout>
              </c:layout>
              <c:tx>
                <c:rich>
                  <a:bodyPr/>
                  <a:lstStyle/>
                  <a:p>
                    <a:r>
                      <a:rPr lang="en-US" baseline="0" dirty="0" smtClean="0">
                        <a:solidFill>
                          <a:srgbClr val="595959"/>
                        </a:solidFill>
                        <a:latin typeface="Franklin Gothic Book" panose="020B0503020102020204" pitchFamily="34" charset="0"/>
                      </a:rPr>
                      <a:t>Approved</a:t>
                    </a:r>
                  </a:p>
                  <a:p>
                    <a:fld id="{35BCA326-DB8D-4FCD-8BC1-83C8AB6EE007}" type="VALUE">
                      <a:rPr lang="en-US" b="1" baseline="0" smtClean="0">
                        <a:solidFill>
                          <a:srgbClr val="595959"/>
                        </a:solidFill>
                        <a:latin typeface="Franklin Gothic Book" panose="020B0503020102020204" pitchFamily="34" charset="0"/>
                      </a:rPr>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5.8333333333333411E-2"/>
                  <c:y val="-1.2500000000000001E-2"/>
                </c:manualLayout>
              </c:layout>
              <c:tx>
                <c:rich>
                  <a:bodyPr/>
                  <a:lstStyle/>
                  <a:p>
                    <a:r>
                      <a:rPr lang="en-US" dirty="0" smtClean="0"/>
                      <a:t>Fleet</a:t>
                    </a:r>
                    <a:endParaRPr lang="en-US" baseline="0" dirty="0" smtClean="0"/>
                  </a:p>
                  <a:p>
                    <a:r>
                      <a:rPr lang="en-US" b="1" baseline="0" dirty="0" smtClean="0"/>
                      <a:t>3</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Applications</c:v>
                </c:pt>
                <c:pt idx="1">
                  <c:v>Continuous</c:v>
                </c:pt>
                <c:pt idx="2">
                  <c:v>Customer Service</c:v>
                </c:pt>
              </c:strCache>
            </c:strRef>
          </c:cat>
          <c:val>
            <c:numRef>
              <c:f>Sheet1!$C$2:$C$4</c:f>
              <c:numCache>
                <c:formatCode>General</c:formatCode>
                <c:ptCount val="3"/>
                <c:pt idx="0">
                  <c:v>69</c:v>
                </c:pt>
                <c:pt idx="2">
                  <c:v>5</c:v>
                </c:pt>
              </c:numCache>
            </c:numRef>
          </c:val>
        </c:ser>
        <c:ser>
          <c:idx val="2"/>
          <c:order val="2"/>
          <c:tx>
            <c:strRef>
              <c:f>Sheet1!$D$1</c:f>
              <c:strCache>
                <c:ptCount val="1"/>
                <c:pt idx="0">
                  <c:v>Column4</c:v>
                </c:pt>
              </c:strCache>
            </c:strRef>
          </c:tx>
          <c:spPr>
            <a:solidFill>
              <a:schemeClr val="accent1">
                <a:lumMod val="60000"/>
                <a:lumOff val="40000"/>
              </a:schemeClr>
            </a:solidFill>
            <a:ln>
              <a:noFill/>
            </a:ln>
            <a:effectLst/>
          </c:spPr>
          <c:invertIfNegative val="0"/>
          <c:dLbls>
            <c:dLbl>
              <c:idx val="0"/>
              <c:layout>
                <c:manualLayout>
                  <c:x val="1.0416666666666666E-2"/>
                  <c:y val="-0.21250000000000011"/>
                </c:manualLayout>
              </c:layout>
              <c:tx>
                <c:rich>
                  <a:bodyPr/>
                  <a:lstStyle/>
                  <a:p>
                    <a:r>
                      <a:rPr lang="en-US" b="0" dirty="0" smtClean="0"/>
                      <a:t>Denied</a:t>
                    </a:r>
                  </a:p>
                  <a:p>
                    <a:fld id="{12E2EF11-26DD-4767-80FE-661B0C34F6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4.583333333333333E-2"/>
                  <c:y val="-1.5625E-2"/>
                </c:manualLayout>
              </c:layout>
              <c:tx>
                <c:rich>
                  <a:bodyPr/>
                  <a:lstStyle/>
                  <a:p>
                    <a:r>
                      <a:rPr lang="en-US" b="0" dirty="0" smtClean="0"/>
                      <a:t>Intermittent</a:t>
                    </a:r>
                  </a:p>
                  <a:p>
                    <a:fld id="{2E8EEE30-B10B-412C-AE0E-CDD6EC7F90E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
                  <c:y val="-0.14687500000000012"/>
                </c:manualLayout>
              </c:layout>
              <c:tx>
                <c:rich>
                  <a:bodyPr/>
                  <a:lstStyle/>
                  <a:p>
                    <a:r>
                      <a:rPr lang="en-US" b="0" baseline="0" dirty="0" smtClean="0"/>
                      <a:t>Customer Service</a:t>
                    </a:r>
                  </a:p>
                  <a:p>
                    <a:r>
                      <a:rPr lang="en-US" baseline="0" dirty="0" smtClean="0"/>
                      <a:t>14</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Applications</c:v>
                </c:pt>
                <c:pt idx="1">
                  <c:v>Continuous</c:v>
                </c:pt>
                <c:pt idx="2">
                  <c:v>Customer Service</c:v>
                </c:pt>
              </c:strCache>
            </c:strRef>
          </c:cat>
          <c:val>
            <c:numRef>
              <c:f>Sheet1!$D$2:$D$4</c:f>
              <c:numCache>
                <c:formatCode>General</c:formatCode>
                <c:ptCount val="3"/>
                <c:pt idx="1">
                  <c:v>52</c:v>
                </c:pt>
                <c:pt idx="2">
                  <c:v>15</c:v>
                </c:pt>
              </c:numCache>
            </c:numRef>
          </c:val>
        </c:ser>
        <c:ser>
          <c:idx val="3"/>
          <c:order val="3"/>
          <c:tx>
            <c:strRef>
              <c:f>Sheet1!$E$1</c:f>
              <c:strCache>
                <c:ptCount val="1"/>
                <c:pt idx="0">
                  <c:v>Column5</c:v>
                </c:pt>
              </c:strCache>
            </c:strRef>
          </c:tx>
          <c:spPr>
            <a:solidFill>
              <a:schemeClr val="accent4"/>
            </a:solidFill>
            <a:ln>
              <a:noFill/>
            </a:ln>
            <a:effectLst/>
          </c:spPr>
          <c:invertIfNegative val="0"/>
          <c:dLbls>
            <c:dLbl>
              <c:idx val="0"/>
              <c:layout>
                <c:manualLayout>
                  <c:x val="4.5833333333333295E-2"/>
                  <c:y val="-0.21875000000000011"/>
                </c:manualLayout>
              </c:layout>
              <c:tx>
                <c:rich>
                  <a:bodyPr/>
                  <a:lstStyle/>
                  <a:p>
                    <a:r>
                      <a:rPr lang="en-US" b="0" dirty="0" smtClean="0"/>
                      <a:t>Pending</a:t>
                    </a:r>
                    <a:br>
                      <a:rPr lang="en-US" b="0" dirty="0" smtClean="0"/>
                    </a:br>
                    <a:r>
                      <a:rPr lang="en-US" dirty="0" smtClean="0"/>
                      <a:t>0</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2"/>
              <c:layout/>
              <c:tx>
                <c:rich>
                  <a:bodyPr/>
                  <a:lstStyle/>
                  <a:p>
                    <a:r>
                      <a:rPr lang="en-US" b="0" dirty="0" smtClean="0"/>
                      <a:t>Field Services</a:t>
                    </a:r>
                  </a:p>
                  <a:p>
                    <a:r>
                      <a:rPr lang="en-US" baseline="0" dirty="0" smtClean="0"/>
                      <a:t>46</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Applications</c:v>
                </c:pt>
                <c:pt idx="1">
                  <c:v>Continuous</c:v>
                </c:pt>
                <c:pt idx="2">
                  <c:v>Customer Service</c:v>
                </c:pt>
              </c:strCache>
            </c:strRef>
          </c:cat>
          <c:val>
            <c:numRef>
              <c:f>Sheet1!$E$2:$E$4</c:f>
              <c:numCache>
                <c:formatCode>General</c:formatCode>
                <c:ptCount val="3"/>
                <c:pt idx="2">
                  <c:v>42</c:v>
                </c:pt>
              </c:numCache>
            </c:numRef>
          </c:val>
        </c:ser>
        <c:ser>
          <c:idx val="4"/>
          <c:order val="4"/>
          <c:tx>
            <c:strRef>
              <c:f>Sheet1!$F$1</c:f>
              <c:strCache>
                <c:ptCount val="1"/>
                <c:pt idx="0">
                  <c:v>Column6</c:v>
                </c:pt>
              </c:strCache>
            </c:strRef>
          </c:tx>
          <c:spPr>
            <a:solidFill>
              <a:schemeClr val="accent5"/>
            </a:solidFill>
            <a:ln>
              <a:noFill/>
            </a:ln>
            <a:effectLst/>
          </c:spPr>
          <c:invertIfNegative val="0"/>
          <c:dLbls>
            <c:dLbl>
              <c:idx val="0"/>
              <c:tx>
                <c:rich>
                  <a:bodyPr/>
                  <a:lstStyle/>
                  <a:p>
                    <a:r>
                      <a:rPr lang="en-US" b="0" dirty="0" smtClean="0"/>
                      <a:t>Leave of Absence</a:t>
                    </a:r>
                  </a:p>
                  <a:p>
                    <a:fld id="{4A9EAAF7-1728-4453-8516-A2C445B0B8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tx>
                <c:rich>
                  <a:bodyPr/>
                  <a:lstStyle/>
                  <a:p>
                    <a:r>
                      <a:rPr lang="en-US" b="0" dirty="0" smtClean="0"/>
                      <a:t>Finance</a:t>
                    </a:r>
                  </a:p>
                  <a:p>
                    <a:r>
                      <a:rPr lang="en-US" baseline="0" dirty="0" smtClean="0"/>
                      <a:t>6</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Applications</c:v>
                </c:pt>
                <c:pt idx="1">
                  <c:v>Continuous</c:v>
                </c:pt>
                <c:pt idx="2">
                  <c:v>Customer Service</c:v>
                </c:pt>
              </c:strCache>
            </c:strRef>
          </c:cat>
          <c:val>
            <c:numRef>
              <c:f>Sheet1!$F$2:$F$4</c:f>
              <c:numCache>
                <c:formatCode>General</c:formatCode>
                <c:ptCount val="3"/>
                <c:pt idx="2">
                  <c:v>4</c:v>
                </c:pt>
              </c:numCache>
            </c:numRef>
          </c:val>
        </c:ser>
        <c:dLbls>
          <c:showLegendKey val="0"/>
          <c:showVal val="0"/>
          <c:showCatName val="0"/>
          <c:showSerName val="0"/>
          <c:showPercent val="0"/>
          <c:showBubbleSize val="0"/>
        </c:dLbls>
        <c:gapWidth val="219"/>
        <c:overlap val="-27"/>
        <c:axId val="210439840"/>
        <c:axId val="210440232"/>
      </c:barChart>
      <c:catAx>
        <c:axId val="210439840"/>
        <c:scaling>
          <c:orientation val="minMax"/>
        </c:scaling>
        <c:delete val="1"/>
        <c:axPos val="b"/>
        <c:numFmt formatCode="General" sourceLinked="1"/>
        <c:majorTickMark val="none"/>
        <c:minorTickMark val="none"/>
        <c:tickLblPos val="nextTo"/>
        <c:crossAx val="210440232"/>
        <c:crosses val="autoZero"/>
        <c:auto val="0"/>
        <c:lblAlgn val="ctr"/>
        <c:lblOffset val="100"/>
        <c:noMultiLvlLbl val="0"/>
      </c:catAx>
      <c:valAx>
        <c:axId val="210440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1043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FY2018</a:t>
            </a:r>
            <a:endParaRPr lang="en-US" sz="1800" b="1" dirty="0">
              <a:solidFill>
                <a:schemeClr val="tx1">
                  <a:lumMod val="65000"/>
                  <a:lumOff val="35000"/>
                </a:schemeClr>
              </a:solidFill>
              <a:latin typeface="Franklin Gothic Book" panose="020B0503020102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FY2018 Goal</c:v>
                </c:pt>
              </c:strCache>
            </c:strRef>
          </c:tx>
          <c:spPr>
            <a:solidFill>
              <a:srgbClr val="003B49"/>
            </a:solidFill>
            <a:ln>
              <a:noFill/>
            </a:ln>
            <a:effectLst/>
          </c:spPr>
          <c:invertIfNegative val="0"/>
          <c:dLbls>
            <c:dLbl>
              <c:idx val="0"/>
              <c:layout/>
              <c:tx>
                <c:rich>
                  <a:bodyPr/>
                  <a:lstStyle/>
                  <a:p>
                    <a:fld id="{5BD90223-F970-45D4-9DB2-43CC6A49249E}"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FD2-4211-8679-ABF9B3CDD3BE}"/>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Postive Stories</c:v>
                </c:pt>
              </c:strCache>
            </c:strRef>
          </c:cat>
          <c:val>
            <c:numRef>
              <c:f>Sheet1!$B$2</c:f>
              <c:numCache>
                <c:formatCode>General</c:formatCode>
                <c:ptCount val="1"/>
                <c:pt idx="0">
                  <c:v>36</c:v>
                </c:pt>
              </c:numCache>
            </c:numRef>
          </c:val>
          <c:extLst xmlns:c16r2="http://schemas.microsoft.com/office/drawing/2015/06/char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dLbl>
              <c:idx val="0"/>
              <c:layout/>
              <c:tx>
                <c:rich>
                  <a:bodyPr/>
                  <a:lstStyle/>
                  <a:p>
                    <a:fld id="{F71E4E21-C4DC-4E6B-882A-9F6AD79E50A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AFD2-4211-8679-ABF9B3CDD3BE}"/>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Postive Stories</c:v>
                </c:pt>
              </c:strCache>
            </c:strRef>
          </c:cat>
          <c:val>
            <c:numRef>
              <c:f>Sheet1!$C$2</c:f>
              <c:numCache>
                <c:formatCode>General</c:formatCode>
                <c:ptCount val="1"/>
                <c:pt idx="0">
                  <c:v>29</c:v>
                </c:pt>
              </c:numCache>
            </c:numRef>
          </c:val>
          <c:extLst xmlns:c16r2="http://schemas.microsoft.com/office/drawing/2015/06/char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210440624"/>
        <c:axId val="210441016"/>
      </c:barChart>
      <c:catAx>
        <c:axId val="21044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10441016"/>
        <c:crosses val="autoZero"/>
        <c:auto val="1"/>
        <c:lblAlgn val="ctr"/>
        <c:lblOffset val="100"/>
        <c:noMultiLvlLbl val="0"/>
      </c:catAx>
      <c:valAx>
        <c:axId val="210441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10440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07932316770681E-2"/>
          <c:y val="3.625120092739384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0">
                  <c:v>4/5/18 - 5/2/18</c:v>
                </c:pt>
                <c:pt idx="1">
                  <c:v>  </c:v>
                </c:pt>
              </c:strCache>
            </c:strRef>
          </c:cat>
          <c:val>
            <c:numRef>
              <c:f>Sheet1!$B$2:$B$3</c:f>
              <c:numCache>
                <c:formatCode>General</c:formatCode>
                <c:ptCount val="2"/>
                <c:pt idx="0">
                  <c:v>16</c:v>
                </c:pt>
              </c:numCache>
            </c:numRef>
          </c:val>
          <c:extLst xmlns:c16r2="http://schemas.microsoft.com/office/drawing/2015/06/char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0">
                  <c:v>4/5/18 - 5/2/18</c:v>
                </c:pt>
                <c:pt idx="1">
                  <c:v>  </c:v>
                </c:pt>
              </c:strCache>
            </c:strRef>
          </c:cat>
          <c:val>
            <c:numRef>
              <c:f>Sheet1!$C$2:$C$3</c:f>
              <c:numCache>
                <c:formatCode>General</c:formatCode>
                <c:ptCount val="2"/>
                <c:pt idx="0">
                  <c:v>15</c:v>
                </c:pt>
              </c:numCache>
            </c:numRef>
          </c:val>
          <c:extLst xmlns:c16r2="http://schemas.microsoft.com/office/drawing/2015/06/char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0">
                  <c:v>4/5/18 - 5/2/18</c:v>
                </c:pt>
                <c:pt idx="1">
                  <c:v>  </c:v>
                </c:pt>
              </c:strCache>
            </c:strRef>
          </c:cat>
          <c:val>
            <c:numRef>
              <c:f>Sheet1!$D$2:$D$3</c:f>
              <c:numCache>
                <c:formatCode>General</c:formatCode>
                <c:ptCount val="2"/>
                <c:pt idx="0">
                  <c:v>44</c:v>
                </c:pt>
              </c:numCache>
            </c:numRef>
          </c:val>
          <c:extLst xmlns:c16r2="http://schemas.microsoft.com/office/drawing/2015/06/char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10441800"/>
        <c:axId val="210442192"/>
      </c:barChart>
      <c:catAx>
        <c:axId val="210441800"/>
        <c:scaling>
          <c:orientation val="minMax"/>
        </c:scaling>
        <c:delete val="1"/>
        <c:axPos val="b"/>
        <c:numFmt formatCode="General" sourceLinked="1"/>
        <c:majorTickMark val="none"/>
        <c:minorTickMark val="none"/>
        <c:tickLblPos val="nextTo"/>
        <c:crossAx val="210442192"/>
        <c:crosses val="autoZero"/>
        <c:auto val="1"/>
        <c:lblAlgn val="ctr"/>
        <c:lblOffset val="100"/>
        <c:noMultiLvlLbl val="0"/>
      </c:catAx>
      <c:valAx>
        <c:axId val="21044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10441800"/>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Enquesta</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April 2018</c:v>
                </c:pt>
              </c:strCache>
            </c:strRef>
          </c:cat>
          <c:val>
            <c:numRef>
              <c:f>Sheet1!$B$2</c:f>
              <c:numCache>
                <c:formatCode>0.00%</c:formatCode>
                <c:ptCount val="1"/>
                <c:pt idx="0">
                  <c:v>1</c:v>
                </c:pt>
              </c:numCache>
            </c:numRef>
          </c:val>
          <c:extLst xmlns:c16r2="http://schemas.microsoft.com/office/drawing/2015/06/chart">
            <c:ext xmlns:c16="http://schemas.microsoft.com/office/drawing/2014/chart" uri="{C3380CC4-5D6E-409C-BE32-E72D297353CC}">
              <c16:uniqueId val="{00000000-94C4-4D2F-BD69-8B58BB1AFF5D}"/>
            </c:ext>
          </c:extLst>
        </c:ser>
        <c:ser>
          <c:idx val="1"/>
          <c:order val="1"/>
          <c:tx>
            <c:strRef>
              <c:f>Sheet1!$C$1</c:f>
              <c:strCache>
                <c:ptCount val="1"/>
                <c:pt idx="0">
                  <c:v>Inovah</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April 2018</c:v>
                </c:pt>
              </c:strCache>
            </c:strRef>
          </c:cat>
          <c:val>
            <c:numRef>
              <c:f>Sheet1!$C$2</c:f>
              <c:numCache>
                <c:formatCode>0.00%</c:formatCode>
                <c:ptCount val="1"/>
                <c:pt idx="0">
                  <c:v>0.9264</c:v>
                </c:pt>
              </c:numCache>
            </c:numRef>
          </c:val>
          <c:extLst xmlns:c16r2="http://schemas.microsoft.com/office/drawing/2015/06/chart">
            <c:ext xmlns:c16="http://schemas.microsoft.com/office/drawing/2014/chart" uri="{C3380CC4-5D6E-409C-BE32-E72D297353CC}">
              <c16:uniqueId val="{00000001-94C4-4D2F-BD69-8B58BB1AFF5D}"/>
            </c:ext>
          </c:extLst>
        </c:ser>
        <c:ser>
          <c:idx val="2"/>
          <c:order val="2"/>
          <c:tx>
            <c:strRef>
              <c:f>Sheet1!$D$1</c:f>
              <c:strCache>
                <c:ptCount val="1"/>
                <c:pt idx="0">
                  <c:v>Zipwire</c:v>
                </c:pt>
              </c:strCache>
            </c:strRef>
          </c:tx>
          <c:spPr>
            <a:solidFill>
              <a:schemeClr val="accent3"/>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April 2018</c:v>
                </c:pt>
              </c:strCache>
            </c:strRef>
          </c:cat>
          <c:val>
            <c:numRef>
              <c:f>Sheet1!$D$2</c:f>
              <c:numCache>
                <c:formatCode>0.00%</c:formatCode>
                <c:ptCount val="1"/>
                <c:pt idx="0">
                  <c:v>1</c:v>
                </c:pt>
              </c:numCache>
            </c:numRef>
          </c:val>
          <c:extLst xmlns:c16r2="http://schemas.microsoft.com/office/drawing/2015/06/chart">
            <c:ext xmlns:c16="http://schemas.microsoft.com/office/drawing/2014/chart" uri="{C3380CC4-5D6E-409C-BE32-E72D297353CC}">
              <c16:uniqueId val="{00000002-94C4-4D2F-BD69-8B58BB1AFF5D}"/>
            </c:ext>
          </c:extLst>
        </c:ser>
        <c:ser>
          <c:idx val="3"/>
          <c:order val="3"/>
          <c:tx>
            <c:strRef>
              <c:f>Sheet1!$E$1</c:f>
              <c:strCache>
                <c:ptCount val="1"/>
                <c:pt idx="0">
                  <c:v>InvoiceCloud</c:v>
                </c:pt>
              </c:strCache>
            </c:strRef>
          </c:tx>
          <c:spPr>
            <a:solidFill>
              <a:schemeClr val="accent4"/>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April 2018</c:v>
                </c:pt>
              </c:strCache>
            </c:strRef>
          </c:cat>
          <c:val>
            <c:numRef>
              <c:f>Sheet1!$E$2</c:f>
              <c:numCache>
                <c:formatCode>0.00%</c:formatCode>
                <c:ptCount val="1"/>
                <c:pt idx="0">
                  <c:v>1</c:v>
                </c:pt>
              </c:numCache>
            </c:numRef>
          </c:val>
          <c:extLst xmlns:c16r2="http://schemas.microsoft.com/office/drawing/2015/06/chart">
            <c:ext xmlns:c16="http://schemas.microsoft.com/office/drawing/2014/chart" uri="{C3380CC4-5D6E-409C-BE32-E72D297353CC}">
              <c16:uniqueId val="{00000003-94C4-4D2F-BD69-8B58BB1AFF5D}"/>
            </c:ext>
          </c:extLst>
        </c:ser>
        <c:ser>
          <c:idx val="4"/>
          <c:order val="4"/>
          <c:tx>
            <c:strRef>
              <c:f>Sheet1!$F$1</c:f>
              <c:strCache>
                <c:ptCount val="1"/>
                <c:pt idx="0">
                  <c:v>Selectron IVR</c:v>
                </c:pt>
              </c:strCache>
            </c:strRef>
          </c:tx>
          <c:spPr>
            <a:solidFill>
              <a:schemeClr val="accent5"/>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April 2018</c:v>
                </c:pt>
              </c:strCache>
            </c:strRef>
          </c:cat>
          <c:val>
            <c:numRef>
              <c:f>Sheet1!$F$2</c:f>
              <c:numCache>
                <c:formatCode>0.00%</c:formatCode>
                <c:ptCount val="1"/>
                <c:pt idx="0">
                  <c:v>1</c:v>
                </c:pt>
              </c:numCache>
            </c:numRef>
          </c:val>
          <c:extLst xmlns:c16r2="http://schemas.microsoft.com/office/drawing/2015/06/chart">
            <c:ext xmlns:c16="http://schemas.microsoft.com/office/drawing/2014/chart" uri="{C3380CC4-5D6E-409C-BE32-E72D297353CC}">
              <c16:uniqueId val="{00000004-94C4-4D2F-BD69-8B58BB1AFF5D}"/>
            </c:ext>
          </c:extLst>
        </c:ser>
        <c:ser>
          <c:idx val="5"/>
          <c:order val="5"/>
          <c:tx>
            <c:strRef>
              <c:f>Sheet1!$G$1</c:f>
              <c:strCache>
                <c:ptCount val="1"/>
                <c:pt idx="0">
                  <c:v>Kiosks</c:v>
                </c:pt>
              </c:strCache>
            </c:strRef>
          </c:tx>
          <c:spPr>
            <a:solidFill>
              <a:schemeClr val="accent6"/>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April 2018</c:v>
                </c:pt>
              </c:strCache>
            </c:strRef>
          </c:cat>
          <c:val>
            <c:numRef>
              <c:f>Sheet1!$G$2</c:f>
              <c:numCache>
                <c:formatCode>0.00%</c:formatCode>
                <c:ptCount val="1"/>
                <c:pt idx="0">
                  <c:v>1</c:v>
                </c:pt>
              </c:numCache>
            </c:numRef>
          </c:val>
          <c:extLst xmlns:c16r2="http://schemas.microsoft.com/office/drawing/2015/06/chart">
            <c:ext xmlns:c16="http://schemas.microsoft.com/office/drawing/2014/chart" uri="{C3380CC4-5D6E-409C-BE32-E72D297353CC}">
              <c16:uniqueId val="{00000005-94C4-4D2F-BD69-8B58BB1AFF5D}"/>
            </c:ext>
          </c:extLst>
        </c:ser>
        <c:ser>
          <c:idx val="6"/>
          <c:order val="6"/>
          <c:tx>
            <c:strRef>
              <c:f>Sheet1!$H$1</c:f>
              <c:strCache>
                <c:ptCount val="1"/>
                <c:pt idx="0">
                  <c:v>Portal</c:v>
                </c:pt>
              </c:strCache>
            </c:strRef>
          </c:tx>
          <c:spPr>
            <a:solidFill>
              <a:schemeClr val="accent1">
                <a:lumMod val="60000"/>
              </a:schemeClr>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April 2018</c:v>
                </c:pt>
              </c:strCache>
            </c:strRef>
          </c:cat>
          <c:val>
            <c:numRef>
              <c:f>Sheet1!$H$2</c:f>
              <c:numCache>
                <c:formatCode>0.00%</c:formatCode>
                <c:ptCount val="1"/>
                <c:pt idx="0">
                  <c:v>1</c:v>
                </c:pt>
              </c:numCache>
            </c:numRef>
          </c:val>
          <c:extLst xmlns:c16r2="http://schemas.microsoft.com/office/drawing/2015/06/chart">
            <c:ext xmlns:c16="http://schemas.microsoft.com/office/drawing/2014/chart" uri="{C3380CC4-5D6E-409C-BE32-E72D297353CC}">
              <c16:uniqueId val="{00000006-94C4-4D2F-BD69-8B58BB1AFF5D}"/>
            </c:ext>
          </c:extLst>
        </c:ser>
        <c:dLbls>
          <c:showLegendKey val="0"/>
          <c:showVal val="0"/>
          <c:showCatName val="0"/>
          <c:showSerName val="0"/>
          <c:showPercent val="0"/>
          <c:showBubbleSize val="0"/>
        </c:dLbls>
        <c:gapWidth val="150"/>
        <c:shape val="box"/>
        <c:axId val="421069752"/>
        <c:axId val="421070144"/>
        <c:axId val="0"/>
      </c:bar3DChart>
      <c:catAx>
        <c:axId val="421069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21070144"/>
        <c:crosses val="autoZero"/>
        <c:auto val="1"/>
        <c:lblAlgn val="ctr"/>
        <c:lblOffset val="100"/>
        <c:noMultiLvlLbl val="0"/>
      </c:catAx>
      <c:valAx>
        <c:axId val="421070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21069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0.1518355379345874"/>
                  <c:y val="-0.24439045270202331"/>
                </c:manualLayout>
              </c:layout>
              <c:showLegendKey val="0"/>
              <c:showVal val="1"/>
              <c:showCatName val="0"/>
              <c:showSerName val="0"/>
              <c:showPercent val="1"/>
              <c:showBubbleSize val="0"/>
              <c:separator>
</c:separator>
              <c:extLs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Current</c:v>
                </c:pt>
                <c:pt idx="1">
                  <c:v>Service Interruption At-Risk</c:v>
                </c:pt>
              </c:strCache>
            </c:strRef>
          </c:cat>
          <c:val>
            <c:numRef>
              <c:f>Sheet1!$B$2:$B$3</c:f>
              <c:numCache>
                <c:formatCode>#,##0</c:formatCode>
                <c:ptCount val="2"/>
                <c:pt idx="0">
                  <c:v>221030</c:v>
                </c:pt>
                <c:pt idx="1">
                  <c:v>22542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8.0188027275289217E-2"/>
                  <c:y val="-0.29759858167517622"/>
                </c:manualLayout>
              </c:layout>
              <c:showLegendKey val="0"/>
              <c:showVal val="1"/>
              <c:showCatName val="0"/>
              <c:showSerName val="0"/>
              <c:showPercent val="1"/>
              <c:showBubbleSize val="0"/>
              <c:separator>
</c:separator>
              <c:extLs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Current</c:v>
                </c:pt>
                <c:pt idx="1">
                  <c:v>Service Interruption At-Risk</c:v>
                </c:pt>
              </c:strCache>
            </c:strRef>
          </c:cat>
          <c:val>
            <c:numRef>
              <c:f>Sheet1!$B$2:$B$3</c:f>
              <c:numCache>
                <c:formatCode>#,##0</c:formatCode>
                <c:ptCount val="2"/>
                <c:pt idx="0">
                  <c:v>30959</c:v>
                </c:pt>
                <c:pt idx="1">
                  <c:v>1553</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B725C134-898F-4B99-AF91-A1F3B4605C37}"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c:formatCode>
                <c:ptCount val="1"/>
                <c:pt idx="0">
                  <c:v>19024</c:v>
                </c:pt>
              </c:numCache>
            </c:numRef>
          </c:val>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tx>
                <c:rich>
                  <a:bodyPr/>
                  <a:lstStyle/>
                  <a:p>
                    <a:fld id="{B5552BD0-DC3D-4B8C-A970-35043FD77FF3}" type="SERIESNAME">
                      <a:rPr lang="en-US" smtClean="0"/>
                      <a:pPr/>
                      <a:t>[SERIES NAME]</a:t>
                    </a:fld>
                    <a:r>
                      <a:rPr lang="en-US" baseline="0" dirty="0" smtClean="0"/>
                      <a:t> </a:t>
                    </a:r>
                    <a:fld id="{E80B2BCE-58C4-4061-AFE7-9EA924F41EB9}" type="VALUE">
                      <a:rPr lang="en-US" baseline="0"/>
                      <a:pPr/>
                      <a:t>[VALUE]</a:t>
                    </a:fld>
                    <a:endParaRPr lang="en-US" baseline="0" dirty="0" smtClean="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c:formatCode>
                <c:ptCount val="1"/>
                <c:pt idx="0">
                  <c:v>15027</c:v>
                </c:pt>
              </c:numCache>
            </c:numRef>
          </c:val>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tx>
                <c:rich>
                  <a:bodyPr/>
                  <a:lstStyle/>
                  <a:p>
                    <a:r>
                      <a:rPr lang="en-US" dirty="0" smtClean="0"/>
                      <a:t>Mail</a:t>
                    </a:r>
                  </a:p>
                  <a:p>
                    <a:fld id="{8AE65906-CB45-4B37-B603-3830A97B4FE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c:formatCode>
                <c:ptCount val="1"/>
                <c:pt idx="0">
                  <c:v>40566</c:v>
                </c:pt>
              </c:numCache>
            </c:numRef>
          </c:val>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tx>
                <c:rich>
                  <a:bodyPr/>
                  <a:lstStyle/>
                  <a:p>
                    <a:r>
                      <a:rPr lang="en-US" dirty="0" smtClean="0"/>
                      <a:t>Phone</a:t>
                    </a:r>
                    <a:br>
                      <a:rPr lang="en-US" dirty="0" smtClean="0"/>
                    </a:br>
                    <a:fld id="{C0A91174-F362-4637-BE0A-D490B037577A}" type="VALUE">
                      <a:rPr lang="en-US" baseline="0" smtClean="0"/>
                      <a:pPr/>
                      <a:t>[VALUE]</a:t>
                    </a:fld>
                    <a:endParaRPr lang="en-US" dirty="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c:formatCode>
                <c:ptCount val="1"/>
                <c:pt idx="0">
                  <c:v>15060</c:v>
                </c:pt>
              </c:numCache>
            </c:numRef>
          </c:val>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BD4CC803-E83F-497B-BC99-046F3CB838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c:formatCode>
                <c:ptCount val="1"/>
                <c:pt idx="0">
                  <c:v>38864</c:v>
                </c:pt>
              </c:numCache>
            </c:numRef>
          </c:val>
        </c:ser>
        <c:dLbls>
          <c:showLegendKey val="0"/>
          <c:showVal val="0"/>
          <c:showCatName val="0"/>
          <c:showSerName val="0"/>
          <c:showPercent val="0"/>
          <c:showBubbleSize val="0"/>
        </c:dLbls>
        <c:gapWidth val="219"/>
        <c:overlap val="-27"/>
        <c:axId val="159886512"/>
        <c:axId val="205101856"/>
      </c:barChart>
      <c:catAx>
        <c:axId val="159886512"/>
        <c:scaling>
          <c:orientation val="minMax"/>
        </c:scaling>
        <c:delete val="1"/>
        <c:axPos val="b"/>
        <c:numFmt formatCode="General" sourceLinked="1"/>
        <c:majorTickMark val="none"/>
        <c:minorTickMark val="none"/>
        <c:tickLblPos val="nextTo"/>
        <c:crossAx val="205101856"/>
        <c:crosses val="autoZero"/>
        <c:auto val="0"/>
        <c:lblAlgn val="ctr"/>
        <c:lblOffset val="100"/>
        <c:noMultiLvlLbl val="0"/>
      </c:catAx>
      <c:valAx>
        <c:axId val="205101856"/>
        <c:scaling>
          <c:orientation val="minMax"/>
          <c:max val="5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59886512"/>
        <c:crosses val="autoZero"/>
        <c:crossBetween val="between"/>
        <c:majorUnit val="5000"/>
        <c:min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EFADD059-9101-400F-B1D3-A77127A46C7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#,##0.0</c:formatCode>
                <c:ptCount val="1"/>
                <c:pt idx="0">
                  <c:v>3.5</c:v>
                </c:pt>
              </c:numCache>
            </c:numRef>
          </c:val>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manualLayout>
                  <c:x val="-2.7481408935049962E-3"/>
                  <c:y val="5.8511050933323726E-2"/>
                </c:manualLayout>
              </c:layout>
              <c:tx>
                <c:rich>
                  <a:bodyPr/>
                  <a:lstStyle/>
                  <a:p>
                    <a:fld id="{4C7CD65F-7D74-46F3-94A3-1AA6BD857C1F}" type="SERIESNAME">
                      <a:rPr lang="en-US" smtClean="0"/>
                      <a:pPr/>
                      <a:t>[SERIES NAME]</a:t>
                    </a:fld>
                    <a:r>
                      <a:rPr lang="en-US" dirty="0" smtClean="0"/>
                      <a:t/>
                    </a:r>
                    <a:br>
                      <a:rPr lang="en-US" dirty="0" smtClean="0"/>
                    </a:br>
                    <a:fld id="{B1B0D463-0B2F-4BBC-9B8B-BE481857AB92}" type="VALUE">
                      <a:rPr lang="en-US" baseline="0" smtClean="0"/>
                      <a:pPr/>
                      <a:t>[VALUE]</a:t>
                    </a:fld>
                    <a:endParaRPr lang="en-US" dirty="0" smtClean="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#,##0.0</c:formatCode>
                <c:ptCount val="1"/>
                <c:pt idx="0">
                  <c:v>1.5</c:v>
                </c:pt>
              </c:numCache>
            </c:numRef>
          </c:val>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manualLayout>
                  <c:x val="-2.1985127148039969E-2"/>
                  <c:y val="-8.2444217885137786E-3"/>
                </c:manualLayout>
              </c:layout>
              <c:tx>
                <c:rich>
                  <a:bodyPr/>
                  <a:lstStyle/>
                  <a:p>
                    <a:r>
                      <a:rPr lang="en-US" baseline="0" dirty="0" smtClean="0"/>
                      <a:t>Mail</a:t>
                    </a:r>
                  </a:p>
                  <a:p>
                    <a:fld id="{240E142A-4775-40D1-88E3-C8E596DF8FE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#,##0.0</c:formatCode>
                <c:ptCount val="1"/>
                <c:pt idx="0">
                  <c:v>12.5</c:v>
                </c:pt>
              </c:numCache>
            </c:numRef>
          </c:val>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manualLayout>
                  <c:x val="2.083333333333257E-3"/>
                  <c:y val="-4.0625000000000112E-2"/>
                </c:manualLayout>
              </c:layout>
              <c:tx>
                <c:rich>
                  <a:bodyPr/>
                  <a:lstStyle/>
                  <a:p>
                    <a:r>
                      <a:rPr lang="en-US" sz="1100" b="1" dirty="0" smtClean="0">
                        <a:solidFill>
                          <a:schemeClr val="tx1">
                            <a:lumMod val="75000"/>
                            <a:lumOff val="25000"/>
                          </a:schemeClr>
                        </a:solidFill>
                        <a:latin typeface="Franklin Gothic Book" panose="020B0503020102020204" pitchFamily="34" charset="0"/>
                      </a:rPr>
                      <a:t>IVR</a:t>
                    </a:r>
                  </a:p>
                  <a:p>
                    <a:fld id="{BBBDCE90-9B9A-4316-96D9-1EDADE1F6222}" type="VALUE">
                      <a:rPr lang="en-US" sz="1100" b="1" baseline="0" smtClean="0">
                        <a:solidFill>
                          <a:schemeClr val="tx1">
                            <a:lumMod val="75000"/>
                            <a:lumOff val="25000"/>
                          </a:schemeClr>
                        </a:solidFill>
                        <a:latin typeface="Franklin Gothic Book" panose="020B0503020102020204" pitchFamily="34" charset="0"/>
                      </a:rPr>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#,##0.0</c:formatCode>
                <c:ptCount val="1"/>
                <c:pt idx="0">
                  <c:v>1.5</c:v>
                </c:pt>
              </c:numCache>
            </c:numRef>
          </c:val>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F6E511D1-F151-4B19-89E9-4E153AC3893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#,##0.0</c:formatCode>
                <c:ptCount val="1"/>
                <c:pt idx="0">
                  <c:v>5.7</c:v>
                </c:pt>
              </c:numCache>
            </c:numRef>
          </c:val>
        </c:ser>
        <c:dLbls>
          <c:showLegendKey val="0"/>
          <c:showVal val="0"/>
          <c:showCatName val="0"/>
          <c:showSerName val="0"/>
          <c:showPercent val="0"/>
          <c:showBubbleSize val="0"/>
        </c:dLbls>
        <c:gapWidth val="219"/>
        <c:overlap val="-27"/>
        <c:axId val="205100680"/>
        <c:axId val="127374640"/>
      </c:barChart>
      <c:catAx>
        <c:axId val="205100680"/>
        <c:scaling>
          <c:orientation val="minMax"/>
        </c:scaling>
        <c:delete val="1"/>
        <c:axPos val="b"/>
        <c:numFmt formatCode="General" sourceLinked="1"/>
        <c:majorTickMark val="none"/>
        <c:minorTickMark val="none"/>
        <c:tickLblPos val="nextTo"/>
        <c:crossAx val="127374640"/>
        <c:crosses val="autoZero"/>
        <c:auto val="0"/>
        <c:lblAlgn val="ctr"/>
        <c:lblOffset val="100"/>
        <c:noMultiLvlLbl val="0"/>
      </c:catAx>
      <c:valAx>
        <c:axId val="127374640"/>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5100680"/>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tx>
                <c:rich>
                  <a:bodyPr/>
                  <a:lstStyle/>
                  <a:p>
                    <a:r>
                      <a:rPr lang="en-US" dirty="0" smtClean="0"/>
                      <a:t>Operating</a:t>
                    </a:r>
                    <a:r>
                      <a:rPr lang="en-US" baseline="0" dirty="0" smtClean="0"/>
                      <a:t> </a:t>
                    </a:r>
                    <a:fld id="{D2875B14-D50D-410A-9DFE-ABD93C30D72D}" type="VALUE">
                      <a:rPr lang="en-US" baseline="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Sheet1!$B$2:$B$4</c:f>
              <c:numCache>
                <c:formatCode>#,##0</c:formatCode>
                <c:ptCount val="3"/>
                <c:pt idx="0">
                  <c:v>29733</c:v>
                </c:pt>
                <c:pt idx="1">
                  <c:v>29839</c:v>
                </c:pt>
                <c:pt idx="2">
                  <c:v>29857</c:v>
                </c:pt>
              </c:numCache>
            </c:numRef>
          </c:val>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B7CF17A4-F5AE-41E0-BAD0-CF450AA118F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E9CBA189-AF42-49A2-AAAF-3A5673E5E5AE}"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8.333333333333317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A06C283C-652D-4CBF-A277-4159FA93E07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Sheet1!$C$2:$C$4</c:f>
              <c:numCache>
                <c:formatCode>General</c:formatCode>
                <c:ptCount val="3"/>
                <c:pt idx="0">
                  <c:v>16</c:v>
                </c:pt>
                <c:pt idx="1">
                  <c:v>32</c:v>
                </c:pt>
                <c:pt idx="2">
                  <c:v>19</c:v>
                </c:pt>
              </c:numCache>
            </c:numRef>
          </c:val>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Sheet1!$D$2:$D$4</c:f>
              <c:numCache>
                <c:formatCode>General</c:formatCode>
                <c:ptCount val="3"/>
                <c:pt idx="0">
                  <c:v>182</c:v>
                </c:pt>
                <c:pt idx="1">
                  <c:v>50</c:v>
                </c:pt>
                <c:pt idx="2">
                  <c:v>45</c:v>
                </c:pt>
              </c:numCache>
            </c:numRef>
          </c:val>
        </c:ser>
        <c:dLbls>
          <c:showLegendKey val="0"/>
          <c:showVal val="0"/>
          <c:showCatName val="0"/>
          <c:showSerName val="0"/>
          <c:showPercent val="0"/>
          <c:showBubbleSize val="0"/>
        </c:dLbls>
        <c:gapWidth val="150"/>
        <c:overlap val="100"/>
        <c:axId val="421078640"/>
        <c:axId val="208150016"/>
      </c:barChart>
      <c:catAx>
        <c:axId val="42107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150016"/>
        <c:crosses val="autoZero"/>
        <c:auto val="1"/>
        <c:lblAlgn val="ctr"/>
        <c:lblOffset val="100"/>
        <c:noMultiLvlLbl val="0"/>
      </c:catAx>
      <c:valAx>
        <c:axId val="208150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07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Sheet1!$B$2:$B$4</c:f>
              <c:numCache>
                <c:formatCode>#,##0</c:formatCode>
                <c:ptCount val="3"/>
                <c:pt idx="0">
                  <c:v>305</c:v>
                </c:pt>
                <c:pt idx="1">
                  <c:v>306</c:v>
                </c:pt>
                <c:pt idx="2">
                  <c:v>245</c:v>
                </c:pt>
              </c:numCache>
            </c:numRef>
          </c:val>
          <c:smooth val="0"/>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8387096774193547E-2"/>
                  <c:y val="7.48440687180522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971326164874619E-2"/>
                  <c:y val="5.30145486752869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9139784946236694E-2"/>
                  <c:y val="7.48440687180522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Sheet1!$C$2:$C$4</c:f>
              <c:numCache>
                <c:formatCode>General</c:formatCode>
                <c:ptCount val="3"/>
                <c:pt idx="0">
                  <c:v>305</c:v>
                </c:pt>
                <c:pt idx="1">
                  <c:v>299</c:v>
                </c:pt>
                <c:pt idx="2">
                  <c:v>238</c:v>
                </c:pt>
              </c:numCache>
            </c:numRef>
          </c:val>
          <c:smooth val="0"/>
        </c:ser>
        <c:dLbls>
          <c:showLegendKey val="0"/>
          <c:showVal val="0"/>
          <c:showCatName val="0"/>
          <c:showSerName val="0"/>
          <c:showPercent val="0"/>
          <c:showBubbleSize val="0"/>
        </c:dLbls>
        <c:marker val="1"/>
        <c:smooth val="0"/>
        <c:axId val="208150408"/>
        <c:axId val="208151192"/>
      </c:lineChart>
      <c:catAx>
        <c:axId val="208150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8151192"/>
        <c:crosses val="autoZero"/>
        <c:auto val="0"/>
        <c:lblAlgn val="ctr"/>
        <c:lblOffset val="100"/>
        <c:noMultiLvlLbl val="1"/>
      </c:catAx>
      <c:valAx>
        <c:axId val="208151192"/>
        <c:scaling>
          <c:orientation val="minMax"/>
          <c:max val="325"/>
          <c:min val="2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8150408"/>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Sheet1!$B$2:$B$4</c:f>
              <c:numCache>
                <c:formatCode>#,##0</c:formatCode>
                <c:ptCount val="3"/>
                <c:pt idx="0">
                  <c:v>166</c:v>
                </c:pt>
                <c:pt idx="1">
                  <c:v>96</c:v>
                </c:pt>
                <c:pt idx="2">
                  <c:v>77</c:v>
                </c:pt>
              </c:numCache>
            </c:numRef>
          </c:val>
          <c:smooth val="0"/>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3.5842293906810036E-3"/>
                  <c:y val="4.98960458120347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33691756272408E-2"/>
                  <c:y val="6.23700572650435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9605734767025085E-3"/>
                  <c:y val="5.301454867528693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Sheet1!$C$2:$C$4</c:f>
              <c:numCache>
                <c:formatCode>General</c:formatCode>
                <c:ptCount val="3"/>
                <c:pt idx="0">
                  <c:v>160</c:v>
                </c:pt>
                <c:pt idx="1">
                  <c:v>89</c:v>
                </c:pt>
                <c:pt idx="2">
                  <c:v>73</c:v>
                </c:pt>
              </c:numCache>
            </c:numRef>
          </c:val>
          <c:smooth val="0"/>
        </c:ser>
        <c:dLbls>
          <c:showLegendKey val="0"/>
          <c:showVal val="0"/>
          <c:showCatName val="0"/>
          <c:showSerName val="0"/>
          <c:showPercent val="0"/>
          <c:showBubbleSize val="0"/>
        </c:dLbls>
        <c:marker val="1"/>
        <c:smooth val="0"/>
        <c:axId val="208151976"/>
        <c:axId val="208152368"/>
      </c:lineChart>
      <c:catAx>
        <c:axId val="208151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8152368"/>
        <c:crosses val="autoZero"/>
        <c:auto val="1"/>
        <c:lblAlgn val="ctr"/>
        <c:lblOffset val="100"/>
        <c:noMultiLvlLbl val="1"/>
      </c:catAx>
      <c:valAx>
        <c:axId val="208152368"/>
        <c:scaling>
          <c:orientation val="minMax"/>
          <c:max val="200"/>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815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December</c:v>
                </c:pt>
              </c:strCache>
            </c:strRef>
          </c:tx>
          <c:spPr>
            <a:solidFill>
              <a:schemeClr val="accent1">
                <a:lumMod val="50000"/>
              </a:schemeClr>
            </a:solidFill>
            <a:ln>
              <a:noFill/>
            </a:ln>
            <a:effectLst/>
          </c:spPr>
          <c:invertIfNegative val="0"/>
          <c:dLbls>
            <c:dLbl>
              <c:idx val="0"/>
              <c:layout>
                <c:manualLayout>
                  <c:x val="-2.2916666666666665E-2"/>
                  <c:y val="6.2500000000000003E-3"/>
                </c:manualLayout>
              </c:layout>
              <c:tx>
                <c:rich>
                  <a:bodyPr/>
                  <a:lstStyle/>
                  <a:p>
                    <a:fld id="{C06A86ED-437C-4269-B081-5BF33D5B91D2}" type="SERIESNAME">
                      <a:rPr lang="en-US" smtClean="0"/>
                      <a:pPr/>
                      <a:t>[SERIES NAME]</a:t>
                    </a:fld>
                    <a:r>
                      <a:rPr lang="en-US" baseline="0" dirty="0" smtClean="0"/>
                      <a:t> </a:t>
                    </a:r>
                    <a:fld id="{6C1395FD-2163-438C-8B8B-1BA7597A9ED7}" type="VALUE">
                      <a:rPr lang="en-US" baseline="0"/>
                      <a:pPr/>
                      <a:t>[VALUE]</a:t>
                    </a:fld>
                    <a:endParaRPr lang="en-US" baseline="0" dirty="0" smtClean="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dLbl>
              <c:idx val="1"/>
              <c:layout>
                <c:manualLayout>
                  <c:x val="-1.4583333333333334E-2"/>
                  <c:y val="0"/>
                </c:manualLayout>
              </c:layout>
              <c:tx>
                <c:rich>
                  <a:bodyPr/>
                  <a:lstStyle/>
                  <a:p>
                    <a:fld id="{82D6E4D8-1589-44D9-9A27-4E9C405D7E73}" type="SERIESNAME">
                      <a:rPr lang="en-US" smtClean="0"/>
                      <a:pPr/>
                      <a:t>[SERIES NAME]</a:t>
                    </a:fld>
                    <a:r>
                      <a:rPr lang="en-US" baseline="0" dirty="0" smtClean="0"/>
                      <a:t> </a:t>
                    </a:r>
                    <a:fld id="{79E54FA6-6D18-40C0-9FBF-D3CFC0943AD4}" type="VALUE">
                      <a:rPr lang="en-US" baseline="0"/>
                      <a:pPr/>
                      <a:t>[VALUE]</a:t>
                    </a:fld>
                    <a:endParaRPr lang="en-US" baseline="0" dirty="0" smtClean="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Sheet1!$B$2:$B$3</c:f>
              <c:numCache>
                <c:formatCode>0.00%</c:formatCode>
                <c:ptCount val="2"/>
                <c:pt idx="0">
                  <c:v>0.93899999999999995</c:v>
                </c:pt>
                <c:pt idx="1">
                  <c:v>0.95220000000000005</c:v>
                </c:pt>
              </c:numCache>
            </c:numRef>
          </c:val>
        </c:ser>
        <c:ser>
          <c:idx val="1"/>
          <c:order val="1"/>
          <c:tx>
            <c:strRef>
              <c:f>Sheet1!$C$1</c:f>
              <c:strCache>
                <c:ptCount val="1"/>
                <c:pt idx="0">
                  <c:v>January</c:v>
                </c:pt>
              </c:strCache>
            </c:strRef>
          </c:tx>
          <c:spPr>
            <a:solidFill>
              <a:schemeClr val="accent1">
                <a:lumMod val="75000"/>
              </a:schemeClr>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dLbl>
              <c:idx val="1"/>
              <c:layout>
                <c:manualLayout>
                  <c:x val="6.2500000000000003E-3"/>
                  <c:y val="6.2500000000000003E-3"/>
                </c:manualLayout>
              </c:layout>
              <c:tx>
                <c:rich>
                  <a:bodyPr/>
                  <a:lstStyle/>
                  <a:p>
                    <a:fld id="{68B3F052-BB77-49E0-8ABC-EA036C9C8D2D}" type="SERIESNAME">
                      <a:rPr lang="en-US" smtClean="0"/>
                      <a:pPr/>
                      <a:t>[SERIES NAME]</a:t>
                    </a:fld>
                    <a:endParaRPr lang="en-US" dirty="0" smtClean="0"/>
                  </a:p>
                  <a:p>
                    <a:fld id="{1614D61F-CF9F-4FEA-BC96-3635032B8714}"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Sheet1!$C$2:$C$3</c:f>
              <c:numCache>
                <c:formatCode>0.00%</c:formatCode>
                <c:ptCount val="2"/>
                <c:pt idx="0">
                  <c:v>0.94789999999999996</c:v>
                </c:pt>
                <c:pt idx="1">
                  <c:v>0.91990000000000005</c:v>
                </c:pt>
              </c:numCache>
            </c:numRef>
          </c:val>
        </c:ser>
        <c:ser>
          <c:idx val="2"/>
          <c:order val="2"/>
          <c:tx>
            <c:strRef>
              <c:f>Sheet1!$D$1</c:f>
              <c:strCache>
                <c:ptCount val="1"/>
                <c:pt idx="0">
                  <c:v>February</c:v>
                </c:pt>
              </c:strCache>
            </c:strRef>
          </c:tx>
          <c:spPr>
            <a:solidFill>
              <a:schemeClr val="accent1">
                <a:lumMod val="60000"/>
                <a:lumOff val="40000"/>
              </a:schemeClr>
            </a:solidFill>
            <a:ln>
              <a:noFill/>
            </a:ln>
            <a:effectLst/>
          </c:spPr>
          <c:invertIfNegative val="0"/>
          <c:dLbls>
            <c:dLbl>
              <c:idx val="0"/>
              <c:layout>
                <c:manualLayout>
                  <c:x val="2.7083333333333334E-2"/>
                  <c:y val="3.1250000000000002E-3"/>
                </c:manualLayout>
              </c:layout>
              <c:tx>
                <c:rich>
                  <a:bodyPr/>
                  <a:lstStyle/>
                  <a:p>
                    <a:r>
                      <a:rPr lang="en-US" dirty="0" smtClean="0"/>
                      <a:t>January</a:t>
                    </a:r>
                  </a:p>
                  <a:p>
                    <a:fld id="{4C240454-FB3B-4EAD-BD8D-D993A0D6198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2916666666666512E-2"/>
                  <c:y val="3.1250000000000002E-3"/>
                </c:manualLayout>
              </c:layout>
              <c:tx>
                <c:rich>
                  <a:bodyPr/>
                  <a:lstStyle/>
                  <a:p>
                    <a:r>
                      <a:rPr lang="en-US" dirty="0" smtClean="0"/>
                      <a:t>January</a:t>
                    </a:r>
                  </a:p>
                  <a:p>
                    <a:fld id="{5998A9DC-6E8A-4BC7-9C21-CAF6411597E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Sheet1!$D$2:$D$3</c:f>
              <c:numCache>
                <c:formatCode>0.00%</c:formatCode>
                <c:ptCount val="2"/>
                <c:pt idx="0">
                  <c:v>0.92830000000000001</c:v>
                </c:pt>
                <c:pt idx="1">
                  <c:v>0.87590000000000001</c:v>
                </c:pt>
              </c:numCache>
            </c:numRef>
          </c:val>
        </c:ser>
        <c:dLbls>
          <c:showLegendKey val="0"/>
          <c:showVal val="0"/>
          <c:showCatName val="0"/>
          <c:showSerName val="0"/>
          <c:showPercent val="0"/>
          <c:showBubbleSize val="0"/>
        </c:dLbls>
        <c:gapWidth val="219"/>
        <c:overlap val="-27"/>
        <c:axId val="208153152"/>
        <c:axId val="208153544"/>
      </c:barChart>
      <c:catAx>
        <c:axId val="208153152"/>
        <c:scaling>
          <c:orientation val="minMax"/>
        </c:scaling>
        <c:delete val="1"/>
        <c:axPos val="b"/>
        <c:numFmt formatCode="General" sourceLinked="1"/>
        <c:majorTickMark val="none"/>
        <c:minorTickMark val="none"/>
        <c:tickLblPos val="nextTo"/>
        <c:crossAx val="208153544"/>
        <c:crosses val="autoZero"/>
        <c:auto val="0"/>
        <c:lblAlgn val="ctr"/>
        <c:lblOffset val="100"/>
        <c:noMultiLvlLbl val="0"/>
      </c:catAx>
      <c:valAx>
        <c:axId val="2081535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815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5/11/2018</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5305" y="6624229"/>
            <a:ext cx="1659429"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May 16</a:t>
            </a:r>
            <a:r>
              <a:rPr lang="en-US" sz="1000" dirty="0" smtClean="0">
                <a:solidFill>
                  <a:srgbClr val="003B49"/>
                </a:solidFill>
                <a:latin typeface="Arial Narrow" panose="020B0606020202030204" pitchFamily="34" charset="0"/>
              </a:rPr>
              <a:t>, 2018</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5/11/2018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5/11/2018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5/11/2018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5/11/2018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5/11/2018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5/11/2018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5/11/2018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5/11/2018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5/11/2018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5/11/2018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42667" y="130136"/>
            <a:ext cx="2036068" cy="1070530"/>
          </a:xfrm>
          <a:prstGeom prst="rect">
            <a:avLst/>
          </a:prstGeom>
        </p:spPr>
      </p:pic>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xmlns=""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xmlns=""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May 16, </a:t>
            </a:r>
            <a:r>
              <a:rPr lang="en-US" sz="1400" dirty="0">
                <a:solidFill>
                  <a:schemeClr val="bg1"/>
                </a:solidFill>
                <a:latin typeface="Arial" panose="020B0604020202020204" pitchFamily="34" charset="0"/>
                <a:cs typeface="Arial" panose="020B0604020202020204" pitchFamily="34" charset="0"/>
              </a:rPr>
              <a:t>2018</a:t>
            </a:r>
          </a:p>
        </p:txBody>
      </p:sp>
      <p:sp>
        <p:nvSpPr>
          <p:cNvPr id="22" name="Title 1">
            <a:extLst>
              <a:ext uri="{FF2B5EF4-FFF2-40B4-BE49-F238E27FC236}">
                <a16:creationId xmlns:a16="http://schemas.microsoft.com/office/drawing/2014/main" xmlns=""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xmlns=""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045" y="6343168"/>
            <a:ext cx="1359426" cy="457200"/>
          </a:xfrm>
          <a:prstGeom prst="rect">
            <a:avLst/>
          </a:prstGeom>
        </p:spPr>
      </p:pic>
      <p:pic>
        <p:nvPicPr>
          <p:cNvPr id="15" name="Picture 14">
            <a:extLst>
              <a:ext uri="{FF2B5EF4-FFF2-40B4-BE49-F238E27FC236}">
                <a16:creationId xmlns:a16="http://schemas.microsoft.com/office/drawing/2014/main" xmlns="" id="{725439A6-8CAD-EA4C-9297-4090E45C44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001" y="169379"/>
            <a:ext cx="3970504" cy="209215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274942775"/>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a service level agreement with contractors to have reported water main breaks repaired within four days.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66583" y="5315926"/>
            <a:ext cx="4210833"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p>
        </p:txBody>
      </p:sp>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12</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1922885057"/>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692915"/>
            <a:ext cx="9144000" cy="83099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Every percentage increase in the collection rate above 80 percent is an additional $4 million which can be applied to the maintenance and rehabilitation of the water and sewer infrastructure.</a:t>
            </a:r>
          </a:p>
          <a:p>
            <a:endParaRPr lang="en-US" sz="600" dirty="0">
              <a:solidFill>
                <a:schemeClr val="tx1">
                  <a:lumMod val="75000"/>
                  <a:lumOff val="25000"/>
                </a:schemeClr>
              </a:solidFill>
              <a:latin typeface="Franklin Gothic Book" panose="020B0503020102020204" pitchFamily="34" charset="0"/>
            </a:endParaRPr>
          </a:p>
          <a:p>
            <a:r>
              <a:rPr lang="en-US" sz="1400" dirty="0" smtClean="0">
                <a:solidFill>
                  <a:schemeClr val="tx1">
                    <a:lumMod val="75000"/>
                    <a:lumOff val="25000"/>
                  </a:schemeClr>
                </a:solidFill>
                <a:latin typeface="Franklin Gothic Book" panose="020B0503020102020204" pitchFamily="34" charset="0"/>
              </a:rPr>
              <a:t>The data in the chart is based upon the 330-360 day collection rate.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3716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6164" y="5140167"/>
            <a:ext cx="5249707"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Service Collection Rate          Sewer Service Collection Rate</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sp>
        <p:nvSpPr>
          <p:cNvPr id="4" name="TextBox 3"/>
          <p:cNvSpPr txBox="1"/>
          <p:nvPr/>
        </p:nvSpPr>
        <p:spPr>
          <a:xfrm>
            <a:off x="0" y="537018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As of March 31, 2018, DWSD had 116.81 days of cash on hand. The target is 100 days.</a:t>
            </a:r>
          </a:p>
        </p:txBody>
      </p:sp>
      <p:cxnSp>
        <p:nvCxnSpPr>
          <p:cNvPr id="5" name="Straight Connector 4"/>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$96,903,959</a:t>
            </a: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March 31, 2018</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$58,009,752</a:t>
            </a:r>
            <a:endParaRPr lang="en-US" sz="40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March 31, 2018</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76021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15</a:t>
            </a:r>
            <a:endParaRPr lang="en-US" dirty="0"/>
          </a:p>
        </p:txBody>
      </p:sp>
      <p:sp>
        <p:nvSpPr>
          <p:cNvPr id="7" name="TextBox 6"/>
          <p:cNvSpPr txBox="1"/>
          <p:nvPr/>
        </p:nvSpPr>
        <p:spPr>
          <a:xfrm>
            <a:off x="497150"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29</a:t>
            </a:r>
          </a:p>
          <a:p>
            <a:pPr algn="ctr"/>
            <a:r>
              <a:rPr lang="en-US" sz="1400" dirty="0" smtClean="0">
                <a:latin typeface="Franklin Gothic Book" panose="020B0503020102020204" pitchFamily="34" charset="0"/>
              </a:rPr>
              <a:t>Property 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0</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 appeals</a:t>
            </a:r>
            <a:endParaRPr lang="en-US" sz="1400" dirty="0">
              <a:latin typeface="Franklin Gothic Book" panose="020B0503020102020204" pitchFamily="34" charset="0"/>
            </a:endParaRPr>
          </a:p>
        </p:txBody>
      </p:sp>
      <p:sp>
        <p:nvSpPr>
          <p:cNvPr id="8" name="TextBox 7"/>
          <p:cNvSpPr txBox="1"/>
          <p:nvPr/>
        </p:nvSpPr>
        <p:spPr>
          <a:xfrm>
            <a:off x="497150" y="3038966"/>
            <a:ext cx="2286000" cy="343495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$108,715</a:t>
            </a: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$19,984</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 damage claim appeals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$128,699</a:t>
            </a:r>
            <a:br>
              <a:rPr lang="en-US" sz="3000" dirty="0" smtClean="0">
                <a:solidFill>
                  <a:schemeClr val="bg1"/>
                </a:solidFill>
                <a:latin typeface="Impact" panose="020B0806030902050204" pitchFamily="34" charset="0"/>
              </a:rPr>
            </a:br>
            <a:r>
              <a:rPr lang="en-US" sz="1400" dirty="0" smtClean="0">
                <a:latin typeface="Franklin Gothic Book" panose="020B0503020102020204" pitchFamily="34" charset="0"/>
              </a:rPr>
              <a:t>Total claims in</a:t>
            </a:r>
            <a:br>
              <a:rPr lang="en-US" sz="1400" dirty="0" smtClean="0">
                <a:latin typeface="Franklin Gothic Book" panose="020B0503020102020204" pitchFamily="34" charset="0"/>
              </a:rPr>
            </a:br>
            <a:r>
              <a:rPr lang="en-US" sz="1400" dirty="0" smtClean="0">
                <a:latin typeface="Franklin Gothic Book" panose="020B0503020102020204" pitchFamily="34" charset="0"/>
              </a:rPr>
              <a:t>March 2018</a:t>
            </a:r>
            <a:endParaRPr lang="en-US" sz="1400" dirty="0">
              <a:latin typeface="Franklin Gothic Book" panose="020B0503020102020204" pitchFamily="34" charset="0"/>
            </a:endParaRPr>
          </a:p>
        </p:txBody>
      </p:sp>
      <p:sp>
        <p:nvSpPr>
          <p:cNvPr id="11" name="TextBox 10"/>
          <p:cNvSpPr txBox="1"/>
          <p:nvPr/>
        </p:nvSpPr>
        <p:spPr>
          <a:xfrm>
            <a:off x="3226904"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18</a:t>
            </a: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6</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Number 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13" name="TextBox 12"/>
          <p:cNvSpPr txBox="1"/>
          <p:nvPr/>
        </p:nvSpPr>
        <p:spPr>
          <a:xfrm>
            <a:off x="3226904" y="3038966"/>
            <a:ext cx="2286000" cy="346930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$8,131</a:t>
            </a: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$1,646</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$6,485</a:t>
            </a: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14" name="TextBox 13"/>
          <p:cNvSpPr txBox="1"/>
          <p:nvPr/>
        </p:nvSpPr>
        <p:spPr>
          <a:xfrm>
            <a:off x="5795890" y="5503233"/>
            <a:ext cx="3348110"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Customers who have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d</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isputes for their bill may request a hearing at the City of Detroit Department of Appeals and Hearings. The cases are heard by an administrative hearing officer.</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6" name="TextBox 15"/>
          <p:cNvSpPr txBox="1"/>
          <p:nvPr/>
        </p:nvSpPr>
        <p:spPr>
          <a:xfrm>
            <a:off x="6185452" y="1440322"/>
            <a:ext cx="2286000" cy="2424232"/>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19</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6</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endParaRPr lang="en-US" sz="1400" dirty="0">
              <a:latin typeface="Franklin Gothic Book" panose="020B0503020102020204" pitchFamily="34" charset="0"/>
            </a:endParaRPr>
          </a:p>
        </p:txBody>
      </p:sp>
      <p:sp>
        <p:nvSpPr>
          <p:cNvPr id="17" name="TextBox 16"/>
          <p:cNvSpPr txBox="1"/>
          <p:nvPr/>
        </p:nvSpPr>
        <p:spPr>
          <a:xfrm>
            <a:off x="5795890" y="4367061"/>
            <a:ext cx="3348110"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8" name="Straight Connector 17"/>
          <p:cNvCxnSpPr/>
          <p:nvPr/>
        </p:nvCxnSpPr>
        <p:spPr>
          <a:xfrm flipH="1">
            <a:off x="5795890" y="4360935"/>
            <a:ext cx="33832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3674841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17</a:t>
            </a:r>
            <a:endParaRPr lang="en-US" dirty="0"/>
          </a:p>
        </p:txBody>
      </p:sp>
      <p:sp>
        <p:nvSpPr>
          <p:cNvPr id="27" name="TextBox 26"/>
          <p:cNvSpPr txBox="1"/>
          <p:nvPr/>
        </p:nvSpPr>
        <p:spPr>
          <a:xfrm>
            <a:off x="892127" y="1088354"/>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637</a:t>
            </a:r>
          </a:p>
          <a:p>
            <a:pPr algn="ctr"/>
            <a:r>
              <a:rPr lang="en-US" sz="1400" dirty="0" smtClean="0">
                <a:solidFill>
                  <a:schemeClr val="bg1"/>
                </a:solidFill>
                <a:latin typeface="Impact" panose="020B0806030902050204" pitchFamily="34" charset="0"/>
              </a:rPr>
              <a:t>(71 per month, on average]</a:t>
            </a:r>
          </a:p>
          <a:p>
            <a:pPr algn="ctr"/>
            <a:r>
              <a:rPr lang="en-US" sz="1600" dirty="0" smtClean="0">
                <a:latin typeface="Franklin Gothic Book" panose="020B0503020102020204" pitchFamily="34" charset="0"/>
              </a:rPr>
              <a:t>Property addresses investigated for delinquency, possible meter tampering and no meter.</a:t>
            </a:r>
            <a:endParaRPr lang="en-US" sz="1600" dirty="0">
              <a:latin typeface="Franklin Gothic Book" panose="020B0503020102020204" pitchFamily="34" charset="0"/>
            </a:endParaRPr>
          </a:p>
        </p:txBody>
      </p:sp>
      <p:sp>
        <p:nvSpPr>
          <p:cNvPr id="28" name="TextBox 27"/>
          <p:cNvSpPr txBox="1"/>
          <p:nvPr/>
        </p:nvSpPr>
        <p:spPr>
          <a:xfrm>
            <a:off x="892127" y="3441774"/>
            <a:ext cx="2743200" cy="1138654"/>
          </a:xfrm>
          <a:prstGeom prst="foldedCorner">
            <a:avLst/>
          </a:prstGeom>
          <a:solidFill>
            <a:srgbClr val="279989"/>
          </a:solidFill>
        </p:spPr>
        <p:txBody>
          <a:bodyPr wrap="square" rtlCol="0">
            <a:spAutoFit/>
          </a:bodyPr>
          <a:lstStyle/>
          <a:p>
            <a:pPr algn="ctr"/>
            <a:r>
              <a:rPr lang="en-US" sz="4000" dirty="0" smtClean="0">
                <a:solidFill>
                  <a:schemeClr val="bg1"/>
                </a:solidFill>
                <a:latin typeface="Impact" panose="020B0806030902050204" pitchFamily="34" charset="0"/>
              </a:rPr>
              <a:t>$3,435,688</a:t>
            </a:r>
          </a:p>
          <a:p>
            <a:pPr algn="ctr"/>
            <a:r>
              <a:rPr lang="en-US" sz="1600" dirty="0" smtClean="0">
                <a:latin typeface="Franklin Gothic Book" panose="020B0503020102020204" pitchFamily="34" charset="0"/>
              </a:rPr>
              <a:t>Money owed to DWSD </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more than $3 million in services owed by commercial customers. They uncovered severe delinquencies, non-working meters, tampering with the meters, or connected to the city’s water main without a meter 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4495800" y="4302755"/>
            <a:ext cx="2180149"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Illegal usage investigation</a:t>
            </a:r>
            <a:endParaRPr lang="en-US" sz="1400" b="1" dirty="0">
              <a:solidFill>
                <a:schemeClr val="tx1">
                  <a:lumMod val="75000"/>
                  <a:lumOff val="25000"/>
                </a:schemeClr>
              </a:solidFill>
              <a:latin typeface="Franklin Gothic Book" panose="020B0503020102020204" pitchFamily="34" charset="0"/>
            </a:endParaRPr>
          </a:p>
        </p:txBody>
      </p:sp>
      <p:pic>
        <p:nvPicPr>
          <p:cNvPr id="2" name="Picture 1"/>
          <p:cNvPicPr>
            <a:picLocks noChangeAspect="1"/>
          </p:cNvPicPr>
          <p:nvPr/>
        </p:nvPicPr>
        <p:blipFill rotWithShape="1">
          <a:blip r:embed="rId2"/>
          <a:srcRect l="67361" t="2817" r="17500" b="59881"/>
          <a:stretch/>
        </p:blipFill>
        <p:spPr>
          <a:xfrm>
            <a:off x="4572000" y="1598785"/>
            <a:ext cx="1943100" cy="2691819"/>
          </a:xfrm>
          <a:prstGeom prst="rect">
            <a:avLst/>
          </a:prstGeom>
        </p:spPr>
      </p:pic>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19</a:t>
            </a:r>
            <a:endParaRPr lang="en-US" dirty="0"/>
          </a:p>
        </p:txBody>
      </p:sp>
      <p:graphicFrame>
        <p:nvGraphicFramePr>
          <p:cNvPr id="13" name="Chart 12"/>
          <p:cNvGraphicFramePr/>
          <p:nvPr>
            <p:extLst>
              <p:ext uri="{D42A27DB-BD31-4B8C-83A1-F6EECF244321}">
                <p14:modId xmlns:p14="http://schemas.microsoft.com/office/powerpoint/2010/main" val="4066188050"/>
              </p:ext>
            </p:extLst>
          </p:nvPr>
        </p:nvGraphicFramePr>
        <p:xfrm>
          <a:off x="155050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a:t>
            </a:r>
            <a:r>
              <a:rPr lang="en-US" sz="2400" b="1" dirty="0" smtClean="0">
                <a:solidFill>
                  <a:srgbClr val="138F7E"/>
                </a:solidFill>
                <a:latin typeface="Franklin Gothic Book" panose="020B0503020102020204" pitchFamily="34" charset="0"/>
              </a:rPr>
              <a:t>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83099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Sixty-one percent of the total DWSD workforce lives in Detroit.</a:t>
            </a:r>
            <a:endParaRPr lang="en-US" sz="1400" b="1" dirty="0">
              <a:solidFill>
                <a:schemeClr val="tx1">
                  <a:lumMod val="65000"/>
                  <a:lumOff val="35000"/>
                </a:schemeClr>
              </a:solidFill>
              <a:latin typeface="Franklin Gothic Book" panose="020B0503020102020204" pitchFamily="34" charset="0"/>
              <a:cs typeface="Arial" panose="020B0604020202020204" pitchFamily="34" charset="0"/>
            </a:endParaRPr>
          </a:p>
          <a:p>
            <a:endParaRPr lang="en-US" sz="600" b="1" dirty="0" smtClean="0">
              <a:solidFill>
                <a:schemeClr val="tx1">
                  <a:lumMod val="65000"/>
                  <a:lumOff val="35000"/>
                </a:schemeClr>
              </a:solidFill>
              <a:latin typeface="Franklin Gothic Book" panose="020B0503020102020204" pitchFamily="34" charset="0"/>
              <a:cs typeface="Arial" panose="020B0604020202020204" pitchFamily="34" charset="0"/>
            </a:endParaRPr>
          </a:p>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Nine new hires in April 2018 including one in Field Engineering, one in Information Technology, three in Maintenance and Repair, two in Finance/Procurement, one in Security, and one in the Stormwater Management Group.</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 xmlns:a16="http://schemas.microsoft.com/office/drawing/2014/main" id="{6801FDE5-A0AB-7C48-B0D1-69AA77A66497}"/>
              </a:ext>
            </a:extLst>
          </p:cNvPr>
          <p:cNvSpPr txBox="1">
            <a:spLocks noChangeArrowheads="1"/>
          </p:cNvSpPr>
          <p:nvPr/>
        </p:nvSpPr>
        <p:spPr bwMode="auto">
          <a:xfrm>
            <a:off x="1644315" y="1849276"/>
            <a:ext cx="4724118" cy="411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for May 2018	  </a:t>
            </a:r>
            <a:r>
              <a:rPr lang="en-US" sz="1800" dirty="0" smtClean="0">
                <a:solidFill>
                  <a:srgbClr val="138F7E"/>
                </a:solidFill>
                <a:latin typeface="Franklin Gothic Book" panose="020B0503020102020204" pitchFamily="34" charset="0"/>
                <a:cs typeface="Arial" panose="020B0604020202020204" pitchFamily="34" charset="0"/>
              </a:rPr>
              <a:t>3</a:t>
            </a:r>
          </a:p>
          <a:p>
            <a:pPr marL="0" indent="0">
              <a:buNone/>
            </a:pPr>
            <a:endParaRPr lang="en-US" sz="1800" dirty="0" smtClean="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Field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11</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Legal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rgbClr val="138F7E"/>
                </a:solidFill>
                <a:latin typeface="Franklin Gothic Book" panose="020B0503020102020204" pitchFamily="34" charset="0"/>
                <a:cs typeface="Arial" panose="020B0604020202020204" pitchFamily="34" charset="0"/>
              </a:rPr>
              <a:t>16</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rgbClr val="138F7E"/>
                </a:solidFill>
                <a:latin typeface="Franklin Gothic Book" panose="020B0503020102020204" pitchFamily="34" charset="0"/>
                <a:cs typeface="Arial" panose="020B0604020202020204" pitchFamily="34" charset="0"/>
              </a:rPr>
              <a:t>18</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rgbClr val="138F7E"/>
                </a:solidFill>
                <a:latin typeface="Franklin Gothic Book" panose="020B0503020102020204" pitchFamily="34" charset="0"/>
                <a:cs typeface="Arial" panose="020B0604020202020204" pitchFamily="34" charset="0"/>
              </a:rPr>
              <a:t>22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rgbClr val="138F7E"/>
                </a:solidFill>
                <a:latin typeface="Franklin Gothic Book" panose="020B0503020102020204" pitchFamily="34" charset="0"/>
                <a:cs typeface="Arial" panose="020B0604020202020204" pitchFamily="34" charset="0"/>
              </a:rPr>
              <a:t>26</a:t>
            </a: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graphicFrame>
        <p:nvGraphicFramePr>
          <p:cNvPr id="5" name="Chart 4"/>
          <p:cNvGraphicFramePr/>
          <p:nvPr>
            <p:extLst>
              <p:ext uri="{D42A27DB-BD31-4B8C-83A1-F6EECF244321}">
                <p14:modId xmlns:p14="http://schemas.microsoft.com/office/powerpoint/2010/main" val="2958042593"/>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094789" y="5198533"/>
            <a:ext cx="882356" cy="461665"/>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DWSD</a:t>
            </a:r>
          </a:p>
          <a:p>
            <a:pPr algn="ctr"/>
            <a:r>
              <a:rPr lang="en-US" sz="1200" dirty="0" smtClean="0">
                <a:solidFill>
                  <a:srgbClr val="595959"/>
                </a:solidFill>
                <a:latin typeface="Franklin Gothic Book" panose="020B0503020102020204" pitchFamily="34" charset="0"/>
              </a:rPr>
              <a:t>Employees</a:t>
            </a:r>
            <a:endParaRPr lang="en-US" sz="1200" dirty="0">
              <a:solidFill>
                <a:srgbClr val="595959"/>
              </a:solidFill>
              <a:latin typeface="Franklin Gothic Book" panose="020B0503020102020204" pitchFamily="34" charset="0"/>
            </a:endParaRPr>
          </a:p>
        </p:txBody>
      </p:sp>
      <p:sp>
        <p:nvSpPr>
          <p:cNvPr id="9" name="TextBox 8"/>
          <p:cNvSpPr txBox="1"/>
          <p:nvPr/>
        </p:nvSpPr>
        <p:spPr>
          <a:xfrm>
            <a:off x="4241710" y="5198533"/>
            <a:ext cx="1013098" cy="461665"/>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25+ Years of</a:t>
            </a:r>
          </a:p>
          <a:p>
            <a:pPr algn="ctr"/>
            <a:r>
              <a:rPr lang="en-US" sz="1200" dirty="0" smtClean="0">
                <a:solidFill>
                  <a:srgbClr val="595959"/>
                </a:solidFill>
                <a:latin typeface="Franklin Gothic Book" panose="020B0503020102020204" pitchFamily="34" charset="0"/>
              </a:rPr>
              <a:t>Service</a:t>
            </a:r>
            <a:endParaRPr lang="en-US" sz="1200" dirty="0">
              <a:solidFill>
                <a:srgbClr val="595959"/>
              </a:solidFill>
              <a:latin typeface="Franklin Gothic Book" panose="020B0503020102020204" pitchFamily="34" charset="0"/>
            </a:endParaRPr>
          </a:p>
        </p:txBody>
      </p:sp>
      <p:sp>
        <p:nvSpPr>
          <p:cNvPr id="10" name="TextBox 9"/>
          <p:cNvSpPr txBox="1"/>
          <p:nvPr/>
        </p:nvSpPr>
        <p:spPr>
          <a:xfrm>
            <a:off x="6275946" y="5198533"/>
            <a:ext cx="1298304" cy="646331"/>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60+ Years Old &amp;</a:t>
            </a:r>
          </a:p>
          <a:p>
            <a:pPr algn="ctr"/>
            <a:r>
              <a:rPr lang="en-US" sz="1200" dirty="0" smtClean="0">
                <a:solidFill>
                  <a:srgbClr val="595959"/>
                </a:solidFill>
                <a:latin typeface="Franklin Gothic Book" panose="020B0503020102020204" pitchFamily="34" charset="0"/>
              </a:rPr>
              <a:t>10 or More Years</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of Service</a:t>
            </a:r>
            <a:endParaRPr lang="en-US" sz="1200" dirty="0">
              <a:solidFill>
                <a:srgbClr val="595959"/>
              </a:solidFill>
              <a:latin typeface="Franklin Gothic Book" panose="020B0503020102020204" pitchFamily="34" charset="0"/>
            </a:endParaRPr>
          </a:p>
        </p:txBody>
      </p:sp>
      <p:sp>
        <p:nvSpPr>
          <p:cNvPr id="11" name="TextBox 10"/>
          <p:cNvSpPr txBox="1"/>
          <p:nvPr/>
        </p:nvSpPr>
        <p:spPr>
          <a:xfrm>
            <a:off x="5283330" y="5198533"/>
            <a:ext cx="1102866"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60+ Years Old</a:t>
            </a:r>
            <a:endParaRPr lang="en-US" sz="1200" dirty="0">
              <a:solidFill>
                <a:srgbClr val="595959"/>
              </a:solidFill>
              <a:latin typeface="Franklin Gothic Book" panose="020B0503020102020204" pitchFamily="34" charset="0"/>
            </a:endParaRPr>
          </a:p>
        </p:txBody>
      </p:sp>
      <p:sp>
        <p:nvSpPr>
          <p:cNvPr id="12" name="TextBox 11"/>
          <p:cNvSpPr txBox="1"/>
          <p:nvPr/>
        </p:nvSpPr>
        <p:spPr>
          <a:xfrm>
            <a:off x="3162801" y="5166004"/>
            <a:ext cx="997517" cy="646331"/>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Total Eligible</a:t>
            </a:r>
          </a:p>
          <a:p>
            <a:pPr algn="ctr"/>
            <a:r>
              <a:rPr lang="en-US" sz="1200" dirty="0" smtClean="0">
                <a:solidFill>
                  <a:srgbClr val="595959"/>
                </a:solidFill>
                <a:latin typeface="Franklin Gothic Book" panose="020B0503020102020204" pitchFamily="34" charset="0"/>
              </a:rPr>
              <a:t>for</a:t>
            </a:r>
          </a:p>
          <a:p>
            <a:pPr algn="ctr"/>
            <a:r>
              <a:rPr lang="en-US" sz="1200" dirty="0" smtClean="0">
                <a:solidFill>
                  <a:srgbClr val="595959"/>
                </a:solidFill>
                <a:latin typeface="Franklin Gothic Book" panose="020B0503020102020204" pitchFamily="34" charset="0"/>
              </a:rPr>
              <a:t>Retirement</a:t>
            </a:r>
            <a:endParaRPr lang="en-US" sz="1200" dirty="0">
              <a:solidFill>
                <a:srgbClr val="595959"/>
              </a:solidFill>
              <a:latin typeface="Franklin Gothic Book" panose="020B0503020102020204" pitchFamily="34" charset="0"/>
            </a:endParaRPr>
          </a:p>
        </p:txBody>
      </p:sp>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Retirement Eligible</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4250694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graphicFrame>
        <p:nvGraphicFramePr>
          <p:cNvPr id="13" name="Chart 12"/>
          <p:cNvGraphicFramePr/>
          <p:nvPr>
            <p:extLst>
              <p:ext uri="{D42A27DB-BD31-4B8C-83A1-F6EECF244321}">
                <p14:modId xmlns:p14="http://schemas.microsoft.com/office/powerpoint/2010/main" val="1639864410"/>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362200" y="5207000"/>
            <a:ext cx="973343"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Applications</a:t>
            </a:r>
            <a:endParaRPr lang="en-US" sz="1200" dirty="0">
              <a:solidFill>
                <a:srgbClr val="595959"/>
              </a:solidFill>
              <a:latin typeface="Franklin Gothic Book" panose="020B0503020102020204" pitchFamily="34" charset="0"/>
            </a:endParaRPr>
          </a:p>
        </p:txBody>
      </p:sp>
      <p:sp>
        <p:nvSpPr>
          <p:cNvPr id="16" name="TextBox 15"/>
          <p:cNvSpPr txBox="1"/>
          <p:nvPr/>
        </p:nvSpPr>
        <p:spPr>
          <a:xfrm>
            <a:off x="3973197" y="5207000"/>
            <a:ext cx="1459759"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Timeframe Request</a:t>
            </a:r>
            <a:endParaRPr lang="en-US" sz="1200" dirty="0">
              <a:solidFill>
                <a:srgbClr val="595959"/>
              </a:solidFill>
              <a:latin typeface="Franklin Gothic Book" panose="020B0503020102020204" pitchFamily="34" charset="0"/>
            </a:endParaRPr>
          </a:p>
        </p:txBody>
      </p:sp>
      <p:sp>
        <p:nvSpPr>
          <p:cNvPr id="17" name="TextBox 16"/>
          <p:cNvSpPr txBox="1"/>
          <p:nvPr/>
        </p:nvSpPr>
        <p:spPr>
          <a:xfrm>
            <a:off x="6110393" y="5207000"/>
            <a:ext cx="893130"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DWSD Unit</a:t>
            </a:r>
            <a:endParaRPr lang="en-US" sz="1200" dirty="0">
              <a:solidFill>
                <a:srgbClr val="595959"/>
              </a:solidFill>
              <a:latin typeface="Franklin Gothic Book" panose="020B0503020102020204" pitchFamily="34" charset="0"/>
            </a:endParaRPr>
          </a:p>
        </p:txBody>
      </p:sp>
      <p:sp>
        <p:nvSpPr>
          <p:cNvPr id="18"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Family Medical Leave Act</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886725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128" y="5246601"/>
            <a:ext cx="9053871" cy="1384995"/>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This month, the team garnered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3</a:t>
            </a:r>
            <a:r>
              <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positive news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stories. The stories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included an investigative report on a nursing home owner not paying his water bill, an interview with Paul W. Smith on WJR to discuss upcoming projects and the City of Detroit exiting active state financial oversight. </a:t>
            </a:r>
          </a:p>
          <a:p>
            <a:endParaRPr lang="en-US" sz="1400" dirty="0" smtClean="0">
              <a:solidFill>
                <a:schemeClr val="tx1">
                  <a:lumMod val="65000"/>
                  <a:lumOff val="35000"/>
                </a:schemeClr>
              </a:solidFill>
              <a:latin typeface="Franklin Gothic Book" panose="020B0503020102020204" pitchFamily="34" charset="0"/>
              <a:cs typeface="Arial" panose="020B0604020202020204" pitchFamily="34" charset="0"/>
            </a:endParaRPr>
          </a:p>
          <a:p>
            <a:r>
              <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lang="en-US" sz="1400" b="1"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r>
              <a:rPr lang="en-US" dirty="0" smtClean="0"/>
              <a:t>23</a:t>
            </a:r>
            <a:endParaRPr lang="en-US" dirty="0"/>
          </a:p>
        </p:txBody>
      </p:sp>
      <p:cxnSp>
        <p:nvCxnSpPr>
          <p:cNvPr id="10" name="Straight Connector 9"/>
          <p:cNvCxnSpPr/>
          <p:nvPr/>
        </p:nvCxnSpPr>
        <p:spPr>
          <a:xfrm flipH="1">
            <a:off x="0" y="522207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nvPr>
        </p:nvGraphicFramePr>
        <p:xfrm>
          <a:off x="0" y="1335454"/>
          <a:ext cx="5322146" cy="3548097"/>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566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Good News</a:t>
            </a:r>
            <a:endParaRPr lang="en-US" sz="2500" b="1" dirty="0">
              <a:solidFill>
                <a:srgbClr val="138F7E"/>
              </a:solidFill>
              <a:latin typeface="Franklin Gothic Book" panose="020B0503020102020204" pitchFamily="34" charset="0"/>
            </a:endParaRPr>
          </a:p>
        </p:txBody>
      </p:sp>
      <p:pic>
        <p:nvPicPr>
          <p:cNvPr id="8" name="Picture 7">
            <a:extLst>
              <a:ext uri="{FF2B5EF4-FFF2-40B4-BE49-F238E27FC236}">
                <a16:creationId xmlns:a16="http://schemas.microsoft.com/office/drawing/2014/main" xmlns="" id="{DD5F91FF-84F6-4324-9C81-4BEB2A228506}"/>
              </a:ext>
            </a:extLst>
          </p:cNvPr>
          <p:cNvPicPr>
            <a:picLocks noChangeAspect="1"/>
          </p:cNvPicPr>
          <p:nvPr/>
        </p:nvPicPr>
        <p:blipFill>
          <a:blip r:embed="rId3"/>
          <a:stretch>
            <a:fillRect/>
          </a:stretch>
        </p:blipFill>
        <p:spPr>
          <a:xfrm>
            <a:off x="5096797" y="1246512"/>
            <a:ext cx="3683769" cy="1839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xmlns="" id="{7B089091-58CB-498E-8F84-43F23537A4AB}"/>
              </a:ext>
            </a:extLst>
          </p:cNvPr>
          <p:cNvPicPr>
            <a:picLocks noChangeAspect="1"/>
          </p:cNvPicPr>
          <p:nvPr/>
        </p:nvPicPr>
        <p:blipFill>
          <a:blip r:embed="rId4"/>
          <a:stretch>
            <a:fillRect/>
          </a:stretch>
        </p:blipFill>
        <p:spPr>
          <a:xfrm>
            <a:off x="5473777" y="2954214"/>
            <a:ext cx="3564715" cy="2137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4443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sp>
        <p:nvSpPr>
          <p:cNvPr id="9" name="TextBox 8"/>
          <p:cNvSpPr txBox="1"/>
          <p:nvPr/>
        </p:nvSpPr>
        <p:spPr>
          <a:xfrm>
            <a:off x="3057" y="4647443"/>
            <a:ext cx="5007651" cy="1600438"/>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This month the DWSD Public Affairs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team saw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a total of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75</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media stories.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T</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he majority of the coverage were stories on Flint’s Water Crisis. The stories just mentioned DWSD as Flint’s original water supplier. The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positive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stories were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mostly about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City’s financial oversight ending. The negative stories still focused on service interruptions. Of the 75 stories,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8</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were broadcast, 60 were print/online and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7</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were radio.</a:t>
            </a:r>
          </a:p>
        </p:txBody>
      </p:sp>
      <p:cxnSp>
        <p:nvCxnSpPr>
          <p:cNvPr id="10" name="Straight Connector 9"/>
          <p:cNvCxnSpPr/>
          <p:nvPr/>
        </p:nvCxnSpPr>
        <p:spPr>
          <a:xfrm flipH="1">
            <a:off x="26503" y="46526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128261" y="1039228"/>
          <a:ext cx="7756126" cy="3778330"/>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xmlns=""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575007"/>
            <a:ext cx="4585551"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April 5 – May 2, 2018</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3656" y="6367009"/>
            <a:ext cx="872621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grpSp>
        <p:nvGrpSpPr>
          <p:cNvPr id="7" name="Group 6"/>
          <p:cNvGrpSpPr/>
          <p:nvPr/>
        </p:nvGrpSpPr>
        <p:grpSpPr>
          <a:xfrm>
            <a:off x="4453235" y="1309116"/>
            <a:ext cx="4580126" cy="3013021"/>
            <a:chOff x="4453235" y="1309116"/>
            <a:chExt cx="4580126" cy="3013021"/>
          </a:xfrm>
        </p:grpSpPr>
        <p:pic>
          <p:nvPicPr>
            <p:cNvPr id="5" name="Picture 4"/>
            <p:cNvPicPr>
              <a:picLocks noChangeAspect="1"/>
            </p:cNvPicPr>
            <p:nvPr/>
          </p:nvPicPr>
          <p:blipFill>
            <a:blip r:embed="rId3"/>
            <a:stretch>
              <a:fillRect/>
            </a:stretch>
          </p:blipFill>
          <p:spPr>
            <a:xfrm>
              <a:off x="4453235" y="1309116"/>
              <a:ext cx="4580126" cy="767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4598503" y="2083854"/>
              <a:ext cx="4217839" cy="2238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3" name="Picture 12">
            <a:extLst>
              <a:ext uri="{FF2B5EF4-FFF2-40B4-BE49-F238E27FC236}">
                <a16:creationId xmlns:a16="http://schemas.microsoft.com/office/drawing/2014/main" xmlns="" id="{417032FB-0BDC-4516-9CC5-D43F96AB000C}"/>
              </a:ext>
            </a:extLst>
          </p:cNvPr>
          <p:cNvPicPr>
            <a:picLocks noChangeAspect="1"/>
          </p:cNvPicPr>
          <p:nvPr/>
        </p:nvPicPr>
        <p:blipFill>
          <a:blip r:embed="rId5"/>
          <a:stretch>
            <a:fillRect/>
          </a:stretch>
        </p:blipFill>
        <p:spPr>
          <a:xfrm>
            <a:off x="5034154" y="4067908"/>
            <a:ext cx="3993203" cy="2191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1832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6,295</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1,278</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90128" y="5477501"/>
            <a:ext cx="9053871"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69</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followers on social media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in April 2018,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bringing the total number of fans to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8,554</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metrics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above, Facebook saw a total of 113,000 impressions, 689 link clicks and 17,100 video views. For the second month in a row, the top performing video was the Returning Citizens video, followed by the Toilet Upgrade pilot program video.  </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40679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981</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51</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12</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6</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a16="http://schemas.microsoft.com/office/drawing/2014/main" xmlns=""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1,110</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26</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172</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239055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27</a:t>
            </a:r>
            <a:endParaRPr lang="en-US" dirty="0"/>
          </a:p>
        </p:txBody>
      </p:sp>
      <p:graphicFrame>
        <p:nvGraphicFramePr>
          <p:cNvPr id="29" name="Chart 28"/>
          <p:cNvGraphicFramePr/>
          <p:nvPr>
            <p:extLst>
              <p:ext uri="{D42A27DB-BD31-4B8C-83A1-F6EECF244321}">
                <p14:modId xmlns:p14="http://schemas.microsoft.com/office/powerpoint/2010/main" val="525851542"/>
              </p:ext>
            </p:extLst>
          </p:nvPr>
        </p:nvGraphicFramePr>
        <p:xfrm>
          <a:off x="1524000" y="1698772"/>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p:cNvSpPr txBox="1"/>
          <p:nvPr/>
        </p:nvSpPr>
        <p:spPr>
          <a:xfrm>
            <a:off x="-390" y="5992111"/>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In April, DWSD migrated the billing system, enQuesta, to Oracle's cloud environment. The issues with the cashiering system, Inovah, are being investigated and may be related to the new hardware configuration for enQuesta.</a:t>
            </a:r>
            <a:endParaRPr lang="en-US" sz="11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65765"/>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IT: Customer Service, Field Services and   </a:t>
            </a:r>
            <a:br>
              <a:rPr lang="en-US" sz="2500" b="1" dirty="0" smtClean="0">
                <a:solidFill>
                  <a:srgbClr val="138F7E"/>
                </a:solidFill>
                <a:latin typeface="Franklin Gothic Book" panose="020B0503020102020204" pitchFamily="34" charset="0"/>
              </a:rPr>
            </a:br>
            <a:r>
              <a:rPr lang="en-US" sz="2500" b="1" dirty="0" smtClean="0">
                <a:solidFill>
                  <a:srgbClr val="138F7E"/>
                </a:solidFill>
                <a:latin typeface="Franklin Gothic Book" panose="020B0503020102020204" pitchFamily="34" charset="0"/>
              </a:rPr>
              <a:t>     Finance Software Availability</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14" name="TextBox 13"/>
          <p:cNvSpPr txBox="1"/>
          <p:nvPr/>
        </p:nvSpPr>
        <p:spPr>
          <a:xfrm>
            <a:off x="1" y="550849"/>
            <a:ext cx="8821270" cy="5970865"/>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Detroit Water and Sewerage Department (DWSD) will mail an </a:t>
            </a:r>
            <a:r>
              <a:rPr lang="en-US" sz="1400" b="1" dirty="0" smtClean="0">
                <a:latin typeface="Franklin Gothic Book" panose="020B0503020102020204" pitchFamily="34" charset="0"/>
              </a:rPr>
              <a:t>informative brochure</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to residential customers on the change from meter-based charge to </a:t>
            </a:r>
            <a:r>
              <a:rPr lang="en-US" sz="1400" b="1" dirty="0" smtClean="0">
                <a:latin typeface="Franklin Gothic Book" panose="020B0503020102020204" pitchFamily="34" charset="0"/>
              </a:rPr>
              <a:t>an impervious</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(hard</a:t>
            </a:r>
            <a:r>
              <a:rPr lang="en-US" sz="1400" b="1" dirty="0">
                <a:latin typeface="Franklin Gothic Book" panose="020B0503020102020204" pitchFamily="34" charset="0"/>
              </a:rPr>
              <a:t> </a:t>
            </a:r>
            <a:r>
              <a:rPr lang="en-US" sz="1400" b="1" dirty="0" smtClean="0">
                <a:latin typeface="Franklin Gothic Book" panose="020B0503020102020204" pitchFamily="34" charset="0"/>
              </a:rPr>
              <a:t>surface</a:t>
            </a:r>
            <a:r>
              <a:rPr lang="en-US" sz="1400" b="1" dirty="0" smtClean="0">
                <a:latin typeface="Franklin Gothic Book" panose="020B0503020102020204" pitchFamily="34" charset="0"/>
              </a:rPr>
              <a:t>) acreage charge for drainage</a:t>
            </a:r>
            <a:r>
              <a:rPr lang="en-US" sz="1400" dirty="0" smtClean="0">
                <a:latin typeface="Franklin Gothic Book" panose="020B0503020102020204" pitchFamily="34" charset="0"/>
              </a:rPr>
              <a:t>.</a:t>
            </a: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The mailer will be sent to 180,000 residential customers beginning May 21, followed by a letter in June that outlines their expected revised fee beginning in July 2018.</a:t>
            </a: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On May 11, Deputy Director Palencia Mobley, P.E., presented at a </a:t>
            </a:r>
            <a:r>
              <a:rPr lang="en-US" sz="1300" b="1" dirty="0" smtClean="0">
                <a:latin typeface="Franklin Gothic Book" panose="020B0503020102020204" pitchFamily="34" charset="0"/>
              </a:rPr>
              <a:t>drainage roundtable </a:t>
            </a:r>
            <a:r>
              <a:rPr lang="en-US" sz="1300" dirty="0" smtClean="0">
                <a:latin typeface="Franklin Gothic Book" panose="020B0503020102020204" pitchFamily="34" charset="0"/>
              </a:rPr>
              <a:t>to better inform the news media about the what, why and how of stormwater and the drainage fee.</a:t>
            </a:r>
          </a:p>
          <a:p>
            <a:pPr>
              <a:buClr>
                <a:srgbClr val="279989"/>
              </a:buClr>
            </a:pPr>
            <a:endParaRPr lang="en-US" sz="6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DWSD is continuing its </a:t>
            </a:r>
            <a:r>
              <a:rPr lang="en-US" sz="1400" b="1" dirty="0" smtClean="0">
                <a:latin typeface="Franklin Gothic Book" panose="020B0503020102020204" pitchFamily="34" charset="0"/>
              </a:rPr>
              <a:t>water and sewer infrastructure</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assessments </a:t>
            </a:r>
            <a:r>
              <a:rPr lang="en-US" sz="1400" dirty="0" smtClean="0">
                <a:latin typeface="Franklin Gothic Book" panose="020B0503020102020204" pitchFamily="34" charset="0"/>
              </a:rPr>
              <a:t>with additional pilot neighborhoods</a:t>
            </a:r>
            <a:br>
              <a:rPr lang="en-US" sz="1400" dirty="0" smtClean="0">
                <a:latin typeface="Franklin Gothic Book" panose="020B0503020102020204" pitchFamily="34" charset="0"/>
              </a:rPr>
            </a:br>
            <a:r>
              <a:rPr lang="en-US" sz="1400" dirty="0" smtClean="0">
                <a:latin typeface="Franklin Gothic Book" panose="020B0503020102020204" pitchFamily="34" charset="0"/>
              </a:rPr>
              <a:t>starting in June to include </a:t>
            </a:r>
            <a:r>
              <a:rPr lang="en-US" sz="1400" b="1" dirty="0" smtClean="0">
                <a:latin typeface="Franklin Gothic Book" panose="020B0503020102020204" pitchFamily="34" charset="0"/>
              </a:rPr>
              <a:t>Brightmoor</a:t>
            </a:r>
            <a:r>
              <a:rPr lang="en-US" sz="1400" dirty="0" smtClean="0">
                <a:latin typeface="Franklin Gothic Book" panose="020B0503020102020204" pitchFamily="34" charset="0"/>
              </a:rPr>
              <a:t>, </a:t>
            </a:r>
            <a:r>
              <a:rPr lang="en-US" sz="1400" b="1" dirty="0" smtClean="0">
                <a:latin typeface="Franklin Gothic Book" panose="020B0503020102020204" pitchFamily="34" charset="0"/>
              </a:rPr>
              <a:t>Miller Grove</a:t>
            </a:r>
            <a:r>
              <a:rPr lang="en-US" sz="1400" dirty="0" smtClean="0">
                <a:latin typeface="Franklin Gothic Book" panose="020B0503020102020204" pitchFamily="34" charset="0"/>
              </a:rPr>
              <a:t>,</a:t>
            </a:r>
            <a:br>
              <a:rPr lang="en-US" sz="1400" dirty="0" smtClean="0">
                <a:latin typeface="Franklin Gothic Book" panose="020B0503020102020204" pitchFamily="34" charset="0"/>
              </a:rPr>
            </a:br>
            <a:r>
              <a:rPr lang="en-US" sz="1400" b="1" dirty="0" smtClean="0">
                <a:latin typeface="Franklin Gothic Book" panose="020B0503020102020204" pitchFamily="34" charset="0"/>
              </a:rPr>
              <a:t>Minock Park</a:t>
            </a:r>
            <a:r>
              <a:rPr lang="en-US" sz="1400" dirty="0" smtClean="0">
                <a:latin typeface="Franklin Gothic Book" panose="020B0503020102020204" pitchFamily="34" charset="0"/>
              </a:rPr>
              <a:t>, </a:t>
            </a:r>
            <a:r>
              <a:rPr lang="en-US" sz="1400" b="1" dirty="0" smtClean="0">
                <a:latin typeface="Franklin Gothic Book" panose="020B0503020102020204" pitchFamily="34" charset="0"/>
              </a:rPr>
              <a:t>Riverdale</a:t>
            </a:r>
            <a:r>
              <a:rPr lang="en-US" sz="1400" dirty="0" smtClean="0">
                <a:latin typeface="Franklin Gothic Book" panose="020B0503020102020204" pitchFamily="34" charset="0"/>
              </a:rPr>
              <a:t>, and </a:t>
            </a:r>
            <a:r>
              <a:rPr lang="en-US" sz="1400" b="1" dirty="0" smtClean="0">
                <a:latin typeface="Franklin Gothic Book" panose="020B0503020102020204" pitchFamily="34" charset="0"/>
              </a:rPr>
              <a:t>Rosedale Park</a:t>
            </a:r>
            <a:r>
              <a:rPr lang="en-US" sz="1400" dirty="0" smtClean="0">
                <a:latin typeface="Franklin Gothic Book" panose="020B0503020102020204" pitchFamily="34" charset="0"/>
              </a:rPr>
              <a:t> as part of</a:t>
            </a:r>
            <a:br>
              <a:rPr lang="en-US" sz="1400" dirty="0" smtClean="0">
                <a:latin typeface="Franklin Gothic Book" panose="020B0503020102020204" pitchFamily="34" charset="0"/>
              </a:rPr>
            </a:br>
            <a:r>
              <a:rPr lang="en-US" sz="1400" dirty="0" smtClean="0">
                <a:latin typeface="Franklin Gothic Book" panose="020B0503020102020204" pitchFamily="34" charset="0"/>
              </a:rPr>
              <a:t>the capital improvement program. </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first two </a:t>
            </a:r>
            <a:r>
              <a:rPr lang="en-US" sz="1300" dirty="0" smtClean="0">
                <a:latin typeface="Franklin Gothic Book" panose="020B0503020102020204" pitchFamily="34" charset="0"/>
              </a:rPr>
              <a:t>pilot assessments </a:t>
            </a:r>
            <a:r>
              <a:rPr lang="en-US" sz="1300" dirty="0" smtClean="0">
                <a:latin typeface="Franklin Gothic Book" panose="020B0503020102020204" pitchFamily="34" charset="0"/>
              </a:rPr>
              <a:t>were in </a:t>
            </a:r>
            <a:r>
              <a:rPr lang="en-US" sz="1300" dirty="0" smtClean="0">
                <a:latin typeface="Franklin Gothic Book" panose="020B0503020102020204" pitchFamily="34" charset="0"/>
              </a:rPr>
              <a:t>North</a:t>
            </a:r>
            <a:br>
              <a:rPr lang="en-US" sz="1300" dirty="0" smtClean="0">
                <a:latin typeface="Franklin Gothic Book" panose="020B0503020102020204" pitchFamily="34" charset="0"/>
              </a:rPr>
            </a:br>
            <a:r>
              <a:rPr lang="en-US" sz="1300" dirty="0" smtClean="0">
                <a:latin typeface="Franklin Gothic Book" panose="020B0503020102020204" pitchFamily="34" charset="0"/>
              </a:rPr>
              <a:t>Rosedale </a:t>
            </a:r>
            <a:r>
              <a:rPr lang="en-US" sz="1300" dirty="0" smtClean="0">
                <a:latin typeface="Franklin Gothic Book" panose="020B0503020102020204" pitchFamily="34" charset="0"/>
              </a:rPr>
              <a:t>Park </a:t>
            </a:r>
            <a:r>
              <a:rPr lang="en-US" sz="1300" dirty="0" smtClean="0">
                <a:latin typeface="Franklin Gothic Book" panose="020B0503020102020204" pitchFamily="34" charset="0"/>
              </a:rPr>
              <a:t>and Cornerstone </a:t>
            </a:r>
            <a:r>
              <a:rPr lang="en-US" sz="1300" dirty="0" smtClean="0">
                <a:latin typeface="Franklin Gothic Book" panose="020B0503020102020204" pitchFamily="34" charset="0"/>
              </a:rPr>
              <a:t>Village.</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This work is </a:t>
            </a:r>
            <a:r>
              <a:rPr lang="en-US" sz="1300" dirty="0" smtClean="0">
                <a:latin typeface="Franklin Gothic Book" panose="020B0503020102020204" pitchFamily="34" charset="0"/>
              </a:rPr>
              <a:t>in addition to the </a:t>
            </a:r>
            <a:r>
              <a:rPr lang="en-US" sz="1300" b="1" dirty="0" smtClean="0">
                <a:latin typeface="Franklin Gothic Book" panose="020B0503020102020204" pitchFamily="34" charset="0"/>
              </a:rPr>
              <a:t>23 completed</a:t>
            </a:r>
            <a:r>
              <a:rPr lang="en-US" sz="1300" b="1" dirty="0" smtClean="0">
                <a:latin typeface="Franklin Gothic Book" panose="020B0503020102020204" pitchFamily="34" charset="0"/>
              </a:rPr>
              <a:t>, </a:t>
            </a:r>
            <a:r>
              <a:rPr lang="en-US" sz="1300" b="1" dirty="0" smtClean="0">
                <a:latin typeface="Franklin Gothic Book" panose="020B0503020102020204" pitchFamily="34" charset="0"/>
              </a:rPr>
              <a:t>in-</a:t>
            </a:r>
            <a:br>
              <a:rPr lang="en-US" sz="1300" b="1" dirty="0" smtClean="0">
                <a:latin typeface="Franklin Gothic Book" panose="020B0503020102020204" pitchFamily="34" charset="0"/>
              </a:rPr>
            </a:br>
            <a:r>
              <a:rPr lang="en-US" sz="1300" b="1" dirty="0" smtClean="0">
                <a:latin typeface="Franklin Gothic Book" panose="020B0503020102020204" pitchFamily="34" charset="0"/>
              </a:rPr>
              <a:t>progress </a:t>
            </a:r>
            <a:r>
              <a:rPr lang="en-US" sz="1300" b="1" dirty="0" smtClean="0">
                <a:latin typeface="Franklin Gothic Book" panose="020B0503020102020204" pitchFamily="34" charset="0"/>
              </a:rPr>
              <a:t>and scheduled water and</a:t>
            </a:r>
            <a:br>
              <a:rPr lang="en-US" sz="1300" b="1" dirty="0" smtClean="0">
                <a:latin typeface="Franklin Gothic Book" panose="020B0503020102020204" pitchFamily="34" charset="0"/>
              </a:rPr>
            </a:br>
            <a:r>
              <a:rPr lang="en-US" sz="1300" b="1" dirty="0" smtClean="0">
                <a:latin typeface="Franklin Gothic Book" panose="020B0503020102020204" pitchFamily="34" charset="0"/>
              </a:rPr>
              <a:t>sewer construction projects </a:t>
            </a:r>
            <a:r>
              <a:rPr lang="en-US" sz="1300" dirty="0" smtClean="0">
                <a:latin typeface="Franklin Gothic Book" panose="020B0503020102020204" pitchFamily="34" charset="0"/>
              </a:rPr>
              <a:t>for 2018. </a:t>
            </a:r>
          </a:p>
          <a:p>
            <a:pPr>
              <a:buClr>
                <a:srgbClr val="279989"/>
              </a:buClr>
            </a:pPr>
            <a:endParaRPr lang="en-US" sz="600" dirty="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More than </a:t>
            </a:r>
            <a:r>
              <a:rPr lang="en-US" sz="1400" b="1" dirty="0" smtClean="0">
                <a:latin typeface="Franklin Gothic Book" panose="020B0503020102020204" pitchFamily="34" charset="0"/>
              </a:rPr>
              <a:t>175 low-volume toilets have been installed</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at Detroit homes </a:t>
            </a:r>
            <a:r>
              <a:rPr lang="en-US" sz="1400" dirty="0" smtClean="0">
                <a:latin typeface="Franklin Gothic Book" panose="020B0503020102020204" pitchFamily="34" charset="0"/>
              </a:rPr>
              <a:t>to help them conserve water and</a:t>
            </a:r>
            <a:br>
              <a:rPr lang="en-US" sz="1400" dirty="0" smtClean="0">
                <a:latin typeface="Franklin Gothic Book" panose="020B0503020102020204" pitchFamily="34" charset="0"/>
              </a:rPr>
            </a:br>
            <a:r>
              <a:rPr lang="en-US" sz="1400" dirty="0" smtClean="0">
                <a:latin typeface="Franklin Gothic Book" panose="020B0503020102020204" pitchFamily="34" charset="0"/>
              </a:rPr>
              <a:t>lower utility bills as part of pilot customer assistance program. </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Detroit-based Benkari will install 550 toilets by June 30 and then DWSD will evaluate the data prior to recommending a citywide program.</a:t>
            </a:r>
          </a:p>
          <a:p>
            <a:pPr>
              <a:buClr>
                <a:srgbClr val="279989"/>
              </a:buClr>
            </a:pPr>
            <a:endParaRPr lang="en-US" sz="6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DivDat is </a:t>
            </a:r>
            <a:r>
              <a:rPr lang="en-US" sz="1400" b="1" dirty="0" smtClean="0">
                <a:latin typeface="Franklin Gothic Book" panose="020B0503020102020204" pitchFamily="34" charset="0"/>
              </a:rPr>
              <a:t>moving the kiosks from the Rite Aid stores to nearby grocery stores and other retail establishments </a:t>
            </a:r>
            <a:r>
              <a:rPr lang="en-US" sz="1400" dirty="0" smtClean="0">
                <a:latin typeface="Franklin Gothic Book" panose="020B0503020102020204" pitchFamily="34" charset="0"/>
              </a:rPr>
              <a:t>which have equal or more traffic.</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Rite Aid was recently </a:t>
            </a:r>
            <a:r>
              <a:rPr lang="en-US" sz="1300" dirty="0" smtClean="0">
                <a:latin typeface="Franklin Gothic Book" panose="020B0503020102020204" pitchFamily="34" charset="0"/>
              </a:rPr>
              <a:t>purchased by Albertsons </a:t>
            </a:r>
            <a:r>
              <a:rPr lang="en-US" sz="1300" dirty="0" smtClean="0">
                <a:latin typeface="Franklin Gothic Book" panose="020B0503020102020204" pitchFamily="34" charset="0"/>
              </a:rPr>
              <a:t>and did not renew the contract with DivDat.</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Posters are placed in the Rite Aid stores with information on the new kiosk locations</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As of May 16, there are </a:t>
            </a:r>
            <a:r>
              <a:rPr lang="en-US" sz="1300" b="1" dirty="0" smtClean="0">
                <a:latin typeface="Franklin Gothic Book" panose="020B0503020102020204" pitchFamily="34" charset="0"/>
              </a:rPr>
              <a:t>44 payment kiosks at 37 locations </a:t>
            </a:r>
            <a:r>
              <a:rPr lang="en-US" sz="1300" dirty="0" smtClean="0">
                <a:latin typeface="Franklin Gothic Book" panose="020B0503020102020204" pitchFamily="34" charset="0"/>
              </a:rPr>
              <a:t>in and around the city of Detroit.</a:t>
            </a:r>
          </a:p>
        </p:txBody>
      </p:sp>
      <p:pic>
        <p:nvPicPr>
          <p:cNvPr id="6" name="Picture 5">
            <a:extLst>
              <a:ext uri="{FF2B5EF4-FFF2-40B4-BE49-F238E27FC236}">
                <a16:creationId xmlns="" xmlns:a16="http://schemas.microsoft.com/office/drawing/2014/main" id="{D339E7A6-32A3-054E-A7DB-197A3702D2F4}"/>
              </a:ext>
            </a:extLst>
          </p:cNvPr>
          <p:cNvPicPr>
            <a:picLocks noChangeAspect="1"/>
          </p:cNvPicPr>
          <p:nvPr/>
        </p:nvPicPr>
        <p:blipFill>
          <a:blip r:embed="rId2"/>
          <a:stretch>
            <a:fillRect/>
          </a:stretch>
        </p:blipFill>
        <p:spPr>
          <a:xfrm>
            <a:off x="4541805" y="2171657"/>
            <a:ext cx="4495366" cy="2352575"/>
          </a:xfrm>
          <a:prstGeom prst="rect">
            <a:avLst/>
          </a:prstGeom>
        </p:spPr>
      </p:pic>
    </p:spTree>
    <p:extLst>
      <p:ext uri="{BB962C8B-B14F-4D97-AF65-F5344CB8AC3E}">
        <p14:creationId xmlns:p14="http://schemas.microsoft.com/office/powerpoint/2010/main" val="183289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5</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Account Status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4229263"/>
            <a:ext cx="9053134" cy="1800493"/>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a strategic effort underway to better inform customers about assistance for</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water</a:t>
            </a:r>
            <a:r>
              <a:rPr lang="en-US" sz="1400" dirty="0">
                <a:solidFill>
                  <a:schemeClr val="tx1">
                    <a:lumMod val="75000"/>
                    <a:lumOff val="25000"/>
                  </a:schemeClr>
                </a:solidFill>
                <a:latin typeface="Franklin Gothic Book" panose="020B0503020102020204" pitchFamily="34" charset="0"/>
              </a:rPr>
              <a:t> </a:t>
            </a:r>
            <a:r>
              <a:rPr lang="en-US" sz="1400" dirty="0" smtClean="0">
                <a:solidFill>
                  <a:schemeClr val="tx1">
                    <a:lumMod val="75000"/>
                    <a:lumOff val="25000"/>
                  </a:schemeClr>
                </a:solidFill>
                <a:latin typeface="Franklin Gothic Book" panose="020B0503020102020204" pitchFamily="34" charset="0"/>
              </a:rPr>
              <a:t>bills through </a:t>
            </a:r>
            <a:r>
              <a:rPr lang="en-US" sz="1400" dirty="0" smtClean="0">
                <a:solidFill>
                  <a:schemeClr val="tx1">
                    <a:lumMod val="75000"/>
                    <a:lumOff val="25000"/>
                  </a:schemeClr>
                </a:solidFill>
                <a:latin typeface="Franklin Gothic Book" panose="020B0503020102020204" pitchFamily="34" charset="0"/>
              </a:rPr>
              <a:t>c</a:t>
            </a:r>
            <a:r>
              <a:rPr lang="en-US" sz="1400" dirty="0" smtClean="0">
                <a:solidFill>
                  <a:schemeClr val="tx1">
                    <a:lumMod val="75000"/>
                    <a:lumOff val="25000"/>
                  </a:schemeClr>
                </a:solidFill>
                <a:latin typeface="Franklin Gothic Book" panose="020B0503020102020204" pitchFamily="34" charset="0"/>
              </a:rPr>
              <a:t>ommunication to include a</a:t>
            </a:r>
            <a:r>
              <a:rPr lang="en-US" sz="1400" dirty="0" smtClean="0">
                <a:solidFill>
                  <a:schemeClr val="tx1">
                    <a:lumMod val="75000"/>
                    <a:lumOff val="25000"/>
                  </a:schemeClr>
                </a:solidFill>
                <a:latin typeface="Franklin Gothic Book" panose="020B0503020102020204" pitchFamily="34" charset="0"/>
              </a:rPr>
              <a:t>dvertising</a:t>
            </a:r>
            <a:r>
              <a:rPr lang="en-US" sz="1400" dirty="0" smtClean="0">
                <a:solidFill>
                  <a:schemeClr val="tx1">
                    <a:lumMod val="75000"/>
                    <a:lumOff val="25000"/>
                  </a:schemeClr>
                </a:solidFill>
                <a:latin typeface="Franklin Gothic Book" panose="020B0503020102020204" pitchFamily="34" charset="0"/>
              </a:rPr>
              <a:t>, </a:t>
            </a:r>
            <a:r>
              <a:rPr lang="en-US" sz="1400" dirty="0" smtClean="0">
                <a:solidFill>
                  <a:schemeClr val="tx1">
                    <a:lumMod val="75000"/>
                    <a:lumOff val="25000"/>
                  </a:schemeClr>
                </a:solidFill>
                <a:latin typeface="Franklin Gothic Book" panose="020B0503020102020204" pitchFamily="34" charset="0"/>
              </a:rPr>
              <a:t>direct customer notifications</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and </a:t>
            </a:r>
            <a:r>
              <a:rPr lang="en-US" sz="1400" dirty="0" smtClean="0">
                <a:solidFill>
                  <a:schemeClr val="tx1">
                    <a:lumMod val="75000"/>
                    <a:lumOff val="25000"/>
                  </a:schemeClr>
                </a:solidFill>
                <a:latin typeface="Franklin Gothic Book" panose="020B0503020102020204" pitchFamily="34" charset="0"/>
              </a:rPr>
              <a:t>reaching customers </a:t>
            </a:r>
            <a:r>
              <a:rPr lang="en-US" sz="1400" dirty="0" smtClean="0">
                <a:solidFill>
                  <a:schemeClr val="tx1">
                    <a:lumMod val="75000"/>
                    <a:lumOff val="25000"/>
                  </a:schemeClr>
                </a:solidFill>
                <a:latin typeface="Franklin Gothic Book" panose="020B0503020102020204" pitchFamily="34" charset="0"/>
              </a:rPr>
              <a:t>where they are such as </a:t>
            </a:r>
            <a:r>
              <a:rPr lang="en-US" sz="1400" dirty="0" smtClean="0">
                <a:solidFill>
                  <a:schemeClr val="tx1">
                    <a:lumMod val="75000"/>
                    <a:lumOff val="25000"/>
                  </a:schemeClr>
                </a:solidFill>
                <a:latin typeface="Franklin Gothic Book" panose="020B0503020102020204" pitchFamily="34" charset="0"/>
              </a:rPr>
              <a:t>at churches and community centers.</a:t>
            </a:r>
            <a:endParaRPr lang="en-US" sz="1400" dirty="0">
              <a:solidFill>
                <a:schemeClr val="tx1">
                  <a:lumMod val="75000"/>
                  <a:lumOff val="25000"/>
                </a:schemeClr>
              </a:solidFill>
              <a:latin typeface="Franklin Gothic Book" panose="020B0503020102020204" pitchFamily="34" charset="0"/>
            </a:endParaRPr>
          </a:p>
          <a:p>
            <a:endParaRPr lang="en-US" sz="1300" dirty="0" smtClean="0">
              <a:solidFill>
                <a:schemeClr val="tx1">
                  <a:lumMod val="75000"/>
                  <a:lumOff val="25000"/>
                </a:schemeClr>
              </a:solidFill>
              <a:latin typeface="Franklin Gothic Book" panose="020B0503020102020204" pitchFamily="34" charset="0"/>
            </a:endParaRPr>
          </a:p>
          <a:p>
            <a:r>
              <a:rPr lang="en-US" sz="1400" dirty="0" smtClean="0">
                <a:solidFill>
                  <a:schemeClr val="tx1">
                    <a:lumMod val="75000"/>
                    <a:lumOff val="25000"/>
                  </a:schemeClr>
                </a:solidFill>
                <a:latin typeface="Franklin Gothic Book" panose="020B0503020102020204" pitchFamily="34" charset="0"/>
              </a:rPr>
              <a:t>WRAP, the Water Residential Assistance Program, is the most robust and compassionate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program among any utility in America. Since March 2016, 9,800 Detroit households have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been served through an investment of $7.8 million for bill credit, arrearage payments and</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water conservation minor home plumbing repairs.</a:t>
            </a:r>
          </a:p>
        </p:txBody>
      </p:sp>
      <p:cxnSp>
        <p:nvCxnSpPr>
          <p:cNvPr id="15" name="Straight Connector 14"/>
          <p:cNvCxnSpPr/>
          <p:nvPr/>
        </p:nvCxnSpPr>
        <p:spPr>
          <a:xfrm flipH="1">
            <a:off x="1" y="414492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395482223"/>
              </p:ext>
            </p:extLst>
          </p:nvPr>
        </p:nvGraphicFramePr>
        <p:xfrm>
          <a:off x="39892" y="1547628"/>
          <a:ext cx="3384176" cy="2145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2797940346"/>
              </p:ext>
            </p:extLst>
          </p:nvPr>
        </p:nvGraphicFramePr>
        <p:xfrm>
          <a:off x="3086315" y="1590461"/>
          <a:ext cx="3899647" cy="286422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 y="1182770"/>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All Customers</a:t>
            </a:r>
          </a:p>
        </p:txBody>
      </p:sp>
      <p:sp>
        <p:nvSpPr>
          <p:cNvPr id="20" name="TextBox 19"/>
          <p:cNvSpPr txBox="1"/>
          <p:nvPr/>
        </p:nvSpPr>
        <p:spPr>
          <a:xfrm>
            <a:off x="3321587" y="1182770"/>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Residential Only</a:t>
            </a:r>
          </a:p>
        </p:txBody>
      </p:sp>
      <p:graphicFrame>
        <p:nvGraphicFramePr>
          <p:cNvPr id="21" name="Chart 20"/>
          <p:cNvGraphicFramePr/>
          <p:nvPr>
            <p:extLst>
              <p:ext uri="{D42A27DB-BD31-4B8C-83A1-F6EECF244321}">
                <p14:modId xmlns:p14="http://schemas.microsoft.com/office/powerpoint/2010/main" val="2516748158"/>
              </p:ext>
            </p:extLst>
          </p:nvPr>
        </p:nvGraphicFramePr>
        <p:xfrm>
          <a:off x="6115158" y="1554294"/>
          <a:ext cx="3899647" cy="286422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6309935" y="1216491"/>
            <a:ext cx="2743199" cy="400110"/>
          </a:xfrm>
          <a:prstGeom prst="rect">
            <a:avLst/>
          </a:prstGeom>
          <a:noFill/>
        </p:spPr>
        <p:txBody>
          <a:bodyPr wrap="square" rtlCol="0">
            <a:spAutoFit/>
          </a:bodyPr>
          <a:lstStyle/>
          <a:p>
            <a:r>
              <a:rPr lang="en-US" sz="2000" dirty="0" smtClean="0">
                <a:ln w="0"/>
                <a:solidFill>
                  <a:srgbClr val="27999D"/>
                </a:solidFill>
                <a:latin typeface="Franklin Gothic Demi Cond" panose="020B0706030402020204" pitchFamily="34" charset="0"/>
              </a:rPr>
              <a:t>Non-</a:t>
            </a:r>
            <a:r>
              <a:rPr lang="en-US" sz="2000" dirty="0">
                <a:ln w="0"/>
                <a:solidFill>
                  <a:srgbClr val="27999D"/>
                </a:solidFill>
                <a:latin typeface="Franklin Gothic Demi Cond" panose="020B0706030402020204" pitchFamily="34" charset="0"/>
              </a:rPr>
              <a:t>R</a:t>
            </a:r>
            <a:r>
              <a:rPr lang="en-US" sz="2000" dirty="0" smtClean="0">
                <a:ln w="0"/>
                <a:solidFill>
                  <a:srgbClr val="27999D"/>
                </a:solidFill>
                <a:effectLst/>
                <a:latin typeface="Franklin Gothic Demi Cond" panose="020B0706030402020204" pitchFamily="34" charset="0"/>
              </a:rPr>
              <a:t>esidential Only</a:t>
            </a:r>
          </a:p>
        </p:txBody>
      </p:sp>
      <p:sp>
        <p:nvSpPr>
          <p:cNvPr id="14" name="TextBox 13"/>
          <p:cNvSpPr txBox="1"/>
          <p:nvPr/>
        </p:nvSpPr>
        <p:spPr>
          <a:xfrm>
            <a:off x="2084671" y="3628006"/>
            <a:ext cx="4988545" cy="338554"/>
          </a:xfrm>
          <a:prstGeom prst="rect">
            <a:avLst/>
          </a:prstGeom>
          <a:noFill/>
        </p:spPr>
        <p:txBody>
          <a:bodyPr wrap="none" rtlCol="0">
            <a:spAutoFit/>
          </a:bodyPr>
          <a:lstStyle/>
          <a:p>
            <a:pPr algn="ct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Active customer accounts        </a:t>
            </a:r>
            <a:r>
              <a:rPr lang="en-US" sz="1600" dirty="0" smtClean="0">
                <a:solidFill>
                  <a:schemeClr val="accent2"/>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Delinquent accounts</a:t>
            </a:r>
            <a:endParaRPr lang="en-US" sz="1600" dirty="0">
              <a:solidFill>
                <a:schemeClr val="tx1">
                  <a:lumMod val="75000"/>
                  <a:lumOff val="25000"/>
                </a:schemeClr>
              </a:solidFill>
              <a:latin typeface="Franklin Gothic Book" panose="020B05030201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9035" y="4251381"/>
            <a:ext cx="2177141" cy="2286000"/>
          </a:xfrm>
          <a:prstGeom prst="rect">
            <a:avLst/>
          </a:prstGeom>
          <a:ln w="6350">
            <a:solidFill>
              <a:schemeClr val="tx1"/>
            </a:solidFill>
          </a:ln>
        </p:spPr>
      </p:pic>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049624298"/>
              </p:ext>
            </p:extLst>
          </p:nvPr>
        </p:nvGraphicFramePr>
        <p:xfrm>
          <a:off x="148207" y="720353"/>
          <a:ext cx="4621306" cy="3080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79160" y="3647385"/>
            <a:ext cx="2445926"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Payment Transactions by Type</a:t>
            </a:r>
            <a:endParaRPr lang="en-US" sz="1400" b="1"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6011976" y="4517113"/>
            <a:ext cx="21829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Revenue Collected by Type</a:t>
            </a:r>
            <a:endParaRPr lang="en-US" sz="1400" b="1" dirty="0">
              <a:solidFill>
                <a:schemeClr val="tx1">
                  <a:lumMod val="75000"/>
                  <a:lumOff val="25000"/>
                </a:schemeClr>
              </a:solidFill>
              <a:latin typeface="Franklin Gothic Book" panose="020B0503020102020204" pitchFamily="34" charset="0"/>
            </a:endParaRPr>
          </a:p>
        </p:txBody>
      </p:sp>
      <p:graphicFrame>
        <p:nvGraphicFramePr>
          <p:cNvPr id="12" name="Chart 11"/>
          <p:cNvGraphicFramePr/>
          <p:nvPr>
            <p:extLst>
              <p:ext uri="{D42A27DB-BD31-4B8C-83A1-F6EECF244321}">
                <p14:modId xmlns:p14="http://schemas.microsoft.com/office/powerpoint/2010/main" val="2676500615"/>
              </p:ext>
            </p:extLst>
          </p:nvPr>
        </p:nvGraphicFramePr>
        <p:xfrm>
          <a:off x="4668370" y="1564310"/>
          <a:ext cx="4621306" cy="30808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4096162" y="3214681"/>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15" name="TextBox 14"/>
          <p:cNvSpPr txBox="1"/>
          <p:nvPr/>
        </p:nvSpPr>
        <p:spPr>
          <a:xfrm rot="20594453">
            <a:off x="2462783" y="4079740"/>
            <a:ext cx="2210380" cy="2421076"/>
          </a:xfrm>
          <a:prstGeom prst="foldedCorner">
            <a:avLst/>
          </a:prstGeom>
          <a:solidFill>
            <a:srgbClr val="27999D"/>
          </a:solidFill>
        </p:spPr>
        <p:txBody>
          <a:bodyPr wrap="square" rtlCol="0">
            <a:spAutoFit/>
          </a:bodyPr>
          <a:lstStyle/>
          <a:p>
            <a:pPr algn="ctr"/>
            <a:r>
              <a:rPr lang="en-US" sz="1600" b="1" dirty="0" smtClean="0">
                <a:solidFill>
                  <a:schemeClr val="bg1"/>
                </a:solidFill>
                <a:latin typeface="Franklin Gothic Book" panose="020B0503020102020204" pitchFamily="34" charset="0"/>
              </a:rPr>
              <a:t>Total Customer Visits for April 2018</a:t>
            </a:r>
          </a:p>
          <a:p>
            <a:pPr algn="ctr"/>
            <a:endParaRPr lang="en-US" sz="400" dirty="0" smtClean="0">
              <a:solidFill>
                <a:schemeClr val="bg1"/>
              </a:solidFill>
              <a:latin typeface="Impact" panose="020B0806030902050204" pitchFamily="34" charset="0"/>
            </a:endParaRPr>
          </a:p>
          <a:p>
            <a:pPr algn="ctr"/>
            <a:r>
              <a:rPr lang="en-US" sz="1600" dirty="0">
                <a:solidFill>
                  <a:schemeClr val="bg1"/>
                </a:solidFill>
                <a:latin typeface="Impact" panose="020B0806030902050204" pitchFamily="34" charset="0"/>
              </a:rPr>
              <a:t>5,292</a:t>
            </a:r>
          </a:p>
          <a:p>
            <a:pPr algn="ctr"/>
            <a:r>
              <a:rPr lang="en-US" sz="1400" dirty="0">
                <a:latin typeface="Franklin Gothic Book" panose="020B0503020102020204" pitchFamily="34" charset="0"/>
              </a:rPr>
              <a:t>Main </a:t>
            </a:r>
            <a:r>
              <a:rPr lang="en-US" sz="1400" dirty="0" smtClean="0">
                <a:latin typeface="Franklin Gothic Book" panose="020B0503020102020204" pitchFamily="34" charset="0"/>
              </a:rPr>
              <a:t>Office</a:t>
            </a:r>
            <a:endParaRPr lang="en-US" sz="1400" dirty="0" smtClean="0">
              <a:solidFill>
                <a:schemeClr val="bg1"/>
              </a:solidFill>
              <a:latin typeface="Impact" panose="020B0806030902050204" pitchFamily="34" charset="0"/>
            </a:endParaRPr>
          </a:p>
          <a:p>
            <a:pPr algn="ctr"/>
            <a:r>
              <a:rPr lang="en-US" sz="1600" dirty="0" smtClean="0">
                <a:solidFill>
                  <a:schemeClr val="bg1"/>
                </a:solidFill>
                <a:latin typeface="Impact" panose="020B0806030902050204" pitchFamily="34" charset="0"/>
              </a:rPr>
              <a:t>8,162</a:t>
            </a:r>
            <a:endParaRPr lang="en-US" sz="16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Eastside</a:t>
            </a:r>
          </a:p>
          <a:p>
            <a:pPr algn="ctr"/>
            <a:r>
              <a:rPr lang="en-US" sz="1600" dirty="0" smtClean="0">
                <a:solidFill>
                  <a:schemeClr val="bg1"/>
                </a:solidFill>
                <a:latin typeface="Impact" panose="020B0806030902050204" pitchFamily="34" charset="0"/>
              </a:rPr>
              <a:t>11,462</a:t>
            </a:r>
            <a:endParaRPr lang="en-US" sz="16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Westside</a:t>
            </a:r>
            <a:endParaRPr lang="en-US" sz="1400" dirty="0">
              <a:latin typeface="Franklin Gothic Book" panose="020B0503020102020204" pitchFamily="34" charset="0"/>
            </a:endParaRPr>
          </a:p>
        </p:txBody>
      </p:sp>
      <p:sp>
        <p:nvSpPr>
          <p:cNvPr id="13" name="TextBox 12"/>
          <p:cNvSpPr txBox="1"/>
          <p:nvPr/>
        </p:nvSpPr>
        <p:spPr>
          <a:xfrm rot="16200000">
            <a:off x="-700712" y="1968827"/>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spTree>
    <p:extLst>
      <p:ext uri="{BB962C8B-B14F-4D97-AF65-F5344CB8AC3E}">
        <p14:creationId xmlns:p14="http://schemas.microsoft.com/office/powerpoint/2010/main" val="413312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303093" y="5284403"/>
            <a:ext cx="8571577" cy="338554"/>
          </a:xfrm>
          <a:prstGeom prst="rect">
            <a:avLst/>
          </a:prstGeom>
          <a:noFill/>
        </p:spPr>
        <p:txBody>
          <a:bodyPr wrap="none" rtlCol="0">
            <a:spAutoFit/>
          </a:bodyPr>
          <a:lstStyle/>
          <a:p>
            <a:r>
              <a:rPr lang="en-US" sz="1600" dirty="0" smtClean="0">
                <a:solidFill>
                  <a:schemeClr val="accent1">
                    <a:lumMod val="75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Fire Hydrants        </a:t>
            </a:r>
            <a:r>
              <a:rPr lang="en-US" sz="1600" dirty="0" smtClean="0">
                <a:solidFill>
                  <a:schemeClr val="accent2">
                    <a:lumMod val="60000"/>
                    <a:lumOff val="40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Hydrants </a:t>
            </a:r>
            <a:r>
              <a:rPr lang="en-US" sz="1600" dirty="0">
                <a:latin typeface="Franklin Gothic Book" panose="020B0503020102020204" pitchFamily="34" charset="0"/>
              </a:rPr>
              <a:t>with Issues </a:t>
            </a:r>
            <a:r>
              <a:rPr lang="en-US" sz="1600" dirty="0" smtClean="0">
                <a:latin typeface="Franklin Gothic Book" panose="020B0503020102020204" pitchFamily="34" charset="0"/>
              </a:rPr>
              <a:t>       </a:t>
            </a:r>
            <a:r>
              <a:rPr lang="en-US" sz="1600" dirty="0" smtClean="0">
                <a:solidFill>
                  <a:srgbClr val="C00000"/>
                </a:solidFill>
                <a:latin typeface="Wingdings" panose="05000000000000000000" pitchFamily="2" charset="2"/>
              </a:rPr>
              <a:t>n</a:t>
            </a:r>
            <a:r>
              <a:rPr lang="en-US" sz="1600" dirty="0" smtClean="0"/>
              <a:t> </a:t>
            </a:r>
            <a:r>
              <a:rPr lang="en-US" sz="1600" dirty="0" smtClean="0">
                <a:latin typeface="Franklin Gothic Book" panose="020B0503020102020204" pitchFamily="34" charset="0"/>
              </a:rPr>
              <a:t>Non-Operating Hydrants</a:t>
            </a:r>
            <a:endParaRPr lang="en-US" sz="1600" dirty="0">
              <a:latin typeface="Franklin Gothic Book" panose="020B0503020102020204" pitchFamily="34" charset="0"/>
            </a:endParaRPr>
          </a:p>
        </p:txBody>
      </p:sp>
      <p:sp>
        <p:nvSpPr>
          <p:cNvPr id="14" name="TextBox 13"/>
          <p:cNvSpPr txBox="1"/>
          <p:nvPr/>
        </p:nvSpPr>
        <p:spPr>
          <a:xfrm>
            <a:off x="0" y="5765977"/>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a:t>
            </a:r>
            <a:r>
              <a:rPr lang="en-US" sz="1400" dirty="0" smtClean="0">
                <a:solidFill>
                  <a:schemeClr val="tx1">
                    <a:lumMod val="75000"/>
                    <a:lumOff val="25000"/>
                  </a:schemeClr>
                </a:solidFill>
                <a:latin typeface="Franklin Gothic Book" panose="020B0503020102020204" pitchFamily="34" charset="0"/>
              </a:rPr>
              <a:t>Detroit Fire Department uses a mobile collector app whereby firefighters report on the status of each hydrant. This data integrates into DWSD’s work order system.</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004309885"/>
              </p:ext>
            </p:extLst>
          </p:nvPr>
        </p:nvGraphicFramePr>
        <p:xfrm>
          <a:off x="1550504" y="111120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2577407736"/>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Running water reports include water flowing on a street, issues at vacant properties and calls by residents who see gushing or flowing water that is out of the ordinary. </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66583" y="5315926"/>
            <a:ext cx="4210833"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p>
        </p:txBody>
      </p:sp>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37838</TotalTime>
  <Words>1137</Words>
  <Application>Microsoft Office PowerPoint</Application>
  <PresentationFormat>On-screen Show (4:3)</PresentationFormat>
  <Paragraphs>297</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Narrow</vt:lpstr>
      <vt:lpstr>Calibri</vt:lpstr>
      <vt:lpstr>Calibri Light</vt:lpstr>
      <vt:lpstr>Courier New</vt:lpstr>
      <vt:lpstr>Franklin Gothic Book</vt:lpstr>
      <vt:lpstr>Franklin Gothic Demi Cond</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1711</cp:revision>
  <cp:lastPrinted>2018-03-21T16:19:44Z</cp:lastPrinted>
  <dcterms:created xsi:type="dcterms:W3CDTF">2016-04-19T17:03:52Z</dcterms:created>
  <dcterms:modified xsi:type="dcterms:W3CDTF">2018-05-12T03:55:52Z</dcterms:modified>
</cp:coreProperties>
</file>