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46" r:id="rId3"/>
    <p:sldId id="394" r:id="rId4"/>
    <p:sldId id="347" r:id="rId5"/>
    <p:sldId id="357" r:id="rId6"/>
    <p:sldId id="383" r:id="rId7"/>
    <p:sldId id="365" r:id="rId8"/>
    <p:sldId id="367" r:id="rId9"/>
    <p:sldId id="369" r:id="rId10"/>
    <p:sldId id="371" r:id="rId11"/>
    <p:sldId id="378" r:id="rId12"/>
    <p:sldId id="366" r:id="rId13"/>
    <p:sldId id="372" r:id="rId14"/>
    <p:sldId id="391" r:id="rId15"/>
    <p:sldId id="373" r:id="rId16"/>
    <p:sldId id="387" r:id="rId17"/>
    <p:sldId id="388" r:id="rId18"/>
    <p:sldId id="349" r:id="rId19"/>
    <p:sldId id="350" r:id="rId20"/>
    <p:sldId id="351" r:id="rId21"/>
    <p:sldId id="352" r:id="rId22"/>
    <p:sldId id="354" r:id="rId23"/>
    <p:sldId id="395" r:id="rId24"/>
    <p:sldId id="396" r:id="rId25"/>
    <p:sldId id="397" r:id="rId26"/>
    <p:sldId id="398" r:id="rId27"/>
    <p:sldId id="356" r:id="rId28"/>
    <p:sldId id="355" r:id="rId2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989"/>
    <a:srgbClr val="826300"/>
    <a:srgbClr val="595959"/>
    <a:srgbClr val="162074"/>
    <a:srgbClr val="B7CDC2"/>
    <a:srgbClr val="63B1E8"/>
    <a:srgbClr val="004445"/>
    <a:srgbClr val="27999D"/>
    <a:srgbClr val="003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7" d="100"/>
          <a:sy n="67" d="100"/>
        </p:scale>
        <p:origin x="1096" y="28"/>
      </p:cViewPr>
      <p:guideLst>
        <p:guide orient="horz" pos="213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rainey\Box\DWSD\Personal%20Shares\Dan.Rainey\DWSD%20Retail\Metrics\System%20Availability%20CY%202018%20ver%201.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rainey\Box\DWSD\Personal%20Shares\Dan.Rainey\DWSD%20Retail\Metrics\System%20Availability%20CY%202018%20ver%201.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Non-Residential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0874-4BFE-A0E4-6D408984DC07}"/>
              </c:ext>
            </c:extLst>
          </c:dPt>
          <c:dPt>
            <c:idx val="1"/>
            <c:bubble3D val="0"/>
            <c:explosion val="0"/>
            <c:spPr>
              <a:solidFill>
                <a:srgbClr val="003B49"/>
              </a:solidFill>
              <a:ln>
                <a:noFill/>
              </a:ln>
              <a:effectLst/>
            </c:spPr>
            <c:extLst>
              <c:ext xmlns:c16="http://schemas.microsoft.com/office/drawing/2014/chart" uri="{C3380CC4-5D6E-409C-BE32-E72D297353CC}">
                <c16:uniqueId val="{00000003-0874-4BFE-A0E4-6D408984DC07}"/>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74-4BFE-A0E4-6D408984DC07}"/>
                </c:ext>
              </c:extLst>
            </c:dLbl>
            <c:dLbl>
              <c:idx val="1"/>
              <c:layout>
                <c:manualLayout>
                  <c:x val="0.1408675926604061"/>
                  <c:y val="6.4370341181203314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74-4BFE-A0E4-6D408984DC0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32596</c:v>
                </c:pt>
                <c:pt idx="1">
                  <c:v>12607</c:v>
                </c:pt>
              </c:numCache>
            </c:numRef>
          </c:val>
          <c:extLst>
            <c:ext xmlns:c16="http://schemas.microsoft.com/office/drawing/2014/chart" uri="{C3380CC4-5D6E-409C-BE32-E72D297353CC}">
              <c16:uniqueId val="{00000004-0874-4BFE-A0E4-6D408984DC0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8178242065353"/>
          <c:y val="3.1388415282513842E-2"/>
          <c:w val="0.88617062885812414"/>
          <c:h val="0.78043622074047592"/>
        </c:manualLayout>
      </c:layout>
      <c:barChart>
        <c:barDir val="col"/>
        <c:grouping val="clustered"/>
        <c:varyColors val="0"/>
        <c:ser>
          <c:idx val="0"/>
          <c:order val="0"/>
          <c:tx>
            <c:strRef>
              <c:f>Sheet1!$B$1</c:f>
              <c:strCache>
                <c:ptCount val="1"/>
                <c:pt idx="0">
                  <c:v>Non-Detroiters</c:v>
                </c:pt>
              </c:strCache>
            </c:strRef>
          </c:tx>
          <c:spPr>
            <a:solidFill>
              <a:srgbClr val="003B49"/>
            </a:solidFill>
            <a:ln>
              <a:noFill/>
            </a:ln>
            <a:effectLst/>
          </c:spPr>
          <c:invertIfNegative val="0"/>
          <c:dLbls>
            <c:dLbl>
              <c:idx val="0"/>
              <c:tx>
                <c:rich>
                  <a:bodyPr/>
                  <a:lstStyle/>
                  <a:p>
                    <a:r>
                      <a:rPr lang="en-US" dirty="0" smtClean="0"/>
                      <a:t>Nonresidents</a:t>
                    </a:r>
                    <a:r>
                      <a:rPr lang="en-US" baseline="0" dirty="0" smtClean="0"/>
                      <a:t/>
                    </a:r>
                    <a:br>
                      <a:rPr lang="en-US" baseline="0" dirty="0" smtClean="0"/>
                    </a:br>
                    <a:r>
                      <a:rPr lang="en-US" baseline="0" dirty="0" smtClean="0"/>
                      <a:t>242</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05-4D17-8454-CA72D6924DB5}"/>
                </c:ext>
              </c:extLst>
            </c:dLbl>
            <c:dLbl>
              <c:idx val="1"/>
              <c:layout>
                <c:manualLayout>
                  <c:x val="9.0277118951530774E-3"/>
                  <c:y val="-9.9691201004656615E-2"/>
                </c:manualLayout>
              </c:layout>
              <c:tx>
                <c:rich>
                  <a:bodyPr/>
                  <a:lstStyle/>
                  <a:p>
                    <a:r>
                      <a:rPr lang="en-US" baseline="0" dirty="0" smtClean="0">
                        <a:solidFill>
                          <a:srgbClr val="595959"/>
                        </a:solidFill>
                      </a:rPr>
                      <a:t>New Hires</a:t>
                    </a:r>
                  </a:p>
                  <a:p>
                    <a:r>
                      <a:rPr lang="en-US" dirty="0" smtClean="0"/>
                      <a:t>1</a:t>
                    </a:r>
                    <a:endParaRPr lang="en-US" dirty="0"/>
                  </a:p>
                </c:rich>
              </c:tx>
              <c:showLegendKey val="0"/>
              <c:showVal val="1"/>
              <c:showCatName val="1"/>
              <c:showSerName val="0"/>
              <c:showPercent val="0"/>
              <c:showBubbleSize val="0"/>
              <c:extLst>
                <c:ext xmlns:c15="http://schemas.microsoft.com/office/drawing/2012/chart" uri="{CE6537A1-D6FC-4f65-9D91-7224C49458BB}">
                  <c15:layout>
                    <c:manualLayout>
                      <c:w val="0.16391107937201424"/>
                      <c:h val="0.11185879807868587"/>
                    </c:manualLayout>
                  </c15:layout>
                </c:ext>
                <c:ext xmlns:c16="http://schemas.microsoft.com/office/drawing/2014/chart" uri="{C3380CC4-5D6E-409C-BE32-E72D297353CC}">
                  <c16:uniqueId val="{00000001-B705-4D17-8454-CA72D6924DB5}"/>
                </c:ext>
              </c:extLst>
            </c:dLbl>
            <c:dLbl>
              <c:idx val="2"/>
              <c:layout>
                <c:manualLayout>
                  <c:x val="-3.4722231715396449E-3"/>
                  <c:y val="-0.10186356469768647"/>
                </c:manualLayout>
              </c:layout>
              <c:tx>
                <c:rich>
                  <a:bodyPr/>
                  <a:lstStyle/>
                  <a:p>
                    <a:fld id="{81733AE8-511B-4EAE-B0DD-4AAA300E2437}" type="CATEGORYNAME">
                      <a:rPr lang="en-US">
                        <a:solidFill>
                          <a:srgbClr val="003B49"/>
                        </a:solidFill>
                      </a:rPr>
                      <a:pPr/>
                      <a:t>[CATEGORY NAME]</a:t>
                    </a:fld>
                    <a:r>
                      <a:rPr lang="en-US" baseline="0" dirty="0">
                        <a:solidFill>
                          <a:srgbClr val="003B49"/>
                        </a:solidFill>
                      </a:rPr>
                      <a:t>, </a:t>
                    </a:r>
                    <a:fld id="{05615BE4-30DE-4776-A03B-C63CE255986B}"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E38-4DD5-81EA-40221E122C93}"/>
                </c:ext>
              </c:extLst>
            </c:dLbl>
            <c:dLbl>
              <c:idx val="3"/>
              <c:tx>
                <c:rich>
                  <a:bodyPr/>
                  <a:lstStyle/>
                  <a:p>
                    <a:fld id="{03EFB284-BCBE-4273-BCEA-1FDAFC7DF84A}" type="CATEGORYNAME">
                      <a:rPr lang="en-US">
                        <a:solidFill>
                          <a:srgbClr val="003B49"/>
                        </a:solidFill>
                      </a:rPr>
                      <a:pPr/>
                      <a:t>[CATEGORY NAME]</a:t>
                    </a:fld>
                    <a:r>
                      <a:rPr lang="en-US" baseline="0" dirty="0">
                        <a:solidFill>
                          <a:srgbClr val="003B49"/>
                        </a:solidFill>
                      </a:rPr>
                      <a:t>, </a:t>
                    </a:r>
                    <a:fld id="{0266ABFE-5A4D-437A-A2C6-F33915E62BA8}"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E38-4DD5-81EA-40221E122C9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January</c:v>
                </c:pt>
              </c:strCache>
            </c:strRef>
          </c:cat>
          <c:val>
            <c:numRef>
              <c:f>Sheet1!$B$2:$B$6</c:f>
              <c:numCache>
                <c:formatCode>General</c:formatCode>
                <c:ptCount val="5"/>
                <c:pt idx="0">
                  <c:v>242</c:v>
                </c:pt>
                <c:pt idx="1">
                  <c:v>1</c:v>
                </c:pt>
              </c:numCache>
            </c:numRef>
          </c:val>
          <c:extLst>
            <c:ext xmlns:c16="http://schemas.microsoft.com/office/drawing/2014/chart" uri="{C3380CC4-5D6E-409C-BE32-E72D297353CC}">
              <c16:uniqueId val="{00000002-B705-4D17-8454-CA72D6924DB5}"/>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manualLayout>
                  <c:x val="-5.2083347573093717E-3"/>
                  <c:y val="5.8207764594966774E-3"/>
                </c:manualLayout>
              </c:layout>
              <c:tx>
                <c:rich>
                  <a:bodyPr/>
                  <a:lstStyle/>
                  <a:p>
                    <a:r>
                      <a:rPr lang="en-US" baseline="0" dirty="0" smtClean="0"/>
                      <a:t>Detroit</a:t>
                    </a:r>
                  </a:p>
                  <a:p>
                    <a:r>
                      <a:rPr lang="en-US" baseline="0" dirty="0" smtClean="0"/>
                      <a:t>Residents</a:t>
                    </a:r>
                  </a:p>
                  <a:p>
                    <a:r>
                      <a:rPr lang="en-US" dirty="0" smtClean="0"/>
                      <a:t>311</a:t>
                    </a:r>
                    <a:endParaRPr 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05-4D17-8454-CA72D6924DB5}"/>
                </c:ext>
              </c:extLst>
            </c:dLbl>
            <c:dLbl>
              <c:idx val="1"/>
              <c:layout>
                <c:manualLayout>
                  <c:x val="1.9097227443467694E-2"/>
                  <c:y val="-0.16875000000000001"/>
                </c:manualLayout>
              </c:layout>
              <c:tx>
                <c:rich>
                  <a:bodyPr/>
                  <a:lstStyle/>
                  <a:p>
                    <a:r>
                      <a:rPr lang="en-US" baseline="0" dirty="0" smtClean="0">
                        <a:solidFill>
                          <a:srgbClr val="27999D"/>
                        </a:solidFill>
                      </a:rPr>
                      <a:t>New Hires </a:t>
                    </a:r>
                    <a:fld id="{A833860A-B924-45B6-A80C-21FB43D9D273}" type="VALUE">
                      <a:rPr lang="en-US" baseline="0" smtClean="0">
                        <a:solidFill>
                          <a:srgbClr val="27999D"/>
                        </a:solidFill>
                      </a:rPr>
                      <a:pPr/>
                      <a:t>[VALUE]</a:t>
                    </a:fld>
                    <a:endParaRPr lang="en-US" baseline="0" dirty="0" smtClean="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19413924271086033"/>
                      <c:h val="8.8575697576357568E-2"/>
                    </c:manualLayout>
                  </c15:layout>
                  <c15:dlblFieldTable/>
                  <c15:showDataLabelsRange val="0"/>
                </c:ext>
                <c:ext xmlns:c16="http://schemas.microsoft.com/office/drawing/2014/chart" uri="{C3380CC4-5D6E-409C-BE32-E72D297353CC}">
                  <c16:uniqueId val="{00000004-B705-4D17-8454-CA72D6924DB5}"/>
                </c:ext>
              </c:extLst>
            </c:dLbl>
            <c:dLbl>
              <c:idx val="3"/>
              <c:layout>
                <c:manualLayout>
                  <c:x val="-1.7361115857699178E-3"/>
                  <c:y val="-0.10477395226047739"/>
                </c:manualLayout>
              </c:layout>
              <c:tx>
                <c:rich>
                  <a:bodyPr/>
                  <a:lstStyle/>
                  <a:p>
                    <a:fld id="{35F8D300-1455-4AA3-B88D-5C4FA9490CCE}" type="CATEGORYNAME">
                      <a:rPr lang="en-US">
                        <a:solidFill>
                          <a:srgbClr val="27999D"/>
                        </a:solidFill>
                      </a:rPr>
                      <a:pPr/>
                      <a:t>[CATEGORY NAME]</a:t>
                    </a:fld>
                    <a:r>
                      <a:rPr lang="en-US" baseline="0" dirty="0">
                        <a:solidFill>
                          <a:srgbClr val="27999D"/>
                        </a:solidFill>
                      </a:rPr>
                      <a:t>, </a:t>
                    </a:r>
                    <a:fld id="{057E8B26-6CB5-4D1E-8DC3-3012815C5B46}" type="VALUE">
                      <a:rPr lang="en-US" baseline="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38-4DD5-81EA-40221E122C9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January</c:v>
                </c:pt>
              </c:strCache>
            </c:strRef>
          </c:cat>
          <c:val>
            <c:numRef>
              <c:f>Sheet1!$C$2:$C$6</c:f>
              <c:numCache>
                <c:formatCode>General</c:formatCode>
                <c:ptCount val="5"/>
                <c:pt idx="0">
                  <c:v>311</c:v>
                </c:pt>
              </c:numCache>
            </c:numRef>
          </c:val>
          <c:extLst>
            <c:ext xmlns:c16="http://schemas.microsoft.com/office/drawing/2014/chart" uri="{C3380CC4-5D6E-409C-BE32-E72D297353CC}">
              <c16:uniqueId val="{00000005-B705-4D17-8454-CA72D6924DB5}"/>
            </c:ext>
          </c:extLst>
        </c:ser>
        <c:dLbls>
          <c:showLegendKey val="0"/>
          <c:showVal val="0"/>
          <c:showCatName val="0"/>
          <c:showSerName val="0"/>
          <c:showPercent val="0"/>
          <c:showBubbleSize val="0"/>
        </c:dLbls>
        <c:gapWidth val="150"/>
        <c:axId val="519784320"/>
        <c:axId val="519784712"/>
      </c:barChart>
      <c:catAx>
        <c:axId val="51978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519784712"/>
        <c:crosses val="autoZero"/>
        <c:auto val="1"/>
        <c:lblAlgn val="ctr"/>
        <c:lblOffset val="100"/>
        <c:noMultiLvlLbl val="0"/>
      </c:catAx>
      <c:valAx>
        <c:axId val="519784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51978432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800" b="1" dirty="0" smtClean="0">
                <a:solidFill>
                  <a:schemeClr val="tx1">
                    <a:lumMod val="65000"/>
                    <a:lumOff val="35000"/>
                  </a:schemeClr>
                </a:solidFill>
                <a:latin typeface="Franklin Gothic Book" panose="020B0503020102020204" pitchFamily="34" charset="0"/>
              </a:rPr>
              <a:t>DWSD Good News</a:t>
            </a:r>
            <a:r>
              <a:rPr lang="en-US" sz="1800" b="1" baseline="0" dirty="0" smtClean="0">
                <a:solidFill>
                  <a:schemeClr val="tx1">
                    <a:lumMod val="65000"/>
                    <a:lumOff val="35000"/>
                  </a:schemeClr>
                </a:solidFill>
                <a:latin typeface="Franklin Gothic Book" panose="020B0503020102020204" pitchFamily="34" charset="0"/>
              </a:rPr>
              <a:t> Media Stories: FY2019-2020</a:t>
            </a:r>
            <a:endParaRPr lang="en-US" sz="1800" b="1" dirty="0">
              <a:solidFill>
                <a:schemeClr val="tx1">
                  <a:lumMod val="65000"/>
                  <a:lumOff val="35000"/>
                </a:schemeClr>
              </a:solidFill>
              <a:latin typeface="Franklin Gothic Book" panose="020B0503020102020204" pitchFamily="34" charset="0"/>
            </a:endParaRPr>
          </a:p>
        </c:rich>
      </c:tx>
      <c:layout>
        <c:manualLayout>
          <c:xMode val="edge"/>
          <c:yMode val="edge"/>
          <c:x val="0.12584783351884532"/>
          <c:y val="0.13332078593671684"/>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manualLayout>
          <c:layoutTarget val="inner"/>
          <c:xMode val="edge"/>
          <c:yMode val="edge"/>
          <c:x val="3.7844183930613277E-2"/>
          <c:y val="2.840282525914728E-3"/>
          <c:w val="0.87667498372669894"/>
          <c:h val="0.84983151773737986"/>
        </c:manualLayout>
      </c:layout>
      <c:barChart>
        <c:barDir val="bar"/>
        <c:grouping val="clustered"/>
        <c:varyColors val="0"/>
        <c:ser>
          <c:idx val="0"/>
          <c:order val="0"/>
          <c:tx>
            <c:strRef>
              <c:f>Sheet1!$B$1</c:f>
              <c:strCache>
                <c:ptCount val="1"/>
                <c:pt idx="0">
                  <c:v>FY2019-2020 Goal</c:v>
                </c:pt>
              </c:strCache>
            </c:strRef>
          </c:tx>
          <c:spPr>
            <a:solidFill>
              <a:srgbClr val="003B49"/>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Sheet1!$A$2:$A$3</c:f>
              <c:numCache>
                <c:formatCode>General</c:formatCode>
                <c:ptCount val="2"/>
              </c:numCache>
            </c:numRef>
          </c:cat>
          <c:val>
            <c:numRef>
              <c:f>Sheet1!$B$2:$B$3</c:f>
              <c:numCache>
                <c:formatCode>General</c:formatCode>
                <c:ptCount val="2"/>
                <c:pt idx="0">
                  <c:v>36</c:v>
                </c:pt>
              </c:numCache>
            </c:numRef>
          </c:val>
          <c:extLst>
            <c:ext xmlns:c16="http://schemas.microsoft.com/office/drawing/2014/chart" uri="{C3380CC4-5D6E-409C-BE32-E72D297353CC}">
              <c16:uniqueId val="{00000000-D00B-4D06-961E-A830C097E468}"/>
            </c:ext>
          </c:extLst>
        </c:ser>
        <c:ser>
          <c:idx val="1"/>
          <c:order val="1"/>
          <c:tx>
            <c:strRef>
              <c:f>Sheet1!$C$1</c:f>
              <c:strCache>
                <c:ptCount val="1"/>
                <c:pt idx="0">
                  <c:v>Actual</c:v>
                </c:pt>
              </c:strCache>
            </c:strRef>
          </c:tx>
          <c:spPr>
            <a:solidFill>
              <a:srgbClr val="27999D"/>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Sheet1!$A$2:$A$3</c:f>
              <c:numCache>
                <c:formatCode>General</c:formatCode>
                <c:ptCount val="2"/>
              </c:numCache>
            </c:numRef>
          </c:cat>
          <c:val>
            <c:numRef>
              <c:f>Sheet1!$C$2:$C$3</c:f>
              <c:numCache>
                <c:formatCode>General</c:formatCode>
                <c:ptCount val="2"/>
                <c:pt idx="0">
                  <c:v>24</c:v>
                </c:pt>
              </c:numCache>
            </c:numRef>
          </c:val>
          <c:extLst>
            <c:ext xmlns:c16="http://schemas.microsoft.com/office/drawing/2014/chart" uri="{C3380CC4-5D6E-409C-BE32-E72D297353CC}">
              <c16:uniqueId val="{00000001-D00B-4D06-961E-A830C097E468}"/>
            </c:ext>
          </c:extLst>
        </c:ser>
        <c:dLbls>
          <c:showLegendKey val="0"/>
          <c:showVal val="0"/>
          <c:showCatName val="0"/>
          <c:showSerName val="0"/>
          <c:showPercent val="0"/>
          <c:showBubbleSize val="0"/>
        </c:dLbls>
        <c:gapWidth val="182"/>
        <c:axId val="471947576"/>
        <c:axId val="471941304"/>
      </c:barChart>
      <c:catAx>
        <c:axId val="471947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1304"/>
        <c:crosses val="autoZero"/>
        <c:auto val="1"/>
        <c:lblAlgn val="ctr"/>
        <c:lblOffset val="100"/>
        <c:noMultiLvlLbl val="0"/>
      </c:catAx>
      <c:valAx>
        <c:axId val="47194130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7576"/>
        <c:crosses val="autoZero"/>
        <c:crossBetween val="between"/>
      </c:valAx>
      <c:spPr>
        <a:noFill/>
        <a:ln>
          <a:noFill/>
        </a:ln>
        <a:effectLst/>
      </c:spPr>
    </c:plotArea>
    <c:legend>
      <c:legendPos val="b"/>
      <c:layout>
        <c:manualLayout>
          <c:xMode val="edge"/>
          <c:yMode val="edge"/>
          <c:x val="0.23316269146185634"/>
          <c:y val="0.93150555675214319"/>
          <c:w val="0.51515962170619034"/>
          <c:h val="6.210332277875853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Sheet1!$B$2:$B$3</c:f>
              <c:numCache>
                <c:formatCode>General</c:formatCode>
                <c:ptCount val="2"/>
                <c:pt idx="0">
                  <c:v>7</c:v>
                </c:pt>
              </c:numCache>
            </c:numRef>
          </c:val>
          <c:extLs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Sheet1!$C$2:$C$3</c:f>
              <c:numCache>
                <c:formatCode>General</c:formatCode>
                <c:ptCount val="2"/>
                <c:pt idx="0">
                  <c:v>1</c:v>
                </c:pt>
              </c:numCache>
            </c:numRef>
          </c:val>
          <c:extLs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Sheet1!$D$2:$D$3</c:f>
              <c:numCache>
                <c:formatCode>General</c:formatCode>
                <c:ptCount val="2"/>
                <c:pt idx="0">
                  <c:v>33</c:v>
                </c:pt>
              </c:numCache>
            </c:numRef>
          </c:val>
          <c:extLs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242852528"/>
        <c:axId val="242852920"/>
      </c:barChart>
      <c:catAx>
        <c:axId val="242852528"/>
        <c:scaling>
          <c:orientation val="minMax"/>
        </c:scaling>
        <c:delete val="1"/>
        <c:axPos val="b"/>
        <c:numFmt formatCode="General" sourceLinked="1"/>
        <c:majorTickMark val="none"/>
        <c:minorTickMark val="none"/>
        <c:tickLblPos val="nextTo"/>
        <c:crossAx val="242852920"/>
        <c:crosses val="autoZero"/>
        <c:auto val="1"/>
        <c:lblAlgn val="ctr"/>
        <c:lblOffset val="100"/>
        <c:noMultiLvlLbl val="0"/>
      </c:catAx>
      <c:valAx>
        <c:axId val="24285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2852528"/>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'Summary 2'!$A$2</c:f>
              <c:strCache>
                <c:ptCount val="1"/>
                <c:pt idx="0">
                  <c:v>Enterprise  Applications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November</c:v>
                </c:pt>
                <c:pt idx="1">
                  <c:v>December</c:v>
                </c:pt>
                <c:pt idx="2">
                  <c:v>January</c:v>
                </c:pt>
              </c:strCache>
            </c:strRef>
          </c:cat>
          <c:val>
            <c:numRef>
              <c:f>'Summary 2'!$D$2:$F$2</c:f>
              <c:numCache>
                <c:formatCode>0.00%</c:formatCode>
                <c:ptCount val="3"/>
                <c:pt idx="0">
                  <c:v>1</c:v>
                </c:pt>
                <c:pt idx="1">
                  <c:v>1</c:v>
                </c:pt>
                <c:pt idx="2">
                  <c:v>1</c:v>
                </c:pt>
              </c:numCache>
            </c:numRef>
          </c:val>
          <c:extLst>
            <c:ext xmlns:c16="http://schemas.microsoft.com/office/drawing/2014/chart" uri="{C3380CC4-5D6E-409C-BE32-E72D297353CC}">
              <c16:uniqueId val="{00000000-A5CA-448F-AE02-FBEC534932BE}"/>
            </c:ext>
          </c:extLst>
        </c:ser>
        <c:ser>
          <c:idx val="1"/>
          <c:order val="1"/>
          <c:tx>
            <c:strRef>
              <c:f>'Summary 2'!$A$3</c:f>
              <c:strCache>
                <c:ptCount val="1"/>
                <c:pt idx="0">
                  <c:v>Customer Service Applications</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November</c:v>
                </c:pt>
                <c:pt idx="1">
                  <c:v>December</c:v>
                </c:pt>
                <c:pt idx="2">
                  <c:v>January</c:v>
                </c:pt>
              </c:strCache>
            </c:strRef>
          </c:cat>
          <c:val>
            <c:numRef>
              <c:f>'Summary 2'!$D$3:$F$3</c:f>
              <c:numCache>
                <c:formatCode>0.00%</c:formatCode>
                <c:ptCount val="3"/>
                <c:pt idx="0">
                  <c:v>0.9996031746031746</c:v>
                </c:pt>
                <c:pt idx="1">
                  <c:v>0.98943932411674351</c:v>
                </c:pt>
                <c:pt idx="2">
                  <c:v>0.99980798771121349</c:v>
                </c:pt>
              </c:numCache>
            </c:numRef>
          </c:val>
          <c:extLst>
            <c:ext xmlns:c16="http://schemas.microsoft.com/office/drawing/2014/chart" uri="{C3380CC4-5D6E-409C-BE32-E72D297353CC}">
              <c16:uniqueId val="{00000001-A5CA-448F-AE02-FBEC534932BE}"/>
            </c:ext>
          </c:extLst>
        </c:ser>
        <c:ser>
          <c:idx val="2"/>
          <c:order val="2"/>
          <c:tx>
            <c:strRef>
              <c:f>'Summary 2'!$A$4</c:f>
              <c:strCache>
                <c:ptCount val="1"/>
                <c:pt idx="0">
                  <c:v>Financial / Administrative Services Apps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November</c:v>
                </c:pt>
                <c:pt idx="1">
                  <c:v>December</c:v>
                </c:pt>
                <c:pt idx="2">
                  <c:v>January</c:v>
                </c:pt>
              </c:strCache>
            </c:strRef>
          </c:cat>
          <c:val>
            <c:numRef>
              <c:f>'Summary 2'!$D$4:$F$4</c:f>
              <c:numCache>
                <c:formatCode>0.00%</c:formatCode>
                <c:ptCount val="3"/>
                <c:pt idx="0">
                  <c:v>1</c:v>
                </c:pt>
                <c:pt idx="1">
                  <c:v>1</c:v>
                </c:pt>
                <c:pt idx="2">
                  <c:v>1</c:v>
                </c:pt>
              </c:numCache>
            </c:numRef>
          </c:val>
          <c:extLst>
            <c:ext xmlns:c16="http://schemas.microsoft.com/office/drawing/2014/chart" uri="{C3380CC4-5D6E-409C-BE32-E72D297353CC}">
              <c16:uniqueId val="{00000002-A5CA-448F-AE02-FBEC534932BE}"/>
            </c:ext>
          </c:extLst>
        </c:ser>
        <c:ser>
          <c:idx val="3"/>
          <c:order val="3"/>
          <c:tx>
            <c:strRef>
              <c:f>'Summary 2'!$A$5</c:f>
              <c:strCache>
                <c:ptCount val="1"/>
                <c:pt idx="0">
                  <c:v>Field Services Applications</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November</c:v>
                </c:pt>
                <c:pt idx="1">
                  <c:v>December</c:v>
                </c:pt>
                <c:pt idx="2">
                  <c:v>January</c:v>
                </c:pt>
              </c:strCache>
            </c:strRef>
          </c:cat>
          <c:val>
            <c:numRef>
              <c:f>'Summary 2'!$D$5:$F$5</c:f>
              <c:numCache>
                <c:formatCode>0.00%</c:formatCode>
                <c:ptCount val="3"/>
                <c:pt idx="0">
                  <c:v>1</c:v>
                </c:pt>
                <c:pt idx="1">
                  <c:v>0.99059139784946237</c:v>
                </c:pt>
                <c:pt idx="2">
                  <c:v>1</c:v>
                </c:pt>
              </c:numCache>
            </c:numRef>
          </c:val>
          <c:extLst>
            <c:ext xmlns:c16="http://schemas.microsoft.com/office/drawing/2014/chart" uri="{C3380CC4-5D6E-409C-BE32-E72D297353CC}">
              <c16:uniqueId val="{00000003-A5CA-448F-AE02-FBEC534932BE}"/>
            </c:ext>
          </c:extLst>
        </c:ser>
        <c:dLbls>
          <c:showLegendKey val="0"/>
          <c:showVal val="0"/>
          <c:showCatName val="0"/>
          <c:showSerName val="0"/>
          <c:showPercent val="0"/>
          <c:showBubbleSize val="0"/>
        </c:dLbls>
        <c:gapWidth val="219"/>
        <c:overlap val="-27"/>
        <c:axId val="619433552"/>
        <c:axId val="619435520"/>
      </c:barChart>
      <c:catAx>
        <c:axId val="61943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19435520"/>
        <c:crosses val="autoZero"/>
        <c:auto val="1"/>
        <c:lblAlgn val="ctr"/>
        <c:lblOffset val="100"/>
        <c:noMultiLvlLbl val="0"/>
      </c:catAx>
      <c:valAx>
        <c:axId val="619435520"/>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19433552"/>
        <c:crosses val="autoZero"/>
        <c:crossBetween val="between"/>
        <c:majorUnit val="1.0000000000000002E-2"/>
      </c:valAx>
      <c:spPr>
        <a:noFill/>
        <a:ln>
          <a:noFill/>
        </a:ln>
        <a:effectLst/>
      </c:spPr>
    </c:plotArea>
    <c:legend>
      <c:legendPos val="tr"/>
      <c:layout>
        <c:manualLayout>
          <c:xMode val="edge"/>
          <c:yMode val="edge"/>
          <c:x val="0.74883112037465915"/>
          <c:y val="3.5460992907801421E-2"/>
          <c:w val="0.23891397766455669"/>
          <c:h val="0.62806731231213331"/>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dirty="0">
                <a:latin typeface="Franklin Gothic Book" panose="020B0503020102020204" pitchFamily="34" charset="0"/>
              </a:rPr>
              <a:t>Customer Service Application Availability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1"/>
          <c:order val="0"/>
          <c:tx>
            <c:strRef>
              <c:f>'Summary 2'!$I$2</c:f>
              <c:strCache>
                <c:ptCount val="1"/>
                <c:pt idx="0">
                  <c:v>November</c:v>
                </c:pt>
              </c:strCache>
            </c:strRef>
          </c:tx>
          <c:spPr>
            <a:solidFill>
              <a:schemeClr val="accent2"/>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2'!$I$3:$I$9</c:f>
              <c:numCache>
                <c:formatCode>0.00%</c:formatCode>
                <c:ptCount val="7"/>
                <c:pt idx="0">
                  <c:v>1</c:v>
                </c:pt>
                <c:pt idx="1">
                  <c:v>1</c:v>
                </c:pt>
                <c:pt idx="2">
                  <c:v>1</c:v>
                </c:pt>
                <c:pt idx="3">
                  <c:v>1</c:v>
                </c:pt>
                <c:pt idx="4">
                  <c:v>0.99722222222222223</c:v>
                </c:pt>
                <c:pt idx="5">
                  <c:v>1</c:v>
                </c:pt>
                <c:pt idx="6">
                  <c:v>1</c:v>
                </c:pt>
              </c:numCache>
            </c:numRef>
          </c:val>
          <c:extLst>
            <c:ext xmlns:c16="http://schemas.microsoft.com/office/drawing/2014/chart" uri="{C3380CC4-5D6E-409C-BE32-E72D297353CC}">
              <c16:uniqueId val="{00000000-E4ED-42B1-B47E-2B8F34817C93}"/>
            </c:ext>
          </c:extLst>
        </c:ser>
        <c:ser>
          <c:idx val="2"/>
          <c:order val="1"/>
          <c:tx>
            <c:strRef>
              <c:f>'Summary 2'!$J$2</c:f>
              <c:strCache>
                <c:ptCount val="1"/>
                <c:pt idx="0">
                  <c:v>December</c:v>
                </c:pt>
              </c:strCache>
            </c:strRef>
          </c:tx>
          <c:spPr>
            <a:solidFill>
              <a:schemeClr val="accent3"/>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2'!$J$3:$J$9</c:f>
              <c:numCache>
                <c:formatCode>0.00%</c:formatCode>
                <c:ptCount val="7"/>
                <c:pt idx="0">
                  <c:v>0.98252688172043012</c:v>
                </c:pt>
                <c:pt idx="1">
                  <c:v>0.989247311827957</c:v>
                </c:pt>
                <c:pt idx="2">
                  <c:v>1</c:v>
                </c:pt>
                <c:pt idx="3">
                  <c:v>1</c:v>
                </c:pt>
                <c:pt idx="4">
                  <c:v>0.9731182795698925</c:v>
                </c:pt>
                <c:pt idx="5">
                  <c:v>0.99059139784946237</c:v>
                </c:pt>
                <c:pt idx="6">
                  <c:v>0.99059139784946237</c:v>
                </c:pt>
              </c:numCache>
            </c:numRef>
          </c:val>
          <c:extLst>
            <c:ext xmlns:c16="http://schemas.microsoft.com/office/drawing/2014/chart" uri="{C3380CC4-5D6E-409C-BE32-E72D297353CC}">
              <c16:uniqueId val="{00000001-E4ED-42B1-B47E-2B8F34817C93}"/>
            </c:ext>
          </c:extLst>
        </c:ser>
        <c:ser>
          <c:idx val="0"/>
          <c:order val="2"/>
          <c:tx>
            <c:strRef>
              <c:f>'Summary 2'!$K$2</c:f>
              <c:strCache>
                <c:ptCount val="1"/>
                <c:pt idx="0">
                  <c:v>January</c:v>
                </c:pt>
              </c:strCache>
            </c:strRef>
          </c:tx>
          <c:spPr>
            <a:solidFill>
              <a:schemeClr val="accent1"/>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2'!$K$3:$K$9</c:f>
              <c:numCache>
                <c:formatCode>0.00%</c:formatCode>
                <c:ptCount val="7"/>
                <c:pt idx="0">
                  <c:v>1</c:v>
                </c:pt>
                <c:pt idx="1">
                  <c:v>1</c:v>
                </c:pt>
                <c:pt idx="2">
                  <c:v>0.99865591397849462</c:v>
                </c:pt>
                <c:pt idx="3">
                  <c:v>1</c:v>
                </c:pt>
                <c:pt idx="4">
                  <c:v>1</c:v>
                </c:pt>
                <c:pt idx="5">
                  <c:v>1</c:v>
                </c:pt>
                <c:pt idx="6">
                  <c:v>1</c:v>
                </c:pt>
              </c:numCache>
            </c:numRef>
          </c:val>
          <c:extLst>
            <c:ext xmlns:c16="http://schemas.microsoft.com/office/drawing/2014/chart" uri="{C3380CC4-5D6E-409C-BE32-E72D297353CC}">
              <c16:uniqueId val="{00000002-E4ED-42B1-B47E-2B8F34817C93}"/>
            </c:ext>
          </c:extLst>
        </c:ser>
        <c:dLbls>
          <c:showLegendKey val="0"/>
          <c:showVal val="0"/>
          <c:showCatName val="0"/>
          <c:showSerName val="0"/>
          <c:showPercent val="0"/>
          <c:showBubbleSize val="0"/>
        </c:dLbls>
        <c:gapWidth val="219"/>
        <c:overlap val="-27"/>
        <c:axId val="626640632"/>
        <c:axId val="626640960"/>
      </c:barChart>
      <c:catAx>
        <c:axId val="62664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26640960"/>
        <c:crosses val="autoZero"/>
        <c:auto val="1"/>
        <c:lblAlgn val="ctr"/>
        <c:lblOffset val="100"/>
        <c:noMultiLvlLbl val="0"/>
      </c:catAx>
      <c:valAx>
        <c:axId val="62664096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26640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F783-44BB-9BCB-4467D94A959D}"/>
              </c:ext>
            </c:extLst>
          </c:dPt>
          <c:dPt>
            <c:idx val="1"/>
            <c:bubble3D val="0"/>
            <c:explosion val="0"/>
            <c:spPr>
              <a:solidFill>
                <a:srgbClr val="003B49"/>
              </a:solidFill>
              <a:ln>
                <a:noFill/>
              </a:ln>
              <a:effectLst/>
            </c:spPr>
            <c:extLst>
              <c:ext xmlns:c16="http://schemas.microsoft.com/office/drawing/2014/chart" uri="{C3380CC4-5D6E-409C-BE32-E72D297353CC}">
                <c16:uniqueId val="{00000003-F783-44BB-9BCB-4467D94A959D}"/>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83-44BB-9BCB-4467D94A959D}"/>
                </c:ext>
              </c:extLst>
            </c:dLbl>
            <c:dLbl>
              <c:idx val="1"/>
              <c:layout>
                <c:manualLayout>
                  <c:x val="0.22719033232628399"/>
                  <c:y val="2.6143790849673203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83-44BB-9BCB-4467D94A95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208235</c:v>
                </c:pt>
                <c:pt idx="1">
                  <c:v>18169</c:v>
                </c:pt>
              </c:numCache>
            </c:numRef>
          </c:val>
          <c:extLst>
            <c:ext xmlns:c16="http://schemas.microsoft.com/office/drawing/2014/chart" uri="{C3380CC4-5D6E-409C-BE32-E72D297353CC}">
              <c16:uniqueId val="{00000004-F783-44BB-9BCB-4467D94A959D}"/>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smtClean="0">
                <a:solidFill>
                  <a:srgbClr val="595959"/>
                </a:solidFill>
                <a:latin typeface="Franklin Gothic Book" panose="020B0503020102020204" pitchFamily="34" charset="0"/>
              </a:rPr>
              <a:t>Payment Transactions by Platform Type</a:t>
            </a:r>
            <a:endParaRPr lang="en-US" sz="1600" b="1" dirty="0">
              <a:solidFill>
                <a:srgbClr val="595959"/>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In-Person</c:v>
                </c:pt>
              </c:strCache>
            </c:strRef>
          </c:tx>
          <c:spPr>
            <a:solidFill>
              <a:srgbClr val="B7CDC2"/>
            </a:solidFill>
            <a:ln>
              <a:noFill/>
            </a:ln>
            <a:effectLst/>
          </c:spPr>
          <c:invertIfNegative val="0"/>
          <c:dLbls>
            <c:dLbl>
              <c:idx val="0"/>
              <c:layout>
                <c:manualLayout>
                  <c:x val="5.2523441170436846E-3"/>
                  <c:y val="-0.10242072087189756"/>
                </c:manualLayout>
              </c:layout>
              <c:tx>
                <c:rich>
                  <a:bodyPr/>
                  <a:lstStyle/>
                  <a:p>
                    <a:fld id="{858034BA-D27F-4852-B01D-D6957101804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22-4875-9C79-C19C2AF69A59}"/>
                </c:ext>
              </c:extLst>
            </c:dLbl>
            <c:dLbl>
              <c:idx val="1"/>
              <c:layout>
                <c:manualLayout>
                  <c:x val="2.6261720585218661E-3"/>
                  <c:y val="-4.7271101940875832E-2"/>
                </c:manualLayout>
              </c:layout>
              <c:tx>
                <c:rich>
                  <a:bodyPr/>
                  <a:lstStyle/>
                  <a:p>
                    <a:fld id="{43B8548B-5C62-49B6-B49C-A1478E03FBF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22-4875-9C79-C19C2AF69A59}"/>
                </c:ext>
              </c:extLst>
            </c:dLbl>
            <c:dLbl>
              <c:idx val="2"/>
              <c:tx>
                <c:rich>
                  <a:bodyPr/>
                  <a:lstStyle/>
                  <a:p>
                    <a:fld id="{E7C79720-7F11-4EE3-A269-41C0361B7D1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November</c:v>
                </c:pt>
                <c:pt idx="1">
                  <c:v>December</c:v>
                </c:pt>
                <c:pt idx="2">
                  <c:v>January</c:v>
                </c:pt>
              </c:strCache>
            </c:strRef>
          </c:cat>
          <c:val>
            <c:numRef>
              <c:f>Sheet1!$B$2:$B$4</c:f>
              <c:numCache>
                <c:formatCode>#,##0</c:formatCode>
                <c:ptCount val="3"/>
                <c:pt idx="0">
                  <c:v>15</c:v>
                </c:pt>
                <c:pt idx="1">
                  <c:v>0</c:v>
                </c:pt>
                <c:pt idx="2">
                  <c:v>0</c:v>
                </c:pt>
              </c:numCache>
            </c:numRef>
          </c:val>
          <c:extLst>
            <c:ext xmlns:c16="http://schemas.microsoft.com/office/drawing/2014/chart" uri="{C3380CC4-5D6E-409C-BE32-E72D297353CC}">
              <c16:uniqueId val="{00000003-D922-4875-9C79-C19C2AF69A59}"/>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0"/>
                  <c:y val="-3.9392584950729802E-3"/>
                </c:manualLayout>
              </c:layout>
              <c:tx>
                <c:rich>
                  <a:bodyPr/>
                  <a:lstStyle/>
                  <a:p>
                    <a:fld id="{02E537E6-C30A-4FB7-8E14-09CF66F9E91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922-4875-9C79-C19C2AF69A59}"/>
                </c:ext>
              </c:extLst>
            </c:dLbl>
            <c:dLbl>
              <c:idx val="1"/>
              <c:layout>
                <c:manualLayout>
                  <c:x val="1.0504688234087369E-2"/>
                  <c:y val="6.3028135921167683E-2"/>
                </c:manualLayout>
              </c:layout>
              <c:tx>
                <c:rich>
                  <a:bodyPr/>
                  <a:lstStyle/>
                  <a:p>
                    <a:fld id="{DCFD8B34-1E67-4F9F-B2D3-4C71212E6B0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922-4875-9C79-C19C2AF69A59}"/>
                </c:ext>
              </c:extLst>
            </c:dLbl>
            <c:dLbl>
              <c:idx val="2"/>
              <c:layout>
                <c:manualLayout>
                  <c:x val="-7.878516175565696E-3"/>
                  <c:y val="-4.3331843445802785E-2"/>
                </c:manualLayout>
              </c:layout>
              <c:tx>
                <c:rich>
                  <a:bodyPr/>
                  <a:lstStyle/>
                  <a:p>
                    <a:fld id="{2518CEEB-25FE-4B72-B7AF-02D5ED48D9D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November</c:v>
                </c:pt>
                <c:pt idx="1">
                  <c:v>December</c:v>
                </c:pt>
                <c:pt idx="2">
                  <c:v>January</c:v>
                </c:pt>
              </c:strCache>
            </c:strRef>
          </c:cat>
          <c:val>
            <c:numRef>
              <c:f>Sheet1!$C$2:$C$4</c:f>
              <c:numCache>
                <c:formatCode>#,##0</c:formatCode>
                <c:ptCount val="3"/>
                <c:pt idx="0">
                  <c:v>22942</c:v>
                </c:pt>
                <c:pt idx="1">
                  <c:v>21882</c:v>
                </c:pt>
                <c:pt idx="2">
                  <c:v>23897</c:v>
                </c:pt>
              </c:numCache>
            </c:numRef>
          </c:val>
          <c:extLst>
            <c:ext xmlns:c16="http://schemas.microsoft.com/office/drawing/2014/chart" uri="{C3380CC4-5D6E-409C-BE32-E72D297353CC}">
              <c16:uniqueId val="{00000007-D922-4875-9C79-C19C2AF69A59}"/>
            </c:ext>
          </c:extLst>
        </c:ser>
        <c:ser>
          <c:idx val="2"/>
          <c:order val="2"/>
          <c:tx>
            <c:strRef>
              <c:f>Sheet1!$D$1</c:f>
              <c:strCache>
                <c:ptCount val="1"/>
                <c:pt idx="0">
                  <c:v>Mail</c:v>
                </c:pt>
              </c:strCache>
            </c:strRef>
          </c:tx>
          <c:spPr>
            <a:solidFill>
              <a:srgbClr val="004445"/>
            </a:solidFill>
            <a:ln>
              <a:noFill/>
            </a:ln>
            <a:effectLst/>
          </c:spPr>
          <c:invertIfNegative val="0"/>
          <c:dLbls>
            <c:dLbl>
              <c:idx val="0"/>
              <c:layout>
                <c:manualLayout>
                  <c:x val="-3.9392580877827994E-2"/>
                  <c:y val="-1.5757033980291921E-2"/>
                </c:manualLayout>
              </c:layout>
              <c:tx>
                <c:rich>
                  <a:bodyPr/>
                  <a:lstStyle/>
                  <a:p>
                    <a:fld id="{99A12A53-2398-4313-85D4-DB19FE11653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922-4875-9C79-C19C2AF69A59}"/>
                </c:ext>
              </c:extLst>
            </c:dLbl>
            <c:dLbl>
              <c:idx val="1"/>
              <c:layout>
                <c:manualLayout>
                  <c:x val="-4.2018752936349955E-2"/>
                  <c:y val="3.9392584950729802E-3"/>
                </c:manualLayout>
              </c:layout>
              <c:tx>
                <c:rich>
                  <a:bodyPr/>
                  <a:lstStyle/>
                  <a:p>
                    <a:fld id="{E9C0C174-1E03-4043-955D-6D1485B2C4E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922-4875-9C79-C19C2AF69A59}"/>
                </c:ext>
              </c:extLst>
            </c:dLbl>
            <c:dLbl>
              <c:idx val="2"/>
              <c:layout>
                <c:manualLayout>
                  <c:x val="-1.5757032351131295E-2"/>
                  <c:y val="7.8785169901459604E-3"/>
                </c:manualLayout>
              </c:layout>
              <c:tx>
                <c:rich>
                  <a:bodyPr/>
                  <a:lstStyle/>
                  <a:p>
                    <a:fld id="{D123BE91-118D-4BE9-B391-080A286FE1B3}"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November</c:v>
                </c:pt>
                <c:pt idx="1">
                  <c:v>December</c:v>
                </c:pt>
                <c:pt idx="2">
                  <c:v>January</c:v>
                </c:pt>
              </c:strCache>
            </c:strRef>
          </c:cat>
          <c:val>
            <c:numRef>
              <c:f>Sheet1!$D$2:$D$4</c:f>
              <c:numCache>
                <c:formatCode>#,##0</c:formatCode>
                <c:ptCount val="3"/>
                <c:pt idx="0">
                  <c:v>42301</c:v>
                </c:pt>
                <c:pt idx="1">
                  <c:v>56348</c:v>
                </c:pt>
                <c:pt idx="2">
                  <c:v>61812</c:v>
                </c:pt>
              </c:numCache>
            </c:numRef>
          </c:val>
          <c:extLst>
            <c:ext xmlns:c16="http://schemas.microsoft.com/office/drawing/2014/chart" uri="{C3380CC4-5D6E-409C-BE32-E72D297353CC}">
              <c16:uniqueId val="{0000000B-D922-4875-9C79-C19C2AF69A59}"/>
            </c:ext>
          </c:extLst>
        </c:ser>
        <c:ser>
          <c:idx val="3"/>
          <c:order val="3"/>
          <c:tx>
            <c:strRef>
              <c:f>Sheet1!$E$1</c:f>
              <c:strCache>
                <c:ptCount val="1"/>
                <c:pt idx="0">
                  <c:v>Phone</c:v>
                </c:pt>
              </c:strCache>
            </c:strRef>
          </c:tx>
          <c:spPr>
            <a:solidFill>
              <a:srgbClr val="0070C0"/>
            </a:solidFill>
            <a:ln>
              <a:noFill/>
            </a:ln>
            <a:effectLst/>
          </c:spPr>
          <c:invertIfNegative val="0"/>
          <c:dLbls>
            <c:dLbl>
              <c:idx val="0"/>
              <c:layout>
                <c:manualLayout>
                  <c:x val="3.1514064702262395E-2"/>
                  <c:y val="-3.1514067960583772E-2"/>
                </c:manualLayout>
              </c:layout>
              <c:tx>
                <c:rich>
                  <a:bodyPr/>
                  <a:lstStyle/>
                  <a:p>
                    <a:fld id="{A8041A78-3FB9-4519-A8C7-4607153435A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922-4875-9C79-C19C2AF69A59}"/>
                </c:ext>
              </c:extLst>
            </c:dLbl>
            <c:dLbl>
              <c:idx val="1"/>
              <c:layout>
                <c:manualLayout>
                  <c:x val="3.4140236760784162E-2"/>
                  <c:y val="-1.5757033980291921E-2"/>
                </c:manualLayout>
              </c:layout>
              <c:tx>
                <c:rich>
                  <a:bodyPr/>
                  <a:lstStyle/>
                  <a:p>
                    <a:fld id="{4C4EF54E-A0F0-4FAB-90E2-B241E4C4E263}"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922-4875-9C79-C19C2AF69A59}"/>
                </c:ext>
              </c:extLst>
            </c:dLbl>
            <c:dLbl>
              <c:idx val="2"/>
              <c:tx>
                <c:rich>
                  <a:bodyPr/>
                  <a:lstStyle/>
                  <a:p>
                    <a:fld id="{DA35892A-123A-4DB4-9375-CBBF685FCA2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November</c:v>
                </c:pt>
                <c:pt idx="1">
                  <c:v>December</c:v>
                </c:pt>
                <c:pt idx="2">
                  <c:v>January</c:v>
                </c:pt>
              </c:strCache>
            </c:strRef>
          </c:cat>
          <c:val>
            <c:numRef>
              <c:f>Sheet1!$E$2:$E$4</c:f>
              <c:numCache>
                <c:formatCode>#,##0</c:formatCode>
                <c:ptCount val="3"/>
                <c:pt idx="0">
                  <c:v>18066</c:v>
                </c:pt>
                <c:pt idx="1">
                  <c:v>19683</c:v>
                </c:pt>
                <c:pt idx="2">
                  <c:v>21307</c:v>
                </c:pt>
              </c:numCache>
            </c:numRef>
          </c:val>
          <c:extLst>
            <c:ext xmlns:c16="http://schemas.microsoft.com/office/drawing/2014/chart" uri="{C3380CC4-5D6E-409C-BE32-E72D297353CC}">
              <c16:uniqueId val="{0000000F-D922-4875-9C79-C19C2AF69A59}"/>
            </c:ext>
          </c:extLst>
        </c:ser>
        <c:ser>
          <c:idx val="4"/>
          <c:order val="4"/>
          <c:tx>
            <c:strRef>
              <c:f>Sheet1!$F$1</c:f>
              <c:strCache>
                <c:ptCount val="1"/>
                <c:pt idx="0">
                  <c:v>Web</c:v>
                </c:pt>
              </c:strCache>
            </c:strRef>
          </c:tx>
          <c:spPr>
            <a:solidFill>
              <a:srgbClr val="279989"/>
            </a:solidFill>
            <a:ln>
              <a:noFill/>
            </a:ln>
            <a:effectLst/>
          </c:spPr>
          <c:invertIfNegative val="0"/>
          <c:dLbls>
            <c:dLbl>
              <c:idx val="0"/>
              <c:tx>
                <c:rich>
                  <a:bodyPr/>
                  <a:lstStyle/>
                  <a:p>
                    <a:fld id="{8835F00F-B0D8-41E6-ABDB-DD90C9300D1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D922-4875-9C79-C19C2AF69A59}"/>
                </c:ext>
              </c:extLst>
            </c:dLbl>
            <c:dLbl>
              <c:idx val="1"/>
              <c:tx>
                <c:rich>
                  <a:bodyPr/>
                  <a:lstStyle/>
                  <a:p>
                    <a:fld id="{A15A5382-4C02-46FE-ABCF-DDF132BEA5D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D922-4875-9C79-C19C2AF69A59}"/>
                </c:ext>
              </c:extLst>
            </c:dLbl>
            <c:dLbl>
              <c:idx val="2"/>
              <c:layout>
                <c:manualLayout>
                  <c:x val="1.8383204409652871E-2"/>
                  <c:y val="0"/>
                </c:manualLayout>
              </c:layout>
              <c:tx>
                <c:rich>
                  <a:bodyPr/>
                  <a:lstStyle/>
                  <a:p>
                    <a:fld id="{71697C9E-B0E7-4D2C-B5F0-ED80398387C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November</c:v>
                </c:pt>
                <c:pt idx="1">
                  <c:v>December</c:v>
                </c:pt>
                <c:pt idx="2">
                  <c:v>January</c:v>
                </c:pt>
              </c:strCache>
            </c:strRef>
          </c:cat>
          <c:val>
            <c:numRef>
              <c:f>Sheet1!$F$2:$F$4</c:f>
              <c:numCache>
                <c:formatCode>#,##0</c:formatCode>
                <c:ptCount val="3"/>
                <c:pt idx="0">
                  <c:v>44892</c:v>
                </c:pt>
                <c:pt idx="1">
                  <c:v>45743</c:v>
                </c:pt>
                <c:pt idx="2">
                  <c:v>49793</c:v>
                </c:pt>
              </c:numCache>
            </c:numRef>
          </c:val>
          <c:extLst>
            <c:ext xmlns:c16="http://schemas.microsoft.com/office/drawing/2014/chart" uri="{C3380CC4-5D6E-409C-BE32-E72D297353CC}">
              <c16:uniqueId val="{00000013-D922-4875-9C79-C19C2AF69A59}"/>
            </c:ext>
          </c:extLst>
        </c:ser>
        <c:dLbls>
          <c:showLegendKey val="0"/>
          <c:showVal val="0"/>
          <c:showCatName val="0"/>
          <c:showSerName val="0"/>
          <c:showPercent val="0"/>
          <c:showBubbleSize val="0"/>
        </c:dLbls>
        <c:gapWidth val="219"/>
        <c:overlap val="-27"/>
        <c:axId val="241036920"/>
        <c:axId val="519730216"/>
      </c:barChart>
      <c:catAx>
        <c:axId val="2410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30216"/>
        <c:crosses val="autoZero"/>
        <c:auto val="1"/>
        <c:lblAlgn val="ctr"/>
        <c:lblOffset val="100"/>
        <c:noMultiLvlLbl val="1"/>
      </c:catAx>
      <c:valAx>
        <c:axId val="519730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241036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r>
              <a:rPr lang="en-US" sz="1600" b="1" dirty="0" smtClean="0">
                <a:solidFill>
                  <a:srgbClr val="595959"/>
                </a:solidFill>
                <a:latin typeface="Franklin Gothic Book" panose="020B0503020102020204" pitchFamily="34" charset="0"/>
              </a:rPr>
              <a:t>Revenue</a:t>
            </a:r>
            <a:r>
              <a:rPr lang="en-US" sz="1600" b="1" baseline="0" dirty="0" smtClean="0">
                <a:solidFill>
                  <a:srgbClr val="595959"/>
                </a:solidFill>
                <a:latin typeface="Franklin Gothic Book" panose="020B0503020102020204" pitchFamily="34" charset="0"/>
              </a:rPr>
              <a:t> Collected by Platform Type</a:t>
            </a:r>
            <a:endParaRPr lang="en-US" sz="1600" b="1" dirty="0">
              <a:solidFill>
                <a:srgbClr val="595959"/>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In-Person</c:v>
                </c:pt>
              </c:strCache>
            </c:strRef>
          </c:tx>
          <c:spPr>
            <a:solidFill>
              <a:srgbClr val="B7CDC2"/>
            </a:solidFill>
            <a:ln>
              <a:noFill/>
            </a:ln>
            <a:effectLst/>
          </c:spPr>
          <c:invertIfNegative val="0"/>
          <c:dLbls>
            <c:dLbl>
              <c:idx val="0"/>
              <c:layout>
                <c:manualLayout>
                  <c:x val="0"/>
                  <c:y val="-5.1785248883508071E-2"/>
                </c:manualLayout>
              </c:layout>
              <c:tx>
                <c:rich>
                  <a:bodyPr/>
                  <a:lstStyle/>
                  <a:p>
                    <a:fld id="{85A45954-71CC-4B09-B9DF-D0C11802779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31-45DE-A865-01ACFA1DB325}"/>
                </c:ext>
              </c:extLst>
            </c:dLbl>
            <c:dLbl>
              <c:idx val="1"/>
              <c:layout>
                <c:manualLayout>
                  <c:x val="-1.7261747672665667E-2"/>
                  <c:y val="-2.1577187034794998E-2"/>
                </c:manualLayout>
              </c:layout>
              <c:tx>
                <c:rich>
                  <a:bodyPr/>
                  <a:lstStyle/>
                  <a:p>
                    <a:fld id="{AC57CCA1-60D6-47FC-85AD-817760F7E83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31-45DE-A865-01ACFA1DB325}"/>
                </c:ext>
              </c:extLst>
            </c:dLbl>
            <c:dLbl>
              <c:idx val="2"/>
              <c:layout>
                <c:manualLayout>
                  <c:x val="-2.5892621508998528E-2"/>
                  <c:y val="-2.1577187034794998E-2"/>
                </c:manualLayout>
              </c:layout>
              <c:tx>
                <c:rich>
                  <a:bodyPr/>
                  <a:lstStyle/>
                  <a:p>
                    <a:fld id="{B142D4D5-D33E-4601-A58D-09B1AB094E0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November</c:v>
                </c:pt>
                <c:pt idx="1">
                  <c:v>December</c:v>
                </c:pt>
                <c:pt idx="2">
                  <c:v>January</c:v>
                </c:pt>
              </c:strCache>
            </c:strRef>
          </c:cat>
          <c:val>
            <c:numRef>
              <c:f>Sheet1!$B$2:$B$4</c:f>
              <c:numCache>
                <c:formatCode>"$"#,##0.00_);[Red]\("$"#,##0.00\)</c:formatCode>
                <c:ptCount val="3"/>
                <c:pt idx="0">
                  <c:v>8.0700000000000007E-6</c:v>
                </c:pt>
                <c:pt idx="1">
                  <c:v>0</c:v>
                </c:pt>
                <c:pt idx="2">
                  <c:v>0</c:v>
                </c:pt>
              </c:numCache>
            </c:numRef>
          </c:val>
          <c:extLst>
            <c:ext xmlns:c16="http://schemas.microsoft.com/office/drawing/2014/chart" uri="{C3380CC4-5D6E-409C-BE32-E72D297353CC}">
              <c16:uniqueId val="{00000003-2831-45DE-A865-01ACFA1DB325}"/>
            </c:ext>
          </c:extLst>
        </c:ser>
        <c:ser>
          <c:idx val="1"/>
          <c:order val="1"/>
          <c:tx>
            <c:strRef>
              <c:f>Sheet1!$C$1</c:f>
              <c:strCache>
                <c:ptCount val="1"/>
                <c:pt idx="0">
                  <c:v>Kiosks</c:v>
                </c:pt>
              </c:strCache>
            </c:strRef>
          </c:tx>
          <c:spPr>
            <a:solidFill>
              <a:srgbClr val="63B1E8"/>
            </a:solidFill>
            <a:ln>
              <a:noFill/>
            </a:ln>
            <a:effectLst/>
          </c:spPr>
          <c:invertIfNegative val="0"/>
          <c:dLbls>
            <c:dLbl>
              <c:idx val="0"/>
              <c:tx>
                <c:rich>
                  <a:bodyPr/>
                  <a:lstStyle/>
                  <a:p>
                    <a:fld id="{143C7B78-EBA3-47CA-AA84-5669D2EF7AE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831-45DE-A865-01ACFA1DB325}"/>
                </c:ext>
              </c:extLst>
            </c:dLbl>
            <c:dLbl>
              <c:idx val="1"/>
              <c:tx>
                <c:rich>
                  <a:bodyPr/>
                  <a:lstStyle/>
                  <a:p>
                    <a:fld id="{F4862511-93BC-4A40-9F2E-59CE98C4BDA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831-45DE-A865-01ACFA1DB325}"/>
                </c:ext>
              </c:extLst>
            </c:dLbl>
            <c:dLbl>
              <c:idx val="2"/>
              <c:tx>
                <c:rich>
                  <a:bodyPr/>
                  <a:lstStyle/>
                  <a:p>
                    <a:fld id="{18764823-2CAA-4C5A-A845-260788BAA40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November</c:v>
                </c:pt>
                <c:pt idx="1">
                  <c:v>December</c:v>
                </c:pt>
                <c:pt idx="2">
                  <c:v>January</c:v>
                </c:pt>
              </c:strCache>
            </c:strRef>
          </c:cat>
          <c:val>
            <c:numRef>
              <c:f>Sheet1!$C$2:$C$4</c:f>
              <c:numCache>
                <c:formatCode>"$"#,##0.00_);[Red]\("$"#,##0.00\)</c:formatCode>
                <c:ptCount val="3"/>
                <c:pt idx="0">
                  <c:v>2.5</c:v>
                </c:pt>
                <c:pt idx="1">
                  <c:v>2.36</c:v>
                </c:pt>
                <c:pt idx="2">
                  <c:v>2.65</c:v>
                </c:pt>
              </c:numCache>
            </c:numRef>
          </c:val>
          <c:extLst>
            <c:ext xmlns:c16="http://schemas.microsoft.com/office/drawing/2014/chart" uri="{C3380CC4-5D6E-409C-BE32-E72D297353CC}">
              <c16:uniqueId val="{00000007-2831-45DE-A865-01ACFA1DB325}"/>
            </c:ext>
          </c:extLst>
        </c:ser>
        <c:ser>
          <c:idx val="2"/>
          <c:order val="2"/>
          <c:tx>
            <c:strRef>
              <c:f>Sheet1!$D$1</c:f>
              <c:strCache>
                <c:ptCount val="1"/>
                <c:pt idx="0">
                  <c:v>Mail</c:v>
                </c:pt>
              </c:strCache>
            </c:strRef>
          </c:tx>
          <c:spPr>
            <a:solidFill>
              <a:srgbClr val="004445"/>
            </a:solidFill>
            <a:ln>
              <a:noFill/>
            </a:ln>
            <a:effectLst/>
          </c:spPr>
          <c:invertIfNegative val="0"/>
          <c:dLbls>
            <c:dLbl>
              <c:idx val="0"/>
              <c:tx>
                <c:rich>
                  <a:bodyPr/>
                  <a:lstStyle/>
                  <a:p>
                    <a:fld id="{7D95F73B-8E0A-41D1-A73A-B7200F857EF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831-45DE-A865-01ACFA1DB325}"/>
                </c:ext>
              </c:extLst>
            </c:dLbl>
            <c:dLbl>
              <c:idx val="1"/>
              <c:tx>
                <c:rich>
                  <a:bodyPr/>
                  <a:lstStyle/>
                  <a:p>
                    <a:fld id="{D1CD4BE4-01EA-4950-8433-6D9025FBDCD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831-45DE-A865-01ACFA1DB325}"/>
                </c:ext>
              </c:extLst>
            </c:dLbl>
            <c:dLbl>
              <c:idx val="2"/>
              <c:tx>
                <c:rich>
                  <a:bodyPr/>
                  <a:lstStyle/>
                  <a:p>
                    <a:fld id="{373A92A0-E81A-4FC3-BFB6-BE9CB11F677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November</c:v>
                </c:pt>
                <c:pt idx="1">
                  <c:v>December</c:v>
                </c:pt>
                <c:pt idx="2">
                  <c:v>January</c:v>
                </c:pt>
              </c:strCache>
            </c:strRef>
          </c:cat>
          <c:val>
            <c:numRef>
              <c:f>Sheet1!$D$2:$D$4</c:f>
              <c:numCache>
                <c:formatCode>"$"#,##0.00_);[Red]\("$"#,##0.00\)</c:formatCode>
                <c:ptCount val="3"/>
                <c:pt idx="0">
                  <c:v>12.97</c:v>
                </c:pt>
                <c:pt idx="1">
                  <c:v>21.21</c:v>
                </c:pt>
                <c:pt idx="2">
                  <c:v>18.510000000000002</c:v>
                </c:pt>
              </c:numCache>
            </c:numRef>
          </c:val>
          <c:extLst>
            <c:ext xmlns:c16="http://schemas.microsoft.com/office/drawing/2014/chart" uri="{C3380CC4-5D6E-409C-BE32-E72D297353CC}">
              <c16:uniqueId val="{0000000B-2831-45DE-A865-01ACFA1DB325}"/>
            </c:ext>
          </c:extLst>
        </c:ser>
        <c:ser>
          <c:idx val="3"/>
          <c:order val="3"/>
          <c:tx>
            <c:strRef>
              <c:f>Sheet1!$E$1</c:f>
              <c:strCache>
                <c:ptCount val="1"/>
                <c:pt idx="0">
                  <c:v>Phone</c:v>
                </c:pt>
              </c:strCache>
            </c:strRef>
          </c:tx>
          <c:spPr>
            <a:solidFill>
              <a:srgbClr val="0070C0"/>
            </a:solidFill>
            <a:ln>
              <a:noFill/>
            </a:ln>
            <a:effectLst/>
          </c:spPr>
          <c:invertIfNegative val="0"/>
          <c:dLbls>
            <c:dLbl>
              <c:idx val="0"/>
              <c:tx>
                <c:rich>
                  <a:bodyPr/>
                  <a:lstStyle/>
                  <a:p>
                    <a:fld id="{89FD6AF0-40AE-45E7-854C-BD81F05FBF8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831-45DE-A865-01ACFA1DB325}"/>
                </c:ext>
              </c:extLst>
            </c:dLbl>
            <c:dLbl>
              <c:idx val="1"/>
              <c:layout>
                <c:manualLayout>
                  <c:x val="2.8769579454442692E-3"/>
                  <c:y val="0"/>
                </c:manualLayout>
              </c:layout>
              <c:tx>
                <c:rich>
                  <a:bodyPr/>
                  <a:lstStyle/>
                  <a:p>
                    <a:fld id="{24BF4A64-B3EC-48CA-9266-7BCBD50BD1F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831-45DE-A865-01ACFA1DB325}"/>
                </c:ext>
              </c:extLst>
            </c:dLbl>
            <c:dLbl>
              <c:idx val="2"/>
              <c:tx>
                <c:rich>
                  <a:bodyPr/>
                  <a:lstStyle/>
                  <a:p>
                    <a:fld id="{8ADACE22-AA8E-478B-8E85-9235D9A389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November</c:v>
                </c:pt>
                <c:pt idx="1">
                  <c:v>December</c:v>
                </c:pt>
                <c:pt idx="2">
                  <c:v>January</c:v>
                </c:pt>
              </c:strCache>
            </c:strRef>
          </c:cat>
          <c:val>
            <c:numRef>
              <c:f>Sheet1!$E$2:$E$4</c:f>
              <c:numCache>
                <c:formatCode>"$"#,##0.00_);[Red]\("$"#,##0.00\)</c:formatCode>
                <c:ptCount val="3"/>
                <c:pt idx="0">
                  <c:v>2.2999999999999998</c:v>
                </c:pt>
                <c:pt idx="1">
                  <c:v>2.39</c:v>
                </c:pt>
                <c:pt idx="2">
                  <c:v>2.69</c:v>
                </c:pt>
              </c:numCache>
            </c:numRef>
          </c:val>
          <c:extLst>
            <c:ext xmlns:c16="http://schemas.microsoft.com/office/drawing/2014/chart" uri="{C3380CC4-5D6E-409C-BE32-E72D297353CC}">
              <c16:uniqueId val="{0000000F-2831-45DE-A865-01ACFA1DB325}"/>
            </c:ext>
          </c:extLst>
        </c:ser>
        <c:ser>
          <c:idx val="4"/>
          <c:order val="4"/>
          <c:tx>
            <c:strRef>
              <c:f>Sheet1!$F$1</c:f>
              <c:strCache>
                <c:ptCount val="1"/>
                <c:pt idx="0">
                  <c:v>Web</c:v>
                </c:pt>
              </c:strCache>
            </c:strRef>
          </c:tx>
          <c:spPr>
            <a:solidFill>
              <a:srgbClr val="279989"/>
            </a:solidFill>
            <a:ln>
              <a:noFill/>
            </a:ln>
            <a:effectLst/>
          </c:spPr>
          <c:invertIfNegative val="0"/>
          <c:dLbls>
            <c:dLbl>
              <c:idx val="0"/>
              <c:tx>
                <c:rich>
                  <a:bodyPr/>
                  <a:lstStyle/>
                  <a:p>
                    <a:fld id="{6E7096AB-F9A9-4086-BD51-0ADF285C0CD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2831-45DE-A865-01ACFA1DB325}"/>
                </c:ext>
              </c:extLst>
            </c:dLbl>
            <c:dLbl>
              <c:idx val="1"/>
              <c:tx>
                <c:rich>
                  <a:bodyPr/>
                  <a:lstStyle/>
                  <a:p>
                    <a:fld id="{BEE850F7-EC2A-4324-A57F-152772D8EA7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2831-45DE-A865-01ACFA1DB325}"/>
                </c:ext>
              </c:extLst>
            </c:dLbl>
            <c:dLbl>
              <c:idx val="2"/>
              <c:tx>
                <c:rich>
                  <a:bodyPr/>
                  <a:lstStyle/>
                  <a:p>
                    <a:fld id="{5C18EA57-B335-4123-BF4F-E3B0468F0EA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November</c:v>
                </c:pt>
                <c:pt idx="1">
                  <c:v>December</c:v>
                </c:pt>
                <c:pt idx="2">
                  <c:v>January</c:v>
                </c:pt>
              </c:strCache>
            </c:strRef>
          </c:cat>
          <c:val>
            <c:numRef>
              <c:f>Sheet1!$F$2:$F$4</c:f>
              <c:numCache>
                <c:formatCode>"$"#,##0.00_);[Red]\("$"#,##0.00\)</c:formatCode>
                <c:ptCount val="3"/>
                <c:pt idx="0">
                  <c:v>7.85</c:v>
                </c:pt>
                <c:pt idx="1">
                  <c:v>7.61</c:v>
                </c:pt>
                <c:pt idx="2">
                  <c:v>8.57</c:v>
                </c:pt>
              </c:numCache>
            </c:numRef>
          </c:val>
          <c:extLst>
            <c:ext xmlns:c16="http://schemas.microsoft.com/office/drawing/2014/chart" uri="{C3380CC4-5D6E-409C-BE32-E72D297353CC}">
              <c16:uniqueId val="{00000013-2831-45DE-A865-01ACFA1DB325}"/>
            </c:ext>
          </c:extLst>
        </c:ser>
        <c:dLbls>
          <c:showLegendKey val="0"/>
          <c:showVal val="0"/>
          <c:showCatName val="0"/>
          <c:showSerName val="0"/>
          <c:showPercent val="0"/>
          <c:showBubbleSize val="0"/>
        </c:dLbls>
        <c:gapWidth val="219"/>
        <c:overlap val="-27"/>
        <c:axId val="519731000"/>
        <c:axId val="519731392"/>
      </c:barChart>
      <c:catAx>
        <c:axId val="51973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392"/>
        <c:crosses val="autoZero"/>
        <c:auto val="1"/>
        <c:lblAlgn val="ctr"/>
        <c:lblOffset val="100"/>
        <c:noMultiLvlLbl val="1"/>
      </c:catAx>
      <c:valAx>
        <c:axId val="519731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000"/>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2500008202099733"/>
                  <c:y val="2.6562746062992068E-2"/>
                </c:manualLayout>
              </c:layout>
              <c:tx>
                <c:rich>
                  <a:bodyPr/>
                  <a:lstStyle/>
                  <a:p>
                    <a:r>
                      <a:rPr lang="en-US" dirty="0" smtClean="0"/>
                      <a:t>Operating</a:t>
                    </a:r>
                    <a:r>
                      <a:rPr lang="en-US" baseline="0" dirty="0" smtClean="0"/>
                      <a:t/>
                    </a:r>
                    <a:br>
                      <a:rPr lang="en-US" baseline="0" dirty="0" smtClean="0"/>
                    </a:br>
                    <a:fld id="{D2875B14-D50D-410A-9DFE-ABD93C30D72D}" type="VALUE">
                      <a:rPr lang="en-US" baseline="0" smtClean="0"/>
                      <a:pPr/>
                      <a:t>[VALUE]</a:t>
                    </a:fld>
                    <a:endParaRPr lang="en-US" baseline="0" dirty="0" smtClean="0"/>
                  </a:p>
                </c:rich>
              </c:tx>
              <c:showLegendKey val="0"/>
              <c:showVal val="1"/>
              <c:showCatName val="1"/>
              <c:showSerName val="0"/>
              <c:showPercent val="0"/>
              <c:showBubbleSize val="0"/>
              <c:extLst>
                <c:ext xmlns:c15="http://schemas.microsoft.com/office/drawing/2012/chart" uri="{CE6537A1-D6FC-4f65-9D91-7224C49458BB}">
                  <c15:layout>
                    <c:manualLayout>
                      <c:w val="0.1222814960629921"/>
                      <c:h val="0.11802239173228346"/>
                    </c:manualLayout>
                  </c15:layout>
                  <c15:dlblFieldTable/>
                  <c15:showDataLabelsRange val="0"/>
                </c:ext>
                <c:ext xmlns:c16="http://schemas.microsoft.com/office/drawing/2014/chart" uri="{C3380CC4-5D6E-409C-BE32-E72D297353CC}">
                  <c16:uniqueId val="{00000000-FC72-4471-87D7-68928E99C773}"/>
                </c:ext>
              </c:extLst>
            </c:dLbl>
            <c:dLbl>
              <c:idx val="1"/>
              <c:layout>
                <c:manualLayout>
                  <c:x val="0.13749999999999993"/>
                  <c:y val="3.1250000000000002E-3"/>
                </c:manualLayout>
              </c:layout>
              <c:tx>
                <c:rich>
                  <a:bodyPr/>
                  <a:lstStyle/>
                  <a:p>
                    <a:r>
                      <a:rPr lang="en-US" dirty="0" smtClean="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C72-4471-87D7-68928E99C773}"/>
                </c:ext>
              </c:extLst>
            </c:dLbl>
            <c:dLbl>
              <c:idx val="2"/>
              <c:layout>
                <c:manualLayout>
                  <c:x val="9.375E-2"/>
                  <c:y val="3.1249999999999425E-3"/>
                </c:manualLayout>
              </c:layout>
              <c:tx>
                <c:rich>
                  <a:bodyPr/>
                  <a:lstStyle/>
                  <a:p>
                    <a:r>
                      <a:rPr lang="en-US" dirty="0" smtClean="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8388-46E0-A07B-59E436F9BC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November</c:v>
                </c:pt>
                <c:pt idx="1">
                  <c:v>December</c:v>
                </c:pt>
                <c:pt idx="2">
                  <c:v>January</c:v>
                </c:pt>
              </c:strCache>
            </c:strRef>
          </c:cat>
          <c:val>
            <c:numRef>
              <c:f>Sheet1!$B$2:$B$4</c:f>
              <c:numCache>
                <c:formatCode>#,##0</c:formatCode>
                <c:ptCount val="3"/>
                <c:pt idx="0">
                  <c:v>27691</c:v>
                </c:pt>
                <c:pt idx="1">
                  <c:v>26929</c:v>
                </c:pt>
                <c:pt idx="2">
                  <c:v>26606</c:v>
                </c:pt>
              </c:numCache>
            </c:numRef>
          </c:val>
          <c:extLs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B7CF17A4-F5AE-41E0-BAD0-CF450AA118F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4-FC72-4471-87D7-68928E99C773}"/>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E9CBA189-AF42-49A2-AAAF-3A5673E5E5AE}"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5-FC72-4471-87D7-68928E99C773}"/>
                </c:ext>
              </c:extLst>
            </c:dLbl>
            <c:dLbl>
              <c:idx val="2"/>
              <c:layout>
                <c:manualLayout>
                  <c:x val="5.8333333333333334E-2"/>
                  <c:y val="0.137500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A06C283C-652D-4CBF-A277-4159FA93E07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6-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November</c:v>
                </c:pt>
                <c:pt idx="1">
                  <c:v>December</c:v>
                </c:pt>
                <c:pt idx="2">
                  <c:v>January</c:v>
                </c:pt>
              </c:strCache>
            </c:strRef>
          </c:cat>
          <c:val>
            <c:numRef>
              <c:f>Sheet1!$C$2:$C$4</c:f>
              <c:numCache>
                <c:formatCode>#,##0</c:formatCode>
                <c:ptCount val="3"/>
                <c:pt idx="0">
                  <c:v>981</c:v>
                </c:pt>
                <c:pt idx="1">
                  <c:v>1053</c:v>
                </c:pt>
                <c:pt idx="2">
                  <c:v>1197</c:v>
                </c:pt>
              </c:numCache>
            </c:numRef>
          </c:val>
          <c:extLs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8-FC72-4471-87D7-68928E99C773}"/>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9-FC72-4471-87D7-68928E99C773}"/>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A-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November</c:v>
                </c:pt>
                <c:pt idx="1">
                  <c:v>December</c:v>
                </c:pt>
                <c:pt idx="2">
                  <c:v>January</c:v>
                </c:pt>
              </c:strCache>
            </c:strRef>
          </c:cat>
          <c:val>
            <c:numRef>
              <c:f>Sheet1!$D$2:$D$4</c:f>
              <c:numCache>
                <c:formatCode>#,##0</c:formatCode>
                <c:ptCount val="3"/>
                <c:pt idx="0">
                  <c:v>1506</c:v>
                </c:pt>
                <c:pt idx="1">
                  <c:v>2096</c:v>
                </c:pt>
                <c:pt idx="2">
                  <c:v>2375</c:v>
                </c:pt>
              </c:numCache>
            </c:numRef>
          </c:val>
          <c:extLs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240702328"/>
        <c:axId val="240702720"/>
      </c:barChart>
      <c:catAx>
        <c:axId val="24070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720"/>
        <c:crosses val="autoZero"/>
        <c:auto val="1"/>
        <c:lblAlgn val="ctr"/>
        <c:lblOffset val="100"/>
        <c:noMultiLvlLbl val="0"/>
      </c:catAx>
      <c:valAx>
        <c:axId val="240702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5.1971326164874619E-2"/>
                  <c:y val="-7.4844068718052284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November</c:v>
                </c:pt>
                <c:pt idx="1">
                  <c:v>December</c:v>
                </c:pt>
                <c:pt idx="2">
                  <c:v>January</c:v>
                </c:pt>
              </c:strCache>
            </c:strRef>
          </c:cat>
          <c:val>
            <c:numRef>
              <c:f>Sheet1!$B$2:$B$4</c:f>
              <c:numCache>
                <c:formatCode>#,##0</c:formatCode>
                <c:ptCount val="3"/>
                <c:pt idx="0">
                  <c:v>164</c:v>
                </c:pt>
                <c:pt idx="1">
                  <c:v>153</c:v>
                </c:pt>
                <c:pt idx="2">
                  <c:v>89</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8.7813620071684584E-2"/>
                  <c:y val="2.4948022906017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1.6129032258064516E-2"/>
                  <c:y val="8.4199577307808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2.5089605734766894E-2"/>
                  <c:y val="1.2474011453008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November</c:v>
                </c:pt>
                <c:pt idx="1">
                  <c:v>December</c:v>
                </c:pt>
                <c:pt idx="2">
                  <c:v>January</c:v>
                </c:pt>
              </c:strCache>
            </c:strRef>
          </c:cat>
          <c:val>
            <c:numRef>
              <c:f>Sheet1!$C$2:$C$4</c:f>
              <c:numCache>
                <c:formatCode>General</c:formatCode>
                <c:ptCount val="3"/>
                <c:pt idx="0">
                  <c:v>144</c:v>
                </c:pt>
                <c:pt idx="1">
                  <c:v>141</c:v>
                </c:pt>
                <c:pt idx="2">
                  <c:v>78</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175"/>
          <c:min val="5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3297491039426459E-2"/>
                  <c:y val="-5.613305153853916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22A-49E5-BF7C-FDFA219493C1}"/>
                </c:ext>
              </c:extLst>
            </c:dLbl>
            <c:dLbl>
              <c:idx val="1"/>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822A-49E5-BF7C-FDFA219493C1}"/>
                </c:ext>
              </c:extLst>
            </c:dLbl>
            <c:dLbl>
              <c:idx val="2"/>
              <c:layout>
                <c:manualLayout>
                  <c:x val="-1.7921146953405018E-3"/>
                  <c:y val="-4.6777542948782586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DD-4784-844D-77636BDA081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November</c:v>
                </c:pt>
                <c:pt idx="1">
                  <c:v>December</c:v>
                </c:pt>
                <c:pt idx="2">
                  <c:v>January</c:v>
                </c:pt>
              </c:strCache>
            </c:strRef>
          </c:cat>
          <c:val>
            <c:numRef>
              <c:f>Sheet1!$B$2:$B$4</c:f>
              <c:numCache>
                <c:formatCode>#,##0</c:formatCode>
                <c:ptCount val="3"/>
                <c:pt idx="0">
                  <c:v>65</c:v>
                </c:pt>
                <c:pt idx="1">
                  <c:v>71</c:v>
                </c:pt>
                <c:pt idx="2">
                  <c:v>43</c:v>
                </c:pt>
              </c:numCache>
            </c:numRef>
          </c:val>
          <c:smooth val="0"/>
          <c:extLst>
            <c:ext xmlns:c16="http://schemas.microsoft.com/office/drawing/2014/chart" uri="{C3380CC4-5D6E-409C-BE32-E72D297353CC}">
              <c16:uniqueId val="{00000003-822A-49E5-BF7C-FDFA219493C1}"/>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1.433691756272408E-2"/>
                  <c:y val="6.2370057265043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2A-49E5-BF7C-FDFA219493C1}"/>
                </c:ext>
              </c:extLst>
            </c:dLbl>
            <c:dLbl>
              <c:idx val="1"/>
              <c:layout>
                <c:manualLayout>
                  <c:x val="-3.4050179211469599E-2"/>
                  <c:y val="6.2370057265043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2A-49E5-BF7C-FDFA219493C1}"/>
                </c:ext>
              </c:extLst>
            </c:dLbl>
            <c:dLbl>
              <c:idx val="2"/>
              <c:layout>
                <c:manualLayout>
                  <c:x val="0"/>
                  <c:y val="3.1185028632521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DD-4784-844D-77636BDA081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November</c:v>
                </c:pt>
                <c:pt idx="1">
                  <c:v>December</c:v>
                </c:pt>
                <c:pt idx="2">
                  <c:v>January</c:v>
                </c:pt>
              </c:strCache>
            </c:strRef>
          </c:cat>
          <c:val>
            <c:numRef>
              <c:f>Sheet1!$C$2:$C$4</c:f>
              <c:numCache>
                <c:formatCode>General</c:formatCode>
                <c:ptCount val="3"/>
                <c:pt idx="0">
                  <c:v>62</c:v>
                </c:pt>
                <c:pt idx="1">
                  <c:v>54</c:v>
                </c:pt>
                <c:pt idx="2">
                  <c:v>37</c:v>
                </c:pt>
              </c:numCache>
            </c:numRef>
          </c:val>
          <c:smooth val="0"/>
          <c:extLst>
            <c:ext xmlns:c16="http://schemas.microsoft.com/office/drawing/2014/chart" uri="{C3380CC4-5D6E-409C-BE32-E72D297353CC}">
              <c16:uniqueId val="{00000007-822A-49E5-BF7C-FDFA219493C1}"/>
            </c:ext>
          </c:extLst>
        </c:ser>
        <c:dLbls>
          <c:showLegendKey val="0"/>
          <c:showVal val="0"/>
          <c:showCatName val="0"/>
          <c:showSerName val="0"/>
          <c:showPercent val="0"/>
          <c:showBubbleSize val="0"/>
        </c:dLbls>
        <c:marker val="1"/>
        <c:smooth val="0"/>
        <c:axId val="240703896"/>
        <c:axId val="240704288"/>
      </c:lineChart>
      <c:catAx>
        <c:axId val="240703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4288"/>
        <c:crosses val="autoZero"/>
        <c:auto val="1"/>
        <c:lblAlgn val="ctr"/>
        <c:lblOffset val="100"/>
        <c:noMultiLvlLbl val="1"/>
      </c:catAx>
      <c:valAx>
        <c:axId val="240704288"/>
        <c:scaling>
          <c:orientation val="minMax"/>
          <c:max val="150"/>
          <c:min val="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896"/>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79989"/>
            </a:solidFill>
            <a:ln>
              <a:noFill/>
            </a:ln>
            <a:effectLst/>
          </c:spPr>
          <c:invertIfNegative val="0"/>
          <c:dPt>
            <c:idx val="0"/>
            <c:invertIfNegative val="0"/>
            <c:bubble3D val="0"/>
            <c:spPr>
              <a:solidFill>
                <a:srgbClr val="003B49"/>
              </a:solidFill>
              <a:ln>
                <a:noFill/>
              </a:ln>
              <a:effectLst/>
            </c:spPr>
            <c:extLst>
              <c:ext xmlns:c16="http://schemas.microsoft.com/office/drawing/2014/chart" uri="{C3380CC4-5D6E-409C-BE32-E72D297353CC}">
                <c16:uniqueId val="{00000001-5712-468E-8DF5-E89468199E87}"/>
              </c:ext>
            </c:extLst>
          </c:dPt>
          <c:dPt>
            <c:idx val="1"/>
            <c:invertIfNegative val="0"/>
            <c:bubble3D val="0"/>
            <c:spPr>
              <a:solidFill>
                <a:srgbClr val="004445"/>
              </a:solidFill>
              <a:ln>
                <a:noFill/>
              </a:ln>
              <a:effectLst/>
            </c:spPr>
            <c:extLst>
              <c:ext xmlns:c16="http://schemas.microsoft.com/office/drawing/2014/chart" uri="{C3380CC4-5D6E-409C-BE32-E72D297353CC}">
                <c16:uniqueId val="{00000003-5712-468E-8DF5-E89468199E87}"/>
              </c:ext>
            </c:extLst>
          </c:dPt>
          <c:dPt>
            <c:idx val="2"/>
            <c:invertIfNegative val="0"/>
            <c:bubble3D val="0"/>
            <c:spPr>
              <a:solidFill>
                <a:srgbClr val="27999D"/>
              </a:solidFill>
              <a:ln>
                <a:noFill/>
              </a:ln>
              <a:effectLst/>
            </c:spPr>
            <c:extLst>
              <c:ext xmlns:c16="http://schemas.microsoft.com/office/drawing/2014/chart" uri="{C3380CC4-5D6E-409C-BE32-E72D297353CC}">
                <c16:uniqueId val="{00000005-5712-468E-8DF5-E89468199E87}"/>
              </c:ext>
            </c:extLst>
          </c:dPt>
          <c:dPt>
            <c:idx val="3"/>
            <c:invertIfNegative val="0"/>
            <c:bubble3D val="0"/>
            <c:spPr>
              <a:solidFill>
                <a:srgbClr val="279989"/>
              </a:solidFill>
              <a:ln>
                <a:noFill/>
              </a:ln>
              <a:effectLst/>
            </c:spPr>
            <c:extLst>
              <c:ext xmlns:c16="http://schemas.microsoft.com/office/drawing/2014/chart" uri="{C3380CC4-5D6E-409C-BE32-E72D297353CC}">
                <c16:uniqueId val="{00000007-5712-468E-8DF5-E89468199E87}"/>
              </c:ext>
            </c:extLst>
          </c:dPt>
          <c:dPt>
            <c:idx val="5"/>
            <c:invertIfNegative val="0"/>
            <c:bubble3D val="0"/>
            <c:spPr>
              <a:solidFill>
                <a:srgbClr val="0070C0"/>
              </a:solidFill>
              <a:ln>
                <a:noFill/>
              </a:ln>
              <a:effectLst/>
            </c:spPr>
            <c:extLst>
              <c:ext xmlns:c16="http://schemas.microsoft.com/office/drawing/2014/chart" uri="{C3380CC4-5D6E-409C-BE32-E72D297353CC}">
                <c16:uniqueId val="{00000009-2F2A-446F-8052-437B301A7BB6}"/>
              </c:ext>
            </c:extLst>
          </c:dPt>
          <c:dLbls>
            <c:dLbl>
              <c:idx val="0"/>
              <c:layout>
                <c:manualLayout>
                  <c:x val="-2.0833333333333524E-3"/>
                  <c:y val="-0.22500000000000001"/>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12-468E-8DF5-E89468199E87}"/>
                </c:ext>
              </c:extLst>
            </c:dLbl>
            <c:dLbl>
              <c:idx val="1"/>
              <c:layout>
                <c:manualLayout>
                  <c:x val="-2.0833333333333715E-3"/>
                  <c:y val="-0.15000000000000011"/>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12-468E-8DF5-E89468199E87}"/>
                </c:ext>
              </c:extLst>
            </c:dLbl>
            <c:dLbl>
              <c:idx val="2"/>
              <c:layout>
                <c:manualLayout>
                  <c:x val="-8.3333333333333332E-3"/>
                  <c:y val="-0.15312500000000001"/>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12-468E-8DF5-E89468199E87}"/>
                </c:ext>
              </c:extLst>
            </c:dLbl>
            <c:dLbl>
              <c:idx val="3"/>
              <c:layout>
                <c:manualLayout>
                  <c:x val="4.1666666666666666E-3"/>
                  <c:y val="-0.17812500000000006"/>
                </c:manualLayout>
              </c:layout>
              <c:tx>
                <c:rich>
                  <a:bodyPr/>
                  <a:lstStyle/>
                  <a:p>
                    <a:fld id="{9AEE27BF-D682-41DC-89D8-5B9CA7B9536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12-468E-8DF5-E89468199E87}"/>
                </c:ext>
              </c:extLst>
            </c:dLbl>
            <c:dLbl>
              <c:idx val="4"/>
              <c:layout>
                <c:manualLayout>
                  <c:x val="-9.3750820209973634E-3"/>
                  <c:y val="-7.8125E-2"/>
                </c:manualLayout>
              </c:layout>
              <c:tx>
                <c:rich>
                  <a:bodyPr/>
                  <a:lstStyle/>
                  <a:p>
                    <a:fld id="{08FE531C-89FC-46B5-9E7E-27BFACC9DE6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8.6520669291338587E-2"/>
                      <c:h val="5.2397391732283465E-2"/>
                    </c:manualLayout>
                  </c15:layout>
                  <c15:dlblFieldTable/>
                  <c15:showDataLabelsRange val="0"/>
                </c:ext>
                <c:ext xmlns:c16="http://schemas.microsoft.com/office/drawing/2014/chart" uri="{C3380CC4-5D6E-409C-BE32-E72D297353CC}">
                  <c16:uniqueId val="{00000009-5712-468E-8DF5-E89468199E87}"/>
                </c:ext>
              </c:extLst>
            </c:dLbl>
            <c:dLbl>
              <c:idx val="5"/>
              <c:layout>
                <c:manualLayout>
                  <c:x val="1.6666666666666514E-2"/>
                  <c:y val="-0.39993380905511811"/>
                </c:manualLayout>
              </c:layout>
              <c:tx>
                <c:rich>
                  <a:bodyPr/>
                  <a:lstStyle/>
                  <a:p>
                    <a:fld id="{2BD64B25-7C26-4FB2-BF2C-6DFED3838A1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F2A-446F-8052-437B301A7BB6}"/>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Sheet1!$A$2:$A$7</c:f>
              <c:strCache>
                <c:ptCount val="6"/>
                <c:pt idx="0">
                  <c:v>Annual Goal</c:v>
                </c:pt>
                <c:pt idx="1">
                  <c:v>2017</c:v>
                </c:pt>
                <c:pt idx="2">
                  <c:v>2018</c:v>
                </c:pt>
                <c:pt idx="3">
                  <c:v>2019</c:v>
                </c:pt>
                <c:pt idx="4">
                  <c:v>Jan 2020</c:v>
                </c:pt>
                <c:pt idx="5">
                  <c:v>Total Since Program Launch in 2017</c:v>
                </c:pt>
              </c:strCache>
            </c:strRef>
          </c:cat>
          <c:val>
            <c:numRef>
              <c:f>Sheet1!$B$2:$B$7</c:f>
              <c:numCache>
                <c:formatCode>#,##0</c:formatCode>
                <c:ptCount val="6"/>
                <c:pt idx="0">
                  <c:v>10000</c:v>
                </c:pt>
                <c:pt idx="1">
                  <c:v>7479</c:v>
                </c:pt>
                <c:pt idx="2">
                  <c:v>8575</c:v>
                </c:pt>
                <c:pt idx="3">
                  <c:v>9479</c:v>
                </c:pt>
                <c:pt idx="4">
                  <c:v>1408</c:v>
                </c:pt>
                <c:pt idx="5">
                  <c:v>26941</c:v>
                </c:pt>
              </c:numCache>
            </c:numRef>
          </c:val>
          <c:extLs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40705464"/>
        <c:axId val="240705856"/>
      </c:barChart>
      <c:catAx>
        <c:axId val="24070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856"/>
        <c:crosses val="autoZero"/>
        <c:auto val="1"/>
        <c:lblAlgn val="ctr"/>
        <c:lblOffset val="100"/>
        <c:noMultiLvlLbl val="0"/>
      </c:catAx>
      <c:valAx>
        <c:axId val="2407058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464"/>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October</c:v>
                </c:pt>
              </c:strCache>
            </c:strRef>
          </c:tx>
          <c:spPr>
            <a:solidFill>
              <a:srgbClr val="B7CDC2"/>
            </a:solidFill>
            <a:ln>
              <a:noFill/>
            </a:ln>
            <a:effectLst/>
          </c:spPr>
          <c:invertIfNegative val="0"/>
          <c:dLbls>
            <c:dLbl>
              <c:idx val="0"/>
              <c:layout>
                <c:manualLayout>
                  <c:x val="-3.819400322405998E-17"/>
                  <c:y val="3.1249999999999963E-3"/>
                </c:manualLayout>
              </c:layout>
              <c:tx>
                <c:rich>
                  <a:bodyPr/>
                  <a:lstStyle/>
                  <a:p>
                    <a:fld id="{C06A86ED-437C-4269-B081-5BF33D5B91D2}" type="SERIESNAME">
                      <a:rPr lang="en-US" smtClean="0"/>
                      <a:pPr/>
                      <a:t>[SERIES NAME]</a:t>
                    </a:fld>
                    <a:r>
                      <a:rPr lang="en-US" baseline="0" dirty="0" smtClean="0"/>
                      <a:t> </a:t>
                    </a:r>
                    <a:br>
                      <a:rPr lang="en-US" baseline="0" dirty="0" smtClean="0"/>
                    </a:br>
                    <a:fld id="{6C1395FD-2163-438C-8B8B-1BA7597A9ED7}" type="VALUE">
                      <a:rPr lang="en-US" baseline="0" smtClean="0"/>
                      <a:pPr/>
                      <a:t>[VALUE]</a:t>
                    </a:fld>
                    <a:endParaRPr lang="en-US" baseline="0" dirty="0" smtClean="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14-42AA-A701-FF158387C298}"/>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3-Month Rolling Average All Accounts</c:v>
                </c:pt>
              </c:strCache>
            </c:strRef>
          </c:cat>
          <c:val>
            <c:numRef>
              <c:f>Sheet1!$B$2</c:f>
              <c:numCache>
                <c:formatCode>0%</c:formatCode>
                <c:ptCount val="1"/>
                <c:pt idx="0">
                  <c:v>0.91</c:v>
                </c:pt>
              </c:numCache>
            </c:numRef>
          </c:val>
          <c:extLst>
            <c:ext xmlns:c16="http://schemas.microsoft.com/office/drawing/2014/chart" uri="{C3380CC4-5D6E-409C-BE32-E72D297353CC}">
              <c16:uniqueId val="{00000002-9414-42AA-A701-FF158387C298}"/>
            </c:ext>
          </c:extLst>
        </c:ser>
        <c:ser>
          <c:idx val="1"/>
          <c:order val="1"/>
          <c:tx>
            <c:strRef>
              <c:f>Sheet1!$C$1</c:f>
              <c:strCache>
                <c:ptCount val="1"/>
                <c:pt idx="0">
                  <c:v>November</c:v>
                </c:pt>
              </c:strCache>
            </c:strRef>
          </c:tx>
          <c:spPr>
            <a:solidFill>
              <a:srgbClr val="279989"/>
            </a:solidFill>
            <a:ln>
              <a:noFill/>
            </a:ln>
            <a:effectLst/>
          </c:spPr>
          <c:invertIfNegative val="0"/>
          <c:dLbls>
            <c:dLbl>
              <c:idx val="0"/>
              <c:layout>
                <c:manualLayout>
                  <c:x val="1.0416666666666666E-2"/>
                  <c:y val="0"/>
                </c:manualLayout>
              </c:layout>
              <c:tx>
                <c:rich>
                  <a:bodyPr/>
                  <a:lstStyle/>
                  <a:p>
                    <a:fld id="{42B03474-244E-40D7-AB48-42C0C386D29A}" type="SERIESNAME">
                      <a:rPr lang="en-US" smtClean="0"/>
                      <a:pPr/>
                      <a:t>[SERIES NAME]</a:t>
                    </a:fld>
                    <a:endParaRPr lang="en-US" dirty="0" smtClean="0"/>
                  </a:p>
                  <a:p>
                    <a:fld id="{2CD6B6F9-3AF0-45F2-A630-2C94E11A5593}"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14-42AA-A701-FF158387C298}"/>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3-Month Rolling Average All Accounts</c:v>
                </c:pt>
              </c:strCache>
            </c:strRef>
          </c:cat>
          <c:val>
            <c:numRef>
              <c:f>Sheet1!$C$2</c:f>
              <c:numCache>
                <c:formatCode>0%</c:formatCode>
                <c:ptCount val="1"/>
                <c:pt idx="0">
                  <c:v>0.87</c:v>
                </c:pt>
              </c:numCache>
            </c:numRef>
          </c:val>
          <c:extLst>
            <c:ext xmlns:c16="http://schemas.microsoft.com/office/drawing/2014/chart" uri="{C3380CC4-5D6E-409C-BE32-E72D297353CC}">
              <c16:uniqueId val="{00000005-9414-42AA-A701-FF158387C298}"/>
            </c:ext>
          </c:extLst>
        </c:ser>
        <c:ser>
          <c:idx val="2"/>
          <c:order val="2"/>
          <c:tx>
            <c:strRef>
              <c:f>Sheet1!$D$1</c:f>
              <c:strCache>
                <c:ptCount val="1"/>
                <c:pt idx="0">
                  <c:v>December</c:v>
                </c:pt>
              </c:strCache>
            </c:strRef>
          </c:tx>
          <c:spPr>
            <a:solidFill>
              <a:srgbClr val="003B49"/>
            </a:solidFill>
            <a:ln>
              <a:noFill/>
            </a:ln>
            <a:effectLst/>
          </c:spPr>
          <c:invertIfNegative val="0"/>
          <c:dLbls>
            <c:dLbl>
              <c:idx val="0"/>
              <c:layout>
                <c:manualLayout>
                  <c:x val="-2.0833333333333333E-3"/>
                  <c:y val="-1.7903439011278116E-18"/>
                </c:manualLayout>
              </c:layout>
              <c:tx>
                <c:rich>
                  <a:bodyPr/>
                  <a:lstStyle/>
                  <a:p>
                    <a:r>
                      <a:rPr lang="en-US" dirty="0" smtClean="0"/>
                      <a:t>December</a:t>
                    </a:r>
                  </a:p>
                  <a:p>
                    <a:fld id="{4C240454-FB3B-4EAD-BD8D-D993A0D6198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414-42AA-A701-FF158387C298}"/>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3-Month Rolling Average All Accounts</c:v>
                </c:pt>
              </c:strCache>
            </c:strRef>
          </c:cat>
          <c:val>
            <c:numRef>
              <c:f>Sheet1!$D$2</c:f>
              <c:numCache>
                <c:formatCode>0%</c:formatCode>
                <c:ptCount val="1"/>
                <c:pt idx="0">
                  <c:v>0.94</c:v>
                </c:pt>
              </c:numCache>
            </c:numRef>
          </c:val>
          <c:extLst>
            <c:ext xmlns:c16="http://schemas.microsoft.com/office/drawing/2014/chart" uri="{C3380CC4-5D6E-409C-BE32-E72D297353CC}">
              <c16:uniqueId val="{00000008-9414-42AA-A701-FF158387C298}"/>
            </c:ext>
          </c:extLst>
        </c:ser>
        <c:dLbls>
          <c:showLegendKey val="0"/>
          <c:showVal val="0"/>
          <c:showCatName val="0"/>
          <c:showSerName val="0"/>
          <c:showPercent val="0"/>
          <c:showBubbleSize val="0"/>
        </c:dLbls>
        <c:gapWidth val="219"/>
        <c:overlap val="-27"/>
        <c:axId val="519782752"/>
        <c:axId val="519783144"/>
      </c:barChart>
      <c:catAx>
        <c:axId val="519782752"/>
        <c:scaling>
          <c:orientation val="minMax"/>
        </c:scaling>
        <c:delete val="1"/>
        <c:axPos val="b"/>
        <c:numFmt formatCode="General" sourceLinked="1"/>
        <c:majorTickMark val="none"/>
        <c:minorTickMark val="none"/>
        <c:tickLblPos val="nextTo"/>
        <c:crossAx val="519783144"/>
        <c:crosses val="autoZero"/>
        <c:auto val="0"/>
        <c:lblAlgn val="ctr"/>
        <c:lblOffset val="100"/>
        <c:noMultiLvlLbl val="0"/>
      </c:catAx>
      <c:valAx>
        <c:axId val="5197831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8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0.59348</cdr:x>
      <cdr:y>0.20116</cdr:y>
    </cdr:from>
    <cdr:to>
      <cdr:x>0.85961</cdr:x>
      <cdr:y>0.25974</cdr:y>
    </cdr:to>
    <cdr:sp macro="" textlink="">
      <cdr:nvSpPr>
        <cdr:cNvPr id="2" name="TextBox 1"/>
        <cdr:cNvSpPr txBox="1"/>
      </cdr:nvSpPr>
      <cdr:spPr>
        <a:xfrm xmlns:a="http://schemas.openxmlformats.org/drawingml/2006/main">
          <a:off x="4341398" y="877801"/>
          <a:ext cx="1946787" cy="255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3/16/2020</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B76E-54E9-4802-9924-0E01E9956688}" type="slidenum">
              <a:rPr lang="en-US" smtClean="0"/>
              <a:t>3</a:t>
            </a:fld>
            <a:endParaRPr lang="en-US" dirty="0"/>
          </a:p>
        </p:txBody>
      </p:sp>
    </p:spTree>
    <p:extLst>
      <p:ext uri="{BB962C8B-B14F-4D97-AF65-F5344CB8AC3E}">
        <p14:creationId xmlns:p14="http://schemas.microsoft.com/office/powerpoint/2010/main" val="42370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810111" cy="246221"/>
          </a:xfrm>
          <a:prstGeom prst="rect">
            <a:avLst/>
          </a:prstGeom>
          <a:noFill/>
        </p:spPr>
        <p:txBody>
          <a:bodyPr wrap="none" rtlCol="0">
            <a:spAutoFit/>
          </a:bodyPr>
          <a:lstStyle/>
          <a:p>
            <a:r>
              <a:rPr lang="en-US" sz="1000" dirty="0" smtClean="0">
                <a:solidFill>
                  <a:srgbClr val="003B49"/>
                </a:solidFill>
                <a:latin typeface="Arial Narrow" panose="020B0606020202030204" pitchFamily="34" charset="0"/>
              </a:rPr>
              <a:t>Director’s Report:</a:t>
            </a:r>
            <a:r>
              <a:rPr lang="en-US" sz="1000" baseline="0" dirty="0" smtClean="0">
                <a:solidFill>
                  <a:srgbClr val="003B49"/>
                </a:solidFill>
                <a:latin typeface="Arial Narrow" panose="020B0606020202030204" pitchFamily="34" charset="0"/>
              </a:rPr>
              <a:t> </a:t>
            </a:r>
            <a:r>
              <a:rPr lang="en-US" sz="1000" baseline="0" dirty="0" smtClean="0">
                <a:solidFill>
                  <a:srgbClr val="003B49"/>
                </a:solidFill>
                <a:latin typeface="Arial Narrow" panose="020B0606020202030204" pitchFamily="34" charset="0"/>
              </a:rPr>
              <a:t>March 18, </a:t>
            </a:r>
            <a:r>
              <a:rPr lang="en-US" sz="1000" baseline="0" dirty="0" smtClean="0">
                <a:solidFill>
                  <a:srgbClr val="003B49"/>
                </a:solidFill>
                <a:latin typeface="Arial Narrow" panose="020B0606020202030204" pitchFamily="34" charset="0"/>
              </a:rPr>
              <a:t>2020</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3/16/2020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3/16/2020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3/16/2020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3/16/2020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3/16/2020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3/16/2020</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3/16/2020</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3/16/2020</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3/16/2020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3/16/2020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7093" t="10584" r="5751" b="11327"/>
          <a:stretch/>
        </p:blipFill>
        <p:spPr>
          <a:xfrm>
            <a:off x="6917270" y="88716"/>
            <a:ext cx="2057400" cy="1107831"/>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373CA94B-EC94-4A68-89D3-6AEF73262EF1}" type="slidenum">
              <a:rPr lang="en-US" smtClean="0"/>
              <a:t>1</a:t>
            </a:fld>
            <a:endParaRPr lang="en-US" dirty="0"/>
          </a:p>
        </p:txBody>
      </p:sp>
      <p:sp>
        <p:nvSpPr>
          <p:cNvPr id="11" name="TextBox 10"/>
          <p:cNvSpPr txBox="1"/>
          <p:nvPr/>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4" name="TextBox 13"/>
          <p:cNvSpPr txBox="1"/>
          <p:nvPr/>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20" name="Picture 19">
            <a:extLst>
              <a:ext uri="{FF2B5EF4-FFF2-40B4-BE49-F238E27FC236}">
                <a16:creationId xmlns:a16="http://schemas.microsoft.com/office/drawing/2014/main" id="{DE230505-CFE4-3B42-83EE-CBB06284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
            <a:extLst>
              <a:ext uri="{FF2B5EF4-FFF2-40B4-BE49-F238E27FC236}">
                <a16:creationId xmlns:a16="http://schemas.microsoft.com/office/drawing/2014/main"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smtClean="0">
                <a:solidFill>
                  <a:schemeClr val="bg1"/>
                </a:solidFill>
                <a:latin typeface="Arial" panose="020B0604020202020204" pitchFamily="34" charset="0"/>
                <a:cs typeface="Arial" panose="020B0604020202020204" pitchFamily="34" charset="0"/>
              </a:rPr>
              <a:t>March 18, </a:t>
            </a:r>
            <a:r>
              <a:rPr lang="en-US" sz="1400" dirty="0" smtClean="0">
                <a:solidFill>
                  <a:schemeClr val="bg1"/>
                </a:solidFill>
                <a:latin typeface="Arial" panose="020B0604020202020204" pitchFamily="34" charset="0"/>
                <a:cs typeface="Arial" panose="020B0604020202020204" pitchFamily="34" charset="0"/>
              </a:rPr>
              <a:t>2020</a:t>
            </a:r>
            <a:endParaRPr lang="en-US" sz="1400" dirty="0">
              <a:solidFill>
                <a:schemeClr val="bg1"/>
              </a:solidFill>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612" t="10688" r="6680" b="10478"/>
          <a:stretch/>
        </p:blipFill>
        <p:spPr>
          <a:xfrm>
            <a:off x="484959" y="252723"/>
            <a:ext cx="3765430" cy="2057400"/>
          </a:xfrm>
          <a:prstGeom prst="rect">
            <a:avLst/>
          </a:prstGeom>
        </p:spPr>
      </p:pic>
    </p:spTree>
    <p:extLst>
      <p:ext uri="{BB962C8B-B14F-4D97-AF65-F5344CB8AC3E}">
        <p14:creationId xmlns:p14="http://schemas.microsoft.com/office/powerpoint/2010/main" val="91485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10</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Water Main Breaks</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1894416565"/>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23642"/>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When there is dramatic change in temperature --- hot or </a:t>
            </a:r>
            <a:r>
              <a:rPr lang="en-US" sz="1400" dirty="0">
                <a:solidFill>
                  <a:schemeClr val="tx1">
                    <a:lumMod val="75000"/>
                    <a:lumOff val="25000"/>
                  </a:schemeClr>
                </a:solidFill>
                <a:latin typeface="Franklin Gothic Book" panose="020B0503020102020204" pitchFamily="34" charset="0"/>
              </a:rPr>
              <a:t>cold --- the </a:t>
            </a:r>
            <a:r>
              <a:rPr lang="en-US" sz="1400" dirty="0" smtClean="0">
                <a:solidFill>
                  <a:schemeClr val="tx1">
                    <a:lumMod val="75000"/>
                    <a:lumOff val="25000"/>
                  </a:schemeClr>
                </a:solidFill>
                <a:latin typeface="Franklin Gothic Book" panose="020B0503020102020204" pitchFamily="34" charset="0"/>
              </a:rPr>
              <a:t>ground can shift and cause tension on the pipes potentially resulting in water main breaks. Fortunately this year’s winter has been historically warm.</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03514" y="5315926"/>
            <a:ext cx="5680401"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Resolved within Four Days </a:t>
            </a:r>
            <a:endParaRPr lang="en-US" sz="1600" dirty="0">
              <a:solidFill>
                <a:schemeClr val="tx1">
                  <a:lumMod val="75000"/>
                  <a:lumOff val="25000"/>
                </a:schemeClr>
              </a:solidFill>
              <a:latin typeface="Franklin Gothic Book" panose="020B05030201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2703" r="6250" b="29494"/>
          <a:stretch/>
        </p:blipFill>
        <p:spPr>
          <a:xfrm>
            <a:off x="6807201" y="1339977"/>
            <a:ext cx="2216879" cy="1920240"/>
          </a:xfrm>
          <a:prstGeom prst="rect">
            <a:avLst/>
          </a:prstGeom>
        </p:spPr>
      </p:pic>
    </p:spTree>
    <p:extLst>
      <p:ext uri="{BB962C8B-B14F-4D97-AF65-F5344CB8AC3E}">
        <p14:creationId xmlns:p14="http://schemas.microsoft.com/office/powerpoint/2010/main" val="376889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11</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a:t>
            </a:r>
            <a:r>
              <a:rPr lang="en-US" sz="2400" b="1" dirty="0" smtClean="0">
                <a:solidFill>
                  <a:srgbClr val="138F7E"/>
                </a:solidFill>
                <a:latin typeface="Franklin Gothic Book" panose="020B0503020102020204" pitchFamily="34" charset="0"/>
              </a:rPr>
              <a:t>Catch Basin Inspection &amp; Cleaning</a:t>
            </a:r>
            <a:endParaRPr lang="en-US" sz="2400" b="1" dirty="0">
              <a:solidFill>
                <a:srgbClr val="138F7E"/>
              </a:solidFill>
              <a:latin typeface="Franklin Gothic Book" panose="020B0503020102020204" pitchFamily="34" charset="0"/>
            </a:endParaRPr>
          </a:p>
        </p:txBody>
      </p:sp>
      <p:sp>
        <p:nvSpPr>
          <p:cNvPr id="14" name="TextBox 13"/>
          <p:cNvSpPr txBox="1"/>
          <p:nvPr/>
        </p:nvSpPr>
        <p:spPr>
          <a:xfrm>
            <a:off x="0" y="5845082"/>
            <a:ext cx="6917341" cy="738664"/>
          </a:xfrm>
          <a:prstGeom prst="rect">
            <a:avLst/>
          </a:prstGeom>
          <a:noFill/>
        </p:spPr>
        <p:txBody>
          <a:bodyPr wrap="square" rtlCol="0">
            <a:spAutoFit/>
          </a:bodyPr>
          <a:lstStyle/>
          <a:p>
            <a:r>
              <a:rPr lang="en-US" sz="1400" dirty="0" smtClean="0">
                <a:latin typeface="Franklin Gothic Book" panose="020B0503020102020204" pitchFamily="34" charset="0"/>
              </a:rPr>
              <a:t>Since the catch basin inspection and cleaning program launched in 2017, crews have touched nearly 27,000 of the estimated 90,000 catch basins. The goal is 30,000</a:t>
            </a:r>
            <a:br>
              <a:rPr lang="en-US" sz="1400" dirty="0" smtClean="0">
                <a:latin typeface="Franklin Gothic Book" panose="020B0503020102020204" pitchFamily="34" charset="0"/>
              </a:rPr>
            </a:br>
            <a:r>
              <a:rPr lang="en-US" sz="1400" dirty="0" smtClean="0">
                <a:latin typeface="Franklin Gothic Book" panose="020B0503020102020204" pitchFamily="34" charset="0"/>
              </a:rPr>
              <a:t>by August 2020 and DWSD is expected to exceed this objective.</a:t>
            </a:r>
            <a:endParaRPr lang="en-US" sz="1400" dirty="0">
              <a:latin typeface="Franklin Gothic Book" panose="020B0503020102020204" pitchFamily="34" charset="0"/>
            </a:endParaRPr>
          </a:p>
        </p:txBody>
      </p:sp>
      <p:cxnSp>
        <p:nvCxnSpPr>
          <p:cNvPr id="15" name="Straight Connector 14"/>
          <p:cNvCxnSpPr/>
          <p:nvPr/>
        </p:nvCxnSpPr>
        <p:spPr>
          <a:xfrm flipH="1">
            <a:off x="0" y="5789333"/>
            <a:ext cx="86868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679744189"/>
              </p:ext>
            </p:extLst>
          </p:nvPr>
        </p:nvGraphicFramePr>
        <p:xfrm>
          <a:off x="178904" y="1357635"/>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9999"/>
          <a:stretch/>
        </p:blipFill>
        <p:spPr>
          <a:xfrm rot="5400000">
            <a:off x="6845889" y="4350087"/>
            <a:ext cx="2286000" cy="2143096"/>
          </a:xfrm>
          <a:prstGeom prst="rect">
            <a:avLst/>
          </a:prstGeom>
        </p:spPr>
      </p:pic>
    </p:spTree>
    <p:extLst>
      <p:ext uri="{BB962C8B-B14F-4D97-AF65-F5344CB8AC3E}">
        <p14:creationId xmlns:p14="http://schemas.microsoft.com/office/powerpoint/2010/main" val="185581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Finance</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57121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13</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Bill Collection Rate</a:t>
            </a:r>
            <a:endParaRPr lang="en-US" sz="2500" b="1" dirty="0">
              <a:solidFill>
                <a:srgbClr val="138F7E"/>
              </a:solidFill>
              <a:latin typeface="Franklin Gothic Book" panose="020B0503020102020204" pitchFamily="34" charset="0"/>
            </a:endParaRPr>
          </a:p>
        </p:txBody>
      </p:sp>
      <p:sp>
        <p:nvSpPr>
          <p:cNvPr id="5" name="TextBox 4"/>
          <p:cNvSpPr txBox="1"/>
          <p:nvPr/>
        </p:nvSpPr>
        <p:spPr>
          <a:xfrm>
            <a:off x="0" y="5728229"/>
            <a:ext cx="9144000"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During the winter months, the collection rate historically decreases as households choose to pay their heating bills and catch up later with water bills in the spring, even moreso </a:t>
            </a:r>
            <a:r>
              <a:rPr lang="en-US" sz="1400" dirty="0">
                <a:solidFill>
                  <a:schemeClr val="tx1">
                    <a:lumMod val="75000"/>
                    <a:lumOff val="25000"/>
                  </a:schemeClr>
                </a:solidFill>
                <a:latin typeface="Franklin Gothic Book" panose="020B0503020102020204" pitchFamily="34" charset="0"/>
              </a:rPr>
              <a:t>this past winter due to the temperatures falling well below zero for several days</a:t>
            </a:r>
            <a:r>
              <a:rPr lang="en-US" sz="1400" dirty="0" smtClean="0">
                <a:solidFill>
                  <a:schemeClr val="tx1">
                    <a:lumMod val="75000"/>
                    <a:lumOff val="25000"/>
                  </a:schemeClr>
                </a:solidFill>
                <a:latin typeface="Franklin Gothic Book" panose="020B0503020102020204" pitchFamily="34" charset="0"/>
              </a:rPr>
              <a:t>. </a:t>
            </a:r>
            <a:r>
              <a:rPr lang="en-US" sz="1400" dirty="0">
                <a:solidFill>
                  <a:schemeClr val="tx1">
                    <a:lumMod val="75000"/>
                    <a:lumOff val="25000"/>
                  </a:schemeClr>
                </a:solidFill>
                <a:latin typeface="Franklin Gothic Book" panose="020B0503020102020204" pitchFamily="34" charset="0"/>
              </a:rPr>
              <a:t>Every percentage increase in the collection rate above 80 percent is an </a:t>
            </a:r>
            <a:r>
              <a:rPr lang="en-US" sz="1400" u="sng" dirty="0">
                <a:solidFill>
                  <a:schemeClr val="tx1">
                    <a:lumMod val="75000"/>
                    <a:lumOff val="25000"/>
                  </a:schemeClr>
                </a:solidFill>
                <a:latin typeface="Franklin Gothic Book" panose="020B0503020102020204" pitchFamily="34" charset="0"/>
              </a:rPr>
              <a:t>additional </a:t>
            </a:r>
            <a:r>
              <a:rPr lang="en-US" sz="1400" u="sng" dirty="0" smtClean="0">
                <a:solidFill>
                  <a:schemeClr val="tx1">
                    <a:lumMod val="75000"/>
                    <a:lumOff val="25000"/>
                  </a:schemeClr>
                </a:solidFill>
                <a:latin typeface="Franklin Gothic Book" panose="020B0503020102020204" pitchFamily="34" charset="0"/>
              </a:rPr>
              <a:t>$3.5 </a:t>
            </a:r>
            <a:r>
              <a:rPr lang="en-US" sz="1400" u="sng" dirty="0">
                <a:solidFill>
                  <a:schemeClr val="tx1">
                    <a:lumMod val="75000"/>
                    <a:lumOff val="25000"/>
                  </a:schemeClr>
                </a:solidFill>
                <a:latin typeface="Franklin Gothic Book" panose="020B0503020102020204" pitchFamily="34" charset="0"/>
              </a:rPr>
              <a:t>million</a:t>
            </a:r>
            <a:r>
              <a:rPr lang="en-US" sz="1400" dirty="0">
                <a:solidFill>
                  <a:schemeClr val="tx1">
                    <a:lumMod val="75000"/>
                    <a:lumOff val="25000"/>
                  </a:schemeClr>
                </a:solidFill>
                <a:latin typeface="Franklin Gothic Book" panose="020B0503020102020204" pitchFamily="34" charset="0"/>
              </a:rPr>
              <a:t> which can be applied to the </a:t>
            </a:r>
            <a:r>
              <a:rPr lang="en-US" sz="1400" dirty="0" smtClean="0">
                <a:solidFill>
                  <a:schemeClr val="tx1">
                    <a:lumMod val="75000"/>
                    <a:lumOff val="25000"/>
                  </a:schemeClr>
                </a:solidFill>
                <a:latin typeface="Franklin Gothic Book" panose="020B0503020102020204" pitchFamily="34" charset="0"/>
              </a:rPr>
              <a:t>maintenance </a:t>
            </a:r>
            <a:r>
              <a:rPr lang="en-US" sz="1400" dirty="0">
                <a:solidFill>
                  <a:schemeClr val="tx1">
                    <a:lumMod val="75000"/>
                    <a:lumOff val="25000"/>
                  </a:schemeClr>
                </a:solidFill>
                <a:latin typeface="Franklin Gothic Book" panose="020B0503020102020204" pitchFamily="34" charset="0"/>
              </a:rPr>
              <a:t>of </a:t>
            </a:r>
            <a:r>
              <a:rPr lang="en-US" sz="1400" dirty="0" smtClean="0">
                <a:solidFill>
                  <a:schemeClr val="tx1">
                    <a:lumMod val="75000"/>
                    <a:lumOff val="25000"/>
                  </a:schemeClr>
                </a:solidFill>
                <a:latin typeface="Franklin Gothic Book" panose="020B0503020102020204" pitchFamily="34" charset="0"/>
              </a:rPr>
              <a:t>and upgrades to the </a:t>
            </a:r>
            <a:r>
              <a:rPr lang="en-US" sz="1400" dirty="0">
                <a:solidFill>
                  <a:schemeClr val="tx1">
                    <a:lumMod val="75000"/>
                    <a:lumOff val="25000"/>
                  </a:schemeClr>
                </a:solidFill>
                <a:latin typeface="Franklin Gothic Book" panose="020B0503020102020204" pitchFamily="34" charset="0"/>
              </a:rPr>
              <a:t>water and sewer </a:t>
            </a:r>
            <a:r>
              <a:rPr lang="en-US" sz="1400" dirty="0" smtClean="0">
                <a:solidFill>
                  <a:schemeClr val="tx1">
                    <a:lumMod val="75000"/>
                    <a:lumOff val="25000"/>
                  </a:schemeClr>
                </a:solidFill>
                <a:latin typeface="Franklin Gothic Book" panose="020B0503020102020204" pitchFamily="34" charset="0"/>
              </a:rPr>
              <a:t>systems.</a:t>
            </a:r>
          </a:p>
        </p:txBody>
      </p:sp>
      <p:cxnSp>
        <p:nvCxnSpPr>
          <p:cNvPr id="6" name="Straight Connector 5"/>
          <p:cNvCxnSpPr/>
          <p:nvPr/>
        </p:nvCxnSpPr>
        <p:spPr>
          <a:xfrm flipH="1">
            <a:off x="-8709" y="571603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l="56686" t="16873" r="7268" b="12429"/>
          <a:stretch/>
        </p:blipFill>
        <p:spPr>
          <a:xfrm>
            <a:off x="419082" y="1104900"/>
            <a:ext cx="8288418" cy="4572000"/>
          </a:xfrm>
          <a:prstGeom prst="rect">
            <a:avLst/>
          </a:prstGeom>
        </p:spPr>
      </p:pic>
    </p:spTree>
    <p:extLst>
      <p:ext uri="{BB962C8B-B14F-4D97-AF65-F5344CB8AC3E}">
        <p14:creationId xmlns:p14="http://schemas.microsoft.com/office/powerpoint/2010/main" val="6787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Bill Collection Rate</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2392146157"/>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937237"/>
            <a:ext cx="9144000" cy="738664"/>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Prior to 2016 and the bifurcation with the Great Lakes Water Authority, the bill collection rate was 77 percent. Since</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the current leadership began at DWSD – changing the business practices, improving technology, customer service and outreach – the collection rate has remained above 90 percent the last three years.</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92503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65636" y="5138217"/>
            <a:ext cx="4416850"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3-Month Rolling Average Collection Rate for All Accounts</a:t>
            </a:r>
            <a:endParaRPr lang="en-US" sz="1400" b="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2521895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15</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Cash Balance</a:t>
            </a:r>
            <a:endParaRPr lang="en-US" sz="2500" b="1" dirty="0">
              <a:solidFill>
                <a:srgbClr val="138F7E"/>
              </a:solidFill>
              <a:latin typeface="Franklin Gothic Book" panose="020B0503020102020204" pitchFamily="34" charset="0"/>
            </a:endParaRPr>
          </a:p>
        </p:txBody>
      </p:sp>
      <p:cxnSp>
        <p:nvCxnSpPr>
          <p:cNvPr id="5" name="Straight Connector 4"/>
          <p:cNvCxnSpPr/>
          <p:nvPr/>
        </p:nvCxnSpPr>
        <p:spPr>
          <a:xfrm flipH="1">
            <a:off x="0" y="555150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57500" y="1342214"/>
            <a:ext cx="3442804" cy="3048655"/>
          </a:xfrm>
          <a:prstGeom prst="foldedCorner">
            <a:avLst/>
          </a:prstGeom>
          <a:solidFill>
            <a:srgbClr val="27999D"/>
          </a:solidFill>
        </p:spPr>
        <p:txBody>
          <a:bodyPr wrap="square" rtlCol="0">
            <a:spAutoFit/>
          </a:bodyPr>
          <a:lstStyle/>
          <a:p>
            <a:pPr algn="ctr"/>
            <a:r>
              <a:rPr lang="en-US" sz="4000" dirty="0" smtClean="0">
                <a:solidFill>
                  <a:schemeClr val="bg1"/>
                </a:solidFill>
                <a:latin typeface="Impact" panose="020B0806030902050204" pitchFamily="34" charset="0"/>
              </a:rPr>
              <a:t>$67,344,016</a:t>
            </a:r>
          </a:p>
          <a:p>
            <a:pPr algn="ctr"/>
            <a:r>
              <a:rPr lang="en-US" sz="1600" dirty="0" smtClean="0">
                <a:latin typeface="Franklin Gothic Book" panose="020B0503020102020204" pitchFamily="34" charset="0"/>
              </a:rPr>
              <a:t>Water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December 31, 2019</a:t>
            </a:r>
          </a:p>
          <a:p>
            <a:pPr algn="ctr"/>
            <a:endParaRPr lang="en-US" sz="1600" dirty="0">
              <a:latin typeface="Franklin Gothic Book" panose="020B0503020102020204" pitchFamily="34" charset="0"/>
            </a:endParaRPr>
          </a:p>
          <a:p>
            <a:pPr algn="ctr"/>
            <a:r>
              <a:rPr lang="en-US" sz="4000" dirty="0" smtClean="0">
                <a:solidFill>
                  <a:schemeClr val="bg1"/>
                </a:solidFill>
                <a:latin typeface="Impact" panose="020B0806030902050204" pitchFamily="34" charset="0"/>
              </a:rPr>
              <a:t>$142,042,297</a:t>
            </a:r>
          </a:p>
          <a:p>
            <a:pPr algn="ctr"/>
            <a:r>
              <a:rPr lang="en-US" sz="1600" dirty="0" smtClean="0">
                <a:latin typeface="Franklin Gothic Book" panose="020B0503020102020204" pitchFamily="34" charset="0"/>
              </a:rPr>
              <a:t>Sewer cash balance as of</a:t>
            </a:r>
            <a:br>
              <a:rPr lang="en-US" sz="1600" dirty="0" smtClean="0">
                <a:latin typeface="Franklin Gothic Book" panose="020B0503020102020204" pitchFamily="34" charset="0"/>
              </a:rPr>
            </a:br>
            <a:r>
              <a:rPr lang="en-US" sz="1600" dirty="0">
                <a:latin typeface="Franklin Gothic Book" panose="020B0503020102020204" pitchFamily="34" charset="0"/>
              </a:rPr>
              <a:t>December 31, 2019</a:t>
            </a:r>
          </a:p>
        </p:txBody>
      </p:sp>
      <p:sp>
        <p:nvSpPr>
          <p:cNvPr id="7" name="TextBox 6"/>
          <p:cNvSpPr txBox="1"/>
          <p:nvPr/>
        </p:nvSpPr>
        <p:spPr>
          <a:xfrm>
            <a:off x="0" y="5600585"/>
            <a:ext cx="9144000" cy="892552"/>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operating cash days-on-hand as of December 31, 2019 is 128 days. The target is 120 days.</a:t>
            </a:r>
          </a:p>
          <a:p>
            <a:endParaRPr lang="en-US" sz="1400" dirty="0" smtClean="0">
              <a:solidFill>
                <a:schemeClr val="tx1">
                  <a:lumMod val="75000"/>
                  <a:lumOff val="25000"/>
                </a:schemeClr>
              </a:solidFill>
              <a:latin typeface="Franklin Gothic Book" panose="020B0503020102020204" pitchFamily="34" charset="0"/>
            </a:endParaRPr>
          </a:p>
          <a:p>
            <a:endParaRPr lang="en-US" sz="1400" dirty="0">
              <a:solidFill>
                <a:schemeClr val="tx1">
                  <a:lumMod val="75000"/>
                  <a:lumOff val="25000"/>
                </a:schemeClr>
              </a:solidFill>
              <a:latin typeface="Franklin Gothic Book" panose="020B0503020102020204" pitchFamily="34" charset="0"/>
            </a:endParaRPr>
          </a:p>
          <a:p>
            <a:r>
              <a:rPr lang="en-US" sz="1000" i="1" dirty="0" smtClean="0">
                <a:solidFill>
                  <a:schemeClr val="tx1">
                    <a:lumMod val="75000"/>
                    <a:lumOff val="25000"/>
                  </a:schemeClr>
                </a:solidFill>
                <a:latin typeface="Franklin Gothic Book" panose="020B0503020102020204" pitchFamily="34" charset="0"/>
              </a:rPr>
              <a:t>Due to when the books close after each month and following the reconciliation, the Finance Group data in this section is from two months prior to this report. </a:t>
            </a:r>
            <a:endParaRPr lang="en-US" sz="1000" i="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3508249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Legal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443507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17</a:t>
            </a:r>
            <a:endParaRPr lang="en-US" dirty="0"/>
          </a:p>
        </p:txBody>
      </p:sp>
      <p:cxnSp>
        <p:nvCxnSpPr>
          <p:cNvPr id="18" name="Straight Connector 17"/>
          <p:cNvCxnSpPr/>
          <p:nvPr/>
        </p:nvCxnSpPr>
        <p:spPr>
          <a:xfrm flipH="1">
            <a:off x="5647973" y="5400351"/>
            <a:ext cx="34747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LEGAL: Claims, Hearings and Cases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6024192" y="1515861"/>
            <a:ext cx="2286000" cy="918270"/>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0</a:t>
            </a:r>
          </a:p>
          <a:p>
            <a:pPr algn="ctr"/>
            <a:r>
              <a:rPr lang="en-US" sz="1400" dirty="0" smtClean="0">
                <a:latin typeface="Franklin Gothic Book" panose="020B0503020102020204" pitchFamily="34" charset="0"/>
              </a:rPr>
              <a:t>Property damage claims</a:t>
            </a:r>
          </a:p>
        </p:txBody>
      </p:sp>
      <p:sp>
        <p:nvSpPr>
          <p:cNvPr id="14" name="TextBox 13"/>
          <p:cNvSpPr txBox="1"/>
          <p:nvPr/>
        </p:nvSpPr>
        <p:spPr>
          <a:xfrm>
            <a:off x="6024192" y="2524696"/>
            <a:ext cx="2286000" cy="2404586"/>
          </a:xfrm>
          <a:prstGeom prst="foldedCorner">
            <a:avLst/>
          </a:prstGeom>
          <a:solidFill>
            <a:srgbClr val="27999D"/>
          </a:solidFill>
        </p:spPr>
        <p:txBody>
          <a:bodyPr wrap="square" rtlCol="0">
            <a:spAutoFit/>
          </a:bodyPr>
          <a:lstStyle/>
          <a:p>
            <a:pPr algn="ctr"/>
            <a:r>
              <a:rPr lang="en-US" sz="3000" dirty="0" smtClean="0">
                <a:solidFill>
                  <a:schemeClr val="bg1"/>
                </a:solidFill>
                <a:latin typeface="Impact" panose="020B0806030902050204" pitchFamily="34" charset="0"/>
              </a:rPr>
              <a:t>$0</a:t>
            </a:r>
            <a:endParaRPr lang="en-US" sz="3000" dirty="0" smtClean="0">
              <a:latin typeface="Franklin Gothic Book" panose="020B0503020102020204" pitchFamily="34" charset="0"/>
            </a:endParaRPr>
          </a:p>
          <a:p>
            <a:pPr algn="ctr"/>
            <a:r>
              <a:rPr lang="en-US" sz="1400" dirty="0" smtClean="0">
                <a:latin typeface="Franklin Gothic Book" panose="020B0503020102020204" pitchFamily="34" charset="0"/>
              </a:rPr>
              <a:t>Amount in property</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$0</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Amount of total claims recommended to be paid</a:t>
            </a:r>
            <a:endParaRPr lang="en-US" sz="1400" dirty="0">
              <a:latin typeface="Franklin Gothic Book" panose="020B0503020102020204" pitchFamily="34" charset="0"/>
            </a:endParaRPr>
          </a:p>
        </p:txBody>
      </p:sp>
      <p:sp>
        <p:nvSpPr>
          <p:cNvPr id="20" name="TextBox 19"/>
          <p:cNvSpPr txBox="1"/>
          <p:nvPr/>
        </p:nvSpPr>
        <p:spPr>
          <a:xfrm>
            <a:off x="3226904" y="758949"/>
            <a:ext cx="2286000" cy="216711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12</a:t>
            </a:r>
          </a:p>
          <a:p>
            <a:pPr algn="ctr"/>
            <a:r>
              <a:rPr lang="en-US" sz="1400" dirty="0" smtClean="0">
                <a:latin typeface="Franklin Gothic Book" panose="020B0503020102020204" pitchFamily="34" charset="0"/>
              </a:rPr>
              <a:t>Dispute hearings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2</a:t>
            </a:r>
            <a:endParaRPr lang="en-US" sz="3000" dirty="0">
              <a:solidFill>
                <a:schemeClr val="bg1"/>
              </a:solidFill>
              <a:latin typeface="Impact" panose="020B0806030902050204" pitchFamily="34" charset="0"/>
            </a:endParaRPr>
          </a:p>
          <a:p>
            <a:pPr algn="ctr"/>
            <a:r>
              <a:rPr lang="en-US" sz="1400" dirty="0">
                <a:latin typeface="Franklin Gothic Book" panose="020B0503020102020204" pitchFamily="34" charset="0"/>
              </a:rPr>
              <a:t>Number of </a:t>
            </a:r>
            <a:r>
              <a:rPr lang="en-US" sz="1400" dirty="0" smtClean="0">
                <a:latin typeface="Franklin Gothic Book" panose="020B0503020102020204" pitchFamily="34" charset="0"/>
              </a:rPr>
              <a:t>cases</a:t>
            </a:r>
            <a:br>
              <a:rPr lang="en-US" sz="1400" dirty="0" smtClean="0">
                <a:latin typeface="Franklin Gothic Book" panose="020B0503020102020204" pitchFamily="34" charset="0"/>
              </a:rPr>
            </a:br>
            <a:r>
              <a:rPr lang="en-US" sz="1400" dirty="0" smtClean="0">
                <a:latin typeface="Franklin Gothic Book" panose="020B0503020102020204" pitchFamily="34" charset="0"/>
              </a:rPr>
              <a:t>DWSD prevailed</a:t>
            </a:r>
            <a:endParaRPr lang="en-US" sz="1400" dirty="0">
              <a:latin typeface="Franklin Gothic Book" panose="020B0503020102020204" pitchFamily="34" charset="0"/>
            </a:endParaRPr>
          </a:p>
        </p:txBody>
      </p:sp>
      <p:sp>
        <p:nvSpPr>
          <p:cNvPr id="21" name="TextBox 20"/>
          <p:cNvSpPr txBox="1"/>
          <p:nvPr/>
        </p:nvSpPr>
        <p:spPr>
          <a:xfrm>
            <a:off x="3226904" y="3038966"/>
            <a:ext cx="2286000" cy="3469303"/>
          </a:xfrm>
          <a:prstGeom prst="foldedCorner">
            <a:avLst/>
          </a:prstGeom>
          <a:solidFill>
            <a:srgbClr val="27999D"/>
          </a:solidFill>
        </p:spPr>
        <p:txBody>
          <a:bodyPr wrap="square" rtlCol="0">
            <a:spAutoFit/>
          </a:bodyPr>
          <a:lstStyle/>
          <a:p>
            <a:pPr algn="ctr"/>
            <a:r>
              <a:rPr lang="en-US" sz="3000" dirty="0" smtClean="0">
                <a:solidFill>
                  <a:schemeClr val="bg1"/>
                </a:solidFill>
                <a:latin typeface="Impact" panose="020B0806030902050204" pitchFamily="34" charset="0"/>
              </a:rPr>
              <a:t>$8,503</a:t>
            </a:r>
          </a:p>
          <a:p>
            <a:pPr algn="ctr"/>
            <a:r>
              <a:rPr lang="en-US" sz="1400" dirty="0" smtClean="0">
                <a:latin typeface="Franklin Gothic Book" panose="020B0503020102020204" pitchFamily="34" charset="0"/>
              </a:rPr>
              <a:t>Amount in dispute</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$2,505</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Credited to customers based on hearing outcomes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$5,998</a:t>
            </a:r>
          </a:p>
          <a:p>
            <a:pPr algn="ctr"/>
            <a:r>
              <a:rPr lang="en-US" sz="1400" dirty="0" smtClean="0">
                <a:latin typeface="Franklin Gothic Book" panose="020B0503020102020204" pitchFamily="34" charset="0"/>
              </a:rPr>
              <a:t>Owed to DWSD after hearings </a:t>
            </a:r>
          </a:p>
          <a:p>
            <a:pPr algn="ctr"/>
            <a:r>
              <a:rPr lang="en-US" sz="1600" dirty="0" smtClean="0">
                <a:latin typeface="Franklin Gothic Book" panose="020B0503020102020204" pitchFamily="34" charset="0"/>
              </a:rPr>
              <a:t>  </a:t>
            </a:r>
            <a:endParaRPr lang="en-US" sz="1600" dirty="0">
              <a:latin typeface="Franklin Gothic Book" panose="020B0503020102020204" pitchFamily="34" charset="0"/>
            </a:endParaRPr>
          </a:p>
        </p:txBody>
      </p:sp>
      <p:sp>
        <p:nvSpPr>
          <p:cNvPr id="22" name="TextBox 21"/>
          <p:cNvSpPr txBox="1"/>
          <p:nvPr/>
        </p:nvSpPr>
        <p:spPr>
          <a:xfrm>
            <a:off x="429616" y="758949"/>
            <a:ext cx="2286000" cy="428678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23</a:t>
            </a: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10</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outside counsel</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Lawsuits dismissed</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10</a:t>
            </a:r>
            <a:endParaRPr lang="en-US" sz="3000" dirty="0">
              <a:solidFill>
                <a:schemeClr val="bg1"/>
              </a:solidFill>
              <a:latin typeface="Impact" panose="020B0806030902050204" pitchFamily="34" charset="0"/>
            </a:endParaRPr>
          </a:p>
          <a:p>
            <a:pPr algn="ctr"/>
            <a:r>
              <a:rPr lang="en-US" sz="1400" dirty="0">
                <a:latin typeface="Franklin Gothic Book" panose="020B0503020102020204" pitchFamily="34" charset="0"/>
              </a:rPr>
              <a:t>Lawsuits </a:t>
            </a:r>
            <a:r>
              <a:rPr lang="en-US" sz="1400" dirty="0" smtClean="0">
                <a:latin typeface="Franklin Gothic Book" panose="020B0503020102020204" pitchFamily="34" charset="0"/>
              </a:rPr>
              <a:t>dismissed in FY2020</a:t>
            </a:r>
            <a:endParaRPr lang="en-US" sz="1400" dirty="0">
              <a:latin typeface="Franklin Gothic Book" panose="020B0503020102020204" pitchFamily="34" charset="0"/>
            </a:endParaRPr>
          </a:p>
        </p:txBody>
      </p:sp>
      <p:sp>
        <p:nvSpPr>
          <p:cNvPr id="23" name="TextBox 22"/>
          <p:cNvSpPr txBox="1"/>
          <p:nvPr/>
        </p:nvSpPr>
        <p:spPr>
          <a:xfrm>
            <a:off x="5647973" y="5431878"/>
            <a:ext cx="3496027" cy="738664"/>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Customers </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who have bill disputes may request a hearing at the City of Detroit Department of Appeals and Hearings</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sp>
        <p:nvSpPr>
          <p:cNvPr id="11" name="TextBox 10"/>
          <p:cNvSpPr txBox="1"/>
          <p:nvPr/>
        </p:nvSpPr>
        <p:spPr>
          <a:xfrm>
            <a:off x="107291" y="5313996"/>
            <a:ext cx="3119613" cy="1169551"/>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13" name="Straight Connector 12"/>
          <p:cNvCxnSpPr/>
          <p:nvPr/>
        </p:nvCxnSpPr>
        <p:spPr>
          <a:xfrm flipH="1">
            <a:off x="0" y="5261814"/>
            <a:ext cx="30175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73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Investigations</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829156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19</a:t>
            </a:r>
            <a:endParaRPr lang="en-US" dirty="0"/>
          </a:p>
        </p:txBody>
      </p:sp>
      <p:sp>
        <p:nvSpPr>
          <p:cNvPr id="27" name="TextBox 26"/>
          <p:cNvSpPr txBox="1"/>
          <p:nvPr/>
        </p:nvSpPr>
        <p:spPr>
          <a:xfrm>
            <a:off x="341793" y="775301"/>
            <a:ext cx="2743200" cy="2277308"/>
          </a:xfrm>
          <a:prstGeom prst="foldedCorner">
            <a:avLst/>
          </a:prstGeom>
          <a:solidFill>
            <a:srgbClr val="B7CDC2"/>
          </a:solidFill>
        </p:spPr>
        <p:txBody>
          <a:bodyPr wrap="square" rtlCol="0">
            <a:spAutoFit/>
          </a:bodyPr>
          <a:lstStyle/>
          <a:p>
            <a:pPr algn="ctr"/>
            <a:r>
              <a:rPr lang="en-US" sz="4000" dirty="0" smtClean="0">
                <a:solidFill>
                  <a:schemeClr val="bg1"/>
                </a:solidFill>
                <a:latin typeface="Impact" panose="020B0806030902050204" pitchFamily="34" charset="0"/>
              </a:rPr>
              <a:t>606</a:t>
            </a:r>
          </a:p>
          <a:p>
            <a:pPr algn="ctr"/>
            <a:r>
              <a:rPr lang="en-US" sz="1400" dirty="0" smtClean="0">
                <a:solidFill>
                  <a:schemeClr val="bg1"/>
                </a:solidFill>
                <a:latin typeface="Franklin Gothic Book" panose="020B0503020102020204" pitchFamily="34" charset="0"/>
              </a:rPr>
              <a:t>[87 per month, on average]</a:t>
            </a:r>
          </a:p>
          <a:p>
            <a:pPr algn="ctr"/>
            <a:r>
              <a:rPr lang="en-US" sz="1600" dirty="0" smtClean="0">
                <a:latin typeface="Franklin Gothic Book" panose="020B0503020102020204" pitchFamily="34" charset="0"/>
              </a:rPr>
              <a:t>Parcels investigated for delinquency, possible meter tampering and no meter since July 1, 2019</a:t>
            </a:r>
            <a:endParaRPr lang="en-US" sz="1600" dirty="0">
              <a:latin typeface="Franklin Gothic Book" panose="020B0503020102020204" pitchFamily="34" charset="0"/>
            </a:endParaRPr>
          </a:p>
        </p:txBody>
      </p:sp>
      <p:sp>
        <p:nvSpPr>
          <p:cNvPr id="29" name="TextBox 28"/>
          <p:cNvSpPr txBox="1"/>
          <p:nvPr/>
        </p:nvSpPr>
        <p:spPr>
          <a:xfrm>
            <a:off x="90128" y="5385141"/>
            <a:ext cx="9053871" cy="95410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The DWSD Revenue Recovery Unit, in collaboration with customer service/billing, has identified more than $12 million in services owed by primarily commercial customers since its creation in August 2017. They uncovered severe delinquencies, non-working meters, unauthorized use of fire hydrants, tampering with the meters, or connected to the city’s water main without a meter and/or permit. The team works closely with the DWSD collections and legal staff.</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30" name="Straight Connector 29"/>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INVESTIGATIONS: Results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4100595" y="290333"/>
            <a:ext cx="2384871" cy="4973836"/>
          </a:xfrm>
          <a:prstGeom prst="foldedCorner">
            <a:avLst/>
          </a:prstGeom>
          <a:solidFill>
            <a:srgbClr val="27999D"/>
          </a:solidFill>
        </p:spPr>
        <p:txBody>
          <a:bodyPr wrap="square" rtlCol="0">
            <a:spAutoFit/>
          </a:bodyPr>
          <a:lstStyle/>
          <a:p>
            <a:pPr algn="ctr"/>
            <a:r>
              <a:rPr lang="en-US" b="1" dirty="0" smtClean="0">
                <a:solidFill>
                  <a:schemeClr val="bg1"/>
                </a:solidFill>
                <a:latin typeface="Franklin Gothic Book" panose="020B0503020102020204" pitchFamily="34" charset="0"/>
              </a:rPr>
              <a:t>Money Owed to DWSD identified by Investigators</a:t>
            </a:r>
          </a:p>
          <a:p>
            <a:pPr algn="ctr"/>
            <a:endParaRPr lang="en-US" sz="1000" b="1" dirty="0" smtClean="0">
              <a:solidFill>
                <a:schemeClr val="bg1"/>
              </a:solidFill>
              <a:latin typeface="Franklin Gothic Book" panose="020B0503020102020204" pitchFamily="34" charset="0"/>
            </a:endParaRPr>
          </a:p>
          <a:p>
            <a:pPr algn="ctr"/>
            <a:r>
              <a:rPr lang="en-US" sz="3600" dirty="0" smtClean="0">
                <a:solidFill>
                  <a:schemeClr val="bg1"/>
                </a:solidFill>
                <a:latin typeface="Impact" panose="020B0806030902050204" pitchFamily="34" charset="0"/>
              </a:rPr>
              <a:t>$3,555,473</a:t>
            </a:r>
          </a:p>
          <a:p>
            <a:pPr algn="ctr"/>
            <a:r>
              <a:rPr lang="en-US" sz="1600" dirty="0" smtClean="0">
                <a:latin typeface="Franklin Gothic Book" panose="020B0503020102020204" pitchFamily="34" charset="0"/>
              </a:rPr>
              <a:t>Total since July 1, 2019</a:t>
            </a:r>
          </a:p>
          <a:p>
            <a:pPr algn="ctr"/>
            <a:endParaRPr lang="en-US" sz="1000" dirty="0" smtClean="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$777,059</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Back billed</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$2,607,066</a:t>
            </a:r>
          </a:p>
          <a:p>
            <a:pPr algn="ctr"/>
            <a:r>
              <a:rPr lang="en-US" sz="1400" dirty="0" smtClean="0">
                <a:latin typeface="Franklin Gothic Book" panose="020B0503020102020204" pitchFamily="34" charset="0"/>
              </a:rPr>
              <a:t>Future owed in 12 months</a:t>
            </a:r>
          </a:p>
          <a:p>
            <a:pPr algn="ctr"/>
            <a:r>
              <a:rPr lang="en-US" sz="1600" dirty="0" smtClean="0">
                <a:latin typeface="Franklin Gothic Book" panose="020B0503020102020204" pitchFamily="34" charset="0"/>
              </a:rPr>
              <a:t>  </a:t>
            </a:r>
            <a:endParaRPr lang="en-US" sz="105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$171,348</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Water loss</a:t>
            </a:r>
            <a:endParaRPr lang="en-US" sz="1400" dirty="0">
              <a:latin typeface="Franklin Gothic Book" panose="020B0503020102020204" pitchFamily="34" charset="0"/>
            </a:endParaRPr>
          </a:p>
        </p:txBody>
      </p:sp>
      <p:pic>
        <p:nvPicPr>
          <p:cNvPr id="14" name="Picture 1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230" y="3123311"/>
            <a:ext cx="3527037" cy="2116222"/>
          </a:xfrm>
          <a:prstGeom prst="rect">
            <a:avLst/>
          </a:prstGeom>
        </p:spPr>
      </p:pic>
    </p:spTree>
    <p:extLst>
      <p:ext uri="{BB962C8B-B14F-4D97-AF65-F5344CB8AC3E}">
        <p14:creationId xmlns:p14="http://schemas.microsoft.com/office/powerpoint/2010/main" val="2965555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2</a:t>
            </a:r>
            <a:endParaRPr lang="en-US" dirty="0"/>
          </a:p>
        </p:txBody>
      </p:sp>
      <p:sp>
        <p:nvSpPr>
          <p:cNvPr id="6" name="Title 1">
            <a:extLst>
              <a:ext uri="{FF2B5EF4-FFF2-40B4-BE49-F238E27FC236}">
                <a16:creationId xmlns:a16="http://schemas.microsoft.com/office/drawing/2014/main"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CONTENTS*</a:t>
            </a:r>
            <a:endParaRPr lang="en-US" sz="3000" b="1" dirty="0">
              <a:solidFill>
                <a:srgbClr val="138F7E"/>
              </a:solidFill>
              <a:latin typeface="Franklin Gothic Book" panose="020B0503020102020204" pitchFamily="34" charset="0"/>
            </a:endParaRPr>
          </a:p>
        </p:txBody>
      </p:sp>
      <p:sp>
        <p:nvSpPr>
          <p:cNvPr id="7" name="Rectangle 2">
            <a:extLst>
              <a:ext uri="{FF2B5EF4-FFF2-40B4-BE49-F238E27FC236}">
                <a16:creationId xmlns:a16="http://schemas.microsoft.com/office/drawing/2014/main" id="{6801FDE5-A0AB-7C48-B0D1-69AA77A66497}"/>
              </a:ext>
            </a:extLst>
          </p:cNvPr>
          <p:cNvSpPr txBox="1">
            <a:spLocks noChangeArrowheads="1"/>
          </p:cNvSpPr>
          <p:nvPr/>
        </p:nvSpPr>
        <p:spPr bwMode="auto">
          <a:xfrm>
            <a:off x="1644314" y="2038044"/>
            <a:ext cx="5697779"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Metrics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by Function: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Director’s Message                                              </a:t>
            </a:r>
            <a:r>
              <a:rPr lang="en-US" sz="1800" dirty="0" smtClean="0">
                <a:solidFill>
                  <a:srgbClr val="138F7E"/>
                </a:solidFill>
                <a:latin typeface="Franklin Gothic Book" panose="020B0503020102020204" pitchFamily="34" charset="0"/>
                <a:cs typeface="Arial" panose="020B0604020202020204" pitchFamily="34" charset="0"/>
              </a:rPr>
              <a:t>3</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Customer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Care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4</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Field Services 			                  </a:t>
            </a:r>
            <a:r>
              <a:rPr lang="en-US" sz="1800" dirty="0" smtClean="0">
                <a:solidFill>
                  <a:srgbClr val="138F7E"/>
                </a:solidFill>
                <a:latin typeface="Franklin Gothic Book" panose="020B0503020102020204" pitchFamily="34" charset="0"/>
                <a:cs typeface="Arial" panose="020B0604020202020204" pitchFamily="34" charset="0"/>
              </a:rPr>
              <a:t>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smtClean="0">
                <a:solidFill>
                  <a:srgbClr val="138F7E"/>
                </a:solidFill>
                <a:latin typeface="Franklin Gothic Book" panose="020B0503020102020204" pitchFamily="34" charset="0"/>
                <a:cs typeface="Arial" panose="020B0604020202020204" pitchFamily="34" charset="0"/>
              </a:rPr>
              <a:t>12</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Legal Services 		                	</a:t>
            </a:r>
            <a:r>
              <a:rPr lang="en-US" sz="1800" dirty="0" smtClean="0">
                <a:solidFill>
                  <a:srgbClr val="138F7E"/>
                </a:solidFill>
                <a:latin typeface="Franklin Gothic Book" panose="020B0503020102020204" pitchFamily="34" charset="0"/>
                <a:cs typeface="Arial" panose="020B0604020202020204" pitchFamily="34" charset="0"/>
              </a:rPr>
              <a:t>16</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smtClean="0">
                <a:solidFill>
                  <a:srgbClr val="138F7E"/>
                </a:solidFill>
                <a:latin typeface="Franklin Gothic Book" panose="020B0503020102020204" pitchFamily="34" charset="0"/>
                <a:cs typeface="Arial" panose="020B0604020202020204" pitchFamily="34" charset="0"/>
              </a:rPr>
              <a:t>18</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smtClean="0">
                <a:solidFill>
                  <a:srgbClr val="138F7E"/>
                </a:solidFill>
                <a:latin typeface="Franklin Gothic Book" panose="020B0503020102020204" pitchFamily="34" charset="0"/>
                <a:cs typeface="Arial" panose="020B0604020202020204" pitchFamily="34" charset="0"/>
              </a:rPr>
              <a:t>20</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smtClean="0">
                <a:solidFill>
                  <a:srgbClr val="138F7E"/>
                </a:solidFill>
                <a:latin typeface="Franklin Gothic Book" panose="020B0503020102020204" pitchFamily="34" charset="0"/>
                <a:cs typeface="Arial" panose="020B0604020202020204" pitchFamily="34" charset="0"/>
              </a:rPr>
              <a:t>23</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smtClean="0">
                <a:solidFill>
                  <a:srgbClr val="138F7E"/>
                </a:solidFill>
                <a:latin typeface="Franklin Gothic Book" panose="020B0503020102020204" pitchFamily="34" charset="0"/>
                <a:cs typeface="Arial" panose="020B0604020202020204" pitchFamily="34" charset="0"/>
              </a:rPr>
              <a:t>27</a:t>
            </a:r>
            <a:endParaRPr lang="en-US" sz="1800" dirty="0">
              <a:solidFill>
                <a:srgbClr val="138F7E"/>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1710000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Human Resources</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6282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a:t>
            </a:r>
            <a:r>
              <a:rPr lang="en-US" sz="2400" b="1" dirty="0" smtClean="0">
                <a:solidFill>
                  <a:srgbClr val="138F7E"/>
                </a:solidFill>
                <a:latin typeface="Franklin Gothic Book" panose="020B0503020102020204" pitchFamily="34" charset="0"/>
              </a:rPr>
              <a:t>Detroit Residents and Hiring</a:t>
            </a:r>
            <a:endParaRPr lang="en-US" sz="2400" b="1" dirty="0">
              <a:solidFill>
                <a:srgbClr val="138F7E"/>
              </a:solidFill>
              <a:latin typeface="Franklin Gothic Book" panose="020B0503020102020204" pitchFamily="34" charset="0"/>
            </a:endParaRPr>
          </a:p>
        </p:txBody>
      </p:sp>
      <p:sp>
        <p:nvSpPr>
          <p:cNvPr id="6" name="TextBox 5"/>
          <p:cNvSpPr txBox="1"/>
          <p:nvPr/>
        </p:nvSpPr>
        <p:spPr>
          <a:xfrm>
            <a:off x="90128" y="5565932"/>
            <a:ext cx="9053871" cy="30777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Fifty-six percent of the DWSD workforce lives in Detroit.*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p:nvPr>
            <p:extLst>
              <p:ext uri="{D42A27DB-BD31-4B8C-83A1-F6EECF244321}">
                <p14:modId xmlns:p14="http://schemas.microsoft.com/office/powerpoint/2010/main" val="3011775106"/>
              </p:ext>
            </p:extLst>
          </p:nvPr>
        </p:nvGraphicFramePr>
        <p:xfrm>
          <a:off x="940905" y="1138905"/>
          <a:ext cx="7315198" cy="436367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598505" y="6134136"/>
            <a:ext cx="4545496" cy="230832"/>
          </a:xfrm>
          <a:prstGeom prst="rect">
            <a:avLst/>
          </a:prstGeom>
          <a:noFill/>
        </p:spPr>
        <p:txBody>
          <a:bodyPr wrap="square" rtlCol="0">
            <a:spAutoFit/>
          </a:bodyPr>
          <a:lstStyle/>
          <a:p>
            <a:pPr algn="r"/>
            <a:r>
              <a:rPr lang="en-US" sz="900" dirty="0" smtClean="0">
                <a:latin typeface="Franklin Gothic Book" panose="020B0503020102020204" pitchFamily="34" charset="0"/>
              </a:rPr>
              <a:t>*DWSD and the City of Detroit do not require residency to be employed, per Michigan law.</a:t>
            </a:r>
            <a:endParaRPr lang="en-US" sz="900" dirty="0">
              <a:latin typeface="Franklin Gothic Book" panose="020B0503020102020204" pitchFamily="34" charset="0"/>
            </a:endParaRPr>
          </a:p>
        </p:txBody>
      </p:sp>
      <p:pic>
        <p:nvPicPr>
          <p:cNvPr id="2" name="Picture 1"/>
          <p:cNvPicPr>
            <a:picLocks noChangeAspect="1"/>
          </p:cNvPicPr>
          <p:nvPr/>
        </p:nvPicPr>
        <p:blipFill rotWithShape="1">
          <a:blip r:embed="rId3"/>
          <a:srcRect l="73204" t="38766" r="8795" b="14815"/>
          <a:stretch/>
        </p:blipFill>
        <p:spPr>
          <a:xfrm>
            <a:off x="4813853" y="1459221"/>
            <a:ext cx="4114800" cy="2984336"/>
          </a:xfrm>
          <a:prstGeom prst="rect">
            <a:avLst/>
          </a:prstGeom>
          <a:ln>
            <a:solidFill>
              <a:srgbClr val="279989"/>
            </a:solidFill>
          </a:ln>
        </p:spPr>
      </p:pic>
    </p:spTree>
    <p:extLst>
      <p:ext uri="{BB962C8B-B14F-4D97-AF65-F5344CB8AC3E}">
        <p14:creationId xmlns:p14="http://schemas.microsoft.com/office/powerpoint/2010/main" val="1193245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22</a:t>
            </a:r>
            <a:endParaRPr lang="en-US" dirty="0"/>
          </a:p>
        </p:txBody>
      </p:sp>
      <p:sp>
        <p:nvSpPr>
          <p:cNvPr id="18"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Recruitment</a:t>
            </a:r>
            <a:endParaRPr lang="en-US" sz="2500" b="1" dirty="0">
              <a:solidFill>
                <a:srgbClr val="138F7E"/>
              </a:solidFill>
              <a:latin typeface="Franklin Gothic Book" panose="020B0503020102020204" pitchFamily="34" charset="0"/>
            </a:endParaRPr>
          </a:p>
        </p:txBody>
      </p:sp>
      <p:pic>
        <p:nvPicPr>
          <p:cNvPr id="2" name="Picture 1"/>
          <p:cNvPicPr>
            <a:picLocks noChangeAspect="1"/>
          </p:cNvPicPr>
          <p:nvPr/>
        </p:nvPicPr>
        <p:blipFill rotWithShape="1">
          <a:blip r:embed="rId2"/>
          <a:srcRect l="51715" t="20476" r="8577" b="16666"/>
          <a:stretch/>
        </p:blipFill>
        <p:spPr>
          <a:xfrm>
            <a:off x="233945" y="1721897"/>
            <a:ext cx="8729117" cy="3886200"/>
          </a:xfrm>
          <a:prstGeom prst="rect">
            <a:avLst/>
          </a:prstGeom>
        </p:spPr>
      </p:pic>
    </p:spTree>
    <p:extLst>
      <p:ext uri="{BB962C8B-B14F-4D97-AF65-F5344CB8AC3E}">
        <p14:creationId xmlns:p14="http://schemas.microsoft.com/office/powerpoint/2010/main" val="2133311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Public Affairs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3364384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334" y="4286702"/>
            <a:ext cx="4631838" cy="24160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This month, the team garnered </a:t>
            </a:r>
            <a:r>
              <a:rPr lang="en-US" sz="1400" b="1" dirty="0">
                <a:solidFill>
                  <a:prstClr val="black">
                    <a:lumMod val="65000"/>
                    <a:lumOff val="35000"/>
                  </a:prstClr>
                </a:solidFill>
                <a:latin typeface="Franklin Gothic Book" panose="020B0503020102020204" pitchFamily="34" charset="0"/>
                <a:cs typeface="Arial" panose="020B0604020202020204" pitchFamily="34" charset="0"/>
              </a:rPr>
              <a:t>2</a:t>
            </a:r>
            <a:r>
              <a:rPr kumimoji="0" lang="en-US" sz="1400" b="1" i="0" u="none" strike="noStrike" kern="1200" cap="none" spc="0" normalizeH="0" baseline="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 </a:t>
            </a:r>
            <a:r>
              <a:rPr kumimoji="0" lang="en-US" sz="1400" b="0" i="0" u="none" strike="noStrike" kern="1200" cap="none" spc="0" normalizeH="0" baseline="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positive pitched news stories. Both</a:t>
            </a:r>
            <a:r>
              <a:rPr kumimoji="0" lang="en-US" sz="1400" b="0" i="0" u="none" strike="noStrike" kern="1200" cap="none" spc="0" normalizeH="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 </a:t>
            </a:r>
            <a:r>
              <a:rPr kumimoji="0" lang="en-US" sz="1400" b="0" i="0" u="none" strike="noStrike" kern="1200" cap="none" spc="0" normalizeH="0" baseline="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stories were about</a:t>
            </a:r>
            <a:r>
              <a:rPr kumimoji="0" lang="en-US" sz="1400" b="0" i="0" u="none" strike="noStrike" kern="1200" cap="none" spc="0" normalizeH="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 the proposal to expand WRAP (Water Residential Assistance Program). The proposed plan would double the budget, increase </a:t>
            </a:r>
            <a:r>
              <a:rPr kumimoji="0" lang="en-US" sz="1400" b="0" i="0" u="none" strike="noStrike" kern="1200" cap="none" spc="0" normalizeH="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the income qualification from </a:t>
            </a:r>
            <a:r>
              <a:rPr kumimoji="0" lang="en-US" sz="1400" b="0" i="0" u="none" strike="noStrike" kern="1200" cap="none" spc="0" normalizeH="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150% to 200% </a:t>
            </a:r>
            <a:r>
              <a:rPr kumimoji="0" lang="en-US" sz="1400" b="0" i="0" u="none" strike="noStrike" kern="1200" cap="none" spc="0" normalizeH="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of the federal poverty level and raise the </a:t>
            </a:r>
            <a:r>
              <a:rPr kumimoji="0" lang="en-US" sz="1400" b="0" i="0" u="none" strike="noStrike" kern="1200" cap="none" spc="0" normalizeH="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plumbing budget from $1,000 to $1,500. One of the stories was an Op-</a:t>
            </a:r>
            <a:r>
              <a:rPr lang="en-US" sz="1400" dirty="0" smtClean="0">
                <a:solidFill>
                  <a:prstClr val="black">
                    <a:lumMod val="65000"/>
                    <a:lumOff val="35000"/>
                  </a:prstClr>
                </a:solidFill>
                <a:latin typeface="Franklin Gothic Book" panose="020B0503020102020204" pitchFamily="34" charset="0"/>
                <a:cs typeface="Arial" panose="020B0604020202020204" pitchFamily="34" charset="0"/>
              </a:rPr>
              <a:t>Ed by </a:t>
            </a:r>
            <a:r>
              <a:rPr kumimoji="0" lang="en-US" sz="1400" b="0" i="0" u="none" strike="noStrike" kern="1200" cap="none" spc="0" normalizeH="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Director Gary </a:t>
            </a:r>
            <a:r>
              <a:rPr kumimoji="0" lang="en-US" sz="1400" b="0" i="0" u="none" strike="noStrike" kern="1200" cap="none" spc="0" normalizeH="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Brown </a:t>
            </a:r>
            <a:r>
              <a:rPr kumimoji="0" lang="en-US" sz="1400" b="0" i="0" u="none" strike="noStrike" kern="1200" cap="none" spc="0" normalizeH="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in the </a:t>
            </a:r>
            <a:r>
              <a:rPr kumimoji="0" lang="en-US" sz="1400" b="0" i="1" u="none" strike="noStrike" kern="1200" cap="none" spc="0" normalizeH="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Detroit Free Press</a:t>
            </a:r>
            <a:r>
              <a:rPr kumimoji="0" lang="en-US" sz="1400" b="0" i="0" u="none" strike="noStrike" kern="1200" cap="none" spc="0" normalizeH="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 on February 15. </a:t>
            </a:r>
            <a:endParaRPr kumimoji="0" lang="en-US" sz="1400" b="1" i="0" u="none" strike="noStrike" kern="1200" cap="none" spc="0" normalizeH="0" baseline="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rPr>
              <a:t>PLEASE NOTE: For this metric, news stories are only counted once per topic, not by the number of media outlets picking up the story. </a:t>
            </a:r>
            <a:endParaRPr kumimoji="0" lang="en-US" sz="1300" b="1" i="0" u="none" strike="noStrike" kern="1200" cap="none" spc="0" normalizeH="0" baseline="0" noProof="0" dirty="0">
              <a:ln>
                <a:noFill/>
              </a:ln>
              <a:solidFill>
                <a:prstClr val="black">
                  <a:lumMod val="65000"/>
                  <a:lumOff val="35000"/>
                </a:prstClr>
              </a:solidFill>
              <a:effectLst/>
              <a:uLnTx/>
              <a:uFillTx/>
              <a:latin typeface="Franklin Gothic Book" panose="020B0503020102020204" pitchFamily="34" charset="0"/>
              <a:cs typeface="Arial" panose="020B0604020202020204" pitchFamily="34" charset="0"/>
            </a:endParaRPr>
          </a:p>
        </p:txBody>
      </p:sp>
      <p:sp>
        <p:nvSpPr>
          <p:cNvPr id="15" name="Slide Number Placeholder 1"/>
          <p:cNvSpPr>
            <a:spLocks noGrp="1"/>
          </p:cNvSpPr>
          <p:nvPr>
            <p:ph type="sldNum" sz="quarter" idx="12"/>
          </p:nvPr>
        </p:nvSpPr>
        <p:spPr>
          <a:xfrm>
            <a:off x="1855304" y="662539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B7CDC2"/>
                </a:solidFill>
                <a:effectLst/>
                <a:uLnTx/>
                <a:uFillTx/>
                <a:latin typeface="Arial Narrow" panose="020B0606020202030204" pitchFamily="34" charset="0"/>
                <a:ea typeface="+mn-ea"/>
                <a:cs typeface="+mn-cs"/>
              </a:rPr>
              <a:t>24</a:t>
            </a:r>
            <a:endParaRPr kumimoji="0" lang="en-US" sz="1000" b="0" i="0" u="none" strike="noStrike" kern="1200" cap="none" spc="0" normalizeH="0" baseline="0" noProof="0" dirty="0">
              <a:ln>
                <a:noFill/>
              </a:ln>
              <a:solidFill>
                <a:srgbClr val="B7CDC2"/>
              </a:solidFill>
              <a:effectLst/>
              <a:uLnTx/>
              <a:uFillTx/>
              <a:latin typeface="Arial Narrow" panose="020B0606020202030204" pitchFamily="34" charset="0"/>
              <a:ea typeface="+mn-ea"/>
              <a:cs typeface="+mn-cs"/>
            </a:endParaRPr>
          </a:p>
        </p:txBody>
      </p:sp>
      <p:cxnSp>
        <p:nvCxnSpPr>
          <p:cNvPr id="10" name="Straight Connector 9"/>
          <p:cNvCxnSpPr/>
          <p:nvPr/>
        </p:nvCxnSpPr>
        <p:spPr>
          <a:xfrm flipH="1">
            <a:off x="26504" y="431859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p:nvPr>
            <p:extLst/>
          </p:nvPr>
        </p:nvGraphicFramePr>
        <p:xfrm>
          <a:off x="0" y="143901"/>
          <a:ext cx="4315062" cy="4166839"/>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id="{A4551F2D-87A5-4144-B73E-642850CDE87C}"/>
              </a:ext>
            </a:extLst>
          </p:cNvPr>
          <p:cNvSpPr txBox="1">
            <a:spLocks/>
          </p:cNvSpPr>
          <p:nvPr/>
        </p:nvSpPr>
        <p:spPr>
          <a:xfrm>
            <a:off x="0" y="566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rgbClr val="138F7E"/>
                </a:solidFill>
                <a:effectLst/>
                <a:uLnTx/>
                <a:uFillTx/>
                <a:latin typeface="Franklin Gothic Book" panose="020B0503020102020204" pitchFamily="34" charset="0"/>
                <a:ea typeface="+mj-ea"/>
                <a:cs typeface="+mj-cs"/>
              </a:rPr>
              <a:t>PUBLIC AFFAIRS: Good News</a:t>
            </a:r>
            <a:endParaRPr kumimoji="0" lang="en-US" sz="2500" b="1" i="0" u="none" strike="noStrike" kern="1200" cap="none" spc="0" normalizeH="0" baseline="0" noProof="0" dirty="0">
              <a:ln>
                <a:noFill/>
              </a:ln>
              <a:solidFill>
                <a:srgbClr val="138F7E"/>
              </a:solidFill>
              <a:effectLst/>
              <a:uLnTx/>
              <a:uFillTx/>
              <a:latin typeface="Franklin Gothic Book" panose="020B0503020102020204" pitchFamily="34" charset="0"/>
              <a:ea typeface="+mj-ea"/>
              <a:cs typeface="+mj-cs"/>
            </a:endParaRPr>
          </a:p>
        </p:txBody>
      </p:sp>
      <p:pic>
        <p:nvPicPr>
          <p:cNvPr id="14" name="Picture 13"/>
          <p:cNvPicPr>
            <a:picLocks noChangeAspect="1"/>
          </p:cNvPicPr>
          <p:nvPr/>
        </p:nvPicPr>
        <p:blipFill>
          <a:blip r:embed="rId3"/>
          <a:stretch>
            <a:fillRect/>
          </a:stretch>
        </p:blipFill>
        <p:spPr>
          <a:xfrm>
            <a:off x="4315062" y="1356216"/>
            <a:ext cx="4535550" cy="2474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6" name="Picture 12" descr="Image result for free pres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4956" y="3474521"/>
            <a:ext cx="1432045" cy="3016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31387824-A228-45A8-9A81-E9F98DABBA0D}"/>
              </a:ext>
            </a:extLst>
          </p:cNvPr>
          <p:cNvPicPr>
            <a:picLocks noChangeAspect="1"/>
          </p:cNvPicPr>
          <p:nvPr/>
        </p:nvPicPr>
        <p:blipFill>
          <a:blip r:embed="rId5"/>
          <a:stretch>
            <a:fillRect/>
          </a:stretch>
        </p:blipFill>
        <p:spPr>
          <a:xfrm>
            <a:off x="4572000" y="4022474"/>
            <a:ext cx="4378202" cy="2426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6849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25</a:t>
            </a:r>
            <a:endParaRPr lang="en-US" dirty="0"/>
          </a:p>
        </p:txBody>
      </p:sp>
      <p:sp>
        <p:nvSpPr>
          <p:cNvPr id="9" name="TextBox 8"/>
          <p:cNvSpPr txBox="1"/>
          <p:nvPr/>
        </p:nvSpPr>
        <p:spPr>
          <a:xfrm>
            <a:off x="-31951" y="4053949"/>
            <a:ext cx="4718251" cy="2246769"/>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In February, the DWSD Public Affairs team saw a total of </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41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media stories.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The majority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of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the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stories were regarding DWSD’s shut off policy.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Most of the stories were counted as neutral if they presented both sides and provided information on the customer assistance programs, including WRAP. The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story was counted negative if no comment or statement was provided.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Other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stories were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about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the Bulk Storage Site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on th</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e riverfront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and sinking yards caused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by water main projects. Of the stories,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7</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were broadcast, 31 were print/online and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3</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were radio.</a:t>
            </a:r>
          </a:p>
        </p:txBody>
      </p:sp>
      <p:cxnSp>
        <p:nvCxnSpPr>
          <p:cNvPr id="10" name="Straight Connector 9"/>
          <p:cNvCxnSpPr/>
          <p:nvPr/>
        </p:nvCxnSpPr>
        <p:spPr>
          <a:xfrm flipH="1">
            <a:off x="7253" y="4083749"/>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extLst/>
          </p:nvPr>
        </p:nvGraphicFramePr>
        <p:xfrm>
          <a:off x="212214" y="674263"/>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Positive vs. Negative News Stories</a:t>
            </a:r>
            <a:endParaRPr lang="en-US" sz="2500" b="1" dirty="0">
              <a:solidFill>
                <a:srgbClr val="138F7E"/>
              </a:solidFill>
              <a:latin typeface="Franklin Gothic Book" panose="020B0503020102020204" pitchFamily="34" charset="0"/>
            </a:endParaRPr>
          </a:p>
        </p:txBody>
      </p:sp>
      <p:sp>
        <p:nvSpPr>
          <p:cNvPr id="2" name="TextBox 1"/>
          <p:cNvSpPr txBox="1"/>
          <p:nvPr/>
        </p:nvSpPr>
        <p:spPr>
          <a:xfrm>
            <a:off x="128261" y="411509"/>
            <a:ext cx="5737212"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a:t>
            </a:r>
            <a:r>
              <a:rPr lang="en-US" b="1" dirty="0" smtClean="0">
                <a:solidFill>
                  <a:schemeClr val="tx1">
                    <a:lumMod val="65000"/>
                    <a:lumOff val="35000"/>
                  </a:schemeClr>
                </a:solidFill>
                <a:latin typeface="Franklin Gothic Book" panose="020B0503020102020204" pitchFamily="34" charset="0"/>
              </a:rPr>
              <a:t>News Coverage: February 1 – February 29, 2020</a:t>
            </a:r>
            <a:endParaRPr lang="en-US" b="1" dirty="0">
              <a:solidFill>
                <a:schemeClr val="tx1">
                  <a:lumMod val="65000"/>
                  <a:lumOff val="35000"/>
                </a:schemeClr>
              </a:solidFill>
              <a:latin typeface="Franklin Gothic Book" panose="020B0503020102020204" pitchFamily="34" charset="0"/>
            </a:endParaRPr>
          </a:p>
        </p:txBody>
      </p:sp>
      <p:sp>
        <p:nvSpPr>
          <p:cNvPr id="4" name="TextBox 3"/>
          <p:cNvSpPr txBox="1"/>
          <p:nvPr/>
        </p:nvSpPr>
        <p:spPr>
          <a:xfrm>
            <a:off x="-19251" y="6201447"/>
            <a:ext cx="4591251" cy="492443"/>
          </a:xfrm>
          <a:prstGeom prst="rect">
            <a:avLst/>
          </a:prstGeom>
          <a:noFill/>
        </p:spPr>
        <p:txBody>
          <a:bodyPr wrap="square" rtlCol="0">
            <a:spAutoFit/>
          </a:bodyPr>
          <a:lstStyle/>
          <a:p>
            <a:r>
              <a:rPr lang="en-US" sz="13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r>
              <a:rPr lang="en-US" sz="1300" b="1" dirty="0" smtClean="0">
                <a:solidFill>
                  <a:schemeClr val="tx1">
                    <a:lumMod val="75000"/>
                    <a:lumOff val="25000"/>
                  </a:schemeClr>
                </a:solidFill>
                <a:latin typeface="Franklin Gothic Book" panose="020B0503020102020204" pitchFamily="34" charset="0"/>
                <a:cs typeface="Arial" panose="020B0604020202020204" pitchFamily="34" charset="0"/>
              </a:rPr>
              <a:t>.</a:t>
            </a:r>
            <a:endParaRPr lang="en-US" sz="1300" dirty="0">
              <a:solidFill>
                <a:schemeClr val="tx1">
                  <a:lumMod val="75000"/>
                  <a:lumOff val="25000"/>
                </a:schemeClr>
              </a:solidFill>
              <a:latin typeface="Franklin Gothic Book" panose="020B05030201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4654356" y="4010502"/>
            <a:ext cx="4289400" cy="2363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4"/>
          <a:stretch>
            <a:fillRect/>
          </a:stretch>
        </p:blipFill>
        <p:spPr>
          <a:xfrm>
            <a:off x="5494005" y="1323744"/>
            <a:ext cx="1971568" cy="281653"/>
          </a:xfrm>
          <a:prstGeom prst="rect">
            <a:avLst/>
          </a:prstGeom>
        </p:spPr>
      </p:pic>
      <p:pic>
        <p:nvPicPr>
          <p:cNvPr id="13" name="Picture 12"/>
          <p:cNvPicPr>
            <a:picLocks noChangeAspect="1"/>
          </p:cNvPicPr>
          <p:nvPr/>
        </p:nvPicPr>
        <p:blipFill>
          <a:blip r:embed="rId5"/>
          <a:stretch>
            <a:fillRect/>
          </a:stretch>
        </p:blipFill>
        <p:spPr>
          <a:xfrm>
            <a:off x="4015822" y="1672089"/>
            <a:ext cx="4927934" cy="2120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4358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26</a:t>
            </a:r>
            <a:endParaRPr lang="en-US" dirty="0"/>
          </a:p>
        </p:txBody>
      </p:sp>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8,132</a:t>
            </a:r>
          </a:p>
          <a:p>
            <a:pPr algn="ctr"/>
            <a:r>
              <a:rPr lang="en-US" sz="1600" b="1" dirty="0" smtClean="0">
                <a:solidFill>
                  <a:schemeClr val="bg1"/>
                </a:solidFill>
                <a:latin typeface="Franklin Gothic Book" panose="020B0503020102020204" pitchFamily="34" charset="0"/>
              </a:rPr>
              <a:t>Total Followers on Facebook</a:t>
            </a:r>
            <a:endParaRPr lang="en-US" sz="1600" b="1" dirty="0">
              <a:solidFill>
                <a:schemeClr val="bg1"/>
              </a:solidFill>
              <a:latin typeface="Franklin Gothic Book" panose="020B0503020102020204" pitchFamily="34" charset="0"/>
            </a:endParaRP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1,649</a:t>
            </a:r>
          </a:p>
          <a:p>
            <a:pPr algn="ctr"/>
            <a:r>
              <a:rPr lang="en-US" sz="1600" b="1" dirty="0" smtClean="0">
                <a:solidFill>
                  <a:schemeClr val="bg1"/>
                </a:solidFill>
                <a:latin typeface="Franklin Gothic Book" panose="020B0503020102020204" pitchFamily="34" charset="0"/>
              </a:rPr>
              <a:t>Total Followers on Twitter</a:t>
            </a:r>
            <a:endParaRPr lang="en-US" sz="1600" b="1" dirty="0">
              <a:solidFill>
                <a:schemeClr val="bg1"/>
              </a:solidFill>
              <a:latin typeface="Franklin Gothic Book" panose="020B0503020102020204" pitchFamily="34" charset="0"/>
            </a:endParaRPr>
          </a:p>
        </p:txBody>
      </p:sp>
      <p:sp>
        <p:nvSpPr>
          <p:cNvPr id="9" name="TextBox 8"/>
          <p:cNvSpPr txBox="1"/>
          <p:nvPr/>
        </p:nvSpPr>
        <p:spPr>
          <a:xfrm>
            <a:off x="0" y="5315615"/>
            <a:ext cx="9143999" cy="1338828"/>
          </a:xfrm>
          <a:prstGeom prst="rect">
            <a:avLst/>
          </a:prstGeom>
          <a:noFill/>
        </p:spPr>
        <p:txBody>
          <a:bodyPr wrap="square" rtlCol="0">
            <a:spAutoFit/>
          </a:bodyPr>
          <a:lstStyle/>
          <a:p>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The </a:t>
            </a:r>
            <a:r>
              <a:rPr lang="en-US" sz="1350" dirty="0">
                <a:solidFill>
                  <a:schemeClr val="tx1">
                    <a:lumMod val="75000"/>
                    <a:lumOff val="25000"/>
                  </a:schemeClr>
                </a:solidFill>
                <a:latin typeface="Franklin Gothic Book" panose="020B0503020102020204" pitchFamily="34" charset="0"/>
                <a:cs typeface="Arial" panose="020B0604020202020204" pitchFamily="34" charset="0"/>
              </a:rPr>
              <a:t>DWSD Public Affairs team </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gained </a:t>
            </a:r>
            <a:r>
              <a:rPr lang="en-US" sz="1350" b="1" dirty="0" smtClean="0">
                <a:solidFill>
                  <a:schemeClr val="tx1">
                    <a:lumMod val="75000"/>
                    <a:lumOff val="25000"/>
                  </a:schemeClr>
                </a:solidFill>
                <a:latin typeface="Franklin Gothic Book" panose="020B0503020102020204" pitchFamily="34" charset="0"/>
                <a:cs typeface="Arial" panose="020B0604020202020204" pitchFamily="34" charset="0"/>
              </a:rPr>
              <a:t>23</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 new followers on social media in February 2020, bringing the total number of followers to </a:t>
            </a:r>
            <a:r>
              <a:rPr lang="en-US" sz="1350" b="1" dirty="0" smtClean="0">
                <a:solidFill>
                  <a:schemeClr val="tx1">
                    <a:lumMod val="75000"/>
                    <a:lumOff val="25000"/>
                  </a:schemeClr>
                </a:solidFill>
                <a:latin typeface="Franklin Gothic Book" panose="020B0503020102020204" pitchFamily="34" charset="0"/>
                <a:cs typeface="Arial" panose="020B0604020202020204" pitchFamily="34" charset="0"/>
              </a:rPr>
              <a:t>11,171</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360,583 impressions and 1,536 link clicks for the month. The top performing </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Facebook post was </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on February 26 when DWSD congratulated Deputy Director and Chief Engineer Palencia Mobley on being named Alternatives for Girls 2020 Role Model of the Year. The post had 1,162 reactions, 183 comments and 43 shares. The top performing post on Twitter was on February 18 about DWSD’s and Charles H. Wright Museum’s Green Stormwater Infrastructure (GSI) project.      </a:t>
            </a:r>
            <a:endParaRPr lang="en-US" sz="1350" dirty="0">
              <a:solidFill>
                <a:schemeClr val="tx1">
                  <a:lumMod val="75000"/>
                  <a:lumOff val="2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a:off x="0" y="533049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1,390</a:t>
            </a:r>
          </a:p>
          <a:p>
            <a:pPr algn="ctr"/>
            <a:r>
              <a:rPr lang="en-US" sz="1600" b="1" dirty="0" smtClean="0">
                <a:solidFill>
                  <a:schemeClr val="bg1"/>
                </a:solidFill>
                <a:latin typeface="Franklin Gothic Book" panose="020B0503020102020204" pitchFamily="34" charset="0"/>
              </a:rPr>
              <a:t>Total Followers on Instagram</a:t>
            </a:r>
            <a:endParaRPr lang="en-US" sz="1600" b="1" dirty="0">
              <a:solidFill>
                <a:schemeClr val="bg1"/>
              </a:solidFill>
              <a:latin typeface="Franklin Gothic Book" panose="020B0503020102020204" pitchFamily="34" charset="0"/>
            </a:endParaRP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9</a:t>
            </a:r>
            <a:endParaRPr lang="en-US" sz="4000" dirty="0" smtClean="0">
              <a:solidFill>
                <a:schemeClr val="bg1"/>
              </a:solidFill>
              <a:latin typeface="Impact" panose="020B0806030902050204" pitchFamily="34" charset="0"/>
            </a:endParaRPr>
          </a:p>
          <a:p>
            <a:pPr algn="ctr"/>
            <a:r>
              <a:rPr lang="en-US" sz="1600" b="1" dirty="0" smtClean="0">
                <a:solidFill>
                  <a:schemeClr val="bg1"/>
                </a:solidFill>
                <a:latin typeface="Franklin Gothic Book" panose="020B0503020102020204" pitchFamily="34" charset="0"/>
              </a:rPr>
              <a:t>New Facebook Followers</a:t>
            </a:r>
            <a:endParaRPr lang="en-US" sz="1600" b="1" dirty="0">
              <a:solidFill>
                <a:schemeClr val="bg1"/>
              </a:solidFill>
              <a:latin typeface="Franklin Gothic Book" panose="020B0503020102020204" pitchFamily="34" charset="0"/>
            </a:endParaRP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2</a:t>
            </a:r>
            <a:endParaRPr lang="en-US" sz="4000" dirty="0" smtClean="0">
              <a:solidFill>
                <a:schemeClr val="bg1"/>
              </a:solidFill>
              <a:latin typeface="Impact" panose="020B0806030902050204" pitchFamily="34" charset="0"/>
            </a:endParaRPr>
          </a:p>
          <a:p>
            <a:pPr algn="ctr"/>
            <a:r>
              <a:rPr lang="en-US" sz="1600" b="1" dirty="0" smtClean="0">
                <a:solidFill>
                  <a:schemeClr val="bg1"/>
                </a:solidFill>
                <a:latin typeface="Franklin Gothic Book" panose="020B0503020102020204" pitchFamily="34" charset="0"/>
              </a:rPr>
              <a:t>New Twitter Followers</a:t>
            </a:r>
            <a:endParaRPr lang="en-US" sz="1600" b="1" dirty="0">
              <a:solidFill>
                <a:schemeClr val="bg1"/>
              </a:solidFill>
              <a:latin typeface="Franklin Gothic Book" panose="020B0503020102020204" pitchFamily="34" charset="0"/>
            </a:endParaRP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12</a:t>
            </a:r>
          </a:p>
          <a:p>
            <a:pPr algn="ctr"/>
            <a:r>
              <a:rPr lang="en-US" sz="1600" b="1" dirty="0" smtClean="0">
                <a:solidFill>
                  <a:schemeClr val="bg1"/>
                </a:solidFill>
                <a:latin typeface="Franklin Gothic Book" panose="020B0503020102020204" pitchFamily="34" charset="0"/>
              </a:rPr>
              <a:t>New Instagram Followers</a:t>
            </a:r>
            <a:endParaRPr lang="en-US" sz="1600" b="1" dirty="0">
              <a:solidFill>
                <a:schemeClr val="bg1"/>
              </a:solidFill>
              <a:latin typeface="Franklin Gothic Book" panose="020B0503020102020204" pitchFamily="34" charset="0"/>
            </a:endParaRP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7" name="Title 1">
            <a:extLst>
              <a:ext uri="{FF2B5EF4-FFF2-40B4-BE49-F238E27FC236}">
                <a16:creationId xmlns:a16="http://schemas.microsoft.com/office/drawing/2014/main" id="{A4551F2D-87A5-4144-B73E-642850CDE87C}"/>
              </a:ext>
            </a:extLst>
          </p:cNvPr>
          <p:cNvSpPr txBox="1">
            <a:spLocks/>
          </p:cNvSpPr>
          <p:nvPr/>
        </p:nvSpPr>
        <p:spPr>
          <a:xfrm>
            <a:off x="0" y="12791"/>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Social Media Activity</a:t>
            </a:r>
            <a:endParaRPr lang="en-US" sz="2500" b="1" dirty="0">
              <a:solidFill>
                <a:srgbClr val="138F7E"/>
              </a:solidFill>
              <a:latin typeface="Franklin Gothic Book" panose="020B0503020102020204" pitchFamily="34" charset="0"/>
            </a:endParaRPr>
          </a:p>
        </p:txBody>
      </p:sp>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8,682</a:t>
            </a:r>
          </a:p>
          <a:p>
            <a:pPr algn="ctr"/>
            <a:r>
              <a:rPr lang="en-US" sz="1600" b="1" dirty="0" smtClean="0">
                <a:solidFill>
                  <a:schemeClr val="bg1"/>
                </a:solidFill>
                <a:latin typeface="Franklin Gothic Book" panose="020B0503020102020204" pitchFamily="34" charset="0"/>
              </a:rPr>
              <a:t>Engagement on Facebook</a:t>
            </a:r>
            <a:endParaRPr lang="en-US" sz="1600" b="1" dirty="0">
              <a:solidFill>
                <a:schemeClr val="bg1"/>
              </a:solidFill>
              <a:latin typeface="Franklin Gothic Book" panose="020B0503020102020204" pitchFamily="34" charset="0"/>
            </a:endParaRP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54</a:t>
            </a:r>
          </a:p>
          <a:p>
            <a:pPr algn="ctr"/>
            <a:r>
              <a:rPr lang="en-US" sz="1600" b="1" dirty="0" smtClean="0">
                <a:solidFill>
                  <a:schemeClr val="bg1"/>
                </a:solidFill>
                <a:latin typeface="Franklin Gothic Book" panose="020B0503020102020204" pitchFamily="34" charset="0"/>
              </a:rPr>
              <a:t>Engagement on Instagram</a:t>
            </a:r>
            <a:endParaRPr lang="en-US" sz="1600" b="1" dirty="0">
              <a:solidFill>
                <a:schemeClr val="bg1"/>
              </a:solidFill>
              <a:latin typeface="Franklin Gothic Book" panose="020B0503020102020204" pitchFamily="34" charset="0"/>
            </a:endParaRP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300</a:t>
            </a:r>
          </a:p>
          <a:p>
            <a:pPr algn="ctr"/>
            <a:r>
              <a:rPr lang="en-US" sz="1600" b="1" dirty="0" smtClean="0">
                <a:solidFill>
                  <a:schemeClr val="bg1"/>
                </a:solidFill>
                <a:latin typeface="Franklin Gothic Book" panose="020B0503020102020204" pitchFamily="34" charset="0"/>
              </a:rPr>
              <a:t>Engagement on Twitter</a:t>
            </a:r>
            <a:endParaRPr lang="en-US" sz="16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259643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Information Technology</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524344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28</a:t>
            </a:r>
            <a:endParaRPr lang="en-US" dirty="0"/>
          </a:p>
        </p:txBody>
      </p:sp>
      <p:sp>
        <p:nvSpPr>
          <p:cNvPr id="30" name="TextBox 29"/>
          <p:cNvSpPr txBox="1"/>
          <p:nvPr/>
        </p:nvSpPr>
        <p:spPr>
          <a:xfrm>
            <a:off x="-390" y="5822771"/>
            <a:ext cx="9144000" cy="830997"/>
          </a:xfrm>
          <a:prstGeom prst="rect">
            <a:avLst/>
          </a:prstGeom>
          <a:noFill/>
        </p:spPr>
        <p:txBody>
          <a:bodyPr wrap="square" rtlCol="0">
            <a:spAutoFit/>
          </a:bodyPr>
          <a:lstStyle/>
          <a:p>
            <a:r>
              <a:rPr lang="en-US" sz="1200" dirty="0" smtClean="0">
                <a:solidFill>
                  <a:schemeClr val="tx1">
                    <a:lumMod val="75000"/>
                    <a:lumOff val="25000"/>
                  </a:schemeClr>
                </a:solidFill>
                <a:latin typeface="Franklin Gothic Book" panose="020B0503020102020204" pitchFamily="34" charset="0"/>
              </a:rPr>
              <a:t>In the Informational Technology (IT) Group, the major projects underway are the transition from Great Lakes Water Authority (GLWA) IT shared services which includes new network, active director, BOX.com, print/fax services, IVR upgrade to the cloud, and GIS (Geographic Information System) to City of Detroit migration; launch of fleet management programs AssetWorks, FleetFocus and FuelFocus; CityWorks to replace WAM work order system; and Customer Care Web Portal phase two.</a:t>
            </a:r>
            <a:endParaRPr lang="en-US" sz="1200" dirty="0">
              <a:solidFill>
                <a:schemeClr val="tx1">
                  <a:lumMod val="75000"/>
                  <a:lumOff val="25000"/>
                </a:schemeClr>
              </a:solidFill>
              <a:latin typeface="Franklin Gothic Book" panose="020B0503020102020204" pitchFamily="34" charset="0"/>
            </a:endParaRPr>
          </a:p>
        </p:txBody>
      </p:sp>
      <p:cxnSp>
        <p:nvCxnSpPr>
          <p:cNvPr id="31" name="Straight Connector 30"/>
          <p:cNvCxnSpPr/>
          <p:nvPr/>
        </p:nvCxnSpPr>
        <p:spPr>
          <a:xfrm flipH="1">
            <a:off x="0" y="580649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chemeClr val="bg1"/>
                </a:solidFill>
                <a:latin typeface="Franklin Gothic Book" panose="020B0503020102020204" pitchFamily="34" charset="0"/>
              </a:rPr>
              <a:t>Information</a:t>
            </a:r>
            <a:r>
              <a:rPr lang="en-US" sz="2500" b="1" dirty="0" smtClean="0">
                <a:solidFill>
                  <a:srgbClr val="138F7E"/>
                </a:solidFill>
                <a:latin typeface="Franklin Gothic Book" panose="020B0503020102020204" pitchFamily="34" charset="0"/>
              </a:rPr>
              <a:t> Technology: Application Availability</a:t>
            </a:r>
            <a:endParaRPr lang="en-US" sz="2500" b="1" dirty="0">
              <a:solidFill>
                <a:srgbClr val="138F7E"/>
              </a:solidFill>
              <a:latin typeface="Franklin Gothic Book" panose="020B0503020102020204" pitchFamily="34" charset="0"/>
            </a:endParaRPr>
          </a:p>
        </p:txBody>
      </p:sp>
      <p:sp>
        <p:nvSpPr>
          <p:cNvPr id="17" name="TextBox 16">
            <a:extLst>
              <a:ext uri="{FF2B5EF4-FFF2-40B4-BE49-F238E27FC236}">
                <a16:creationId xmlns:a16="http://schemas.microsoft.com/office/drawing/2014/main" id="{D410302D-BCCF-41E0-B38D-5D17D9942961}"/>
              </a:ext>
            </a:extLst>
          </p:cNvPr>
          <p:cNvSpPr txBox="1"/>
          <p:nvPr/>
        </p:nvSpPr>
        <p:spPr>
          <a:xfrm>
            <a:off x="4148239" y="4350556"/>
            <a:ext cx="1202339" cy="738664"/>
          </a:xfrm>
          <a:prstGeom prst="rect">
            <a:avLst/>
          </a:prstGeom>
          <a:noFill/>
          <a:ln>
            <a:solidFill>
              <a:srgbClr val="4472C4"/>
            </a:solidFill>
          </a:ln>
        </p:spPr>
        <p:txBody>
          <a:bodyPr wrap="square" rtlCol="0">
            <a:spAutoFit/>
          </a:bodyPr>
          <a:lstStyle/>
          <a:p>
            <a:r>
              <a:rPr lang="en-US" sz="1400" dirty="0">
                <a:solidFill>
                  <a:srgbClr val="595959"/>
                </a:solidFill>
                <a:latin typeface="Franklin Gothic Book" panose="020B0503020102020204" pitchFamily="34" charset="0"/>
              </a:rPr>
              <a:t>Systems Availability </a:t>
            </a:r>
          </a:p>
          <a:p>
            <a:r>
              <a:rPr lang="en-US" sz="1400" dirty="0">
                <a:solidFill>
                  <a:srgbClr val="595959"/>
                </a:solidFill>
                <a:latin typeface="Franklin Gothic Book" panose="020B0503020102020204" pitchFamily="34" charset="0"/>
              </a:rPr>
              <a:t>Last 90 Days</a:t>
            </a:r>
          </a:p>
        </p:txBody>
      </p:sp>
      <p:graphicFrame>
        <p:nvGraphicFramePr>
          <p:cNvPr id="10" name="Chart 9">
            <a:extLst>
              <a:ext uri="{FF2B5EF4-FFF2-40B4-BE49-F238E27FC236}">
                <a16:creationId xmlns:a16="http://schemas.microsoft.com/office/drawing/2014/main" id="{B17F2E70-4563-40FB-853D-B99D4CA5DA9F}"/>
              </a:ext>
            </a:extLst>
          </p:cNvPr>
          <p:cNvGraphicFramePr>
            <a:graphicFrameLocks/>
          </p:cNvGraphicFramePr>
          <p:nvPr>
            <p:extLst>
              <p:ext uri="{D42A27DB-BD31-4B8C-83A1-F6EECF244321}">
                <p14:modId xmlns:p14="http://schemas.microsoft.com/office/powerpoint/2010/main" val="3709920554"/>
              </p:ext>
            </p:extLst>
          </p:nvPr>
        </p:nvGraphicFramePr>
        <p:xfrm>
          <a:off x="150512" y="1221476"/>
          <a:ext cx="5470255" cy="4479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B40BFE53-7922-4411-A402-8D7420EA4269}"/>
              </a:ext>
            </a:extLst>
          </p:cNvPr>
          <p:cNvGraphicFramePr>
            <a:graphicFrameLocks/>
          </p:cNvGraphicFramePr>
          <p:nvPr>
            <p:extLst>
              <p:ext uri="{D42A27DB-BD31-4B8C-83A1-F6EECF244321}">
                <p14:modId xmlns:p14="http://schemas.microsoft.com/office/powerpoint/2010/main" val="3916135713"/>
              </p:ext>
            </p:extLst>
          </p:nvPr>
        </p:nvGraphicFramePr>
        <p:xfrm>
          <a:off x="5737419" y="1221476"/>
          <a:ext cx="3246475" cy="1867909"/>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p:cNvPicPr>
            <a:picLocks noChangeAspect="1"/>
          </p:cNvPicPr>
          <p:nvPr/>
        </p:nvPicPr>
        <p:blipFill>
          <a:blip r:embed="rId4"/>
          <a:stretch>
            <a:fillRect/>
          </a:stretch>
        </p:blipFill>
        <p:spPr>
          <a:xfrm>
            <a:off x="5890956" y="3640944"/>
            <a:ext cx="3092938" cy="1828800"/>
          </a:xfrm>
          <a:prstGeom prst="rect">
            <a:avLst/>
          </a:prstGeom>
        </p:spPr>
      </p:pic>
    </p:spTree>
    <p:extLst>
      <p:ext uri="{BB962C8B-B14F-4D97-AF65-F5344CB8AC3E}">
        <p14:creationId xmlns:p14="http://schemas.microsoft.com/office/powerpoint/2010/main" val="2462512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3</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DIRECTOR’S MESSAGE TO THE BOARD</a:t>
            </a:r>
            <a:endParaRPr lang="en-US" sz="3000" b="1" dirty="0">
              <a:solidFill>
                <a:srgbClr val="138F7E"/>
              </a:solidFill>
              <a:latin typeface="Franklin Gothic Book" panose="020B0503020102020204" pitchFamily="34" charset="0"/>
            </a:endParaRPr>
          </a:p>
        </p:txBody>
      </p:sp>
      <p:sp>
        <p:nvSpPr>
          <p:cNvPr id="7" name="TextBox 6"/>
          <p:cNvSpPr txBox="1"/>
          <p:nvPr/>
        </p:nvSpPr>
        <p:spPr>
          <a:xfrm>
            <a:off x="0" y="1272507"/>
            <a:ext cx="8821269" cy="5632311"/>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400" dirty="0">
                <a:latin typeface="Franklin Gothic Book" panose="020B0503020102020204" pitchFamily="34" charset="0"/>
              </a:rPr>
              <a:t>The Detroit Water &amp; Sewerage Department (DWSD) </a:t>
            </a:r>
            <a:r>
              <a:rPr lang="en-US" sz="1400" b="1" dirty="0" smtClean="0">
                <a:latin typeface="Franklin Gothic Book" panose="020B0503020102020204" pitchFamily="34" charset="0"/>
              </a:rPr>
              <a:t>announced </a:t>
            </a:r>
            <a:r>
              <a:rPr lang="en-US" sz="1400" b="1" dirty="0">
                <a:latin typeface="Franklin Gothic Book" panose="020B0503020102020204" pitchFamily="34" charset="0"/>
              </a:rPr>
              <a:t>key leadership </a:t>
            </a:r>
            <a:r>
              <a:rPr lang="en-US" sz="1400" b="1" dirty="0" smtClean="0">
                <a:latin typeface="Franklin Gothic Book" panose="020B0503020102020204" pitchFamily="34" charset="0"/>
              </a:rPr>
              <a:t>changes to </a:t>
            </a:r>
            <a:r>
              <a:rPr lang="en-US" sz="1400" b="1" dirty="0">
                <a:latin typeface="Franklin Gothic Book" panose="020B0503020102020204" pitchFamily="34" charset="0"/>
              </a:rPr>
              <a:t>further improve </a:t>
            </a:r>
            <a:r>
              <a:rPr lang="en-US" sz="1400" b="1" dirty="0" smtClean="0">
                <a:latin typeface="Franklin Gothic Book" panose="020B0503020102020204" pitchFamily="34" charset="0"/>
              </a:rPr>
              <a:t>operations</a:t>
            </a:r>
            <a:r>
              <a:rPr lang="en-US" sz="1400" dirty="0" smtClean="0">
                <a:latin typeface="Franklin Gothic Book" panose="020B0503020102020204" pitchFamily="34" charset="0"/>
              </a:rPr>
              <a:t> </a:t>
            </a:r>
            <a:r>
              <a:rPr lang="en-US" sz="1400" dirty="0">
                <a:latin typeface="Franklin Gothic Book" panose="020B0503020102020204" pitchFamily="34" charset="0"/>
              </a:rPr>
              <a:t>under </a:t>
            </a:r>
            <a:r>
              <a:rPr lang="en-US" sz="1400" dirty="0" smtClean="0">
                <a:latin typeface="Franklin Gothic Book" panose="020B0503020102020204" pitchFamily="34" charset="0"/>
              </a:rPr>
              <a:t>its </a:t>
            </a:r>
            <a:r>
              <a:rPr lang="en-US" sz="1400" dirty="0">
                <a:latin typeface="Franklin Gothic Book" panose="020B0503020102020204" pitchFamily="34" charset="0"/>
              </a:rPr>
              <a:t>new business </a:t>
            </a:r>
            <a:r>
              <a:rPr lang="en-US" sz="1400" dirty="0" smtClean="0">
                <a:latin typeface="Franklin Gothic Book" panose="020B0503020102020204" pitchFamily="34" charset="0"/>
              </a:rPr>
              <a:t>model created in 2016 after the bifurcation with the Great lakes Water Authority.</a:t>
            </a:r>
          </a:p>
          <a:p>
            <a:pPr marL="800100" lvl="1" indent="-342900">
              <a:buClr>
                <a:srgbClr val="279989"/>
              </a:buClr>
              <a:buFont typeface="Courier New" panose="02070309020205020404" pitchFamily="49" charset="0"/>
              <a:buChar char="o"/>
            </a:pPr>
            <a:r>
              <a:rPr lang="en-US" sz="1200" dirty="0" smtClean="0">
                <a:latin typeface="Franklin Gothic Book" panose="020B0503020102020204" pitchFamily="34" charset="0"/>
              </a:rPr>
              <a:t>Robert Presnell transitioned to </a:t>
            </a:r>
            <a:r>
              <a:rPr lang="en-US" sz="1200" dirty="0">
                <a:latin typeface="Franklin Gothic Book" panose="020B0503020102020204" pitchFamily="34" charset="0"/>
              </a:rPr>
              <a:t>a newly created role, </a:t>
            </a:r>
            <a:r>
              <a:rPr lang="en-US" sz="1200" dirty="0" smtClean="0">
                <a:latin typeface="Franklin Gothic Book" panose="020B0503020102020204" pitchFamily="34" charset="0"/>
              </a:rPr>
              <a:t>Chief Innovation </a:t>
            </a:r>
            <a:r>
              <a:rPr lang="en-US" sz="1200" dirty="0">
                <a:latin typeface="Franklin Gothic Book" panose="020B0503020102020204" pitchFamily="34" charset="0"/>
              </a:rPr>
              <a:t>and </a:t>
            </a:r>
            <a:r>
              <a:rPr lang="en-US" sz="1200" dirty="0" smtClean="0">
                <a:latin typeface="Franklin Gothic Book" panose="020B0503020102020204" pitchFamily="34" charset="0"/>
              </a:rPr>
              <a:t>Transformation Officer</a:t>
            </a:r>
            <a:r>
              <a:rPr lang="en-US" sz="1200" dirty="0">
                <a:latin typeface="Franklin Gothic Book" panose="020B0503020102020204" pitchFamily="34" charset="0"/>
              </a:rPr>
              <a:t>, and will be responsible for enhancing the customer experience and improving business process through key </a:t>
            </a:r>
            <a:r>
              <a:rPr lang="en-US" sz="1200" dirty="0" smtClean="0">
                <a:latin typeface="Franklin Gothic Book" panose="020B0503020102020204" pitchFamily="34" charset="0"/>
              </a:rPr>
              <a:t>initiatives.</a:t>
            </a:r>
          </a:p>
          <a:p>
            <a:pPr marL="800100" lvl="1" indent="-342900">
              <a:buClr>
                <a:srgbClr val="279989"/>
              </a:buClr>
              <a:buFont typeface="Courier New" panose="02070309020205020404" pitchFamily="49" charset="0"/>
              <a:buChar char="o"/>
            </a:pPr>
            <a:r>
              <a:rPr lang="en-US" sz="1200" dirty="0" smtClean="0">
                <a:latin typeface="Franklin Gothic Book" panose="020B0503020102020204" pitchFamily="34" charset="0"/>
              </a:rPr>
              <a:t>Timothy </a:t>
            </a:r>
            <a:r>
              <a:rPr lang="en-US" sz="1200" dirty="0">
                <a:latin typeface="Franklin Gothic Book" panose="020B0503020102020204" pitchFamily="34" charset="0"/>
              </a:rPr>
              <a:t>Cavitt has been hired as the </a:t>
            </a:r>
            <a:r>
              <a:rPr lang="en-US" sz="1200" dirty="0" smtClean="0">
                <a:latin typeface="Franklin Gothic Book" panose="020B0503020102020204" pitchFamily="34" charset="0"/>
              </a:rPr>
              <a:t>Chief </a:t>
            </a:r>
            <a:r>
              <a:rPr lang="en-US" sz="1200" dirty="0">
                <a:latin typeface="Franklin Gothic Book" panose="020B0503020102020204" pitchFamily="34" charset="0"/>
              </a:rPr>
              <a:t>O</a:t>
            </a:r>
            <a:r>
              <a:rPr lang="en-US" sz="1200" dirty="0" smtClean="0">
                <a:latin typeface="Franklin Gothic Book" panose="020B0503020102020204" pitchFamily="34" charset="0"/>
              </a:rPr>
              <a:t>perating Officer </a:t>
            </a:r>
            <a:r>
              <a:rPr lang="en-US" sz="1200" dirty="0">
                <a:latin typeface="Franklin Gothic Book" panose="020B0503020102020204" pitchFamily="34" charset="0"/>
              </a:rPr>
              <a:t>and will oversee several operating </a:t>
            </a:r>
            <a:r>
              <a:rPr lang="en-US" sz="1200" dirty="0" smtClean="0">
                <a:latin typeface="Franklin Gothic Book" panose="020B0503020102020204" pitchFamily="34" charset="0"/>
              </a:rPr>
              <a:t>groups.</a:t>
            </a:r>
          </a:p>
          <a:p>
            <a:pPr lvl="1">
              <a:buClr>
                <a:srgbClr val="279989"/>
              </a:buClr>
            </a:pPr>
            <a:endParaRPr lang="en-US" sz="10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Recognizing the success of WRAP (Water Residential Assistance Program) while there remains ongoing needs in the community, DWSD will ask Detroit </a:t>
            </a:r>
            <a:r>
              <a:rPr lang="en-US" sz="1400" dirty="0">
                <a:latin typeface="Franklin Gothic Book" panose="020B0503020102020204" pitchFamily="34" charset="0"/>
              </a:rPr>
              <a:t>City Council and the </a:t>
            </a:r>
            <a:r>
              <a:rPr lang="en-US" sz="1400" dirty="0" smtClean="0">
                <a:latin typeface="Franklin Gothic Book" panose="020B0503020102020204" pitchFamily="34" charset="0"/>
              </a:rPr>
              <a:t>GLWA board </a:t>
            </a:r>
            <a:r>
              <a:rPr lang="en-US" sz="1400" dirty="0">
                <a:latin typeface="Franklin Gothic Book" panose="020B0503020102020204" pitchFamily="34" charset="0"/>
              </a:rPr>
              <a:t>to approve a revision to the lease agreement between the City of Detroit and GLWA to expand </a:t>
            </a:r>
            <a:r>
              <a:rPr lang="en-US" sz="1400" dirty="0" smtClean="0">
                <a:latin typeface="Franklin Gothic Book" panose="020B0503020102020204" pitchFamily="34" charset="0"/>
              </a:rPr>
              <a:t>WRAP, which includes the following:</a:t>
            </a:r>
          </a:p>
          <a:p>
            <a:pPr marL="742950" lvl="1" indent="-285750">
              <a:buClr>
                <a:srgbClr val="279989"/>
              </a:buClr>
              <a:buFont typeface="Courier New" panose="02070309020205020404" pitchFamily="49" charset="0"/>
              <a:buChar char="o"/>
            </a:pPr>
            <a:r>
              <a:rPr lang="en-US" sz="1200" dirty="0" smtClean="0">
                <a:latin typeface="Franklin Gothic Book" panose="020B0503020102020204" pitchFamily="34" charset="0"/>
              </a:rPr>
              <a:t>Open eligibility </a:t>
            </a:r>
            <a:r>
              <a:rPr lang="en-US" sz="1200" dirty="0">
                <a:latin typeface="Franklin Gothic Book" panose="020B0503020102020204" pitchFamily="34" charset="0"/>
              </a:rPr>
              <a:t>to more residential households </a:t>
            </a:r>
            <a:r>
              <a:rPr lang="en-US" sz="1200" dirty="0" smtClean="0">
                <a:latin typeface="Franklin Gothic Book" panose="020B0503020102020204" pitchFamily="34" charset="0"/>
              </a:rPr>
              <a:t>by</a:t>
            </a:r>
            <a:br>
              <a:rPr lang="en-US" sz="1200" dirty="0" smtClean="0">
                <a:latin typeface="Franklin Gothic Book" panose="020B0503020102020204" pitchFamily="34" charset="0"/>
              </a:rPr>
            </a:br>
            <a:r>
              <a:rPr lang="en-US" sz="1200" dirty="0" smtClean="0">
                <a:latin typeface="Franklin Gothic Book" panose="020B0503020102020204" pitchFamily="34" charset="0"/>
              </a:rPr>
              <a:t>expanding </a:t>
            </a:r>
            <a:r>
              <a:rPr lang="en-US" sz="1200" dirty="0">
                <a:latin typeface="Franklin Gothic Book" panose="020B0503020102020204" pitchFamily="34" charset="0"/>
              </a:rPr>
              <a:t>the qualifications from 150% of </a:t>
            </a:r>
            <a:r>
              <a:rPr lang="en-US" sz="1200" dirty="0" smtClean="0">
                <a:latin typeface="Franklin Gothic Book" panose="020B0503020102020204" pitchFamily="34" charset="0"/>
              </a:rPr>
              <a:t>poverty</a:t>
            </a:r>
            <a:br>
              <a:rPr lang="en-US" sz="1200" dirty="0" smtClean="0">
                <a:latin typeface="Franklin Gothic Book" panose="020B0503020102020204" pitchFamily="34" charset="0"/>
              </a:rPr>
            </a:br>
            <a:r>
              <a:rPr lang="en-US" sz="1200" dirty="0" smtClean="0">
                <a:latin typeface="Franklin Gothic Book" panose="020B0503020102020204" pitchFamily="34" charset="0"/>
              </a:rPr>
              <a:t>level </a:t>
            </a:r>
            <a:r>
              <a:rPr lang="en-US" sz="1200" dirty="0">
                <a:latin typeface="Franklin Gothic Book" panose="020B0503020102020204" pitchFamily="34" charset="0"/>
              </a:rPr>
              <a:t>to 200% of poverty </a:t>
            </a:r>
            <a:r>
              <a:rPr lang="en-US" sz="1200" dirty="0" smtClean="0">
                <a:latin typeface="Franklin Gothic Book" panose="020B0503020102020204" pitchFamily="34" charset="0"/>
              </a:rPr>
              <a:t>level; therefore</a:t>
            </a:r>
            <a:r>
              <a:rPr lang="en-US" sz="1200" dirty="0">
                <a:latin typeface="Franklin Gothic Book" panose="020B0503020102020204" pitchFamily="34" charset="0"/>
              </a:rPr>
              <a:t>, </a:t>
            </a:r>
            <a:r>
              <a:rPr lang="en-US" sz="1200" dirty="0" smtClean="0">
                <a:latin typeface="Franklin Gothic Book" panose="020B0503020102020204" pitchFamily="34" charset="0"/>
              </a:rPr>
              <a:t>a</a:t>
            </a:r>
            <a:br>
              <a:rPr lang="en-US" sz="1200" dirty="0" smtClean="0">
                <a:latin typeface="Franklin Gothic Book" panose="020B0503020102020204" pitchFamily="34" charset="0"/>
              </a:rPr>
            </a:br>
            <a:r>
              <a:rPr lang="en-US" sz="1200" dirty="0" smtClean="0">
                <a:latin typeface="Franklin Gothic Book" panose="020B0503020102020204" pitchFamily="34" charset="0"/>
              </a:rPr>
              <a:t>four-member </a:t>
            </a:r>
            <a:r>
              <a:rPr lang="en-US" sz="1200" dirty="0">
                <a:latin typeface="Franklin Gothic Book" panose="020B0503020102020204" pitchFamily="34" charset="0"/>
              </a:rPr>
              <a:t>household with a $50,000 </a:t>
            </a:r>
            <a:r>
              <a:rPr lang="en-US" sz="1200" dirty="0" smtClean="0">
                <a:latin typeface="Franklin Gothic Book" panose="020B0503020102020204" pitchFamily="34" charset="0"/>
              </a:rPr>
              <a:t>annual</a:t>
            </a:r>
            <a:br>
              <a:rPr lang="en-US" sz="1200" dirty="0" smtClean="0">
                <a:latin typeface="Franklin Gothic Book" panose="020B0503020102020204" pitchFamily="34" charset="0"/>
              </a:rPr>
            </a:br>
            <a:r>
              <a:rPr lang="en-US" sz="1200" dirty="0" smtClean="0">
                <a:latin typeface="Franklin Gothic Book" panose="020B0503020102020204" pitchFamily="34" charset="0"/>
              </a:rPr>
              <a:t>income </a:t>
            </a:r>
            <a:r>
              <a:rPr lang="en-US" sz="1200" dirty="0">
                <a:latin typeface="Franklin Gothic Book" panose="020B0503020102020204" pitchFamily="34" charset="0"/>
              </a:rPr>
              <a:t>will now be </a:t>
            </a:r>
            <a:r>
              <a:rPr lang="en-US" sz="1200" dirty="0" smtClean="0">
                <a:latin typeface="Franklin Gothic Book" panose="020B0503020102020204" pitchFamily="34" charset="0"/>
              </a:rPr>
              <a:t>eligible;</a:t>
            </a:r>
          </a:p>
          <a:p>
            <a:pPr marL="742950" lvl="1" indent="-285750">
              <a:buClr>
                <a:srgbClr val="279989"/>
              </a:buClr>
              <a:buFont typeface="Courier New" panose="02070309020205020404" pitchFamily="49" charset="0"/>
              <a:buChar char="o"/>
            </a:pPr>
            <a:r>
              <a:rPr lang="en-US" sz="1200" dirty="0" smtClean="0">
                <a:latin typeface="Franklin Gothic Book" panose="020B0503020102020204" pitchFamily="34" charset="0"/>
              </a:rPr>
              <a:t>Double </a:t>
            </a:r>
            <a:r>
              <a:rPr lang="en-US" sz="1200" dirty="0">
                <a:latin typeface="Franklin Gothic Book" panose="020B0503020102020204" pitchFamily="34" charset="0"/>
              </a:rPr>
              <a:t>annual funding for Detroit from $2.4 </a:t>
            </a:r>
            <a:r>
              <a:rPr lang="en-US" sz="1200" dirty="0" smtClean="0">
                <a:latin typeface="Franklin Gothic Book" panose="020B0503020102020204" pitchFamily="34" charset="0"/>
              </a:rPr>
              <a:t>million</a:t>
            </a:r>
            <a:br>
              <a:rPr lang="en-US" sz="1200" dirty="0" smtClean="0">
                <a:latin typeface="Franklin Gothic Book" panose="020B0503020102020204" pitchFamily="34" charset="0"/>
              </a:rPr>
            </a:br>
            <a:r>
              <a:rPr lang="en-US" sz="1200" dirty="0" smtClean="0">
                <a:latin typeface="Franklin Gothic Book" panose="020B0503020102020204" pitchFamily="34" charset="0"/>
              </a:rPr>
              <a:t>to</a:t>
            </a:r>
            <a:r>
              <a:rPr lang="en-US" sz="1200" dirty="0">
                <a:latin typeface="Franklin Gothic Book" panose="020B0503020102020204" pitchFamily="34" charset="0"/>
              </a:rPr>
              <a:t> </a:t>
            </a:r>
            <a:r>
              <a:rPr lang="en-US" sz="1200" dirty="0" smtClean="0">
                <a:latin typeface="Franklin Gothic Book" panose="020B0503020102020204" pitchFamily="34" charset="0"/>
              </a:rPr>
              <a:t>$5 million;</a:t>
            </a:r>
          </a:p>
          <a:p>
            <a:pPr marL="742950" lvl="1" indent="-285750">
              <a:buClr>
                <a:srgbClr val="279989"/>
              </a:buClr>
              <a:buFont typeface="Courier New" panose="02070309020205020404" pitchFamily="49" charset="0"/>
              <a:buChar char="o"/>
            </a:pPr>
            <a:r>
              <a:rPr lang="en-US" sz="1200" dirty="0" smtClean="0">
                <a:latin typeface="Franklin Gothic Book" panose="020B0503020102020204" pitchFamily="34" charset="0"/>
              </a:rPr>
              <a:t>Increase </a:t>
            </a:r>
            <a:r>
              <a:rPr lang="en-US" sz="1200" dirty="0">
                <a:latin typeface="Franklin Gothic Book" panose="020B0503020102020204" pitchFamily="34" charset="0"/>
              </a:rPr>
              <a:t>the minor home plumbing repairs </a:t>
            </a:r>
            <a:r>
              <a:rPr lang="en-US" sz="1200" dirty="0" smtClean="0">
                <a:latin typeface="Franklin Gothic Book" panose="020B0503020102020204" pitchFamily="34" charset="0"/>
              </a:rPr>
              <a:t>from</a:t>
            </a:r>
            <a:br>
              <a:rPr lang="en-US" sz="1200" dirty="0" smtClean="0">
                <a:latin typeface="Franklin Gothic Book" panose="020B0503020102020204" pitchFamily="34" charset="0"/>
              </a:rPr>
            </a:br>
            <a:r>
              <a:rPr lang="en-US" sz="1200" dirty="0" smtClean="0">
                <a:latin typeface="Franklin Gothic Book" panose="020B0503020102020204" pitchFamily="34" charset="0"/>
              </a:rPr>
              <a:t>$1,000 </a:t>
            </a:r>
            <a:r>
              <a:rPr lang="en-US" sz="1200" dirty="0">
                <a:latin typeface="Franklin Gothic Book" panose="020B0503020102020204" pitchFamily="34" charset="0"/>
              </a:rPr>
              <a:t>maximum to $</a:t>
            </a:r>
            <a:r>
              <a:rPr lang="en-US" sz="1200" dirty="0" smtClean="0">
                <a:latin typeface="Franklin Gothic Book" panose="020B0503020102020204" pitchFamily="34" charset="0"/>
              </a:rPr>
              <a:t>1,500. on average to replace</a:t>
            </a:r>
            <a:br>
              <a:rPr lang="en-US" sz="1200" dirty="0" smtClean="0">
                <a:latin typeface="Franklin Gothic Book" panose="020B0503020102020204" pitchFamily="34" charset="0"/>
              </a:rPr>
            </a:br>
            <a:r>
              <a:rPr lang="en-US" sz="1200" dirty="0" smtClean="0">
                <a:latin typeface="Franklin Gothic Book" panose="020B0503020102020204" pitchFamily="34" charset="0"/>
              </a:rPr>
              <a:t>inefficient fixture and fix leaks which cause high</a:t>
            </a:r>
            <a:br>
              <a:rPr lang="en-US" sz="1200" dirty="0" smtClean="0">
                <a:latin typeface="Franklin Gothic Book" panose="020B0503020102020204" pitchFamily="34" charset="0"/>
              </a:rPr>
            </a:br>
            <a:r>
              <a:rPr lang="en-US" sz="1200" dirty="0" smtClean="0">
                <a:latin typeface="Franklin Gothic Book" panose="020B0503020102020204" pitchFamily="34" charset="0"/>
              </a:rPr>
              <a:t>water and sewer bills; and</a:t>
            </a:r>
          </a:p>
          <a:p>
            <a:pPr marL="742950" lvl="1" indent="-285750">
              <a:buClr>
                <a:srgbClr val="279989"/>
              </a:buClr>
              <a:buFont typeface="Courier New" panose="02070309020205020404" pitchFamily="49" charset="0"/>
              <a:buChar char="o"/>
            </a:pPr>
            <a:r>
              <a:rPr lang="en-US" sz="1200" dirty="0" smtClean="0">
                <a:latin typeface="Franklin Gothic Book" panose="020B0503020102020204" pitchFamily="34" charset="0"/>
              </a:rPr>
              <a:t>Benefit an estimated 5,000 more households</a:t>
            </a:r>
            <a:br>
              <a:rPr lang="en-US" sz="1200" dirty="0" smtClean="0">
                <a:latin typeface="Franklin Gothic Book" panose="020B0503020102020204" pitchFamily="34" charset="0"/>
              </a:rPr>
            </a:br>
            <a:r>
              <a:rPr lang="en-US" sz="1200" dirty="0" smtClean="0">
                <a:latin typeface="Franklin Gothic Book" panose="020B0503020102020204" pitchFamily="34" charset="0"/>
              </a:rPr>
              <a:t>annually in Detroit to maintain their water service.</a:t>
            </a:r>
          </a:p>
          <a:p>
            <a:pPr>
              <a:buClr>
                <a:srgbClr val="279989"/>
              </a:buClr>
            </a:pPr>
            <a:endParaRPr lang="en-US" sz="12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DWSD will produce with its agency of record, MCCI, a video series that educates customers about the water and sewer systems and their responsibility and clear up misinformation.</a:t>
            </a:r>
            <a:endParaRPr lang="en-US" sz="1200" dirty="0">
              <a:latin typeface="Franklin Gothic Book" panose="020B0503020102020204" pitchFamily="34" charset="0"/>
            </a:endParaRPr>
          </a:p>
          <a:p>
            <a:pPr marL="800100" lvl="1" indent="-342900">
              <a:buClr>
                <a:srgbClr val="279989"/>
              </a:buClr>
              <a:buFont typeface="Courier New" panose="02070309020205020404" pitchFamily="49" charset="0"/>
              <a:buChar char="o"/>
            </a:pPr>
            <a:r>
              <a:rPr lang="en-US" sz="1200" dirty="0" smtClean="0">
                <a:latin typeface="Franklin Gothic Book" panose="020B0503020102020204" pitchFamily="34" charset="0"/>
              </a:rPr>
              <a:t>The image at the right is screenshot of the first “DWSD Director Shares the Facts” video.</a:t>
            </a:r>
          </a:p>
          <a:p>
            <a:pPr marL="800100" lvl="1" indent="-342900">
              <a:buClr>
                <a:srgbClr val="279989"/>
              </a:buClr>
              <a:buFont typeface="Courier New" panose="02070309020205020404" pitchFamily="49" charset="0"/>
              <a:buChar char="o"/>
            </a:pPr>
            <a:endParaRPr lang="en-US" sz="800" dirty="0">
              <a:latin typeface="Franklin Gothic Book" panose="020B0503020102020204" pitchFamily="34" charset="0"/>
            </a:endParaRPr>
          </a:p>
        </p:txBody>
      </p:sp>
      <p:pic>
        <p:nvPicPr>
          <p:cNvPr id="5" name="Picture 4"/>
          <p:cNvPicPr>
            <a:picLocks noChangeAspect="1"/>
          </p:cNvPicPr>
          <p:nvPr/>
        </p:nvPicPr>
        <p:blipFill rotWithShape="1">
          <a:blip r:embed="rId3"/>
          <a:srcRect l="2738" t="14193" r="64305" b="19565"/>
          <a:stretch/>
        </p:blipFill>
        <p:spPr>
          <a:xfrm>
            <a:off x="4777424" y="3410948"/>
            <a:ext cx="4043845" cy="2286000"/>
          </a:xfrm>
          <a:prstGeom prst="rect">
            <a:avLst/>
          </a:prstGeom>
          <a:ln w="12700">
            <a:solidFill>
              <a:srgbClr val="279989"/>
            </a:solidFill>
          </a:ln>
        </p:spPr>
      </p:pic>
    </p:spTree>
    <p:extLst>
      <p:ext uri="{BB962C8B-B14F-4D97-AF65-F5344CB8AC3E}">
        <p14:creationId xmlns:p14="http://schemas.microsoft.com/office/powerpoint/2010/main" val="4120786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Customer Care</a:t>
            </a:r>
            <a:endParaRPr lang="en-US" b="1" dirty="0">
              <a:solidFill>
                <a:schemeClr val="bg1"/>
              </a:solidFill>
              <a:latin typeface="Franklin Gothic Book" panose="020B05030201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4458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5</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Number of Active Accounts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119562" y="5913719"/>
            <a:ext cx="5790171" cy="523220"/>
          </a:xfrm>
          <a:prstGeom prst="rect">
            <a:avLst/>
          </a:prstGeom>
          <a:noFill/>
          <a:ln>
            <a:solidFill>
              <a:srgbClr val="279989"/>
            </a:solidFill>
          </a:ln>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Vacant parcels, parking lots and other properties with no need for water service, receive stormwater charges only (drainage).</a:t>
            </a:r>
          </a:p>
        </p:txBody>
      </p:sp>
      <p:graphicFrame>
        <p:nvGraphicFramePr>
          <p:cNvPr id="12" name="Chart Placeholder 10"/>
          <p:cNvGraphicFramePr>
            <a:graphicFrameLocks/>
          </p:cNvGraphicFramePr>
          <p:nvPr>
            <p:extLst>
              <p:ext uri="{D42A27DB-BD31-4B8C-83A1-F6EECF244321}">
                <p14:modId xmlns:p14="http://schemas.microsoft.com/office/powerpoint/2010/main" val="1800723652"/>
              </p:ext>
            </p:extLst>
          </p:nvPr>
        </p:nvGraphicFramePr>
        <p:xfrm>
          <a:off x="4542601" y="1647028"/>
          <a:ext cx="4601399" cy="3403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Placeholder 10"/>
          <p:cNvGraphicFramePr>
            <a:graphicFrameLocks/>
          </p:cNvGraphicFramePr>
          <p:nvPr>
            <p:extLst>
              <p:ext uri="{D42A27DB-BD31-4B8C-83A1-F6EECF244321}">
                <p14:modId xmlns:p14="http://schemas.microsoft.com/office/powerpoint/2010/main" val="2228737502"/>
              </p:ext>
            </p:extLst>
          </p:nvPr>
        </p:nvGraphicFramePr>
        <p:xfrm>
          <a:off x="-95006" y="1475854"/>
          <a:ext cx="4832847" cy="3574263"/>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a:extLst>
              <a:ext uri="{FF2B5EF4-FFF2-40B4-BE49-F238E27FC236}">
                <a16:creationId xmlns:a16="http://schemas.microsoft.com/office/drawing/2014/main" id="{E590F077-668A-014E-8A04-A74DC22BB83E}"/>
              </a:ext>
            </a:extLst>
          </p:cNvPr>
          <p:cNvSpPr txBox="1">
            <a:spLocks/>
          </p:cNvSpPr>
          <p:nvPr/>
        </p:nvSpPr>
        <p:spPr>
          <a:xfrm>
            <a:off x="400593" y="1475854"/>
            <a:ext cx="8368937" cy="37685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219784"/>
              </a:buClr>
              <a:buSzTx/>
              <a:buFontTx/>
              <a:buNone/>
              <a:tabLst/>
              <a:defRPr sz="1800" b="0" i="0" kern="1200">
                <a:solidFill>
                  <a:schemeClr val="tx1">
                    <a:lumMod val="85000"/>
                    <a:lumOff val="1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219784"/>
              </a:buClr>
              <a:buFont typeface=".Lucida Grande UI Regular"/>
              <a:buChar char="▪"/>
              <a:defRPr sz="1600" b="0" i="0" kern="1200">
                <a:solidFill>
                  <a:schemeClr val="tx1">
                    <a:lumMod val="85000"/>
                    <a:lumOff val="1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219784"/>
              </a:buClr>
              <a:buFont typeface="Arial" panose="020B0604020202020204" pitchFamily="34" charset="0"/>
              <a:buChar char="•"/>
              <a:defRPr sz="1400" b="0" i="0" kern="1200">
                <a:solidFill>
                  <a:schemeClr val="tx1">
                    <a:lumMod val="85000"/>
                    <a:lumOff val="1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219784"/>
              </a:buClr>
              <a:buFont typeface="Courier New" panose="02070309020205020404" pitchFamily="49" charset="0"/>
              <a:buChar char="o"/>
              <a:defRPr sz="1200" b="0" i="0" kern="1200">
                <a:solidFill>
                  <a:schemeClr val="tx1">
                    <a:lumMod val="85000"/>
                    <a:lumOff val="1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219784"/>
              </a:buClr>
              <a:buFont typeface="System Font Regular"/>
              <a:buChar char="⁃"/>
              <a:defRPr sz="1200" b="0" i="0" kern="1200">
                <a:solidFill>
                  <a:schemeClr val="tx1">
                    <a:lumMod val="85000"/>
                    <a:lumOff val="1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Active </a:t>
            </a:r>
            <a:r>
              <a:rPr lang="en-US" b="1" dirty="0" smtClean="0">
                <a:solidFill>
                  <a:srgbClr val="27999D"/>
                </a:solidFill>
              </a:rPr>
              <a:t>Residential </a:t>
            </a:r>
            <a:r>
              <a:rPr lang="en-US" b="1" dirty="0" smtClean="0"/>
              <a:t>Accounts                                          Active </a:t>
            </a:r>
            <a:r>
              <a:rPr lang="en-US" b="1" dirty="0" smtClean="0">
                <a:solidFill>
                  <a:srgbClr val="27999D"/>
                </a:solidFill>
              </a:rPr>
              <a:t>Non-Residential</a:t>
            </a:r>
            <a:r>
              <a:rPr lang="en-US" b="1" dirty="0" smtClean="0">
                <a:solidFill>
                  <a:schemeClr val="tx1"/>
                </a:solidFill>
              </a:rPr>
              <a:t> Accounts</a:t>
            </a:r>
            <a:endParaRPr lang="en-US" dirty="0">
              <a:solidFill>
                <a:schemeClr val="tx1"/>
              </a:solidFill>
            </a:endParaRPr>
          </a:p>
        </p:txBody>
      </p:sp>
    </p:spTree>
    <p:extLst>
      <p:ext uri="{BB962C8B-B14F-4D97-AF65-F5344CB8AC3E}">
        <p14:creationId xmlns:p14="http://schemas.microsoft.com/office/powerpoint/2010/main" val="263276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6</a:t>
            </a:r>
            <a:endParaRPr lang="en-US" dirty="0"/>
          </a:p>
        </p:txBody>
      </p:sp>
      <p:sp>
        <p:nvSpPr>
          <p:cNvPr id="13" name="TextBox 12"/>
          <p:cNvSpPr txBox="1"/>
          <p:nvPr/>
        </p:nvSpPr>
        <p:spPr>
          <a:xfrm rot="16200000">
            <a:off x="-656475" y="1927667"/>
            <a:ext cx="1617751"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Number of Transactions</a:t>
            </a:r>
            <a:endParaRPr lang="en-US" sz="1100" dirty="0">
              <a:solidFill>
                <a:schemeClr val="tx1">
                  <a:lumMod val="75000"/>
                  <a:lumOff val="25000"/>
                </a:schemeClr>
              </a:solidFill>
              <a:latin typeface="Franklin Gothic Book" panose="020B0503020102020204" pitchFamily="34" charset="0"/>
            </a:endParaRP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graphicFrame>
        <p:nvGraphicFramePr>
          <p:cNvPr id="6" name="Chart 5"/>
          <p:cNvGraphicFramePr/>
          <p:nvPr>
            <p:extLst>
              <p:ext uri="{D42A27DB-BD31-4B8C-83A1-F6EECF244321}">
                <p14:modId xmlns:p14="http://schemas.microsoft.com/office/powerpoint/2010/main" val="577510531"/>
              </p:ext>
            </p:extLst>
          </p:nvPr>
        </p:nvGraphicFramePr>
        <p:xfrm>
          <a:off x="247681" y="709629"/>
          <a:ext cx="4835936" cy="3223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1099337560"/>
              </p:ext>
            </p:extLst>
          </p:nvPr>
        </p:nvGraphicFramePr>
        <p:xfrm>
          <a:off x="4687280" y="3620185"/>
          <a:ext cx="4414385" cy="2942923"/>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A4551F2D-87A5-4144-B73E-642850CDE87C}"/>
              </a:ext>
            </a:extLst>
          </p:cNvPr>
          <p:cNvSpPr txBox="1">
            <a:spLocks/>
          </p:cNvSpPr>
          <p:nvPr/>
        </p:nvSpPr>
        <p:spPr>
          <a:xfrm>
            <a:off x="152400" y="1559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Transactions</a:t>
            </a:r>
            <a:endParaRPr lang="en-US" sz="2500" b="1" dirty="0">
              <a:solidFill>
                <a:srgbClr val="138F7E"/>
              </a:solidFill>
              <a:latin typeface="Franklin Gothic Book" panose="020B0503020102020204" pitchFamily="34" charset="0"/>
            </a:endParaRPr>
          </a:p>
        </p:txBody>
      </p:sp>
      <p:sp>
        <p:nvSpPr>
          <p:cNvPr id="20" name="TextBox 19"/>
          <p:cNvSpPr txBox="1"/>
          <p:nvPr/>
        </p:nvSpPr>
        <p:spPr>
          <a:xfrm rot="16200000">
            <a:off x="3902926" y="5040926"/>
            <a:ext cx="1245854"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Millions of Dollars</a:t>
            </a:r>
            <a:endParaRPr lang="en-US" sz="1100" dirty="0">
              <a:solidFill>
                <a:schemeClr val="tx1">
                  <a:lumMod val="75000"/>
                  <a:lumOff val="25000"/>
                </a:schemeClr>
              </a:solidFill>
              <a:latin typeface="Franklin Gothic Book" panose="020B0503020102020204" pitchFamily="34" charset="0"/>
            </a:endParaRPr>
          </a:p>
        </p:txBody>
      </p:sp>
      <p:sp>
        <p:nvSpPr>
          <p:cNvPr id="10" name="TextBox 9"/>
          <p:cNvSpPr txBox="1"/>
          <p:nvPr/>
        </p:nvSpPr>
        <p:spPr>
          <a:xfrm>
            <a:off x="33645" y="5308305"/>
            <a:ext cx="3852555" cy="1015663"/>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Franklin Gothic Book" panose="020B0503020102020204" pitchFamily="34" charset="0"/>
              </a:rPr>
              <a:t>DWSD changed back-end processing to further improve business practices long term. As a result, the short-term impact reduced in-person transactions during the month of November and December. We expect an increase in transactions in January to catch up to the shortfall.</a:t>
            </a:r>
          </a:p>
        </p:txBody>
      </p:sp>
      <p:cxnSp>
        <p:nvCxnSpPr>
          <p:cNvPr id="11" name="Straight Connector 10"/>
          <p:cNvCxnSpPr/>
          <p:nvPr/>
        </p:nvCxnSpPr>
        <p:spPr>
          <a:xfrm flipH="1">
            <a:off x="72224" y="5284028"/>
            <a:ext cx="374904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Field Services</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09537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8</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Fire Hydrant Maintenance</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700340" y="4733500"/>
            <a:ext cx="6072496" cy="276999"/>
          </a:xfrm>
          <a:prstGeom prst="rect">
            <a:avLst/>
          </a:prstGeom>
          <a:noFill/>
        </p:spPr>
        <p:txBody>
          <a:bodyPr wrap="none" rtlCol="0">
            <a:spAutoFit/>
          </a:bodyPr>
          <a:lstStyle/>
          <a:p>
            <a:r>
              <a:rPr lang="en-US" sz="1200" dirty="0" smtClean="0">
                <a:solidFill>
                  <a:schemeClr val="accent1">
                    <a:lumMod val="75000"/>
                  </a:schemeClr>
                </a:solidFill>
                <a:latin typeface="Wingdings" panose="05000000000000000000" pitchFamily="2" charset="2"/>
              </a:rPr>
              <a:t>n</a:t>
            </a:r>
            <a:r>
              <a:rPr lang="en-US" sz="1200" b="1" dirty="0" smtClean="0">
                <a:latin typeface="Franklin Gothic Book" panose="020B0503020102020204" pitchFamily="34" charset="0"/>
              </a:rPr>
              <a:t> </a:t>
            </a:r>
            <a:r>
              <a:rPr lang="en-US" sz="1200" dirty="0" smtClean="0">
                <a:latin typeface="Franklin Gothic Book" panose="020B0503020102020204" pitchFamily="34" charset="0"/>
              </a:rPr>
              <a:t>Operating Fire Hydrants    </a:t>
            </a:r>
            <a:r>
              <a:rPr lang="en-US" sz="1200" dirty="0" smtClean="0">
                <a:solidFill>
                  <a:schemeClr val="accent2">
                    <a:lumMod val="60000"/>
                    <a:lumOff val="40000"/>
                  </a:schemeClr>
                </a:solidFill>
                <a:latin typeface="Wingdings" panose="05000000000000000000" pitchFamily="2" charset="2"/>
              </a:rPr>
              <a:t>n</a:t>
            </a:r>
            <a:r>
              <a:rPr lang="en-US" sz="1200" b="1" dirty="0" smtClean="0">
                <a:latin typeface="Franklin Gothic Book" panose="020B0503020102020204" pitchFamily="34" charset="0"/>
              </a:rPr>
              <a:t> </a:t>
            </a:r>
            <a:r>
              <a:rPr lang="en-US" sz="1200" dirty="0" smtClean="0">
                <a:latin typeface="Franklin Gothic Book" panose="020B0503020102020204" pitchFamily="34" charset="0"/>
              </a:rPr>
              <a:t>Operating Hydrants </a:t>
            </a:r>
            <a:r>
              <a:rPr lang="en-US" sz="1200" dirty="0">
                <a:latin typeface="Franklin Gothic Book" panose="020B0503020102020204" pitchFamily="34" charset="0"/>
              </a:rPr>
              <a:t>with Issues </a:t>
            </a:r>
            <a:r>
              <a:rPr lang="en-US" sz="1200" dirty="0" smtClean="0">
                <a:latin typeface="Franklin Gothic Book" panose="020B0503020102020204" pitchFamily="34" charset="0"/>
              </a:rPr>
              <a:t>   </a:t>
            </a:r>
            <a:r>
              <a:rPr lang="en-US" sz="1200" dirty="0" smtClean="0">
                <a:solidFill>
                  <a:srgbClr val="C00000"/>
                </a:solidFill>
                <a:latin typeface="Wingdings" panose="05000000000000000000" pitchFamily="2" charset="2"/>
              </a:rPr>
              <a:t>n</a:t>
            </a:r>
            <a:r>
              <a:rPr lang="en-US" sz="1200" dirty="0" smtClean="0"/>
              <a:t> </a:t>
            </a:r>
            <a:r>
              <a:rPr lang="en-US" sz="1200" dirty="0" smtClean="0">
                <a:latin typeface="Franklin Gothic Book" panose="020B0503020102020204" pitchFamily="34" charset="0"/>
              </a:rPr>
              <a:t>Non-Operating Hydrants</a:t>
            </a:r>
            <a:endParaRPr lang="en-US" sz="1200" dirty="0">
              <a:latin typeface="Franklin Gothic Book" panose="020B0503020102020204" pitchFamily="34" charset="0"/>
            </a:endParaRPr>
          </a:p>
        </p:txBody>
      </p:sp>
      <p:cxnSp>
        <p:nvCxnSpPr>
          <p:cNvPr id="15" name="Straight Connector 14"/>
          <p:cNvCxnSpPr/>
          <p:nvPr/>
        </p:nvCxnSpPr>
        <p:spPr>
          <a:xfrm flipH="1">
            <a:off x="0" y="5304473"/>
            <a:ext cx="85039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4018305607"/>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0" y="5324163"/>
            <a:ext cx="7624482" cy="1261884"/>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Firefighters are inspecting hydrants, which they do annually during the fall and early winter months. The data transfers to DWSD in order to create work orders, when necessary, to repair or replace hydrants. These inspections result in an increase in work orders for the next few months while firefighters are inspecting and DWSD crews are making repairs.</a:t>
            </a:r>
          </a:p>
          <a:p>
            <a:endParaRPr lang="en-US" sz="1000" dirty="0" smtClean="0">
              <a:solidFill>
                <a:schemeClr val="tx1">
                  <a:lumMod val="75000"/>
                  <a:lumOff val="25000"/>
                </a:schemeClr>
              </a:solidFill>
              <a:latin typeface="Franklin Gothic Book" panose="020B0503020102020204" pitchFamily="34" charset="0"/>
            </a:endParaRPr>
          </a:p>
          <a:p>
            <a:r>
              <a:rPr lang="en-US" sz="1000" dirty="0" smtClean="0">
                <a:solidFill>
                  <a:schemeClr val="tx1">
                    <a:lumMod val="75000"/>
                    <a:lumOff val="25000"/>
                  </a:schemeClr>
                </a:solidFill>
                <a:latin typeface="Franklin Gothic Book" panose="020B0503020102020204" pitchFamily="34" charset="0"/>
              </a:rPr>
              <a:t>*Due to a data update, there is a change in the three categories in October versus previous months which is shown here.</a:t>
            </a:r>
            <a:endParaRPr lang="en-US" sz="10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614" t="32825" r="51783" b="51079"/>
          <a:stretch/>
        </p:blipFill>
        <p:spPr>
          <a:xfrm>
            <a:off x="8022837" y="5114412"/>
            <a:ext cx="962166" cy="1371600"/>
          </a:xfrm>
          <a:prstGeom prst="rect">
            <a:avLst/>
          </a:prstGeom>
        </p:spPr>
      </p:pic>
    </p:spTree>
    <p:extLst>
      <p:ext uri="{BB962C8B-B14F-4D97-AF65-F5344CB8AC3E}">
        <p14:creationId xmlns:p14="http://schemas.microsoft.com/office/powerpoint/2010/main" val="285051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9</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Running Water</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1668403549"/>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05014"/>
            <a:ext cx="7463246"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running water reports have decreased from prior comparable years due to the preventative maintenance programs and the several unseasonably warm days this winter. </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3210" y="5315926"/>
            <a:ext cx="5524718"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a:solidFill>
                  <a:schemeClr val="tx1">
                    <a:lumMod val="75000"/>
                    <a:lumOff val="25000"/>
                  </a:schemeClr>
                </a:solidFill>
                <a:latin typeface="Franklin Gothic Book" panose="020B0503020102020204" pitchFamily="34" charset="0"/>
              </a:rPr>
              <a:t>Resolved </a:t>
            </a:r>
            <a:r>
              <a:rPr lang="en-US" sz="1600" dirty="0" smtClean="0">
                <a:solidFill>
                  <a:schemeClr val="tx1">
                    <a:lumMod val="75000"/>
                    <a:lumOff val="25000"/>
                  </a:schemeClr>
                </a:solidFill>
                <a:latin typeface="Franklin Gothic Book" panose="020B0503020102020204" pitchFamily="34" charset="0"/>
              </a:rPr>
              <a:t>within Two Days</a:t>
            </a:r>
            <a:endParaRPr lang="en-US" sz="1600" dirty="0">
              <a:solidFill>
                <a:schemeClr val="tx1">
                  <a:lumMod val="75000"/>
                  <a:lumOff val="25000"/>
                </a:schemeClr>
              </a:solidFill>
              <a:latin typeface="Franklin Gothic Book" panose="020B05030201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97186" y="4582582"/>
            <a:ext cx="2286000" cy="1714500"/>
          </a:xfrm>
          <a:prstGeom prst="rect">
            <a:avLst/>
          </a:prstGeom>
        </p:spPr>
      </p:pic>
    </p:spTree>
    <p:extLst>
      <p:ext uri="{BB962C8B-B14F-4D97-AF65-F5344CB8AC3E}">
        <p14:creationId xmlns:p14="http://schemas.microsoft.com/office/powerpoint/2010/main" val="67054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63704</TotalTime>
  <Words>1611</Words>
  <Application>Microsoft Office PowerPoint</Application>
  <PresentationFormat>On-screen Show (4:3)</PresentationFormat>
  <Paragraphs>264</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Narrow</vt:lpstr>
      <vt:lpstr>Calibri</vt:lpstr>
      <vt:lpstr>Calibri Light</vt:lpstr>
      <vt:lpstr>Courier New</vt:lpstr>
      <vt:lpstr>Franklin Gothic Book</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2285</cp:revision>
  <cp:lastPrinted>2019-11-20T19:03:00Z</cp:lastPrinted>
  <dcterms:created xsi:type="dcterms:W3CDTF">2016-04-19T17:03:52Z</dcterms:created>
  <dcterms:modified xsi:type="dcterms:W3CDTF">2020-03-16T12:12:38Z</dcterms:modified>
</cp:coreProperties>
</file>