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sldIdLst>
    <p:sldId id="282" r:id="rId2"/>
    <p:sldId id="256" r:id="rId3"/>
    <p:sldId id="283" r:id="rId4"/>
    <p:sldId id="284" r:id="rId5"/>
    <p:sldId id="285" r:id="rId6"/>
    <p:sldId id="286" r:id="rId7"/>
    <p:sldId id="289" r:id="rId8"/>
    <p:sldId id="290" r:id="rId9"/>
    <p:sldId id="326" r:id="rId10"/>
    <p:sldId id="291" r:id="rId11"/>
    <p:sldId id="327" r:id="rId12"/>
    <p:sldId id="292" r:id="rId13"/>
    <p:sldId id="328" r:id="rId14"/>
    <p:sldId id="329" r:id="rId15"/>
    <p:sldId id="308" r:id="rId16"/>
    <p:sldId id="307" r:id="rId17"/>
    <p:sldId id="306" r:id="rId18"/>
    <p:sldId id="305" r:id="rId19"/>
    <p:sldId id="300" r:id="rId20"/>
    <p:sldId id="330" r:id="rId21"/>
    <p:sldId id="331" r:id="rId22"/>
    <p:sldId id="332" r:id="rId23"/>
    <p:sldId id="333" r:id="rId24"/>
    <p:sldId id="334" r:id="rId25"/>
    <p:sldId id="335" r:id="rId26"/>
    <p:sldId id="336" r:id="rId27"/>
    <p:sldId id="337" r:id="rId28"/>
    <p:sldId id="338" r:id="rId29"/>
    <p:sldId id="339" r:id="rId30"/>
    <p:sldId id="340" r:id="rId31"/>
    <p:sldId id="294" r:id="rId32"/>
    <p:sldId id="309" r:id="rId33"/>
    <p:sldId id="311" r:id="rId34"/>
    <p:sldId id="310" r:id="rId35"/>
    <p:sldId id="312" r:id="rId36"/>
    <p:sldId id="313" r:id="rId37"/>
    <p:sldId id="314" r:id="rId38"/>
    <p:sldId id="341" r:id="rId39"/>
    <p:sldId id="315" r:id="rId40"/>
    <p:sldId id="316" r:id="rId41"/>
    <p:sldId id="317" r:id="rId42"/>
    <p:sldId id="318" r:id="rId43"/>
    <p:sldId id="319" r:id="rId44"/>
    <p:sldId id="320" r:id="rId45"/>
    <p:sldId id="321" r:id="rId46"/>
    <p:sldId id="322" r:id="rId47"/>
    <p:sldId id="323" r:id="rId48"/>
    <p:sldId id="324" r:id="rId49"/>
    <p:sldId id="325" r:id="rId50"/>
    <p:sldId id="287" r:id="rId51"/>
    <p:sldId id="342" r:id="rId52"/>
    <p:sldId id="288" r:id="rId53"/>
    <p:sldId id="34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71204" autoAdjust="0"/>
  </p:normalViewPr>
  <p:slideViewPr>
    <p:cSldViewPr snapToGrid="0" snapToObjects="1">
      <p:cViewPr varScale="1">
        <p:scale>
          <a:sx n="82" d="100"/>
          <a:sy n="82" d="100"/>
        </p:scale>
        <p:origin x="36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87628-CC2D-4C76-A5BB-2E4DA29AF3B2}" type="doc">
      <dgm:prSet loTypeId="urn:microsoft.com/office/officeart/2005/8/layout/hProcess3" loCatId="process" qsTypeId="urn:microsoft.com/office/officeart/2005/8/quickstyle/simple1" qsCatId="simple" csTypeId="urn:microsoft.com/office/officeart/2005/8/colors/accent1_2" csCatId="accent1" phldr="1"/>
      <dgm:spPr/>
    </dgm:pt>
    <dgm:pt modelId="{3B1238B0-16DA-4ED3-B6E2-F052C7BC9BA2}">
      <dgm:prSet phldrT="[Text]"/>
      <dgm:spPr/>
      <dgm:t>
        <a:bodyPr/>
        <a:lstStyle/>
        <a:p>
          <a:r>
            <a:rPr lang="en-US" dirty="0" smtClean="0">
              <a:solidFill>
                <a:schemeClr val="bg1"/>
              </a:solidFill>
            </a:rPr>
            <a:t>Medical Marihuana Caregiver Centers (2015)</a:t>
          </a:r>
          <a:endParaRPr lang="en-US" dirty="0">
            <a:solidFill>
              <a:schemeClr val="bg1"/>
            </a:solidFill>
          </a:endParaRPr>
        </a:p>
      </dgm:t>
    </dgm:pt>
    <dgm:pt modelId="{4A0A3EF3-4278-4855-9FCE-FE17E981F3B4}" type="parTrans" cxnId="{359AA1F2-60A8-4DFB-BCFB-BF1D28BEA31A}">
      <dgm:prSet/>
      <dgm:spPr/>
      <dgm:t>
        <a:bodyPr/>
        <a:lstStyle/>
        <a:p>
          <a:endParaRPr lang="en-US"/>
        </a:p>
      </dgm:t>
    </dgm:pt>
    <dgm:pt modelId="{A63C1712-3BC0-4A5A-A7DC-2972E4DC5335}" type="sibTrans" cxnId="{359AA1F2-60A8-4DFB-BCFB-BF1D28BEA31A}">
      <dgm:prSet/>
      <dgm:spPr/>
      <dgm:t>
        <a:bodyPr/>
        <a:lstStyle/>
        <a:p>
          <a:endParaRPr lang="en-US"/>
        </a:p>
      </dgm:t>
    </dgm:pt>
    <dgm:pt modelId="{D213C0CE-CDA8-4454-B702-60C8BEE63ABA}">
      <dgm:prSet phldrT="[Text]"/>
      <dgm:spPr/>
      <dgm:t>
        <a:bodyPr/>
        <a:lstStyle/>
        <a:p>
          <a:r>
            <a:rPr lang="en-US" dirty="0" smtClean="0">
              <a:solidFill>
                <a:schemeClr val="bg1"/>
              </a:solidFill>
            </a:rPr>
            <a:t>Medical Marihuana Facilities (2018)</a:t>
          </a:r>
          <a:endParaRPr lang="en-US" dirty="0">
            <a:solidFill>
              <a:schemeClr val="bg1"/>
            </a:solidFill>
          </a:endParaRPr>
        </a:p>
      </dgm:t>
    </dgm:pt>
    <dgm:pt modelId="{59160774-0C06-4110-BED4-C36B9E7AEC09}" type="parTrans" cxnId="{CF54B660-49CD-4C13-AA17-3A3775440A0F}">
      <dgm:prSet/>
      <dgm:spPr/>
      <dgm:t>
        <a:bodyPr/>
        <a:lstStyle/>
        <a:p>
          <a:endParaRPr lang="en-US"/>
        </a:p>
      </dgm:t>
    </dgm:pt>
    <dgm:pt modelId="{CFE04A08-24AA-4EB9-B14C-B3D4670A02F8}" type="sibTrans" cxnId="{CF54B660-49CD-4C13-AA17-3A3775440A0F}">
      <dgm:prSet/>
      <dgm:spPr/>
      <dgm:t>
        <a:bodyPr/>
        <a:lstStyle/>
        <a:p>
          <a:endParaRPr lang="en-US"/>
        </a:p>
      </dgm:t>
    </dgm:pt>
    <dgm:pt modelId="{25302DB3-F076-4C0B-960D-06312168A4CF}">
      <dgm:prSet phldrT="[Text]"/>
      <dgm:spPr/>
      <dgm:t>
        <a:bodyPr/>
        <a:lstStyle/>
        <a:p>
          <a:r>
            <a:rPr lang="en-US" dirty="0" smtClean="0">
              <a:solidFill>
                <a:schemeClr val="bg1"/>
              </a:solidFill>
            </a:rPr>
            <a:t>Adult-Use Marijuana Establishments (2021)</a:t>
          </a:r>
          <a:endParaRPr lang="en-US" dirty="0">
            <a:solidFill>
              <a:schemeClr val="bg1"/>
            </a:solidFill>
          </a:endParaRPr>
        </a:p>
      </dgm:t>
    </dgm:pt>
    <dgm:pt modelId="{DC6D5C4D-D5AA-4606-8F57-617A577B4B1C}" type="parTrans" cxnId="{3FF2A7F3-3472-4287-89FB-B04632869EBD}">
      <dgm:prSet/>
      <dgm:spPr/>
      <dgm:t>
        <a:bodyPr/>
        <a:lstStyle/>
        <a:p>
          <a:endParaRPr lang="en-US"/>
        </a:p>
      </dgm:t>
    </dgm:pt>
    <dgm:pt modelId="{237A1D50-D9B7-41F2-92FA-6279D2E58C86}" type="sibTrans" cxnId="{3FF2A7F3-3472-4287-89FB-B04632869EBD}">
      <dgm:prSet/>
      <dgm:spPr/>
      <dgm:t>
        <a:bodyPr/>
        <a:lstStyle/>
        <a:p>
          <a:endParaRPr lang="en-US"/>
        </a:p>
      </dgm:t>
    </dgm:pt>
    <dgm:pt modelId="{2EDB3BF5-E725-45C8-BAF8-CCC10ACFCD7C}" type="pres">
      <dgm:prSet presAssocID="{A8587628-CC2D-4C76-A5BB-2E4DA29AF3B2}" presName="Name0" presStyleCnt="0">
        <dgm:presLayoutVars>
          <dgm:dir/>
          <dgm:animLvl val="lvl"/>
          <dgm:resizeHandles val="exact"/>
        </dgm:presLayoutVars>
      </dgm:prSet>
      <dgm:spPr/>
    </dgm:pt>
    <dgm:pt modelId="{649C0B17-88E6-451E-8B01-5615200D2794}" type="pres">
      <dgm:prSet presAssocID="{A8587628-CC2D-4C76-A5BB-2E4DA29AF3B2}" presName="dummy" presStyleCnt="0"/>
      <dgm:spPr/>
    </dgm:pt>
    <dgm:pt modelId="{D1CAF3A9-47F1-48A3-96DE-6660AC4096D9}" type="pres">
      <dgm:prSet presAssocID="{A8587628-CC2D-4C76-A5BB-2E4DA29AF3B2}" presName="linH" presStyleCnt="0"/>
      <dgm:spPr/>
    </dgm:pt>
    <dgm:pt modelId="{217B247A-0C65-4585-BBAF-8FDB2A3A2D71}" type="pres">
      <dgm:prSet presAssocID="{A8587628-CC2D-4C76-A5BB-2E4DA29AF3B2}" presName="padding1" presStyleCnt="0"/>
      <dgm:spPr/>
    </dgm:pt>
    <dgm:pt modelId="{5D642D00-763B-4614-B824-98291027E8EC}" type="pres">
      <dgm:prSet presAssocID="{3B1238B0-16DA-4ED3-B6E2-F052C7BC9BA2}" presName="linV" presStyleCnt="0"/>
      <dgm:spPr/>
    </dgm:pt>
    <dgm:pt modelId="{A07202FF-A3EB-4994-B5F5-0ECE5ABC3BB3}" type="pres">
      <dgm:prSet presAssocID="{3B1238B0-16DA-4ED3-B6E2-F052C7BC9BA2}" presName="spVertical1" presStyleCnt="0"/>
      <dgm:spPr/>
    </dgm:pt>
    <dgm:pt modelId="{535B84C8-2BCB-4760-A2D3-7DFE478A7D01}" type="pres">
      <dgm:prSet presAssocID="{3B1238B0-16DA-4ED3-B6E2-F052C7BC9BA2}" presName="parTx" presStyleLbl="revTx" presStyleIdx="0" presStyleCnt="3">
        <dgm:presLayoutVars>
          <dgm:chMax val="0"/>
          <dgm:chPref val="0"/>
          <dgm:bulletEnabled val="1"/>
        </dgm:presLayoutVars>
      </dgm:prSet>
      <dgm:spPr/>
      <dgm:t>
        <a:bodyPr/>
        <a:lstStyle/>
        <a:p>
          <a:endParaRPr lang="en-US"/>
        </a:p>
      </dgm:t>
    </dgm:pt>
    <dgm:pt modelId="{E2715186-D66B-4DFA-921F-502DCDADD153}" type="pres">
      <dgm:prSet presAssocID="{3B1238B0-16DA-4ED3-B6E2-F052C7BC9BA2}" presName="spVertical2" presStyleCnt="0"/>
      <dgm:spPr/>
    </dgm:pt>
    <dgm:pt modelId="{99158AE2-4E19-43B7-A527-53C46BADAECF}" type="pres">
      <dgm:prSet presAssocID="{3B1238B0-16DA-4ED3-B6E2-F052C7BC9BA2}" presName="spVertical3" presStyleCnt="0"/>
      <dgm:spPr/>
    </dgm:pt>
    <dgm:pt modelId="{62BBF0BF-B097-4DB9-84F9-C3FB38A6E8AC}" type="pres">
      <dgm:prSet presAssocID="{A63C1712-3BC0-4A5A-A7DC-2972E4DC5335}" presName="space" presStyleCnt="0"/>
      <dgm:spPr/>
    </dgm:pt>
    <dgm:pt modelId="{6D6A9248-8EC8-4E1D-9C1D-A8C885EDCC1B}" type="pres">
      <dgm:prSet presAssocID="{D213C0CE-CDA8-4454-B702-60C8BEE63ABA}" presName="linV" presStyleCnt="0"/>
      <dgm:spPr/>
    </dgm:pt>
    <dgm:pt modelId="{864EA842-BCB2-49B2-BC94-E04F5BA7B2FB}" type="pres">
      <dgm:prSet presAssocID="{D213C0CE-CDA8-4454-B702-60C8BEE63ABA}" presName="spVertical1" presStyleCnt="0"/>
      <dgm:spPr/>
    </dgm:pt>
    <dgm:pt modelId="{57DDEF9C-F5F9-41D7-9589-F1E92EB8265D}" type="pres">
      <dgm:prSet presAssocID="{D213C0CE-CDA8-4454-B702-60C8BEE63ABA}" presName="parTx" presStyleLbl="revTx" presStyleIdx="1" presStyleCnt="3">
        <dgm:presLayoutVars>
          <dgm:chMax val="0"/>
          <dgm:chPref val="0"/>
          <dgm:bulletEnabled val="1"/>
        </dgm:presLayoutVars>
      </dgm:prSet>
      <dgm:spPr/>
      <dgm:t>
        <a:bodyPr/>
        <a:lstStyle/>
        <a:p>
          <a:endParaRPr lang="en-US"/>
        </a:p>
      </dgm:t>
    </dgm:pt>
    <dgm:pt modelId="{39734FBB-FAD0-45AB-9AA2-9E0FA623AE76}" type="pres">
      <dgm:prSet presAssocID="{D213C0CE-CDA8-4454-B702-60C8BEE63ABA}" presName="spVertical2" presStyleCnt="0"/>
      <dgm:spPr/>
    </dgm:pt>
    <dgm:pt modelId="{D9B9FF36-E101-4FF4-81E5-595F9784859A}" type="pres">
      <dgm:prSet presAssocID="{D213C0CE-CDA8-4454-B702-60C8BEE63ABA}" presName="spVertical3" presStyleCnt="0"/>
      <dgm:spPr/>
    </dgm:pt>
    <dgm:pt modelId="{28C62C22-24F2-481E-A394-D63D8A61F712}" type="pres">
      <dgm:prSet presAssocID="{CFE04A08-24AA-4EB9-B14C-B3D4670A02F8}" presName="space" presStyleCnt="0"/>
      <dgm:spPr/>
    </dgm:pt>
    <dgm:pt modelId="{C9B54A37-733B-462B-A25B-2BB927B5AC8D}" type="pres">
      <dgm:prSet presAssocID="{25302DB3-F076-4C0B-960D-06312168A4CF}" presName="linV" presStyleCnt="0"/>
      <dgm:spPr/>
    </dgm:pt>
    <dgm:pt modelId="{E6BF0295-24CD-47D9-A079-73DF596C0F43}" type="pres">
      <dgm:prSet presAssocID="{25302DB3-F076-4C0B-960D-06312168A4CF}" presName="spVertical1" presStyleCnt="0"/>
      <dgm:spPr/>
    </dgm:pt>
    <dgm:pt modelId="{1EE2DEE9-3643-46B4-BB9F-7FD99B0D00CA}" type="pres">
      <dgm:prSet presAssocID="{25302DB3-F076-4C0B-960D-06312168A4CF}" presName="parTx" presStyleLbl="revTx" presStyleIdx="2" presStyleCnt="3">
        <dgm:presLayoutVars>
          <dgm:chMax val="0"/>
          <dgm:chPref val="0"/>
          <dgm:bulletEnabled val="1"/>
        </dgm:presLayoutVars>
      </dgm:prSet>
      <dgm:spPr/>
      <dgm:t>
        <a:bodyPr/>
        <a:lstStyle/>
        <a:p>
          <a:endParaRPr lang="en-US"/>
        </a:p>
      </dgm:t>
    </dgm:pt>
    <dgm:pt modelId="{5FD2F699-BFE6-4AA2-B956-3C3D8AE4BC9C}" type="pres">
      <dgm:prSet presAssocID="{25302DB3-F076-4C0B-960D-06312168A4CF}" presName="spVertical2" presStyleCnt="0"/>
      <dgm:spPr/>
    </dgm:pt>
    <dgm:pt modelId="{A4B2DBEF-E3E7-48DC-80D3-BD5989BE1328}" type="pres">
      <dgm:prSet presAssocID="{25302DB3-F076-4C0B-960D-06312168A4CF}" presName="spVertical3" presStyleCnt="0"/>
      <dgm:spPr/>
    </dgm:pt>
    <dgm:pt modelId="{040B2853-6E1C-4411-A6D6-98746141080E}" type="pres">
      <dgm:prSet presAssocID="{A8587628-CC2D-4C76-A5BB-2E4DA29AF3B2}" presName="padding2" presStyleCnt="0"/>
      <dgm:spPr/>
    </dgm:pt>
    <dgm:pt modelId="{DF1D0361-5F6C-4E4E-B894-8806803887F9}" type="pres">
      <dgm:prSet presAssocID="{A8587628-CC2D-4C76-A5BB-2E4DA29AF3B2}" presName="negArrow" presStyleCnt="0"/>
      <dgm:spPr/>
    </dgm:pt>
    <dgm:pt modelId="{0E5386BD-6EB7-484C-A293-D281E16D904D}" type="pres">
      <dgm:prSet presAssocID="{A8587628-CC2D-4C76-A5BB-2E4DA29AF3B2}" presName="backgroundArrow" presStyleLbl="node1" presStyleIdx="0" presStyleCnt="1"/>
      <dgm:spPr/>
    </dgm:pt>
  </dgm:ptLst>
  <dgm:cxnLst>
    <dgm:cxn modelId="{CF54B660-49CD-4C13-AA17-3A3775440A0F}" srcId="{A8587628-CC2D-4C76-A5BB-2E4DA29AF3B2}" destId="{D213C0CE-CDA8-4454-B702-60C8BEE63ABA}" srcOrd="1" destOrd="0" parTransId="{59160774-0C06-4110-BED4-C36B9E7AEC09}" sibTransId="{CFE04A08-24AA-4EB9-B14C-B3D4670A02F8}"/>
    <dgm:cxn modelId="{1124C472-6F29-4B18-BF4F-D396121124CF}" type="presOf" srcId="{3B1238B0-16DA-4ED3-B6E2-F052C7BC9BA2}" destId="{535B84C8-2BCB-4760-A2D3-7DFE478A7D01}" srcOrd="0" destOrd="0" presId="urn:microsoft.com/office/officeart/2005/8/layout/hProcess3"/>
    <dgm:cxn modelId="{0088D3A4-0410-440D-ABAB-1FF0E49692AD}" type="presOf" srcId="{A8587628-CC2D-4C76-A5BB-2E4DA29AF3B2}" destId="{2EDB3BF5-E725-45C8-BAF8-CCC10ACFCD7C}" srcOrd="0" destOrd="0" presId="urn:microsoft.com/office/officeart/2005/8/layout/hProcess3"/>
    <dgm:cxn modelId="{DF75CBB7-A57C-4123-A03E-CE933FE3EC8A}" type="presOf" srcId="{D213C0CE-CDA8-4454-B702-60C8BEE63ABA}" destId="{57DDEF9C-F5F9-41D7-9589-F1E92EB8265D}" srcOrd="0" destOrd="0" presId="urn:microsoft.com/office/officeart/2005/8/layout/hProcess3"/>
    <dgm:cxn modelId="{3FF2A7F3-3472-4287-89FB-B04632869EBD}" srcId="{A8587628-CC2D-4C76-A5BB-2E4DA29AF3B2}" destId="{25302DB3-F076-4C0B-960D-06312168A4CF}" srcOrd="2" destOrd="0" parTransId="{DC6D5C4D-D5AA-4606-8F57-617A577B4B1C}" sibTransId="{237A1D50-D9B7-41F2-92FA-6279D2E58C86}"/>
    <dgm:cxn modelId="{359AA1F2-60A8-4DFB-BCFB-BF1D28BEA31A}" srcId="{A8587628-CC2D-4C76-A5BB-2E4DA29AF3B2}" destId="{3B1238B0-16DA-4ED3-B6E2-F052C7BC9BA2}" srcOrd="0" destOrd="0" parTransId="{4A0A3EF3-4278-4855-9FCE-FE17E981F3B4}" sibTransId="{A63C1712-3BC0-4A5A-A7DC-2972E4DC5335}"/>
    <dgm:cxn modelId="{1BC5DBA6-FDC2-46A6-85AB-8338D1F8F8F4}" type="presOf" srcId="{25302DB3-F076-4C0B-960D-06312168A4CF}" destId="{1EE2DEE9-3643-46B4-BB9F-7FD99B0D00CA}" srcOrd="0" destOrd="0" presId="urn:microsoft.com/office/officeart/2005/8/layout/hProcess3"/>
    <dgm:cxn modelId="{64EE80B2-F572-40F2-9F60-4873A55D2B6D}" type="presParOf" srcId="{2EDB3BF5-E725-45C8-BAF8-CCC10ACFCD7C}" destId="{649C0B17-88E6-451E-8B01-5615200D2794}" srcOrd="0" destOrd="0" presId="urn:microsoft.com/office/officeart/2005/8/layout/hProcess3"/>
    <dgm:cxn modelId="{E87B7CE4-0C22-45C9-84FA-7FBAF418BFE0}" type="presParOf" srcId="{2EDB3BF5-E725-45C8-BAF8-CCC10ACFCD7C}" destId="{D1CAF3A9-47F1-48A3-96DE-6660AC4096D9}" srcOrd="1" destOrd="0" presId="urn:microsoft.com/office/officeart/2005/8/layout/hProcess3"/>
    <dgm:cxn modelId="{47F15413-A8FA-4C51-A9A1-F22262A64F98}" type="presParOf" srcId="{D1CAF3A9-47F1-48A3-96DE-6660AC4096D9}" destId="{217B247A-0C65-4585-BBAF-8FDB2A3A2D71}" srcOrd="0" destOrd="0" presId="urn:microsoft.com/office/officeart/2005/8/layout/hProcess3"/>
    <dgm:cxn modelId="{4A7DA0B2-E4DF-4BC1-BD62-E8C9E99F49BF}" type="presParOf" srcId="{D1CAF3A9-47F1-48A3-96DE-6660AC4096D9}" destId="{5D642D00-763B-4614-B824-98291027E8EC}" srcOrd="1" destOrd="0" presId="urn:microsoft.com/office/officeart/2005/8/layout/hProcess3"/>
    <dgm:cxn modelId="{ACB6EDB2-08DF-4655-AFAD-B95856A101FB}" type="presParOf" srcId="{5D642D00-763B-4614-B824-98291027E8EC}" destId="{A07202FF-A3EB-4994-B5F5-0ECE5ABC3BB3}" srcOrd="0" destOrd="0" presId="urn:microsoft.com/office/officeart/2005/8/layout/hProcess3"/>
    <dgm:cxn modelId="{2ACC5388-A1FC-45EF-ADDE-7E136C2879E3}" type="presParOf" srcId="{5D642D00-763B-4614-B824-98291027E8EC}" destId="{535B84C8-2BCB-4760-A2D3-7DFE478A7D01}" srcOrd="1" destOrd="0" presId="urn:microsoft.com/office/officeart/2005/8/layout/hProcess3"/>
    <dgm:cxn modelId="{819281E9-9CFB-4F76-B4EF-A9F122CDFA32}" type="presParOf" srcId="{5D642D00-763B-4614-B824-98291027E8EC}" destId="{E2715186-D66B-4DFA-921F-502DCDADD153}" srcOrd="2" destOrd="0" presId="urn:microsoft.com/office/officeart/2005/8/layout/hProcess3"/>
    <dgm:cxn modelId="{9FCCF974-DC9A-47CC-B5F7-45FC6382B9F1}" type="presParOf" srcId="{5D642D00-763B-4614-B824-98291027E8EC}" destId="{99158AE2-4E19-43B7-A527-53C46BADAECF}" srcOrd="3" destOrd="0" presId="urn:microsoft.com/office/officeart/2005/8/layout/hProcess3"/>
    <dgm:cxn modelId="{C6D4D6DB-7534-404E-B654-D0B1EA1E6B5B}" type="presParOf" srcId="{D1CAF3A9-47F1-48A3-96DE-6660AC4096D9}" destId="{62BBF0BF-B097-4DB9-84F9-C3FB38A6E8AC}" srcOrd="2" destOrd="0" presId="urn:microsoft.com/office/officeart/2005/8/layout/hProcess3"/>
    <dgm:cxn modelId="{1DC616E4-A800-40EF-9F28-6511D8FD082D}" type="presParOf" srcId="{D1CAF3A9-47F1-48A3-96DE-6660AC4096D9}" destId="{6D6A9248-8EC8-4E1D-9C1D-A8C885EDCC1B}" srcOrd="3" destOrd="0" presId="urn:microsoft.com/office/officeart/2005/8/layout/hProcess3"/>
    <dgm:cxn modelId="{6B7BC887-6374-4814-B14C-A6CC79637342}" type="presParOf" srcId="{6D6A9248-8EC8-4E1D-9C1D-A8C885EDCC1B}" destId="{864EA842-BCB2-49B2-BC94-E04F5BA7B2FB}" srcOrd="0" destOrd="0" presId="urn:microsoft.com/office/officeart/2005/8/layout/hProcess3"/>
    <dgm:cxn modelId="{413FA684-D91F-4B51-8A95-6300687DE4F7}" type="presParOf" srcId="{6D6A9248-8EC8-4E1D-9C1D-A8C885EDCC1B}" destId="{57DDEF9C-F5F9-41D7-9589-F1E92EB8265D}" srcOrd="1" destOrd="0" presId="urn:microsoft.com/office/officeart/2005/8/layout/hProcess3"/>
    <dgm:cxn modelId="{10BE453C-ED08-40DB-B5B7-A2151520480E}" type="presParOf" srcId="{6D6A9248-8EC8-4E1D-9C1D-A8C885EDCC1B}" destId="{39734FBB-FAD0-45AB-9AA2-9E0FA623AE76}" srcOrd="2" destOrd="0" presId="urn:microsoft.com/office/officeart/2005/8/layout/hProcess3"/>
    <dgm:cxn modelId="{160C799E-5C46-442F-A3E1-034447938E81}" type="presParOf" srcId="{6D6A9248-8EC8-4E1D-9C1D-A8C885EDCC1B}" destId="{D9B9FF36-E101-4FF4-81E5-595F9784859A}" srcOrd="3" destOrd="0" presId="urn:microsoft.com/office/officeart/2005/8/layout/hProcess3"/>
    <dgm:cxn modelId="{FE098EBE-523D-413C-9AFA-805269885F7A}" type="presParOf" srcId="{D1CAF3A9-47F1-48A3-96DE-6660AC4096D9}" destId="{28C62C22-24F2-481E-A394-D63D8A61F712}" srcOrd="4" destOrd="0" presId="urn:microsoft.com/office/officeart/2005/8/layout/hProcess3"/>
    <dgm:cxn modelId="{A00D5433-C5E2-4409-A49A-C02693850531}" type="presParOf" srcId="{D1CAF3A9-47F1-48A3-96DE-6660AC4096D9}" destId="{C9B54A37-733B-462B-A25B-2BB927B5AC8D}" srcOrd="5" destOrd="0" presId="urn:microsoft.com/office/officeart/2005/8/layout/hProcess3"/>
    <dgm:cxn modelId="{21BBE07C-DC46-4490-BA96-5D5B3CF3EE3E}" type="presParOf" srcId="{C9B54A37-733B-462B-A25B-2BB927B5AC8D}" destId="{E6BF0295-24CD-47D9-A079-73DF596C0F43}" srcOrd="0" destOrd="0" presId="urn:microsoft.com/office/officeart/2005/8/layout/hProcess3"/>
    <dgm:cxn modelId="{685BBFA1-63FD-4F49-820C-51EB342AFA05}" type="presParOf" srcId="{C9B54A37-733B-462B-A25B-2BB927B5AC8D}" destId="{1EE2DEE9-3643-46B4-BB9F-7FD99B0D00CA}" srcOrd="1" destOrd="0" presId="urn:microsoft.com/office/officeart/2005/8/layout/hProcess3"/>
    <dgm:cxn modelId="{EB780A85-E12D-4A67-9022-4ED8D106CEBB}" type="presParOf" srcId="{C9B54A37-733B-462B-A25B-2BB927B5AC8D}" destId="{5FD2F699-BFE6-4AA2-B956-3C3D8AE4BC9C}" srcOrd="2" destOrd="0" presId="urn:microsoft.com/office/officeart/2005/8/layout/hProcess3"/>
    <dgm:cxn modelId="{42FF76BC-491E-4980-AD50-851105C23C22}" type="presParOf" srcId="{C9B54A37-733B-462B-A25B-2BB927B5AC8D}" destId="{A4B2DBEF-E3E7-48DC-80D3-BD5989BE1328}" srcOrd="3" destOrd="0" presId="urn:microsoft.com/office/officeart/2005/8/layout/hProcess3"/>
    <dgm:cxn modelId="{5E894B37-7146-432B-BB8E-7999FEC389F0}" type="presParOf" srcId="{D1CAF3A9-47F1-48A3-96DE-6660AC4096D9}" destId="{040B2853-6E1C-4411-A6D6-98746141080E}" srcOrd="6" destOrd="0" presId="urn:microsoft.com/office/officeart/2005/8/layout/hProcess3"/>
    <dgm:cxn modelId="{7860B1A3-20FE-4BA9-84C9-3217375CC33E}" type="presParOf" srcId="{D1CAF3A9-47F1-48A3-96DE-6660AC4096D9}" destId="{DF1D0361-5F6C-4E4E-B894-8806803887F9}" srcOrd="7" destOrd="0" presId="urn:microsoft.com/office/officeart/2005/8/layout/hProcess3"/>
    <dgm:cxn modelId="{2F3CFCD1-6FF0-4D3F-AC24-FB1DFFA6C45E}" type="presParOf" srcId="{D1CAF3A9-47F1-48A3-96DE-6660AC4096D9}" destId="{0E5386BD-6EB7-484C-A293-D281E16D904D}"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386BD-6EB7-484C-A293-D281E16D904D}">
      <dsp:nvSpPr>
        <dsp:cNvPr id="0" name=""/>
        <dsp:cNvSpPr/>
      </dsp:nvSpPr>
      <dsp:spPr>
        <a:xfrm>
          <a:off x="0" y="285289"/>
          <a:ext cx="10501312" cy="4130008"/>
        </a:xfrm>
        <a:prstGeom prst="rightArrow">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2DEE9-3643-46B4-BB9F-7FD99B0D00CA}">
      <dsp:nvSpPr>
        <dsp:cNvPr id="0" name=""/>
        <dsp:cNvSpPr/>
      </dsp:nvSpPr>
      <dsp:spPr>
        <a:xfrm>
          <a:off x="6920713" y="1317791"/>
          <a:ext cx="2530467" cy="2065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4320" rIns="0" bIns="27432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Adult-Use Marijuana Establishments (2021)</a:t>
          </a:r>
          <a:endParaRPr lang="en-US" sz="2700" kern="1200" dirty="0">
            <a:solidFill>
              <a:schemeClr val="bg1"/>
            </a:solidFill>
          </a:endParaRPr>
        </a:p>
      </dsp:txBody>
      <dsp:txXfrm>
        <a:off x="6920713" y="1317791"/>
        <a:ext cx="2530467" cy="2065004"/>
      </dsp:txXfrm>
    </dsp:sp>
    <dsp:sp modelId="{57DDEF9C-F5F9-41D7-9589-F1E92EB8265D}">
      <dsp:nvSpPr>
        <dsp:cNvPr id="0" name=""/>
        <dsp:cNvSpPr/>
      </dsp:nvSpPr>
      <dsp:spPr>
        <a:xfrm>
          <a:off x="3884152" y="1317791"/>
          <a:ext cx="2530467" cy="2065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4320" rIns="0" bIns="27432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Medical Marihuana Facilities (2018)</a:t>
          </a:r>
          <a:endParaRPr lang="en-US" sz="2700" kern="1200" dirty="0">
            <a:solidFill>
              <a:schemeClr val="bg1"/>
            </a:solidFill>
          </a:endParaRPr>
        </a:p>
      </dsp:txBody>
      <dsp:txXfrm>
        <a:off x="3884152" y="1317791"/>
        <a:ext cx="2530467" cy="2065004"/>
      </dsp:txXfrm>
    </dsp:sp>
    <dsp:sp modelId="{535B84C8-2BCB-4760-A2D3-7DFE478A7D01}">
      <dsp:nvSpPr>
        <dsp:cNvPr id="0" name=""/>
        <dsp:cNvSpPr/>
      </dsp:nvSpPr>
      <dsp:spPr>
        <a:xfrm>
          <a:off x="847591" y="1317791"/>
          <a:ext cx="2530467" cy="2065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4320" rIns="0" bIns="27432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Medical Marihuana Caregiver Centers (2015)</a:t>
          </a:r>
          <a:endParaRPr lang="en-US" sz="2700" kern="1200" dirty="0">
            <a:solidFill>
              <a:schemeClr val="bg1"/>
            </a:solidFill>
          </a:endParaRPr>
        </a:p>
      </dsp:txBody>
      <dsp:txXfrm>
        <a:off x="847591" y="1317791"/>
        <a:ext cx="2530467" cy="20650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D505B-E6C2-4294-B019-919DBDF4B56D}" type="datetimeFigureOut">
              <a:rPr lang="en-US" smtClean="0"/>
              <a:t>3/18/2021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A6D0C-F272-4226-A636-EBF26BBDDD1D}" type="slidenum">
              <a:rPr lang="en-US" smtClean="0"/>
              <a:t>‹#›</a:t>
            </a:fld>
            <a:endParaRPr lang="en-US"/>
          </a:p>
        </p:txBody>
      </p:sp>
    </p:spTree>
    <p:extLst>
      <p:ext uri="{BB962C8B-B14F-4D97-AF65-F5344CB8AC3E}">
        <p14:creationId xmlns:p14="http://schemas.microsoft.com/office/powerpoint/2010/main" val="3517683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1</a:t>
            </a:fld>
            <a:endParaRPr lang="en-US"/>
          </a:p>
        </p:txBody>
      </p:sp>
    </p:spTree>
    <p:extLst>
      <p:ext uri="{BB962C8B-B14F-4D97-AF65-F5344CB8AC3E}">
        <p14:creationId xmlns:p14="http://schemas.microsoft.com/office/powerpoint/2010/main" val="1793749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Sec. 50-3-534</a:t>
            </a:r>
            <a:r>
              <a:rPr lang="en-US" sz="1200" kern="1200" dirty="0" smtClean="0">
                <a:solidFill>
                  <a:schemeClr val="tx1"/>
                </a:solidFill>
                <a:effectLst/>
                <a:latin typeface="+mn-lt"/>
                <a:ea typeface="+mn-ea"/>
                <a:cs typeface="+mn-cs"/>
              </a:rPr>
              <a:t> – “Medical marijuana caregiver center procedures,” has been revised to reiterate that applications for medical marijuana caregiver centers will not be accepted after the effective date of the revised ordinance. Language pertaining to procedures for processing medical marijuana caregiver center applications have been stricken from this section.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31</a:t>
            </a:fld>
            <a:endParaRPr lang="en-US"/>
          </a:p>
        </p:txBody>
      </p:sp>
    </p:spTree>
    <p:extLst>
      <p:ext uri="{BB962C8B-B14F-4D97-AF65-F5344CB8AC3E}">
        <p14:creationId xmlns:p14="http://schemas.microsoft.com/office/powerpoint/2010/main" val="22210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Newly added to Subsection (a) of this section are the land uses of </a:t>
            </a:r>
            <a:r>
              <a:rPr lang="en-US" sz="1200" i="1" kern="1200" dirty="0" smtClean="0">
                <a:solidFill>
                  <a:schemeClr val="tx1"/>
                </a:solidFill>
                <a:effectLst/>
                <a:latin typeface="+mn-lt"/>
                <a:ea typeface="+mn-ea"/>
                <a:cs typeface="+mn-cs"/>
              </a:rPr>
              <a:t>Designated marijuana consumption establishment </a:t>
            </a:r>
            <a:r>
              <a:rPr lang="en-US" sz="1200" kern="1200" dirty="0" smtClean="0">
                <a:solidFill>
                  <a:schemeClr val="tx1"/>
                </a:solidFill>
                <a:effectLst/>
                <a:latin typeface="+mn-lt"/>
                <a:ea typeface="+mn-ea"/>
                <a:cs typeface="+mn-cs"/>
              </a:rPr>
              <a:t>which may be permitted on a conditional basis in B2, B4, B5, B6, M1, M2, M3, M4, and SD2 zoning districts, and </a:t>
            </a:r>
            <a:r>
              <a:rPr lang="en-US" sz="1200" i="1" kern="1200" dirty="0" smtClean="0">
                <a:solidFill>
                  <a:schemeClr val="tx1"/>
                </a:solidFill>
                <a:effectLst/>
                <a:latin typeface="+mn-lt"/>
                <a:ea typeface="+mn-ea"/>
                <a:cs typeface="+mn-cs"/>
              </a:rPr>
              <a:t>Marijuana microbusinesses</a:t>
            </a:r>
            <a:r>
              <a:rPr lang="en-US" sz="1200" kern="1200" dirty="0" smtClean="0">
                <a:solidFill>
                  <a:schemeClr val="tx1"/>
                </a:solidFill>
                <a:effectLst/>
                <a:latin typeface="+mn-lt"/>
                <a:ea typeface="+mn-ea"/>
                <a:cs typeface="+mn-cs"/>
              </a:rPr>
              <a:t> which may be permitted on a conditional basis in the B2, B4, B5, B6, M1, M2, M3, M4, and SD2 zoning districts. The land use of </a:t>
            </a:r>
            <a:r>
              <a:rPr lang="en-US" sz="1200" i="1" kern="1200" dirty="0" smtClean="0">
                <a:solidFill>
                  <a:schemeClr val="tx1"/>
                </a:solidFill>
                <a:effectLst/>
                <a:latin typeface="+mn-lt"/>
                <a:ea typeface="+mn-ea"/>
                <a:cs typeface="+mn-cs"/>
              </a:rPr>
              <a:t>Medical marijuana provisioning center</a:t>
            </a:r>
            <a:r>
              <a:rPr lang="en-US" sz="1200" kern="1200" dirty="0" smtClean="0">
                <a:solidFill>
                  <a:schemeClr val="tx1"/>
                </a:solidFill>
                <a:effectLst/>
                <a:latin typeface="+mn-lt"/>
                <a:ea typeface="+mn-ea"/>
                <a:cs typeface="+mn-cs"/>
              </a:rPr>
              <a:t> has been replaced with </a:t>
            </a:r>
            <a:r>
              <a:rPr lang="en-US" sz="1200" i="1" kern="1200" dirty="0" smtClean="0">
                <a:solidFill>
                  <a:schemeClr val="tx1"/>
                </a:solidFill>
                <a:effectLst/>
                <a:latin typeface="+mn-lt"/>
                <a:ea typeface="+mn-ea"/>
                <a:cs typeface="+mn-cs"/>
              </a:rPr>
              <a:t>Marijuana retail/provisioning </a:t>
            </a:r>
            <a:r>
              <a:rPr lang="en-US" sz="1200" i="1" kern="1200" dirty="0" err="1" smtClean="0">
                <a:solidFill>
                  <a:schemeClr val="tx1"/>
                </a:solidFill>
                <a:effectLst/>
                <a:latin typeface="+mn-lt"/>
                <a:ea typeface="+mn-ea"/>
                <a:cs typeface="+mn-cs"/>
              </a:rPr>
              <a:t>facilties</a:t>
            </a:r>
            <a:r>
              <a:rPr lang="en-US" sz="1200" kern="1200" dirty="0" smtClean="0">
                <a:solidFill>
                  <a:schemeClr val="tx1"/>
                </a:solidFill>
                <a:effectLst/>
                <a:latin typeface="+mn-lt"/>
                <a:ea typeface="+mn-ea"/>
                <a:cs typeface="+mn-cs"/>
              </a:rPr>
              <a:t>.  Additionally the language which limits the number of provisioning center </a:t>
            </a:r>
            <a:r>
              <a:rPr lang="en-US" sz="1200" kern="1200" dirty="0" err="1" smtClean="0">
                <a:solidFill>
                  <a:schemeClr val="tx1"/>
                </a:solidFill>
                <a:effectLst/>
                <a:latin typeface="+mn-lt"/>
                <a:ea typeface="+mn-ea"/>
                <a:cs typeface="+mn-cs"/>
              </a:rPr>
              <a:t>facilitity</a:t>
            </a:r>
            <a:r>
              <a:rPr lang="en-US" sz="1200" kern="1200" dirty="0" smtClean="0">
                <a:solidFill>
                  <a:schemeClr val="tx1"/>
                </a:solidFill>
                <a:effectLst/>
                <a:latin typeface="+mn-lt"/>
                <a:ea typeface="+mn-ea"/>
                <a:cs typeface="+mn-cs"/>
              </a:rPr>
              <a:t> licenses to 75 has been stricken from this section, noting that the licensing limitation is now included in Chapter 20, Article VI of the City Code.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33</a:t>
            </a:fld>
            <a:endParaRPr lang="en-US"/>
          </a:p>
        </p:txBody>
      </p:sp>
    </p:spTree>
    <p:extLst>
      <p:ext uri="{BB962C8B-B14F-4D97-AF65-F5344CB8AC3E}">
        <p14:creationId xmlns:p14="http://schemas.microsoft.com/office/powerpoint/2010/main" val="2631905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Designated marijuana consumption establishments were created to give cannabis consumers places to legally consume cannabis other than on private property. They are commercial spaces where adults can legally consume marijuana products-sometimes being referred to as cannabis cafes or cannabis lounges.</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34</a:t>
            </a:fld>
            <a:endParaRPr lang="en-US"/>
          </a:p>
        </p:txBody>
      </p:sp>
    </p:spTree>
    <p:extLst>
      <p:ext uri="{BB962C8B-B14F-4D97-AF65-F5344CB8AC3E}">
        <p14:creationId xmlns:p14="http://schemas.microsoft.com/office/powerpoint/2010/main" val="917987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intent of Marijuana microbusinesses is to give an opportunity to more entrepreneurs to be able to enter the marijuana industry on a small scale, in a vertically-integrated facility, by allowing growing of up to 150 cannabis plants, processing, and retail, all in the same facility. These businesses cannot acquire marijuana or marijuana products from other growers, processors or retailers, and, may not sell to other retailers.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35</a:t>
            </a:fld>
            <a:endParaRPr lang="en-US"/>
          </a:p>
        </p:txBody>
      </p:sp>
    </p:spTree>
    <p:extLst>
      <p:ext uri="{BB962C8B-B14F-4D97-AF65-F5344CB8AC3E}">
        <p14:creationId xmlns:p14="http://schemas.microsoft.com/office/powerpoint/2010/main" val="1242630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Also in Subsection (b) of this section, the three-part prohibition against locating (1) within a drug-free zone, (2) within a Gateway Radial Thoroughfare overlay area or Traditional Main Street overlay area, or (3) on a zoning lot that is located less than “1,000 radial feet from a zoning lot occupied by any religious institution identified as exempt by the City Assessor,” any zoning lot “with an unexpired conditional land use approval, building permit, or certificate of occupancy for a marijuana retail/provisioning facility or a marijuana microbusiness,” or within “1,000 feet of any zoning lot occupied by a Controlled Use,” has been extended to designated consumption establishments, marijuana retail/provisioning facilities and marijuana microbusinesses.</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36</a:t>
            </a:fld>
            <a:endParaRPr lang="en-US"/>
          </a:p>
        </p:txBody>
      </p:sp>
    </p:spTree>
    <p:extLst>
      <p:ext uri="{BB962C8B-B14F-4D97-AF65-F5344CB8AC3E}">
        <p14:creationId xmlns:p14="http://schemas.microsoft.com/office/powerpoint/2010/main" val="38899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prohibition against locating within a drug-free zone is also extended to marijuana grower, marijuana processor, designated marijuana consumption establishment, and marijuana secure transporter facilities.</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37</a:t>
            </a:fld>
            <a:endParaRPr lang="en-US"/>
          </a:p>
        </p:txBody>
      </p:sp>
    </p:spTree>
    <p:extLst>
      <p:ext uri="{BB962C8B-B14F-4D97-AF65-F5344CB8AC3E}">
        <p14:creationId xmlns:p14="http://schemas.microsoft.com/office/powerpoint/2010/main" val="2217571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Sec. 50-3-536</a:t>
            </a:r>
            <a:r>
              <a:rPr lang="en-US" sz="1200" kern="1200" dirty="0" smtClean="0">
                <a:solidFill>
                  <a:schemeClr val="tx1"/>
                </a:solidFill>
                <a:effectLst/>
                <a:latin typeface="+mn-lt"/>
                <a:ea typeface="+mn-ea"/>
                <a:cs typeface="+mn-cs"/>
              </a:rPr>
              <a:t> – “Medical marihuana facility procedures” has been revised to state </a:t>
            </a:r>
            <a:r>
              <a:rPr lang="en-US" sz="1200" i="1" kern="1200" dirty="0" smtClean="0">
                <a:solidFill>
                  <a:schemeClr val="tx1"/>
                </a:solidFill>
                <a:effectLst/>
                <a:latin typeface="+mn-lt"/>
                <a:ea typeface="+mn-ea"/>
                <a:cs typeface="+mn-cs"/>
              </a:rPr>
              <a:t>Medical marijuana facility and adult-use marijuana establishment procedures</a:t>
            </a:r>
            <a:r>
              <a:rPr lang="en-US" sz="1200" kern="1200" dirty="0" smtClean="0">
                <a:solidFill>
                  <a:schemeClr val="tx1"/>
                </a:solidFill>
                <a:effectLst/>
                <a:latin typeface="+mn-lt"/>
                <a:ea typeface="+mn-ea"/>
                <a:cs typeface="+mn-cs"/>
              </a:rPr>
              <a:t> and to make reference to </a:t>
            </a:r>
            <a:r>
              <a:rPr lang="en-US" sz="1200" kern="1200" dirty="0" err="1" smtClean="0">
                <a:solidFill>
                  <a:schemeClr val="tx1"/>
                </a:solidFill>
                <a:effectLst/>
                <a:latin typeface="+mn-lt"/>
                <a:ea typeface="+mn-ea"/>
                <a:cs typeface="+mn-cs"/>
              </a:rPr>
              <a:t>to</a:t>
            </a:r>
            <a:r>
              <a:rPr lang="en-US" sz="1200" kern="1200" dirty="0" smtClean="0">
                <a:solidFill>
                  <a:schemeClr val="tx1"/>
                </a:solidFill>
                <a:effectLst/>
                <a:latin typeface="+mn-lt"/>
                <a:ea typeface="+mn-ea"/>
                <a:cs typeface="+mn-cs"/>
              </a:rPr>
              <a:t> medical marijuana facilities and adult-use marijuana </a:t>
            </a:r>
            <a:r>
              <a:rPr lang="en-US" sz="1200" kern="1200" dirty="0" err="1" smtClean="0">
                <a:solidFill>
                  <a:schemeClr val="tx1"/>
                </a:solidFill>
                <a:effectLst/>
                <a:latin typeface="+mn-lt"/>
                <a:ea typeface="+mn-ea"/>
                <a:cs typeface="+mn-cs"/>
              </a:rPr>
              <a:t>establishements</a:t>
            </a:r>
            <a:r>
              <a:rPr lang="en-US" sz="1200" kern="1200" dirty="0" smtClean="0">
                <a:solidFill>
                  <a:schemeClr val="tx1"/>
                </a:solidFill>
                <a:effectLst/>
                <a:latin typeface="+mn-lt"/>
                <a:ea typeface="+mn-ea"/>
                <a:cs typeface="+mn-cs"/>
              </a:rPr>
              <a:t>.  This section has also been revised by </a:t>
            </a:r>
            <a:r>
              <a:rPr lang="en-US" sz="1200" kern="1200" dirty="0" err="1" smtClean="0">
                <a:solidFill>
                  <a:schemeClr val="tx1"/>
                </a:solidFill>
                <a:effectLst/>
                <a:latin typeface="+mn-lt"/>
                <a:ea typeface="+mn-ea"/>
                <a:cs typeface="+mn-cs"/>
              </a:rPr>
              <a:t>stricking</a:t>
            </a:r>
            <a:r>
              <a:rPr lang="en-US" sz="1200" kern="1200" dirty="0" smtClean="0">
                <a:solidFill>
                  <a:schemeClr val="tx1"/>
                </a:solidFill>
                <a:effectLst/>
                <a:latin typeface="+mn-lt"/>
                <a:ea typeface="+mn-ea"/>
                <a:cs typeface="+mn-cs"/>
              </a:rPr>
              <a:t> references to the Medical marihuana Facility Review Committee and application requirements.</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38</a:t>
            </a:fld>
            <a:endParaRPr lang="en-US"/>
          </a:p>
        </p:txBody>
      </p:sp>
    </p:spTree>
    <p:extLst>
      <p:ext uri="{BB962C8B-B14F-4D97-AF65-F5344CB8AC3E}">
        <p14:creationId xmlns:p14="http://schemas.microsoft.com/office/powerpoint/2010/main" val="537161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Sec. 50-3-357</a:t>
            </a:r>
            <a:r>
              <a:rPr lang="en-US" sz="1200" kern="1200" dirty="0" smtClean="0">
                <a:solidFill>
                  <a:schemeClr val="tx1"/>
                </a:solidFill>
                <a:effectLst/>
                <a:latin typeface="+mn-lt"/>
                <a:ea typeface="+mn-ea"/>
                <a:cs typeface="+mn-cs"/>
              </a:rPr>
              <a:t> – “Accessory Uses; Public Nuisance” - provides that marijuana establishments are not permitted as accessory uses, and must not include accessory uses. However, multiple types of medical marijuana facilities and adult-use marijuana establishments may co-locate in the same building as separate principal uses of the premises.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39</a:t>
            </a:fld>
            <a:endParaRPr lang="en-US"/>
          </a:p>
        </p:txBody>
      </p:sp>
    </p:spTree>
    <p:extLst>
      <p:ext uri="{BB962C8B-B14F-4D97-AF65-F5344CB8AC3E}">
        <p14:creationId xmlns:p14="http://schemas.microsoft.com/office/powerpoint/2010/main" val="764786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proposed ordinance amends Article IX, Division’s 3, 5, 6 and 7, which comprise the use lists for the B2 – Local Business and Residential District, B4 – General Business District, B5 – Major Business District, and B6 General Services District zoning classifications by adding the new uses of Designated marijuana consumption establishment, Marijuana microbusiness, Marijuana retail/provisioning facility, and Marijuana safety compliance facility as provided for in Article III, Division 12 of this chapter.  These divisions are also revised by striking “Medical marihuana,” and replacing the language with “Marijuana” where appropriate, and by adding “adult-use marijuana retailer establishment” where appropriate as reflected in Secs. 50-9-54, 50-9-114, 50-9-144, and 50-9-174.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40</a:t>
            </a:fld>
            <a:endParaRPr lang="en-US"/>
          </a:p>
        </p:txBody>
      </p:sp>
    </p:spTree>
    <p:extLst>
      <p:ext uri="{BB962C8B-B14F-4D97-AF65-F5344CB8AC3E}">
        <p14:creationId xmlns:p14="http://schemas.microsoft.com/office/powerpoint/2010/main" val="2795393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proposed ordinance amends Article X, Division’s 2, 3, 4, 5, and 6, which comprise the use lists for the M1 – Limited Industrial District, M2 – Restricted Industrial District, M3- General Industrial District, M4 – Intensive Industrial District, and M5 – Special Industrial District zoning classifications by striking references to Medical marihuana caregiver centers as provided for in Article III, Division 12, of this chapter, and adding the new uses of Designated marijuana consumption establishment, Marijuana grower facility as provided for in Article III, Division 12 of this chapter, Marijuana microbusiness, Marijuana processor facility as provided for in Article III, Division 12 of this chapter, Marijuana retail/provisioning facility, Marijuana safety compliance facility as provided for in Article III, Division 12 of this chapter, and Marijuana secure transporter facility as provided for in Article III, Division 12 of this chapter.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Sec. 50-10-144 – Special Industrial District does not permit the two aforementioned new uses, however, it does revise the permissible land uses associated with processing, safety compliance, and secure transporter facilities.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41</a:t>
            </a:fld>
            <a:endParaRPr lang="en-US"/>
          </a:p>
        </p:txBody>
      </p:sp>
    </p:spTree>
    <p:extLst>
      <p:ext uri="{BB962C8B-B14F-4D97-AF65-F5344CB8AC3E}">
        <p14:creationId xmlns:p14="http://schemas.microsoft.com/office/powerpoint/2010/main" val="140870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November 2008, Michigan voters passed a ballot initiative allowing the lawful sale and use of marihuana for medical purposes referred to as the Medical Marihuana Act Initiated Law 1 of 2008.  This ballot initiative had widespread support amongst voters with a 63% approval of Michigan voters statewide and 75.6% of Detroit voters.</a:t>
            </a:r>
          </a:p>
          <a:p>
            <a:endParaRPr lang="en-US" dirty="0" smtClean="0"/>
          </a:p>
          <a:p>
            <a:r>
              <a:rPr lang="en-US" dirty="0" smtClean="0"/>
              <a:t>The passage of this act resulted in the proliferation of unlicensed and unregulated medical marihuana dispensaries and facilities throughout the city of Detroit, largely due to the lack of statutory regulation and oversight by the state, county and local government.  </a:t>
            </a:r>
          </a:p>
          <a:p>
            <a:endParaRPr lang="en-US" dirty="0" smtClean="0"/>
          </a:p>
          <a:p>
            <a:r>
              <a:rPr lang="en-US" dirty="0" smtClean="0"/>
              <a:t>In November 2012, the electorate of the City of Detroit voted to enact a citizen-initiated ballot initiative which would allow for the legal possession and consumption of one ounce of marijuana or less on private property by an adult, aged 21 or older. This initiative passed with 65% voting yes.  </a:t>
            </a:r>
          </a:p>
          <a:p>
            <a:endParaRPr lang="en-US" dirty="0" smtClean="0"/>
          </a:p>
          <a:p>
            <a:r>
              <a:rPr lang="en-US" dirty="0" smtClean="0"/>
              <a:t>In 2015 the Detroit City Council voted on the “Medical Marihuana Caregiver Center” ordinance (Ord. No. 31-15, effective 3/1/2016), which was enacted to amend the text of Chapter 61 of the 1984 Detroit City Code, “Zoning,” by defining “Medical Marihuana Caregiver Center” and creating regulations to stem the proliferation of and otherwise regulate such establishments in the City of Detroit.  At the time of enactment, approximately 214 unlicensed and unregulated medical marihuana facilities had been established within the boundaries of the City of Detroit. </a:t>
            </a:r>
          </a:p>
          <a:p>
            <a:endParaRPr lang="en-US" dirty="0" smtClean="0"/>
          </a:p>
          <a:p>
            <a:r>
              <a:rPr lang="en-US" dirty="0" smtClean="0"/>
              <a:t>In 2016, the Michigan legislature enacted Public Acts, 281, 282, and 283 which allowed for the licensure of five Medical Marihuana Facility types, the production and sale of marihuana infused products, and the creation of a tracking system to monitor the products from “seed to sale.” This series of legislation has collectively been referred to as the Medical Marihuana Facilities Licensing Act (MMFLA).</a:t>
            </a:r>
          </a:p>
          <a:p>
            <a:endParaRPr lang="en-US" dirty="0" smtClean="0"/>
          </a:p>
          <a:p>
            <a:r>
              <a:rPr lang="en-US" dirty="0" smtClean="0"/>
              <a:t>In accordance with Public Act 281 (MMFLA), in order for a resident to obtain a state license, the municipality in which they wish to operate must opt into the state’s licensing scheme. The opt-in provisions have been implemented through what was previously Chapter 24 (now Chapter 20-Licensing), of the Detroit City Code, as a result of the November 7, 2017 ballot initiative – Proposal A.  Proposal B</a:t>
            </a:r>
            <a:r>
              <a:rPr lang="en-US" baseline="0" dirty="0" smtClean="0"/>
              <a:t> was a citizen lead ballot initiative </a:t>
            </a:r>
            <a:r>
              <a:rPr lang="en-US" dirty="0" smtClean="0"/>
              <a:t>which sought to regulate the various land uses allowed through the MMFLA through zoning regulation, was ultimately struck down by Chief Judge Colombo of the 3rd Circuit Court and found to be in violation of the Michigan Zoning Enabling Act. </a:t>
            </a:r>
          </a:p>
          <a:p>
            <a:endParaRPr lang="en-US" dirty="0" smtClean="0"/>
          </a:p>
          <a:p>
            <a:r>
              <a:rPr lang="en-US" dirty="0" smtClean="0"/>
              <a:t>At the request of City Planning Commissioner Gregory Pawlowski (Feb. 2017- Feb. 2020), CPC staff convened two working group meetings including members of City Council staff, City department representatives, as well as members of the medical marihuana industry regarding developing the regulatory scheme for medical marihuana within the City of Detroit. Ordinance No. 20-18 was enacted on October 14, 2018 to regulate medical marijuana facilities in the City</a:t>
            </a:r>
            <a:r>
              <a:rPr lang="en-US" baseline="0" dirty="0" smtClean="0"/>
              <a:t> of Detroit</a:t>
            </a:r>
            <a:r>
              <a:rPr lang="en-US" dirty="0" smtClean="0"/>
              <a:t>.</a:t>
            </a:r>
          </a:p>
          <a:p>
            <a:endParaRPr lang="en-US" dirty="0" smtClean="0"/>
          </a:p>
          <a:p>
            <a:r>
              <a:rPr lang="en-US" dirty="0" smtClean="0"/>
              <a:t>In November 2018, the Michigan electorate enacted Proposal 1 – The Michigan Regulation and Taxation of Marijuana Act to legalize recreational marijuana possession, cultivation, and consumption by adults 21 years of age or older in the State of Michigan. The initiative was approved with 56% of the statewide vote, and was approved by the electorate of the City of Detroit with 69% voting yes.</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3</a:t>
            </a:fld>
            <a:endParaRPr lang="en-US"/>
          </a:p>
        </p:txBody>
      </p:sp>
    </p:spTree>
    <p:extLst>
      <p:ext uri="{BB962C8B-B14F-4D97-AF65-F5344CB8AC3E}">
        <p14:creationId xmlns:p14="http://schemas.microsoft.com/office/powerpoint/2010/main" val="2996550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Additionally, the proposed ordinance amends Article XI, Division’s II, and X which comprises the legislative intent of the PD - Planned Development District and the use lists for the SD2 – Special Development District zoning classifications by reiterating that Marijuana-related uses, as specified in Sec. 50-12-110 of this Code, are not permitted on land zoned PD established as a residential planned development.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Designated marijuana consumption establishment, Marijuana retail/provisioning facility, and Marijuana microbusiness are newly added to the conditional use list of the SD2 zoning classification under Sec. 50-11-244.  Additionally, this section is also revised by striking “Medical marihuana,” and replacing the language with “Marijuana” where appropriate.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proposed ordinance amends Article XI, Division 14 – Overlay Areas by newly adding Designated marijuana consumption establishment, Marijuana retail/provisioning facility, and Marijuana microbusiness as prohibited on any zoning lot zoned B2 or B4 abutting any Gateway Radial Thoroughfare.</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42</a:t>
            </a:fld>
            <a:endParaRPr lang="en-US"/>
          </a:p>
        </p:txBody>
      </p:sp>
    </p:spTree>
    <p:extLst>
      <p:ext uri="{BB962C8B-B14F-4D97-AF65-F5344CB8AC3E}">
        <p14:creationId xmlns:p14="http://schemas.microsoft.com/office/powerpoint/2010/main" val="2992823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Sec. 50-11-386</a:t>
            </a:r>
            <a:r>
              <a:rPr lang="en-US" sz="1200" kern="1200" dirty="0" smtClean="0">
                <a:solidFill>
                  <a:schemeClr val="tx1"/>
                </a:solidFill>
                <a:effectLst/>
                <a:latin typeface="+mn-lt"/>
                <a:ea typeface="+mn-ea"/>
                <a:cs typeface="+mn-cs"/>
              </a:rPr>
              <a:t> – “Traditional Main Street Overlay Areas.” This section prohibits designated marijuana consumption establishments, marijuana microbusinesses, or marijuana retail/provisioning facilities from locating within any Traditional Main Street Overlay Area.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43</a:t>
            </a:fld>
            <a:endParaRPr lang="en-US"/>
          </a:p>
        </p:txBody>
      </p:sp>
    </p:spTree>
    <p:extLst>
      <p:ext uri="{BB962C8B-B14F-4D97-AF65-F5344CB8AC3E}">
        <p14:creationId xmlns:p14="http://schemas.microsoft.com/office/powerpoint/2010/main" val="2980510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proposed ordinance amends Article XII, Division 1, Use Table, by adding the newly revised and/or added land uses to their respective category of Medical Marijuana Facilities and Adult-Use Marijuana Establishments as denoted in Sec. 50-12-110.</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44</a:t>
            </a:fld>
            <a:endParaRPr lang="en-US"/>
          </a:p>
        </p:txBody>
      </p:sp>
    </p:spTree>
    <p:extLst>
      <p:ext uri="{BB962C8B-B14F-4D97-AF65-F5344CB8AC3E}">
        <p14:creationId xmlns:p14="http://schemas.microsoft.com/office/powerpoint/2010/main" val="323950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proposed amendments to Article XII, Division 2 – General Use Standards, amend Sec. 50-12-132 – Other uses – Spacing, by striking the section pertaining to Medical marihuana caregiver center and specifying the spacing requirements for the other associated marijuana related uses.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Additionally, </a:t>
            </a:r>
            <a:r>
              <a:rPr lang="en-US" sz="1200" u="sng" kern="1200" dirty="0" smtClean="0">
                <a:solidFill>
                  <a:schemeClr val="tx1"/>
                </a:solidFill>
                <a:effectLst/>
                <a:latin typeface="+mn-lt"/>
                <a:ea typeface="+mn-ea"/>
                <a:cs typeface="+mn-cs"/>
              </a:rPr>
              <a:t>Sections 50-12-135</a:t>
            </a:r>
            <a:r>
              <a:rPr lang="en-US" sz="1200" kern="1200" dirty="0" smtClean="0">
                <a:solidFill>
                  <a:schemeClr val="tx1"/>
                </a:solidFill>
                <a:effectLst/>
                <a:latin typeface="+mn-lt"/>
                <a:ea typeface="+mn-ea"/>
                <a:cs typeface="+mn-cs"/>
              </a:rPr>
              <a:t> – “Waiver of general spacing requirements,” and </a:t>
            </a:r>
            <a:r>
              <a:rPr lang="en-US" sz="1200" u="sng" kern="1200" dirty="0" smtClean="0">
                <a:solidFill>
                  <a:schemeClr val="tx1"/>
                </a:solidFill>
                <a:effectLst/>
                <a:latin typeface="+mn-lt"/>
                <a:ea typeface="+mn-ea"/>
                <a:cs typeface="+mn-cs"/>
              </a:rPr>
              <a:t>50-12-136</a:t>
            </a:r>
            <a:r>
              <a:rPr lang="en-US" sz="1200" kern="1200" dirty="0" smtClean="0">
                <a:solidFill>
                  <a:schemeClr val="tx1"/>
                </a:solidFill>
                <a:effectLst/>
                <a:latin typeface="+mn-lt"/>
                <a:ea typeface="+mn-ea"/>
                <a:cs typeface="+mn-cs"/>
              </a:rPr>
              <a:t> – “Waiver of spacing from schools,” state explicitly that spacing requirements may not be waived.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proposed amendments to Article XII, Division 3 – “Specific Use Standards,” amend the language reflecting “Medical marihuana caregiver center” to reflect “Marijuana” where appropriate and to incorporate “adult-use marijuana establishment” where appropriate.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45</a:t>
            </a:fld>
            <a:endParaRPr lang="en-US"/>
          </a:p>
        </p:txBody>
      </p:sp>
    </p:spTree>
    <p:extLst>
      <p:ext uri="{BB962C8B-B14F-4D97-AF65-F5344CB8AC3E}">
        <p14:creationId xmlns:p14="http://schemas.microsoft.com/office/powerpoint/2010/main" val="499154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Newly added to </a:t>
            </a:r>
            <a:r>
              <a:rPr lang="en-US" sz="1200" u="sng" kern="1200" dirty="0" smtClean="0">
                <a:solidFill>
                  <a:schemeClr val="tx1"/>
                </a:solidFill>
                <a:effectLst/>
                <a:latin typeface="+mn-lt"/>
                <a:ea typeface="+mn-ea"/>
                <a:cs typeface="+mn-cs"/>
              </a:rPr>
              <a:t>Sec. 50-12-413</a:t>
            </a:r>
            <a:r>
              <a:rPr lang="en-US" sz="1200" kern="1200" dirty="0" smtClean="0">
                <a:solidFill>
                  <a:schemeClr val="tx1"/>
                </a:solidFill>
                <a:effectLst/>
                <a:latin typeface="+mn-lt"/>
                <a:ea typeface="+mn-ea"/>
                <a:cs typeface="+mn-cs"/>
              </a:rPr>
              <a:t> – “Medical marijuana facilities and adult-use marijuana establishments” are subsections (3),(4), and (5).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Subsection 3 specifies that a marijuana grower facility may operate only in a commercial or industrial building that has a building footprint that does not exceed 30,000 square feet and that is located on a parcel no larger than three acres; a marijuana grower facility may operate in a multi-story building, subject to </a:t>
            </a:r>
            <a:r>
              <a:rPr lang="en-US" sz="1200" kern="1200" dirty="0" err="1" smtClean="0">
                <a:solidFill>
                  <a:schemeClr val="tx1"/>
                </a:solidFill>
                <a:effectLst/>
                <a:latin typeface="+mn-lt"/>
                <a:ea typeface="+mn-ea"/>
                <a:cs typeface="+mn-cs"/>
              </a:rPr>
              <a:t>applicale</a:t>
            </a:r>
            <a:r>
              <a:rPr lang="en-US" sz="1200" kern="1200" dirty="0" smtClean="0">
                <a:solidFill>
                  <a:schemeClr val="tx1"/>
                </a:solidFill>
                <a:effectLst/>
                <a:latin typeface="+mn-lt"/>
                <a:ea typeface="+mn-ea"/>
                <a:cs typeface="+mn-cs"/>
              </a:rPr>
              <a:t> height limitations.  A marijuana grower facility may operate in a building that has a building footprint that exceeds 30,0000 square feet but does not exceed 50,000 square feet, regardless of height, and is located on a parcel no larger than five acres only if that marijuana grower facility is co-located with another medical marijuana facility or another adult-use </a:t>
            </a:r>
            <a:r>
              <a:rPr lang="en-US" sz="1200" kern="1200" dirty="0" err="1" smtClean="0">
                <a:solidFill>
                  <a:schemeClr val="tx1"/>
                </a:solidFill>
                <a:effectLst/>
                <a:latin typeface="+mn-lt"/>
                <a:ea typeface="+mn-ea"/>
                <a:cs typeface="+mn-cs"/>
              </a:rPr>
              <a:t>marijauan</a:t>
            </a:r>
            <a:r>
              <a:rPr lang="en-US" sz="1200" kern="1200" dirty="0" smtClean="0">
                <a:solidFill>
                  <a:schemeClr val="tx1"/>
                </a:solidFill>
                <a:effectLst/>
                <a:latin typeface="+mn-lt"/>
                <a:ea typeface="+mn-ea"/>
                <a:cs typeface="+mn-cs"/>
              </a:rPr>
              <a:t> establishment.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Subsection 4 states that marijuana grower facilities may not grow outdoors.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Subsection 5 states that marijuana microbusinesses and marijuana retail/provisioning facilities may include drive-thru or curbside pickup operation if such operations are in compliance with applicable rules set forth by the state of Michigan. This section is incorporated to ensure that social distancing safeguards to combat the Covid-19 pandemic are in place.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46</a:t>
            </a:fld>
            <a:endParaRPr lang="en-US"/>
          </a:p>
        </p:txBody>
      </p:sp>
    </p:spTree>
    <p:extLst>
      <p:ext uri="{BB962C8B-B14F-4D97-AF65-F5344CB8AC3E}">
        <p14:creationId xmlns:p14="http://schemas.microsoft.com/office/powerpoint/2010/main" val="4162839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Article XII, Division 6 – “Temporary Uses and Structures,” strikes the references to Medical marihuana caregiver centers and medical marihuana facilities and replaces them with Medical marijuana facilities and adult-use marijuana establishments.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47</a:t>
            </a:fld>
            <a:endParaRPr lang="en-US"/>
          </a:p>
        </p:txBody>
      </p:sp>
    </p:spTree>
    <p:extLst>
      <p:ext uri="{BB962C8B-B14F-4D97-AF65-F5344CB8AC3E}">
        <p14:creationId xmlns:p14="http://schemas.microsoft.com/office/powerpoint/2010/main" val="28698495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Article XIV, Subdivision B – Off-Street Parking Schedule A, is revised as follows:</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48</a:t>
            </a:fld>
            <a:endParaRPr lang="en-US"/>
          </a:p>
        </p:txBody>
      </p:sp>
    </p:spTree>
    <p:extLst>
      <p:ext uri="{BB962C8B-B14F-4D97-AF65-F5344CB8AC3E}">
        <p14:creationId xmlns:p14="http://schemas.microsoft.com/office/powerpoint/2010/main" val="3168018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Article XVI, Division 2 – “Words and Terms Defined,” is proposed to be revised by amending and adding several definitions.  The existing terms, including the word “Marihuana,” have been revised to read “Marijuana,” and </a:t>
            </a:r>
            <a:r>
              <a:rPr lang="en-US" sz="1200" i="1" kern="1200" dirty="0" smtClean="0">
                <a:solidFill>
                  <a:schemeClr val="tx1"/>
                </a:solidFill>
                <a:effectLst/>
                <a:latin typeface="+mn-lt"/>
                <a:ea typeface="+mn-ea"/>
                <a:cs typeface="+mn-cs"/>
              </a:rPr>
              <a:t>Adult-use marijuana establishment, Co-location (marijuana), </a:t>
            </a:r>
            <a:r>
              <a:rPr lang="en-US" sz="1200" i="1" kern="1200" dirty="0" err="1" smtClean="0">
                <a:solidFill>
                  <a:schemeClr val="tx1"/>
                </a:solidFill>
                <a:effectLst/>
                <a:latin typeface="+mn-lt"/>
                <a:ea typeface="+mn-ea"/>
                <a:cs typeface="+mn-cs"/>
              </a:rPr>
              <a:t>Cultivatoin</a:t>
            </a:r>
            <a:r>
              <a:rPr lang="en-US" sz="1200" i="1" kern="1200" dirty="0" smtClean="0">
                <a:solidFill>
                  <a:schemeClr val="tx1"/>
                </a:solidFill>
                <a:effectLst/>
                <a:latin typeface="+mn-lt"/>
                <a:ea typeface="+mn-ea"/>
                <a:cs typeface="+mn-cs"/>
              </a:rPr>
              <a:t> or cultivate (marijuana), Designated marijuana consumption establishment, Drug-free zone, Equivalent licenses (marijuana), Licensee (marijuana), Marijuana grower facility, Marijuana microbusiness, Marijuana processor facility, Marijuana retailer establishment, Marijuana retail/provisioning facility, Marijuana safety compliance facility, </a:t>
            </a:r>
            <a:r>
              <a:rPr lang="en-US" sz="1200" i="1" kern="1200" dirty="0" err="1" smtClean="0">
                <a:solidFill>
                  <a:schemeClr val="tx1"/>
                </a:solidFill>
                <a:effectLst/>
                <a:latin typeface="+mn-lt"/>
                <a:ea typeface="+mn-ea"/>
                <a:cs typeface="+mn-cs"/>
              </a:rPr>
              <a:t>Marijauana</a:t>
            </a:r>
            <a:r>
              <a:rPr lang="en-US" sz="1200" i="1" kern="1200" dirty="0" smtClean="0">
                <a:solidFill>
                  <a:schemeClr val="tx1"/>
                </a:solidFill>
                <a:effectLst/>
                <a:latin typeface="+mn-lt"/>
                <a:ea typeface="+mn-ea"/>
                <a:cs typeface="+mn-cs"/>
              </a:rPr>
              <a:t> secure transporter facility, Medical marijuana facility, Medical marijuana Provisioning Center Facility, Michigan Medical Marihuana Facilities Licensing Act or “MMFLA,” and Michigan Regulation and Taxation of Marijuana Act or “MRTMA”</a:t>
            </a:r>
            <a:r>
              <a:rPr lang="en-US" sz="1200" kern="1200" dirty="0" smtClean="0">
                <a:solidFill>
                  <a:schemeClr val="tx1"/>
                </a:solidFill>
                <a:effectLst/>
                <a:latin typeface="+mn-lt"/>
                <a:ea typeface="+mn-ea"/>
                <a:cs typeface="+mn-cs"/>
              </a:rPr>
              <a:t> definitions are newly added to this section.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proposed revisions to the Zoning Ordinance are anticipated to move in tandem with an amendatory ordinance for the Chapter 20 – “Business Licensing” provision so the definitions of Adult-Use Marijuana Consumption Establishment coincide with one another.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49</a:t>
            </a:fld>
            <a:endParaRPr lang="en-US"/>
          </a:p>
        </p:txBody>
      </p:sp>
    </p:spTree>
    <p:extLst>
      <p:ext uri="{BB962C8B-B14F-4D97-AF65-F5344CB8AC3E}">
        <p14:creationId xmlns:p14="http://schemas.microsoft.com/office/powerpoint/2010/main" val="2027745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COMMUNITY CONCERNS AND RECOMMENDATIONS</a:t>
            </a:r>
            <a:endParaRPr lang="en-US" sz="1200" kern="1200" dirty="0" smtClean="0">
              <a:solidFill>
                <a:schemeClr val="tx1"/>
              </a:solidFill>
              <a:effectLst/>
              <a:latin typeface="+mn-lt"/>
              <a:ea typeface="+mn-ea"/>
              <a:cs typeface="+mn-cs"/>
            </a:endParaRPr>
          </a:p>
          <a:p>
            <a:r>
              <a:rPr lang="en-US" sz="1200" b="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Following earlier attempts</a:t>
            </a:r>
            <a:r>
              <a:rPr lang="en-US" sz="1200" kern="1200" baseline="0" dirty="0" smtClean="0">
                <a:solidFill>
                  <a:schemeClr val="tx1"/>
                </a:solidFill>
                <a:effectLst/>
                <a:latin typeface="+mn-lt"/>
                <a:ea typeface="+mn-ea"/>
                <a:cs typeface="+mn-cs"/>
              </a:rPr>
              <a:t> i</a:t>
            </a:r>
            <a:r>
              <a:rPr lang="en-US" sz="1200" kern="1200" dirty="0" smtClean="0">
                <a:solidFill>
                  <a:schemeClr val="tx1"/>
                </a:solidFill>
                <a:effectLst/>
                <a:latin typeface="+mn-lt"/>
                <a:ea typeface="+mn-ea"/>
                <a:cs typeface="+mn-cs"/>
              </a:rPr>
              <a:t>n March 2020 the </a:t>
            </a:r>
            <a:r>
              <a:rPr lang="en-US" sz="1200" kern="1200" dirty="0" err="1" smtClean="0">
                <a:solidFill>
                  <a:schemeClr val="tx1"/>
                </a:solidFill>
                <a:effectLst/>
                <a:latin typeface="+mn-lt"/>
                <a:ea typeface="+mn-ea"/>
                <a:cs typeface="+mn-cs"/>
              </a:rPr>
              <a:t>Greenacres</a:t>
            </a:r>
            <a:r>
              <a:rPr lang="en-US" sz="1200" kern="1200" dirty="0" smtClean="0">
                <a:solidFill>
                  <a:schemeClr val="tx1"/>
                </a:solidFill>
                <a:effectLst/>
                <a:latin typeface="+mn-lt"/>
                <a:ea typeface="+mn-ea"/>
                <a:cs typeface="+mn-cs"/>
              </a:rPr>
              <a:t>/Woodward Civic Association (GWCA) submitted a detailed list of suggested changes to both the Business Licensing (Chapter 20) and Zoning Ordinance (Chapter 50) provisions pertaining to Adult-use Marijuana establishments.  There were two specific recommendations related to zoning regulations that the GWCA requested the working group to consider.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the GWCA requested that, in an effort to stop the over-concentration of marijuana-related facilities along Eight Mile Road and Woodward Avenue, new regulations be drafted to prohibit the establishment of retail marijuana establishments, marijuana micro-businesses, adult-use marijuana designated consumption establishments, and temporary marijuana events along the “Major Corridor Overlay Area.”  Designated “Major Corridor Overlay Areas” are defined in Sec. 50-11-402 as: </a:t>
            </a:r>
          </a:p>
          <a:p>
            <a:r>
              <a:rPr lang="en-US" sz="1200" kern="1200" dirty="0" smtClean="0">
                <a:solidFill>
                  <a:schemeClr val="tx1"/>
                </a:solidFill>
                <a:effectLst/>
                <a:latin typeface="+mn-lt"/>
                <a:ea typeface="+mn-ea"/>
                <a:cs typeface="+mn-cs"/>
              </a:rPr>
              <a:t> </a:t>
            </a:r>
          </a:p>
          <a:p>
            <a:pPr lvl="0"/>
            <a:r>
              <a:rPr lang="en-US" sz="1200" i="1" kern="1200" dirty="0" smtClean="0">
                <a:solidFill>
                  <a:schemeClr val="tx1"/>
                </a:solidFill>
                <a:effectLst/>
                <a:latin typeface="+mn-lt"/>
                <a:ea typeface="+mn-ea"/>
                <a:cs typeface="+mn-cs"/>
              </a:rPr>
              <a:t>Woodward.  All zoning lots abutting Woodward Avenue between the center line of West </a:t>
            </a:r>
            <a:r>
              <a:rPr lang="en-US" sz="1200" i="1" kern="1200" dirty="0" err="1" smtClean="0">
                <a:solidFill>
                  <a:schemeClr val="tx1"/>
                </a:solidFill>
                <a:effectLst/>
                <a:latin typeface="+mn-lt"/>
                <a:ea typeface="+mn-ea"/>
                <a:cs typeface="+mn-cs"/>
              </a:rPr>
              <a:t>McNichols</a:t>
            </a:r>
            <a:r>
              <a:rPr lang="en-US" sz="1200" i="1" kern="1200" dirty="0" smtClean="0">
                <a:solidFill>
                  <a:schemeClr val="tx1"/>
                </a:solidFill>
                <a:effectLst/>
                <a:latin typeface="+mn-lt"/>
                <a:ea typeface="+mn-ea"/>
                <a:cs typeface="+mn-cs"/>
              </a:rPr>
              <a:t> and the center line of West Wight Mile Road;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(2) Eight Mile Road.  All zoning lots abutting Eight Mile Road.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Detroit Zoning Ordinance only prohibits sexually oriented business in this manner along the Major Corridor Overlay Areas.  Such a prohibition may, in fact, have the opposite effect sought by the GWCA, which would be the greater distribution of marijuana-related facilities throughout the City of Detroit.  The current zoning and spacing regulations imposed upon existing medical marijuana establishments are the same regulations proposed for adult-use marijuana establishments.  Presently spacing restrictions are in place throughout the City of Detroit which prohibit dispensary type facilities from locating within 1,000 radial feet of each other, drug free zones, schools, daycare centers, parks, regulated uses and the like. The city’s Business Licensing ordinance only permits a limited number of </a:t>
            </a:r>
            <a:r>
              <a:rPr lang="en-US" sz="1200" i="1" kern="1200" dirty="0" smtClean="0">
                <a:solidFill>
                  <a:schemeClr val="tx1"/>
                </a:solidFill>
                <a:effectLst/>
                <a:latin typeface="+mn-lt"/>
                <a:ea typeface="+mn-ea"/>
                <a:cs typeface="+mn-cs"/>
              </a:rPr>
              <a:t>Retail</a:t>
            </a:r>
            <a:r>
              <a:rPr lang="en-US" sz="1200" kern="1200" dirty="0" smtClean="0">
                <a:solidFill>
                  <a:schemeClr val="tx1"/>
                </a:solidFill>
                <a:effectLst/>
                <a:latin typeface="+mn-lt"/>
                <a:ea typeface="+mn-ea"/>
                <a:cs typeface="+mn-cs"/>
              </a:rPr>
              <a:t> and/or </a:t>
            </a:r>
            <a:r>
              <a:rPr lang="en-US" sz="1200" i="1" kern="1200" dirty="0" smtClean="0">
                <a:solidFill>
                  <a:schemeClr val="tx1"/>
                </a:solidFill>
                <a:effectLst/>
                <a:latin typeface="+mn-lt"/>
                <a:ea typeface="+mn-ea"/>
                <a:cs typeface="+mn-cs"/>
              </a:rPr>
              <a:t>Medical marihuana provisioning center facility</a:t>
            </a:r>
            <a:r>
              <a:rPr lang="en-US" sz="1200" kern="1200" dirty="0" smtClean="0">
                <a:solidFill>
                  <a:schemeClr val="tx1"/>
                </a:solidFill>
                <a:effectLst/>
                <a:latin typeface="+mn-lt"/>
                <a:ea typeface="+mn-ea"/>
                <a:cs typeface="+mn-cs"/>
              </a:rPr>
              <a:t> licenses, i.e., 75 each.  At present, approximately 48 of the permissible 75 licenses for </a:t>
            </a:r>
            <a:r>
              <a:rPr lang="en-US" sz="1200" i="1" kern="1200" dirty="0" smtClean="0">
                <a:solidFill>
                  <a:schemeClr val="tx1"/>
                </a:solidFill>
                <a:effectLst/>
                <a:latin typeface="+mn-lt"/>
                <a:ea typeface="+mn-ea"/>
                <a:cs typeface="+mn-cs"/>
              </a:rPr>
              <a:t>Medical marijuana provisioning center facilities</a:t>
            </a:r>
            <a:r>
              <a:rPr lang="en-US" sz="1200" kern="1200" dirty="0" smtClean="0">
                <a:solidFill>
                  <a:schemeClr val="tx1"/>
                </a:solidFill>
                <a:effectLst/>
                <a:latin typeface="+mn-lt"/>
                <a:ea typeface="+mn-ea"/>
                <a:cs typeface="+mn-cs"/>
              </a:rPr>
              <a:t> have been issued by the city since the passage and enactment of the Medical Marihuana Facilities licensing provisions.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Under the state law regulating the operation and taxation of such establishments (MRTMA), facilities are permitted to co-locate on the same premises. It is fully expected that many of the existing establishments along Eight Mile Road and Woodward Avenue which currently hold state licenses for medical marijuana will likely be licensed for adult-use marijuana sales as well.  Presently each of these establishment casts a 1,000-foot radial shadow prohibiting other such establishments from proliferating in an area.  If the requested amendment were to be enacted, 1) the City of Detroit would be acting contrary to the spirit and intent of the statute which encourages co-location; 2) existing, as well as, future facility owners would have to seek out primary or secondary facilities throughout the city in closer proximity to historically residential neighborhoods and commercial corridors.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second zoning request submitted by GWCA is to amend the current Traditional Main Street Overlay Area on </a:t>
            </a:r>
            <a:r>
              <a:rPr lang="en-US" sz="1200" kern="1200" dirty="0" err="1" smtClean="0">
                <a:solidFill>
                  <a:schemeClr val="tx1"/>
                </a:solidFill>
                <a:effectLst/>
                <a:latin typeface="+mn-lt"/>
                <a:ea typeface="+mn-ea"/>
                <a:cs typeface="+mn-cs"/>
              </a:rPr>
              <a:t>Livernois</a:t>
            </a:r>
            <a:r>
              <a:rPr lang="en-US" sz="1200" kern="1200" dirty="0" smtClean="0">
                <a:solidFill>
                  <a:schemeClr val="tx1"/>
                </a:solidFill>
                <a:effectLst/>
                <a:latin typeface="+mn-lt"/>
                <a:ea typeface="+mn-ea"/>
                <a:cs typeface="+mn-cs"/>
              </a:rPr>
              <a:t> Avenue by extending the boundaries from its current end point at St. Martin Avenue to West Eight Mile Road.  This latter recommendation has already been undertaken by the Commission and acted on by City Council as a part of the most recent text amendments (Ord. No. 2020-21) to address needed changes to the Main Street Overlay areas involving off-parking allowances, and the expansion of area boundaries along West Grand River, </a:t>
            </a:r>
            <a:r>
              <a:rPr lang="en-US" sz="1200" kern="1200" dirty="0" err="1" smtClean="0">
                <a:solidFill>
                  <a:schemeClr val="tx1"/>
                </a:solidFill>
                <a:effectLst/>
                <a:latin typeface="+mn-lt"/>
                <a:ea typeface="+mn-ea"/>
                <a:cs typeface="+mn-cs"/>
              </a:rPr>
              <a:t>Livernois</a:t>
            </a:r>
            <a:r>
              <a:rPr lang="en-US" sz="1200" kern="1200" dirty="0" smtClean="0">
                <a:solidFill>
                  <a:schemeClr val="tx1"/>
                </a:solidFill>
                <a:effectLst/>
                <a:latin typeface="+mn-lt"/>
                <a:ea typeface="+mn-ea"/>
                <a:cs typeface="+mn-cs"/>
              </a:rPr>
              <a:t> Avenue, and Van Dyke Avenue.   While the intent of this most recent text amendment was not to expressly prohibit marijuana related establishment from locating along the </a:t>
            </a:r>
            <a:r>
              <a:rPr lang="en-US" sz="1200" kern="1200" dirty="0" err="1" smtClean="0">
                <a:solidFill>
                  <a:schemeClr val="tx1"/>
                </a:solidFill>
                <a:effectLst/>
                <a:latin typeface="+mn-lt"/>
                <a:ea typeface="+mn-ea"/>
                <a:cs typeface="+mn-cs"/>
              </a:rPr>
              <a:t>Livernois</a:t>
            </a:r>
            <a:r>
              <a:rPr lang="en-US" sz="1200" kern="1200" dirty="0" smtClean="0">
                <a:solidFill>
                  <a:schemeClr val="tx1"/>
                </a:solidFill>
                <a:effectLst/>
                <a:latin typeface="+mn-lt"/>
                <a:ea typeface="+mn-ea"/>
                <a:cs typeface="+mn-cs"/>
              </a:rPr>
              <a:t> Avenue Traditional </a:t>
            </a:r>
            <a:r>
              <a:rPr lang="en-US" sz="1200" kern="1200" dirty="0" err="1" smtClean="0">
                <a:solidFill>
                  <a:schemeClr val="tx1"/>
                </a:solidFill>
                <a:effectLst/>
                <a:latin typeface="+mn-lt"/>
                <a:ea typeface="+mn-ea"/>
                <a:cs typeface="+mn-cs"/>
              </a:rPr>
              <a:t>Mainstreet</a:t>
            </a:r>
            <a:r>
              <a:rPr lang="en-US" sz="1200" kern="1200" dirty="0" smtClean="0">
                <a:solidFill>
                  <a:schemeClr val="tx1"/>
                </a:solidFill>
                <a:effectLst/>
                <a:latin typeface="+mn-lt"/>
                <a:ea typeface="+mn-ea"/>
                <a:cs typeface="+mn-cs"/>
              </a:rPr>
              <a:t> Overlay Area corridor, the resulting effect has yielded the petitioners’ desired outcome.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 additional recommendation was submitted by a member of the public requesting a spacing restriction of 500 radial feet from all land zoned residential. In conducting a cursory review of this recommendation it would appear that every major and secondary thoroughfare within the City of Detroit would be affected, nearly prohibiting any such facility from being established. It is ill-advised to pursue such a recommendation considering that any municipality, village or township, which lawfully allows a principal land use, must also allow conditions in which that land use may be established.  If the petitioner’s recommendation were enacted the City of Detroit would find itself exceedingly vulnerable to litigation.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Among the many reasons a spacing restriction from land zoned residential, outside of the Residential PD, has not been pursued is the fact that under state law a resident in a single-family detached home, or any other residential domicile could theoretically legally possess up to 84 marijuana plants.  A typical single-family detached home has a required side setback of as little as four-feet.  The average required rear setback from commercial property along a major or secondary thoroughfare is 30 feet. </a:t>
            </a:r>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50</a:t>
            </a:fld>
            <a:endParaRPr lang="en-US"/>
          </a:p>
        </p:txBody>
      </p:sp>
    </p:spTree>
    <p:extLst>
      <p:ext uri="{BB962C8B-B14F-4D97-AF65-F5344CB8AC3E}">
        <p14:creationId xmlns:p14="http://schemas.microsoft.com/office/powerpoint/2010/main" val="219261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regards to the Commission’s concerns over the utilization of “curbside” and/or “drive-thru” operation, staff was able to find several examples of facilities in the State of Michigan which operated both “curbside” and/or “drive-thru” facilities.  In speaking with law enforcement and licensing agencies in Ann Arbor, Michigan, Ypsilanti, Michigan, Kalamazoo, Michigan, and Grand Rapids, Michigan, staff received no negative reports regarding the “curbside” or “drive-thru” operations of these facilities associated with larceny, theft, or any other violent crime resulting in loss of property or life.  Regardless, after further conversation with the sponsor of the ordinance, Councilmember Tate, it has been determined that the language regarding “drive-thru” and “curbside” sales be stricken from the ordinance.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regards to the Commission’s request that a state issued list of licensed facilities be maintained on the City’s website, it is just that very list that is being recommended to be stricken from the ordinance.  No rationale was given as to why the list is being removed.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51</a:t>
            </a:fld>
            <a:endParaRPr lang="en-US"/>
          </a:p>
        </p:txBody>
      </p:sp>
    </p:spTree>
    <p:extLst>
      <p:ext uri="{BB962C8B-B14F-4D97-AF65-F5344CB8AC3E}">
        <p14:creationId xmlns:p14="http://schemas.microsoft.com/office/powerpoint/2010/main" val="72143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the passage of Proposal 1, the Office of Councilmember James Tate convened a working group to develop an ordinance specific to social equity to ensure that Detroiters, Detroit being one of the  communities identified by the State as having been disproportionately impacted in terms of drug enforcement, benefit directly from the legalization of the adult-use cannabis industry.  The product of the working group resulted in the adult-use marijuana provisions of the Detroit Business Licensing Ordinance under Chapter 20 of the 2019 Detroit City Code, Health Article VI – Medical Marihuana Facilities (Ord. No. 2020-44 effective 1/11/21). Under the provisions of the ordinance, Detroit residents who would like to participate in the recreational cannabis industry have the option to become certified as a Detroit Legacy applicant by CRIO (Civil Rights Inclusion &amp; Opportunity Department) beginning January 19, 2021.  To qualify as a Detroit Legacy applicant, individuals must currently reside in the city of Detroit, and be able to document that they: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Lived in Detroit for 15 of the last 30 years, or</a:t>
            </a:r>
          </a:p>
          <a:p>
            <a:pPr lvl="0"/>
            <a:r>
              <a:rPr lang="en-US" sz="1200" kern="1200" dirty="0" smtClean="0">
                <a:solidFill>
                  <a:schemeClr val="tx1"/>
                </a:solidFill>
                <a:effectLst/>
                <a:latin typeface="+mn-lt"/>
                <a:ea typeface="+mn-ea"/>
                <a:cs typeface="+mn-cs"/>
              </a:rPr>
              <a:t>Lived in Detroit for 13 of the last 30 years and are low income, or</a:t>
            </a:r>
          </a:p>
          <a:p>
            <a:pPr lvl="0"/>
            <a:r>
              <a:rPr lang="en-US" sz="1200" kern="1200" dirty="0" smtClean="0">
                <a:solidFill>
                  <a:schemeClr val="tx1"/>
                </a:solidFill>
                <a:effectLst/>
                <a:latin typeface="+mn-lt"/>
                <a:ea typeface="+mn-ea"/>
                <a:cs typeface="+mn-cs"/>
              </a:rPr>
              <a:t>Lived in Detroit for ten of the last 30 years and have a marihuana conviction or have a parent with a marihuana conviction.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Tuesday, November 24, 2020, the Detroit City Council passed the Medical Marijuana Facilities and Adult-Use Marijuana Establishments ordinance authorizing the Buildings, Safety Engineering, and Environmental Department (BSEED) to issue business licenses for co-location, and adult-use marijuana establishments including grower, processor, retailer, secure transporter, safety compliance facility, microbusiness, marihuana event organizer, temporary marijuana event, and designated consumption establishments. </a:t>
            </a:r>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4</a:t>
            </a:fld>
            <a:endParaRPr lang="en-US"/>
          </a:p>
        </p:txBody>
      </p:sp>
    </p:spTree>
    <p:extLst>
      <p:ext uri="{BB962C8B-B14F-4D97-AF65-F5344CB8AC3E}">
        <p14:creationId xmlns:p14="http://schemas.microsoft.com/office/powerpoint/2010/main" val="1694425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provisions of the Licensing Ordinance for Adult Use Marijuana are scheduled to go into effect on April 1, 2021 to accommodate the receipt of application for residents certified as Legacy Detroiters.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52</a:t>
            </a:fld>
            <a:endParaRPr lang="en-US"/>
          </a:p>
        </p:txBody>
      </p:sp>
    </p:spTree>
    <p:extLst>
      <p:ext uri="{BB962C8B-B14F-4D97-AF65-F5344CB8AC3E}">
        <p14:creationId xmlns:p14="http://schemas.microsoft.com/office/powerpoint/2010/main" val="3734520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ordinance also requires that:</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Detroit Legacy applicants get a minimum of 50% of all newly created adult-use marijuana business licenses for retailers, growers, processors, microbusinesses, designated consumption, and marijuana event organizers issued in Detroit.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will be a six-week exclusive early licensing period for Detroit Legacy applicants.</a:t>
            </a:r>
          </a:p>
          <a:p>
            <a:pPr lvl="0"/>
            <a:r>
              <a:rPr lang="en-US" sz="1200" kern="1200" dirty="0" smtClean="0">
                <a:solidFill>
                  <a:schemeClr val="tx1"/>
                </a:solidFill>
                <a:effectLst/>
                <a:latin typeface="+mn-lt"/>
                <a:ea typeface="+mn-ea"/>
                <a:cs typeface="+mn-cs"/>
              </a:rPr>
              <a:t>Detroit Legacy applicants be able to purchase city-owned land at 25% of fair market value; and</a:t>
            </a:r>
          </a:p>
          <a:p>
            <a:pPr lvl="0"/>
            <a:r>
              <a:rPr lang="en-US" sz="1200" kern="1200" dirty="0" smtClean="0">
                <a:solidFill>
                  <a:schemeClr val="tx1"/>
                </a:solidFill>
                <a:effectLst/>
                <a:latin typeface="+mn-lt"/>
                <a:ea typeface="+mn-ea"/>
                <a:cs typeface="+mn-cs"/>
              </a:rPr>
              <a:t>The City work with philanthropy and private lenders to develop sources of funding and expertise to back Detroit-owned marijuana business start-ups.</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5</a:t>
            </a:fld>
            <a:endParaRPr lang="en-US"/>
          </a:p>
        </p:txBody>
      </p:sp>
    </p:spTree>
    <p:extLst>
      <p:ext uri="{BB962C8B-B14F-4D97-AF65-F5344CB8AC3E}">
        <p14:creationId xmlns:p14="http://schemas.microsoft.com/office/powerpoint/2010/main" val="1592280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PROPOSED ZONING PROVISIONS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order to fully effectuate adult-use marijuana facilities and accommodate the newly passed licensing provisions,  new terms are being added to Chapter 50 to delineate adult-use facilities from medical marijuana facilities, as well as adding terms and permissibility for new adult-uses.</a:t>
            </a:r>
          </a:p>
          <a:p>
            <a:r>
              <a:rPr lang="en-US" sz="1200" kern="1200" dirty="0" smtClean="0">
                <a:solidFill>
                  <a:schemeClr val="tx1"/>
                </a:solidFill>
                <a:effectLst/>
                <a:latin typeface="+mn-lt"/>
                <a:ea typeface="+mn-ea"/>
                <a:cs typeface="+mn-cs"/>
              </a:rPr>
              <a:t>Below is an analysis and summary of the provisions of the proposed text amendments to Chapter 50, which will be the subject of your February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public hearing.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56A6D0C-F272-4226-A636-EBF26BBDDD1D}" type="slidenum">
              <a:rPr lang="en-US" smtClean="0"/>
              <a:t>6</a:t>
            </a:fld>
            <a:endParaRPr lang="en-US"/>
          </a:p>
        </p:txBody>
      </p:sp>
    </p:spTree>
    <p:extLst>
      <p:ext uri="{BB962C8B-B14F-4D97-AF65-F5344CB8AC3E}">
        <p14:creationId xmlns:p14="http://schemas.microsoft.com/office/powerpoint/2010/main" val="1094002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passage of the 2018 Medical Marihuana Facilities zoning provisions allowed the City of Detroit to expand the number of Review and Decision-Making Bodies to include the Medical Marihuana Facility Review Committee. The review committee served in the capacity of making comprehensive, multi-departmental recommendations prior to the statutorily required public hearing for conditional land uses. The committee was comprised of representatives from BSEED, Health, Detroit Police Department (DPD), Law, CPC, Planning and Development Department (PDD), and the Office of the Assessor. The rationale behind the creation of the committee was to avoid procedural errors and omissions which might result in litigation against the city.  The final reviews of the Medical Marihuana Facility Review Committee in its current iteration took place on January 7, 2021.</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With the passage of the Adult Use Marijuana Business Licensing provisions of Chapter 20 (Ord. No. 2020-44 effective 1/11/21), the Business Licensing the Medical Marihuana Facility Review Committee and its responsibilities as codified in the Zoning Ordinance Secs. 50-2-242 through 50-2-246 are being recommended to be stricken. The review for such facilities has shifted to Licensing under the Detroit City Code. The review of these facilities will be conducted by the Marihuana License Review Committee overseen by the CRIO rather than the Law Department.  Additionally, the composition of the Marihuana License Review Committee differs from that of the Medical Marihuana Facility Review Committee and includes the Office of the Chief Financial Officer; the Office of the Assessor; BSEED; Office of the Chief Financial Officer, Treasury; Health Department; Law Department; Police Department; and any such departments, agencies, or individuals as deemed appropriate by the chairperson, on a case by case basis.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Staff will note that under the previous iteration of the Medical Marihuana Facilities Review Committee, the scope and utility of that review and decision-making body extended beyond reviewing an entity’s financial capability, and focused partially on an organization’s compliance with land use, zoning, setbacks, screening, and community benefits.  The two</a:t>
            </a:r>
            <a:r>
              <a:rPr lang="en-US" sz="1200" kern="1200" baseline="0" dirty="0" smtClean="0">
                <a:solidFill>
                  <a:schemeClr val="tx1"/>
                </a:solidFill>
                <a:effectLst/>
                <a:latin typeface="+mn-lt"/>
                <a:ea typeface="+mn-ea"/>
                <a:cs typeface="+mn-cs"/>
              </a:rPr>
              <a:t> agencies</a:t>
            </a:r>
            <a:r>
              <a:rPr lang="en-US" sz="1200" kern="1200" dirty="0" smtClean="0">
                <a:solidFill>
                  <a:schemeClr val="tx1"/>
                </a:solidFill>
                <a:effectLst/>
                <a:latin typeface="+mn-lt"/>
                <a:ea typeface="+mn-ea"/>
                <a:cs typeface="+mn-cs"/>
              </a:rPr>
              <a:t> previously tasked with these elements of the review were the PDD, and CPC.  In staff’s summation, these two departments provided a check to the interpretations offered by BSEED on issues which would often be discussed at either the special land use hearings or before the Board of Zoning Appeals.  Staff believes that the inclusion of both PDD and CPC on the Marijuana License Review Committee would be beneficial by these departments continuing to review components of each application appropriate to their expertise.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7</a:t>
            </a:fld>
            <a:endParaRPr lang="en-US"/>
          </a:p>
        </p:txBody>
      </p:sp>
    </p:spTree>
    <p:extLst>
      <p:ext uri="{BB962C8B-B14F-4D97-AF65-F5344CB8AC3E}">
        <p14:creationId xmlns:p14="http://schemas.microsoft.com/office/powerpoint/2010/main" val="2020125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ordinance as proposed amends Article III, Division 12 - Medical Marihuana Caregiver Centers and Medical Marihuana Facilities. The title of the division shall be changed to Medical Marijuana Facilities and Adult-Use Marijuana Establishments.  With the passage of the 2020 Licensing Ordinance provisions, the land use of Medical Marihuana Caregiver Center has become a non-conforming use.  Upon approval of the 2017 Medical Marihuana Facilities licensing provisions, the Buildings, Safety Engineering, and Environmental Department no longer accepts applications for Medical Marihuana Caregiver Centers nor issue renewals for such facilities. The intent is to phase out the land use in support of State-regulated Medical Marijuana establishments.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general purpose of the revision of Article III is to regulate both medical marijuana facilities and adult-use marijuana establishments, to prevent concentration of these uses in order to better ensure the diversification of commercial and retail offerings along major and secondary corridors.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Additionally, references to the Michigan Medical Marihuana Facilities Licensing Act (Public Act 281 of 2016, MCL 333.27101 </a:t>
            </a:r>
            <a:r>
              <a:rPr lang="en-US" sz="1200" i="1" kern="1200" dirty="0" smtClean="0">
                <a:solidFill>
                  <a:schemeClr val="tx1"/>
                </a:solidFill>
                <a:effectLst/>
                <a:latin typeface="+mn-lt"/>
                <a:ea typeface="+mn-ea"/>
                <a:cs typeface="+mn-cs"/>
              </a:rPr>
              <a:t>et seq</a:t>
            </a:r>
            <a:r>
              <a:rPr lang="en-US" sz="1200" kern="1200" dirty="0" smtClean="0">
                <a:solidFill>
                  <a:schemeClr val="tx1"/>
                </a:solidFill>
                <a:effectLst/>
                <a:latin typeface="+mn-lt"/>
                <a:ea typeface="+mn-ea"/>
                <a:cs typeface="+mn-cs"/>
              </a:rPr>
              <a:t>.) and, the Michigan Regulation and Taxation of Marijuana Act (Initiated Law 1 of 2018, MCL 333.27951 </a:t>
            </a:r>
            <a:r>
              <a:rPr lang="en-US" sz="1200" i="1" kern="1200" dirty="0" smtClean="0">
                <a:solidFill>
                  <a:schemeClr val="tx1"/>
                </a:solidFill>
                <a:effectLst/>
                <a:latin typeface="+mn-lt"/>
                <a:ea typeface="+mn-ea"/>
                <a:cs typeface="+mn-cs"/>
              </a:rPr>
              <a:t>et seq</a:t>
            </a:r>
            <a:r>
              <a:rPr lang="en-US" sz="1200" kern="1200" dirty="0" smtClean="0">
                <a:solidFill>
                  <a:schemeClr val="tx1"/>
                </a:solidFill>
                <a:effectLst/>
                <a:latin typeface="+mn-lt"/>
                <a:ea typeface="+mn-ea"/>
                <a:cs typeface="+mn-cs"/>
              </a:rPr>
              <a:t>.) have been added to this section.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the drafting of this ordinance a uniformed spelling of “Marijuana” has been adopted for utilization in all future ordinances and correspondence.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regards to Sec. 50-3-531(c)(2)(d), the language requiring the Buildings, Safety Engineering and Environmental Department to maintain a list of locations of medical marihuana facilities that are licensed by the State of Michigan on the City of Detroit website is recommended to be stricken.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8</a:t>
            </a:fld>
            <a:endParaRPr lang="en-US"/>
          </a:p>
        </p:txBody>
      </p:sp>
    </p:spTree>
    <p:extLst>
      <p:ext uri="{BB962C8B-B14F-4D97-AF65-F5344CB8AC3E}">
        <p14:creationId xmlns:p14="http://schemas.microsoft.com/office/powerpoint/2010/main" val="101151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u="sng" kern="1200" dirty="0" smtClean="0">
                <a:solidFill>
                  <a:schemeClr val="tx1"/>
                </a:solidFill>
                <a:effectLst/>
                <a:latin typeface="+mn-lt"/>
                <a:ea typeface="+mn-ea"/>
                <a:cs typeface="+mn-cs"/>
              </a:rPr>
              <a:t>Sec. 50-3-532</a:t>
            </a:r>
            <a:r>
              <a:rPr lang="en-US" sz="1200" kern="1200" dirty="0" smtClean="0">
                <a:solidFill>
                  <a:schemeClr val="tx1"/>
                </a:solidFill>
                <a:effectLst/>
                <a:latin typeface="+mn-lt"/>
                <a:ea typeface="+mn-ea"/>
                <a:cs typeface="+mn-cs"/>
              </a:rPr>
              <a:t> – “Medical Marihuana Caregiver Centers and medical marihuana facilities subject to this division,” the language has been revised to strike the references to “Marihuana Caregiver Centers and medical marijuana” and replace the language with the terms “marijuana,” and “adult-use marijuana establishments.”</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9</a:t>
            </a:fld>
            <a:endParaRPr lang="en-US"/>
          </a:p>
        </p:txBody>
      </p:sp>
    </p:spTree>
    <p:extLst>
      <p:ext uri="{BB962C8B-B14F-4D97-AF65-F5344CB8AC3E}">
        <p14:creationId xmlns:p14="http://schemas.microsoft.com/office/powerpoint/2010/main" val="499547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u="sng" kern="1200" dirty="0" smtClean="0">
                <a:solidFill>
                  <a:schemeClr val="tx1"/>
                </a:solidFill>
                <a:effectLst/>
                <a:latin typeface="+mn-lt"/>
                <a:ea typeface="+mn-ea"/>
                <a:cs typeface="+mn-cs"/>
              </a:rPr>
              <a:t>Sec. 50-3-533</a:t>
            </a:r>
            <a:r>
              <a:rPr lang="en-US" sz="1200" kern="1200" dirty="0" smtClean="0">
                <a:solidFill>
                  <a:schemeClr val="tx1"/>
                </a:solidFill>
                <a:effectLst/>
                <a:latin typeface="+mn-lt"/>
                <a:ea typeface="+mn-ea"/>
                <a:cs typeface="+mn-cs"/>
              </a:rPr>
              <a:t> – “Definitions.” The meaning of terms has been expanded and several definitions added to this section related to newly permissible business uses. Below is a summary of the revisions and/or additions proposed for this section: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10</a:t>
            </a:fld>
            <a:endParaRPr lang="en-US"/>
          </a:p>
        </p:txBody>
      </p:sp>
    </p:spTree>
    <p:extLst>
      <p:ext uri="{BB962C8B-B14F-4D97-AF65-F5344CB8AC3E}">
        <p14:creationId xmlns:p14="http://schemas.microsoft.com/office/powerpoint/2010/main" val="4073465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72115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72366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97C2C8-2A22-9C48-91EC-5DCCB7A51BD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6293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2100842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97C2C8-2A22-9C48-91EC-5DCCB7A51BD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36764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850004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526404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280154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1777943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57848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212452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F94A20-4E5E-B64C-A2AE-4E588845091B}" type="datetimeFigureOut">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123829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F94A20-4E5E-B64C-A2AE-4E588845091B}" type="datetimeFigureOut">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2401141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94A20-4E5E-B64C-A2AE-4E588845091B}" type="datetimeFigureOut">
              <a:rPr lang="en-US" smtClean="0"/>
              <a:t>3/18/2021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378718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305825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64145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8F94A20-4E5E-B64C-A2AE-4E588845091B}" type="datetimeFigureOut">
              <a:rPr lang="en-US" smtClean="0"/>
              <a:t>3/18/2021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C97C2C8-2A22-9C48-91EC-5DCCB7A51BD7}" type="slidenum">
              <a:rPr lang="en-US" smtClean="0"/>
              <a:t>‹#›</a:t>
            </a:fld>
            <a:endParaRPr lang="en-US"/>
          </a:p>
        </p:txBody>
      </p:sp>
    </p:spTree>
    <p:extLst>
      <p:ext uri="{BB962C8B-B14F-4D97-AF65-F5344CB8AC3E}">
        <p14:creationId xmlns:p14="http://schemas.microsoft.com/office/powerpoint/2010/main" val="2852008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522" y="115600"/>
            <a:ext cx="8911687" cy="1280890"/>
          </a:xfrm>
        </p:spPr>
        <p:txBody>
          <a:bodyPr>
            <a:normAutofit fontScale="90000"/>
          </a:bodyPr>
          <a:lstStyle/>
          <a:p>
            <a:pPr algn="ctr"/>
            <a:r>
              <a:rPr lang="en-US" dirty="0" smtClean="0"/>
              <a:t>Medical Marijuana Facilities &amp; Adult-Use Marijuana Establishments </a:t>
            </a:r>
            <a:br>
              <a:rPr lang="en-US" dirty="0" smtClean="0"/>
            </a:br>
            <a:r>
              <a:rPr lang="en-US" sz="2800" dirty="0" smtClean="0"/>
              <a:t>CPC Presentation February 4, 2021</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2950244" cy="190961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485" y="1688579"/>
            <a:ext cx="2881224" cy="190934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55750" y="1688579"/>
            <a:ext cx="3389578" cy="191172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5972" y="4182106"/>
            <a:ext cx="2912250" cy="218418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4182106"/>
            <a:ext cx="2918419" cy="2180662"/>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b="12583"/>
          <a:stretch/>
        </p:blipFill>
        <p:spPr>
          <a:xfrm>
            <a:off x="7787574" y="4182106"/>
            <a:ext cx="3357753" cy="2201441"/>
          </a:xfrm>
          <a:prstGeom prst="rect">
            <a:avLst/>
          </a:prstGeom>
        </p:spPr>
      </p:pic>
    </p:spTree>
    <p:extLst>
      <p:ext uri="{BB962C8B-B14F-4D97-AF65-F5344CB8AC3E}">
        <p14:creationId xmlns:p14="http://schemas.microsoft.com/office/powerpoint/2010/main" val="2191321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3999" y="2741521"/>
            <a:ext cx="8911687" cy="1280890"/>
          </a:xfrm>
        </p:spPr>
        <p:txBody>
          <a:bodyPr/>
          <a:lstStyle/>
          <a:p>
            <a:r>
              <a:rPr lang="en-US" u="sng" dirty="0"/>
              <a:t>Sec. 50-3-533</a:t>
            </a:r>
            <a:r>
              <a:rPr lang="en-US" dirty="0"/>
              <a:t> – “Definitions.” </a:t>
            </a:r>
          </a:p>
        </p:txBody>
      </p:sp>
    </p:spTree>
    <p:extLst>
      <p:ext uri="{BB962C8B-B14F-4D97-AF65-F5344CB8AC3E}">
        <p14:creationId xmlns:p14="http://schemas.microsoft.com/office/powerpoint/2010/main" val="107313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fontScale="92500"/>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Adult-use marijuana establishment</a:t>
            </a:r>
            <a:r>
              <a:rPr lang="en-US" sz="2800" dirty="0">
                <a:latin typeface="Times New Roman" panose="02020603050405020304" pitchFamily="18" charset="0"/>
                <a:cs typeface="Times New Roman" panose="02020603050405020304" pitchFamily="18" charset="0"/>
              </a:rPr>
              <a:t> has been newly added; as a location where a licensee operates one of the following commercial entities or activities under the authority of the MRTMA: grower, processor, retailer, secure transporter, safety compliance facility, marijuana microbusiness, excess marijuana grower, marijuana event organizer, temporary marijuana event, or designated marijuana consumption establishment, or any other type of marijuana-related business licensed to operate in accordance with the MRTMA.</a:t>
            </a:r>
          </a:p>
          <a:p>
            <a:endParaRPr lang="en-US" dirty="0"/>
          </a:p>
        </p:txBody>
      </p:sp>
    </p:spTree>
    <p:extLst>
      <p:ext uri="{BB962C8B-B14F-4D97-AF65-F5344CB8AC3E}">
        <p14:creationId xmlns:p14="http://schemas.microsoft.com/office/powerpoint/2010/main" val="2822816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lvl="0">
              <a:spcBef>
                <a:spcPts val="0"/>
              </a:spcBef>
              <a:buFont typeface="Wingdings" panose="05000000000000000000" pitchFamily="2" charset="2"/>
              <a:buChar char=""/>
              <a:tabLst>
                <a:tab pos="800100" algn="l"/>
              </a:tabLst>
            </a:pPr>
            <a:r>
              <a:rPr lang="en-US" sz="2800" dirty="0">
                <a:latin typeface="Times New Roman" panose="02020603050405020304" pitchFamily="18" charset="0"/>
                <a:ea typeface="Times New Roman" panose="02020603050405020304" pitchFamily="18" charset="0"/>
              </a:rPr>
              <a:t>The definition of </a:t>
            </a:r>
            <a:r>
              <a:rPr lang="en-US" sz="2800" i="1" dirty="0">
                <a:latin typeface="Times New Roman" panose="02020603050405020304" pitchFamily="18" charset="0"/>
                <a:ea typeface="Times New Roman" panose="02020603050405020304" pitchFamily="18" charset="0"/>
              </a:rPr>
              <a:t>Co-location</a:t>
            </a:r>
            <a:r>
              <a:rPr lang="en-US" sz="2800" dirty="0">
                <a:latin typeface="Times New Roman" panose="02020603050405020304" pitchFamily="18" charset="0"/>
                <a:ea typeface="Times New Roman" panose="02020603050405020304" pitchFamily="18" charset="0"/>
              </a:rPr>
              <a:t> has been revised to 1) include adult-use marijuana establishment in addition to medical marijuana facility where more than one licensee is authorized by the State of Michigan to operate; and, 2) specify that co-location applies to one building, and not multiple buildings on a single parcel. </a:t>
            </a:r>
          </a:p>
          <a:p>
            <a:endParaRPr lang="en-US" dirty="0"/>
          </a:p>
        </p:txBody>
      </p:sp>
    </p:spTree>
    <p:extLst>
      <p:ext uri="{BB962C8B-B14F-4D97-AF65-F5344CB8AC3E}">
        <p14:creationId xmlns:p14="http://schemas.microsoft.com/office/powerpoint/2010/main" val="24776177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Cultivation</a:t>
            </a:r>
            <a:r>
              <a:rPr lang="en-US" sz="2800" dirty="0">
                <a:latin typeface="Times New Roman" panose="02020603050405020304" pitchFamily="18" charset="0"/>
                <a:cs typeface="Times New Roman" panose="02020603050405020304" pitchFamily="18" charset="0"/>
              </a:rPr>
              <a:t> or </a:t>
            </a:r>
            <a:r>
              <a:rPr lang="en-US" sz="2800" i="1" dirty="0">
                <a:latin typeface="Times New Roman" panose="02020603050405020304" pitchFamily="18" charset="0"/>
                <a:cs typeface="Times New Roman" panose="02020603050405020304" pitchFamily="18" charset="0"/>
              </a:rPr>
              <a:t>cultivate </a:t>
            </a:r>
            <a:r>
              <a:rPr lang="en-US" sz="2800" dirty="0">
                <a:latin typeface="Times New Roman" panose="02020603050405020304" pitchFamily="18" charset="0"/>
                <a:cs typeface="Times New Roman" panose="02020603050405020304" pitchFamily="18" charset="0"/>
              </a:rPr>
              <a:t>has been revised to change the spelling of “marihuana” to “marijuana.” </a:t>
            </a:r>
          </a:p>
          <a:p>
            <a:endParaRPr lang="en-US" dirty="0"/>
          </a:p>
        </p:txBody>
      </p:sp>
    </p:spTree>
    <p:extLst>
      <p:ext uri="{BB962C8B-B14F-4D97-AF65-F5344CB8AC3E}">
        <p14:creationId xmlns:p14="http://schemas.microsoft.com/office/powerpoint/2010/main" val="1874408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 </a:t>
            </a:r>
            <a:r>
              <a:rPr lang="en-US" sz="2800" i="1" dirty="0">
                <a:latin typeface="Times New Roman" panose="02020603050405020304" pitchFamily="18" charset="0"/>
                <a:cs typeface="Times New Roman" panose="02020603050405020304" pitchFamily="18" charset="0"/>
              </a:rPr>
              <a:t>Designated marijuana consumption establishment</a:t>
            </a:r>
            <a:r>
              <a:rPr lang="en-US" sz="2800" dirty="0">
                <a:latin typeface="Times New Roman" panose="02020603050405020304" pitchFamily="18" charset="0"/>
                <a:cs typeface="Times New Roman" panose="02020603050405020304" pitchFamily="18" charset="0"/>
              </a:rPr>
              <a:t> has been newly added; as a location where a licensee that is licensed as a designated marijuana consumption establishment under the MRTMA and Chapter 20, Article VI of this Code operates a commercial entity that allows adults 21 years of age and older to consume marijuana products at a commercial location designated by the state operating license.</a:t>
            </a:r>
          </a:p>
          <a:p>
            <a:endParaRPr lang="en-US" dirty="0"/>
          </a:p>
        </p:txBody>
      </p:sp>
    </p:spTree>
    <p:extLst>
      <p:ext uri="{BB962C8B-B14F-4D97-AF65-F5344CB8AC3E}">
        <p14:creationId xmlns:p14="http://schemas.microsoft.com/office/powerpoint/2010/main" val="2069739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lnSpcReduction="10000"/>
          </a:bodyPr>
          <a:lstStyle/>
          <a:p>
            <a:pPr lvl="0">
              <a:spcBef>
                <a:spcPts val="0"/>
              </a:spcBef>
              <a:buFont typeface="Wingdings" panose="05000000000000000000" pitchFamily="2" charset="2"/>
              <a:buChar char=""/>
              <a:tabLst>
                <a:tab pos="800100" algn="l"/>
              </a:tabLst>
            </a:pPr>
            <a:r>
              <a:rPr lang="en-US" sz="2800" dirty="0">
                <a:latin typeface="Times New Roman" panose="02020603050405020304" pitchFamily="18" charset="0"/>
                <a:ea typeface="Times New Roman" panose="02020603050405020304" pitchFamily="18" charset="0"/>
              </a:rPr>
              <a:t>The definition of an </a:t>
            </a:r>
            <a:r>
              <a:rPr lang="en-US" sz="2800" i="1" dirty="0">
                <a:latin typeface="Times New Roman" panose="02020603050405020304" pitchFamily="18" charset="0"/>
                <a:ea typeface="Times New Roman" panose="02020603050405020304" pitchFamily="18" charset="0"/>
              </a:rPr>
              <a:t>Adult-use designated marijuana consumption establishment</a:t>
            </a:r>
            <a:r>
              <a:rPr lang="en-US" sz="2800" dirty="0">
                <a:latin typeface="Times New Roman" panose="02020603050405020304" pitchFamily="18" charset="0"/>
                <a:ea typeface="Times New Roman" panose="02020603050405020304" pitchFamily="18" charset="0"/>
              </a:rPr>
              <a:t> has been newly added; as a location where a business that is licensed under the Michigan Regulation and Taxation of Marihuana Act (MRTMA) and Chapter 20 of this Code is operated which permits adults 21 years of age and older to consume marijuana products at a commercial location designated on the state operating license, and approved in accordance with Chapter 50. </a:t>
            </a:r>
          </a:p>
          <a:p>
            <a:endParaRPr lang="en-US" dirty="0"/>
          </a:p>
        </p:txBody>
      </p:sp>
    </p:spTree>
    <p:extLst>
      <p:ext uri="{BB962C8B-B14F-4D97-AF65-F5344CB8AC3E}">
        <p14:creationId xmlns:p14="http://schemas.microsoft.com/office/powerpoint/2010/main" val="33273618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Drug-free zone</a:t>
            </a:r>
            <a:r>
              <a:rPr lang="en-US" sz="2800" dirty="0">
                <a:latin typeface="Times New Roman" panose="02020603050405020304" pitchFamily="18" charset="0"/>
                <a:cs typeface="Times New Roman" panose="02020603050405020304" pitchFamily="18" charset="0"/>
              </a:rPr>
              <a:t> in Sec. 50-3-533(d)(4) has been revised to reference “outdoor recreation facilities as defined in Sec. 50-16-324 of this Code, other than </a:t>
            </a:r>
            <a:r>
              <a:rPr lang="en-US" sz="2800" dirty="0" smtClean="0">
                <a:latin typeface="Times New Roman" panose="02020603050405020304" pitchFamily="18" charset="0"/>
                <a:cs typeface="Times New Roman" panose="02020603050405020304" pitchFamily="18" charset="0"/>
              </a:rPr>
              <a:t>parkways </a:t>
            </a:r>
            <a:r>
              <a:rPr lang="en-US" sz="2800" dirty="0">
                <a:latin typeface="Times New Roman" panose="02020603050405020304" pitchFamily="18" charset="0"/>
                <a:cs typeface="Times New Roman" panose="02020603050405020304" pitchFamily="18" charset="0"/>
              </a:rPr>
              <a:t>and </a:t>
            </a:r>
            <a:r>
              <a:rPr lang="en-US" sz="2800" dirty="0" err="1">
                <a:latin typeface="Times New Roman" panose="02020603050405020304" pitchFamily="18" charset="0"/>
                <a:cs typeface="Times New Roman" panose="02020603050405020304" pitchFamily="18" charset="0"/>
              </a:rPr>
              <a:t>parklots</a:t>
            </a:r>
            <a:r>
              <a:rPr lang="en-US" sz="28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19199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a:xfrm>
            <a:off x="2497745" y="1905000"/>
            <a:ext cx="9102045" cy="4423954"/>
          </a:xfrm>
        </p:spPr>
        <p:txBody>
          <a:bodyPr>
            <a:normAutofit fontScale="92500" lnSpcReduction="20000"/>
          </a:bodyPr>
          <a:lstStyle/>
          <a:p>
            <a:pPr marL="0" indent="0">
              <a:buNone/>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definition of </a:t>
            </a:r>
            <a:r>
              <a:rPr lang="en-US" sz="2200" i="1" dirty="0">
                <a:latin typeface="Times New Roman" panose="02020603050405020304" pitchFamily="18" charset="0"/>
                <a:cs typeface="Times New Roman" panose="02020603050405020304" pitchFamily="18" charset="0"/>
              </a:rPr>
              <a:t>Equivalent licenses </a:t>
            </a:r>
            <a:r>
              <a:rPr lang="en-US" sz="2200" dirty="0">
                <a:latin typeface="Times New Roman" panose="02020603050405020304" pitchFamily="18" charset="0"/>
                <a:cs typeface="Times New Roman" panose="02020603050405020304" pitchFamily="18" charset="0"/>
              </a:rPr>
              <a:t>has been newly added, meaning any of the following held by a single licensee:</a:t>
            </a:r>
          </a:p>
          <a:p>
            <a:pPr marL="457200" indent="-457200">
              <a:lnSpc>
                <a:spcPct val="110000"/>
              </a:lnSpc>
              <a:buAutoNum type="arabicParenBoth"/>
            </a:pPr>
            <a:r>
              <a:rPr lang="en-US" sz="2200" dirty="0" smtClean="0">
                <a:solidFill>
                  <a:schemeClr val="tx1"/>
                </a:solidFill>
                <a:latin typeface="Times New Roman" panose="02020603050405020304" pitchFamily="18" charset="0"/>
                <a:cs typeface="Times New Roman" panose="02020603050405020304" pitchFamily="18" charset="0"/>
              </a:rPr>
              <a:t>A </a:t>
            </a:r>
            <a:r>
              <a:rPr lang="en-US" sz="2200" dirty="0">
                <a:solidFill>
                  <a:schemeClr val="tx1"/>
                </a:solidFill>
                <a:latin typeface="Times New Roman" panose="02020603050405020304" pitchFamily="18" charset="0"/>
                <a:cs typeface="Times New Roman" panose="02020603050405020304" pitchFamily="18" charset="0"/>
              </a:rPr>
              <a:t>marijuana grower license, of any class, issued under the MRTMA </a:t>
            </a:r>
            <a:r>
              <a:rPr lang="en-US" sz="2200" dirty="0" smtClean="0">
                <a:solidFill>
                  <a:schemeClr val="tx1"/>
                </a:solidFill>
                <a:latin typeface="Times New Roman" panose="02020603050405020304" pitchFamily="18" charset="0"/>
                <a:cs typeface="Times New Roman" panose="02020603050405020304" pitchFamily="18" charset="0"/>
              </a:rPr>
              <a:t>and a </a:t>
            </a:r>
            <a:endParaRPr lang="en-US" sz="2200" dirty="0">
              <a:solidFill>
                <a:schemeClr val="tx1"/>
              </a:solidFill>
              <a:latin typeface="Times New Roman" panose="02020603050405020304" pitchFamily="18" charset="0"/>
              <a:cs typeface="Times New Roman" panose="02020603050405020304" pitchFamily="18" charset="0"/>
            </a:endParaRPr>
          </a:p>
          <a:p>
            <a:pPr marL="0" indent="0">
              <a:lnSpc>
                <a:spcPct val="110000"/>
              </a:lnSpc>
              <a:buNone/>
            </a:pPr>
            <a:r>
              <a:rPr lang="en-US" sz="2200" dirty="0" smtClean="0">
                <a:solidFill>
                  <a:schemeClr val="tx1"/>
                </a:solidFill>
                <a:latin typeface="Times New Roman" panose="02020603050405020304" pitchFamily="18" charset="0"/>
                <a:cs typeface="Times New Roman" panose="02020603050405020304" pitchFamily="18" charset="0"/>
              </a:rPr>
              <a:t>       grower </a:t>
            </a:r>
            <a:r>
              <a:rPr lang="en-US" sz="2200" dirty="0">
                <a:solidFill>
                  <a:schemeClr val="tx1"/>
                </a:solidFill>
                <a:latin typeface="Times New Roman" panose="02020603050405020304" pitchFamily="18" charset="0"/>
                <a:cs typeface="Times New Roman" panose="02020603050405020304" pitchFamily="18" charset="0"/>
              </a:rPr>
              <a:t>license, of any class, issued under the MMFLA;</a:t>
            </a:r>
          </a:p>
          <a:p>
            <a:pPr marL="0" indent="0">
              <a:lnSpc>
                <a:spcPct val="110000"/>
              </a:lnSpc>
              <a:buNone/>
            </a:pPr>
            <a:r>
              <a:rPr lang="en-US" sz="2200" dirty="0">
                <a:solidFill>
                  <a:schemeClr val="tx1"/>
                </a:solidFill>
                <a:latin typeface="Times New Roman" panose="02020603050405020304" pitchFamily="18" charset="0"/>
                <a:cs typeface="Times New Roman" panose="02020603050405020304" pitchFamily="18" charset="0"/>
              </a:rPr>
              <a:t>(2) 	A marijuana processor license issued under the MRTMA and a </a:t>
            </a:r>
            <a:r>
              <a:rPr lang="en-US" sz="2200" dirty="0" smtClean="0">
                <a:solidFill>
                  <a:schemeClr val="tx1"/>
                </a:solidFill>
                <a:latin typeface="Times New Roman" panose="02020603050405020304" pitchFamily="18" charset="0"/>
                <a:cs typeface="Times New Roman" panose="02020603050405020304" pitchFamily="18" charset="0"/>
              </a:rPr>
              <a:t>			processor </a:t>
            </a:r>
            <a:r>
              <a:rPr lang="en-US" sz="2200" dirty="0">
                <a:solidFill>
                  <a:schemeClr val="tx1"/>
                </a:solidFill>
                <a:latin typeface="Times New Roman" panose="02020603050405020304" pitchFamily="18" charset="0"/>
                <a:cs typeface="Times New Roman" panose="02020603050405020304" pitchFamily="18" charset="0"/>
              </a:rPr>
              <a:t>license under the MMFLA;</a:t>
            </a:r>
          </a:p>
          <a:p>
            <a:pPr marL="0" indent="0">
              <a:lnSpc>
                <a:spcPct val="110000"/>
              </a:lnSpc>
              <a:buNone/>
            </a:pPr>
            <a:r>
              <a:rPr lang="en-US" sz="2200" dirty="0">
                <a:solidFill>
                  <a:schemeClr val="tx1"/>
                </a:solidFill>
                <a:latin typeface="Times New Roman" panose="02020603050405020304" pitchFamily="18" charset="0"/>
                <a:cs typeface="Times New Roman" panose="02020603050405020304" pitchFamily="18" charset="0"/>
              </a:rPr>
              <a:t>(3) 	A marijuana retailer license issued under the MRTMA and a </a:t>
            </a:r>
            <a:r>
              <a:rPr lang="en-US" sz="2200" dirty="0" smtClean="0">
                <a:solidFill>
                  <a:schemeClr val="tx1"/>
                </a:solidFill>
                <a:latin typeface="Times New Roman" panose="02020603050405020304" pitchFamily="18" charset="0"/>
                <a:cs typeface="Times New Roman" panose="02020603050405020304" pitchFamily="18" charset="0"/>
              </a:rPr>
              <a:t>				provisioning </a:t>
            </a:r>
            <a:r>
              <a:rPr lang="en-US" sz="2200" dirty="0">
                <a:solidFill>
                  <a:schemeClr val="tx1"/>
                </a:solidFill>
                <a:latin typeface="Times New Roman" panose="02020603050405020304" pitchFamily="18" charset="0"/>
                <a:cs typeface="Times New Roman" panose="02020603050405020304" pitchFamily="18" charset="0"/>
              </a:rPr>
              <a:t>center license issued under the MMFLA;</a:t>
            </a:r>
          </a:p>
          <a:p>
            <a:pPr marL="457200" indent="-457200">
              <a:lnSpc>
                <a:spcPct val="110000"/>
              </a:lnSpc>
              <a:buAutoNum type="arabicParenBoth" startAt="4"/>
            </a:pPr>
            <a:r>
              <a:rPr lang="en-US" sz="2200" dirty="0" smtClean="0">
                <a:solidFill>
                  <a:schemeClr val="tx1"/>
                </a:solidFill>
                <a:latin typeface="Times New Roman" panose="02020603050405020304" pitchFamily="18" charset="0"/>
                <a:cs typeface="Times New Roman" panose="02020603050405020304" pitchFamily="18" charset="0"/>
              </a:rPr>
              <a:t>A </a:t>
            </a:r>
            <a:r>
              <a:rPr lang="en-US" sz="2200" dirty="0">
                <a:solidFill>
                  <a:schemeClr val="tx1"/>
                </a:solidFill>
                <a:latin typeface="Times New Roman" panose="02020603050405020304" pitchFamily="18" charset="0"/>
                <a:cs typeface="Times New Roman" panose="02020603050405020304" pitchFamily="18" charset="0"/>
              </a:rPr>
              <a:t>secure transporter license issued under the MRTMA and a secure </a:t>
            </a:r>
            <a:r>
              <a:rPr lang="en-US" sz="2200" dirty="0" smtClean="0">
                <a:solidFill>
                  <a:schemeClr val="tx1"/>
                </a:solidFill>
                <a:latin typeface="Times New Roman" panose="02020603050405020304" pitchFamily="18" charset="0"/>
                <a:cs typeface="Times New Roman" panose="02020603050405020304" pitchFamily="18" charset="0"/>
              </a:rPr>
              <a:t>transporter</a:t>
            </a:r>
          </a:p>
          <a:p>
            <a:pPr marL="0" indent="0">
              <a:lnSpc>
                <a:spcPct val="110000"/>
              </a:lnSpc>
              <a:buNone/>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license issued under the MMFLA; or</a:t>
            </a:r>
          </a:p>
          <a:p>
            <a:pPr marL="457200" indent="-457200">
              <a:lnSpc>
                <a:spcPct val="110000"/>
              </a:lnSpc>
              <a:buAutoNum type="arabicParenBoth" startAt="5"/>
            </a:pPr>
            <a:r>
              <a:rPr lang="en-US" sz="2200" dirty="0" smtClean="0">
                <a:solidFill>
                  <a:schemeClr val="tx1"/>
                </a:solidFill>
                <a:latin typeface="Times New Roman" panose="02020603050405020304" pitchFamily="18" charset="0"/>
                <a:cs typeface="Times New Roman" panose="02020603050405020304" pitchFamily="18" charset="0"/>
              </a:rPr>
              <a:t>A </a:t>
            </a:r>
            <a:r>
              <a:rPr lang="en-US" sz="2200" dirty="0">
                <a:solidFill>
                  <a:schemeClr val="tx1"/>
                </a:solidFill>
                <a:latin typeface="Times New Roman" panose="02020603050405020304" pitchFamily="18" charset="0"/>
                <a:cs typeface="Times New Roman" panose="02020603050405020304" pitchFamily="18" charset="0"/>
              </a:rPr>
              <a:t>safety compliance facility license issued under the MRTMA and a </a:t>
            </a:r>
            <a:r>
              <a:rPr lang="en-US" sz="2200" dirty="0" smtClean="0">
                <a:solidFill>
                  <a:schemeClr val="tx1"/>
                </a:solidFill>
                <a:latin typeface="Times New Roman" panose="02020603050405020304" pitchFamily="18" charset="0"/>
                <a:cs typeface="Times New Roman" panose="02020603050405020304" pitchFamily="18" charset="0"/>
              </a:rPr>
              <a:t>safety</a:t>
            </a:r>
          </a:p>
          <a:p>
            <a:pPr marL="0" indent="0">
              <a:lnSpc>
                <a:spcPct val="110000"/>
              </a:lnSpc>
              <a:buNone/>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compliance facility license issued under the MMFLA.</a:t>
            </a:r>
          </a:p>
          <a:p>
            <a:endParaRPr lang="en-US" dirty="0"/>
          </a:p>
        </p:txBody>
      </p:sp>
    </p:spTree>
    <p:extLst>
      <p:ext uri="{BB962C8B-B14F-4D97-AF65-F5344CB8AC3E}">
        <p14:creationId xmlns:p14="http://schemas.microsoft.com/office/powerpoint/2010/main" val="633195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lvl="0">
              <a:spcBef>
                <a:spcPts val="0"/>
              </a:spcBef>
              <a:buFont typeface="Wingdings" panose="05000000000000000000" pitchFamily="2" charset="2"/>
              <a:buChar char=""/>
              <a:tabLst>
                <a:tab pos="800100" algn="l"/>
              </a:tabLst>
            </a:pPr>
            <a:r>
              <a:rPr lang="en-US" sz="2800" dirty="0">
                <a:latin typeface="Times New Roman" panose="02020603050405020304" pitchFamily="18" charset="0"/>
                <a:ea typeface="Times New Roman" panose="02020603050405020304" pitchFamily="18" charset="0"/>
              </a:rPr>
              <a:t>The definition of </a:t>
            </a:r>
            <a:r>
              <a:rPr lang="en-US" sz="2800" i="1" dirty="0">
                <a:latin typeface="Times New Roman" panose="02020603050405020304" pitchFamily="18" charset="0"/>
                <a:ea typeface="Times New Roman" panose="02020603050405020304" pitchFamily="18" charset="0"/>
              </a:rPr>
              <a:t>Licensee</a:t>
            </a:r>
            <a:r>
              <a:rPr lang="en-US" sz="2800" dirty="0">
                <a:latin typeface="Times New Roman" panose="02020603050405020304" pitchFamily="18" charset="0"/>
                <a:ea typeface="Times New Roman" panose="02020603050405020304" pitchFamily="18" charset="0"/>
              </a:rPr>
              <a:t> has been revised by striking “marihuana” and adding “marijuana facility or a marijuana establishment.”</a:t>
            </a:r>
          </a:p>
          <a:p>
            <a:endParaRPr lang="en-US" dirty="0"/>
          </a:p>
        </p:txBody>
      </p:sp>
    </p:spTree>
    <p:extLst>
      <p:ext uri="{BB962C8B-B14F-4D97-AF65-F5344CB8AC3E}">
        <p14:creationId xmlns:p14="http://schemas.microsoft.com/office/powerpoint/2010/main" val="2177870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lnSpcReduction="10000"/>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Medical marijuana grower</a:t>
            </a:r>
            <a:r>
              <a:rPr lang="en-US" sz="2800" dirty="0">
                <a:latin typeface="Times New Roman" panose="02020603050405020304" pitchFamily="18" charset="0"/>
                <a:cs typeface="Times New Roman" panose="02020603050405020304" pitchFamily="18" charset="0"/>
              </a:rPr>
              <a:t> facility has been revised to state </a:t>
            </a:r>
            <a:r>
              <a:rPr lang="en-US" sz="2800" i="1" dirty="0">
                <a:latin typeface="Times New Roman" panose="02020603050405020304" pitchFamily="18" charset="0"/>
                <a:cs typeface="Times New Roman" panose="02020603050405020304" pitchFamily="18" charset="0"/>
              </a:rPr>
              <a:t>Marijuana grower facility,</a:t>
            </a:r>
            <a:r>
              <a:rPr lang="en-US" sz="2800" dirty="0">
                <a:latin typeface="Times New Roman" panose="02020603050405020304" pitchFamily="18" charset="0"/>
                <a:cs typeface="Times New Roman" panose="02020603050405020304" pitchFamily="18" charset="0"/>
              </a:rPr>
              <a:t> meaning a location where a licensee that is licensed as a marijuana grower under the MRTMA or a grower under the MMFLA, and as a grower under Chapter 20, Article VI of this Code, operates a commercial entity located in this state that cultivates, dries, trims, or cures and packages marijuana for sale or transfer to a medical marijuana facility or adult-use marijuana establishment.</a:t>
            </a:r>
          </a:p>
          <a:p>
            <a:endParaRPr lang="en-US" dirty="0"/>
          </a:p>
        </p:txBody>
      </p:sp>
    </p:spTree>
    <p:extLst>
      <p:ext uri="{BB962C8B-B14F-4D97-AF65-F5344CB8AC3E}">
        <p14:creationId xmlns:p14="http://schemas.microsoft.com/office/powerpoint/2010/main" val="3360499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4827" y="4177827"/>
            <a:ext cx="9144000" cy="2387600"/>
          </a:xfrm>
        </p:spPr>
        <p:txBody>
          <a:bodyPr>
            <a:normAutofit fontScale="90000"/>
          </a:bodyPr>
          <a:lstStyle/>
          <a:p>
            <a:r>
              <a:rPr lang="en-US" dirty="0">
                <a:latin typeface="+mn-lt"/>
              </a:rPr>
              <a:t>Proposed </a:t>
            </a:r>
            <a:r>
              <a:rPr lang="en-US" dirty="0" smtClean="0">
                <a:latin typeface="+mn-lt"/>
              </a:rPr>
              <a:t>Text Amendments   to Chapter 50 pertaining </a:t>
            </a:r>
            <a:r>
              <a:rPr lang="en-US" dirty="0" smtClean="0"/>
              <a:t>to </a:t>
            </a:r>
            <a:r>
              <a:rPr lang="en-US" dirty="0"/>
              <a:t>Medical Marijuana Facilities and Adult-Use Marijuana Establishments</a:t>
            </a:r>
            <a:endParaRPr lang="en-US" dirty="0">
              <a:latin typeface="+mn-lt"/>
            </a:endParaRPr>
          </a:p>
        </p:txBody>
      </p:sp>
    </p:spTree>
    <p:extLst>
      <p:ext uri="{BB962C8B-B14F-4D97-AF65-F5344CB8AC3E}">
        <p14:creationId xmlns:p14="http://schemas.microsoft.com/office/powerpoint/2010/main" val="71790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fontScale="92500" lnSpcReduction="10000"/>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Marijuana microbusiness</a:t>
            </a:r>
            <a:r>
              <a:rPr lang="en-US" sz="2800" dirty="0">
                <a:latin typeface="Times New Roman" panose="02020603050405020304" pitchFamily="18" charset="0"/>
                <a:cs typeface="Times New Roman" panose="02020603050405020304" pitchFamily="18" charset="0"/>
              </a:rPr>
              <a:t> has been newly added meaning, a location where a licensee that is licensed as a marijuana microbusiness under the MRTMA and Chapter 20, Article VI of this Code operates a commercial entity that cultivates not more than 150 marijuana plants, or more as allowed by the State of Michigan, processes and packages marijuana, and sells or otherwise transfers marijuana to individuals who are 21 years of age or older or to a marijuana safety compliance facility, but not to other adult-use marijuana establishments or medical marijuana facilities.</a:t>
            </a:r>
          </a:p>
          <a:p>
            <a:endParaRPr lang="en-US" dirty="0"/>
          </a:p>
        </p:txBody>
      </p:sp>
    </p:spTree>
    <p:extLst>
      <p:ext uri="{BB962C8B-B14F-4D97-AF65-F5344CB8AC3E}">
        <p14:creationId xmlns:p14="http://schemas.microsoft.com/office/powerpoint/2010/main" val="2851345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fontScale="92500" lnSpcReduction="10000"/>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Medical marihuana processor facility</a:t>
            </a:r>
            <a:r>
              <a:rPr lang="en-US" sz="2800" dirty="0">
                <a:latin typeface="Times New Roman" panose="02020603050405020304" pitchFamily="18" charset="0"/>
                <a:cs typeface="Times New Roman" panose="02020603050405020304" pitchFamily="18" charset="0"/>
              </a:rPr>
              <a:t> has been revised to state</a:t>
            </a:r>
            <a:r>
              <a:rPr lang="en-US" sz="2800" i="1" dirty="0">
                <a:latin typeface="Times New Roman" panose="02020603050405020304" pitchFamily="18" charset="0"/>
                <a:cs typeface="Times New Roman" panose="02020603050405020304" pitchFamily="18" charset="0"/>
              </a:rPr>
              <a:t> Marijuana processor facility</a:t>
            </a:r>
            <a:r>
              <a:rPr lang="en-US" sz="2800" dirty="0">
                <a:latin typeface="Times New Roman" panose="02020603050405020304" pitchFamily="18" charset="0"/>
                <a:cs typeface="Times New Roman" panose="02020603050405020304" pitchFamily="18" charset="0"/>
              </a:rPr>
              <a:t>, meaning a location where a licensee that is licensed as a marijuana processer under the MRTMA or a processer under the MMFLA, as well as under Chapter 20, Article VI of this Code, operates a commercial entity located in the state of Michigan that obtains marijuana from a medical marijuana facility or adult-use marijuana establishment and processes marijuana for sale and transfer in packaged form to a medical marijuana facility or adult-use marijuana establishment.</a:t>
            </a:r>
          </a:p>
          <a:p>
            <a:endParaRPr lang="en-US" dirty="0"/>
          </a:p>
        </p:txBody>
      </p:sp>
    </p:spTree>
    <p:extLst>
      <p:ext uri="{BB962C8B-B14F-4D97-AF65-F5344CB8AC3E}">
        <p14:creationId xmlns:p14="http://schemas.microsoft.com/office/powerpoint/2010/main" val="704325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Marijuana retailer establishment</a:t>
            </a:r>
            <a:r>
              <a:rPr lang="en-US" sz="2800" dirty="0">
                <a:latin typeface="Times New Roman" panose="02020603050405020304" pitchFamily="18" charset="0"/>
                <a:cs typeface="Times New Roman" panose="02020603050405020304" pitchFamily="18" charset="0"/>
              </a:rPr>
              <a:t> has been newly added meaning, a location where a licensee that is licensed as a marijuana retailer under the MRTMA and Chapter 20, Article VI of this Code operates a commercial entity that obtains marijuana from adult-use marijuana establishments and sells or transfers marijuana to individuals who are 21 years of age or older and to other adult-use marijuana establishments.</a:t>
            </a:r>
          </a:p>
          <a:p>
            <a:endParaRPr lang="en-US" dirty="0"/>
          </a:p>
        </p:txBody>
      </p:sp>
    </p:spTree>
    <p:extLst>
      <p:ext uri="{BB962C8B-B14F-4D97-AF65-F5344CB8AC3E}">
        <p14:creationId xmlns:p14="http://schemas.microsoft.com/office/powerpoint/2010/main" val="2866039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Marijuana retail/provisioning facility</a:t>
            </a:r>
            <a:r>
              <a:rPr lang="en-US" sz="2800" dirty="0">
                <a:latin typeface="Times New Roman" panose="02020603050405020304" pitchFamily="18" charset="0"/>
                <a:cs typeface="Times New Roman" panose="02020603050405020304" pitchFamily="18" charset="0"/>
              </a:rPr>
              <a:t> has been newly added meaning, a marijuana retailer establishment or a medical marijuana provisioning center facility.</a:t>
            </a:r>
          </a:p>
          <a:p>
            <a:endParaRPr lang="en-US" dirty="0"/>
          </a:p>
        </p:txBody>
      </p:sp>
    </p:spTree>
    <p:extLst>
      <p:ext uri="{BB962C8B-B14F-4D97-AF65-F5344CB8AC3E}">
        <p14:creationId xmlns:p14="http://schemas.microsoft.com/office/powerpoint/2010/main" val="1235402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fontScale="92500" lnSpcReduction="10000"/>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Medical marihuana safety compliance facility</a:t>
            </a:r>
            <a:r>
              <a:rPr lang="en-US" sz="2800" dirty="0">
                <a:latin typeface="Times New Roman" panose="02020603050405020304" pitchFamily="18" charset="0"/>
                <a:cs typeface="Times New Roman" panose="02020603050405020304" pitchFamily="18" charset="0"/>
              </a:rPr>
              <a:t> has been revised to state “</a:t>
            </a:r>
            <a:r>
              <a:rPr lang="en-US" sz="2800" i="1" dirty="0">
                <a:latin typeface="Times New Roman" panose="02020603050405020304" pitchFamily="18" charset="0"/>
                <a:cs typeface="Times New Roman" panose="02020603050405020304" pitchFamily="18" charset="0"/>
              </a:rPr>
              <a:t>Marijuana safety compliance facility”</a:t>
            </a:r>
            <a:r>
              <a:rPr lang="en-US" sz="2800" dirty="0">
                <a:latin typeface="Times New Roman" panose="02020603050405020304" pitchFamily="18" charset="0"/>
                <a:cs typeface="Times New Roman" panose="02020603050405020304" pitchFamily="18" charset="0"/>
              </a:rPr>
              <a:t> meaning, a location where a licensee that is licensed as a safety compliance facility under the MRTMA or the MMFLA, as well as under Chapter 20, Article VI of this Code, operates a commercial entity located in the state of Michigan that tests marijuana for contaminants and potency or as required by the MRTMA or the MMFLA for a primary caregiver, medical marijuana facility, or adult-use marijuana establishment.</a:t>
            </a:r>
          </a:p>
          <a:p>
            <a:endParaRPr lang="en-US" dirty="0"/>
          </a:p>
        </p:txBody>
      </p:sp>
    </p:spTree>
    <p:extLst>
      <p:ext uri="{BB962C8B-B14F-4D97-AF65-F5344CB8AC3E}">
        <p14:creationId xmlns:p14="http://schemas.microsoft.com/office/powerpoint/2010/main" val="87405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lnSpcReduction="10000"/>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Medical marihuana secure transporter facility </a:t>
            </a:r>
            <a:r>
              <a:rPr lang="en-US" sz="2800" dirty="0">
                <a:latin typeface="Times New Roman" panose="02020603050405020304" pitchFamily="18" charset="0"/>
                <a:cs typeface="Times New Roman" panose="02020603050405020304" pitchFamily="18" charset="0"/>
              </a:rPr>
              <a:t>has been revised to state</a:t>
            </a:r>
            <a:r>
              <a:rPr lang="en-US" sz="2800" i="1" dirty="0">
                <a:latin typeface="Times New Roman" panose="02020603050405020304" pitchFamily="18" charset="0"/>
                <a:cs typeface="Times New Roman" panose="02020603050405020304" pitchFamily="18" charset="0"/>
              </a:rPr>
              <a:t> “Marijuana secure transporter facility” </a:t>
            </a:r>
            <a:r>
              <a:rPr lang="en-US" sz="2800" dirty="0">
                <a:latin typeface="Times New Roman" panose="02020603050405020304" pitchFamily="18" charset="0"/>
                <a:cs typeface="Times New Roman" panose="02020603050405020304" pitchFamily="18" charset="0"/>
              </a:rPr>
              <a:t>meaning, a location where a licensee that is licensed as a secure transporter facility under the MRTMA or the MMFLA, as well as under Chapter 20, Article VI of this Code, operates a commercial entity located in the state of Michigan that stores marijuana, and transports marijuana between medical marijuana facilities or adult-use marijuana establishments for a fee.</a:t>
            </a:r>
          </a:p>
          <a:p>
            <a:endParaRPr lang="en-US" dirty="0"/>
          </a:p>
        </p:txBody>
      </p:sp>
    </p:spTree>
    <p:extLst>
      <p:ext uri="{BB962C8B-B14F-4D97-AF65-F5344CB8AC3E}">
        <p14:creationId xmlns:p14="http://schemas.microsoft.com/office/powerpoint/2010/main" val="577798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Medical marihuana</a:t>
            </a:r>
            <a:r>
              <a:rPr lang="en-US" sz="2800" dirty="0">
                <a:latin typeface="Times New Roman" panose="02020603050405020304" pitchFamily="18" charset="0"/>
                <a:cs typeface="Times New Roman" panose="02020603050405020304" pitchFamily="18" charset="0"/>
              </a:rPr>
              <a:t> has been revised to state “</a:t>
            </a:r>
            <a:r>
              <a:rPr lang="en-US" sz="2800" i="1" dirty="0">
                <a:latin typeface="Times New Roman" panose="02020603050405020304" pitchFamily="18" charset="0"/>
                <a:cs typeface="Times New Roman" panose="02020603050405020304" pitchFamily="18" charset="0"/>
              </a:rPr>
              <a:t>Medical marijuana.”</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6483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Medical marihuana caregiver center</a:t>
            </a:r>
            <a:r>
              <a:rPr lang="en-US" sz="2800" dirty="0">
                <a:latin typeface="Times New Roman" panose="02020603050405020304" pitchFamily="18" charset="0"/>
                <a:cs typeface="Times New Roman" panose="02020603050405020304" pitchFamily="18" charset="0"/>
              </a:rPr>
              <a:t> has been stricken.</a:t>
            </a:r>
          </a:p>
          <a:p>
            <a:endParaRPr lang="en-US" dirty="0"/>
          </a:p>
        </p:txBody>
      </p:sp>
    </p:spTree>
    <p:extLst>
      <p:ext uri="{BB962C8B-B14F-4D97-AF65-F5344CB8AC3E}">
        <p14:creationId xmlns:p14="http://schemas.microsoft.com/office/powerpoint/2010/main" val="129484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Medical marihuana facility</a:t>
            </a:r>
            <a:r>
              <a:rPr lang="en-US" sz="2800" dirty="0">
                <a:latin typeface="Times New Roman" panose="02020603050405020304" pitchFamily="18" charset="0"/>
                <a:cs typeface="Times New Roman" panose="02020603050405020304" pitchFamily="18" charset="0"/>
              </a:rPr>
              <a:t> has been revised to </a:t>
            </a:r>
            <a:r>
              <a:rPr lang="en-US" sz="2800" i="1" dirty="0">
                <a:latin typeface="Times New Roman" panose="02020603050405020304" pitchFamily="18" charset="0"/>
                <a:cs typeface="Times New Roman" panose="02020603050405020304" pitchFamily="18" charset="0"/>
              </a:rPr>
              <a:t>“Medical marijuana facility.”</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73130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a:xfrm>
            <a:off x="2589212" y="2133599"/>
            <a:ext cx="8762411" cy="4228011"/>
          </a:xfrm>
        </p:spPr>
        <p:txBody>
          <a:bodyPr>
            <a:normAutofit fontScale="55000" lnSpcReduction="20000"/>
          </a:bodyPr>
          <a:lstStyle/>
          <a:p>
            <a:pPr lvl="0">
              <a:buFont typeface="Wingdings" panose="05000000000000000000" pitchFamily="2" charset="2"/>
              <a:buChar char="§"/>
            </a:pPr>
            <a:r>
              <a:rPr lang="en-US" sz="4400" dirty="0">
                <a:latin typeface="Times New Roman" panose="02020603050405020304" pitchFamily="18" charset="0"/>
                <a:cs typeface="Times New Roman" panose="02020603050405020304" pitchFamily="18" charset="0"/>
              </a:rPr>
              <a:t>The definition of </a:t>
            </a:r>
            <a:r>
              <a:rPr lang="en-US" sz="4400" i="1" dirty="0">
                <a:latin typeface="Times New Roman" panose="02020603050405020304" pitchFamily="18" charset="0"/>
                <a:cs typeface="Times New Roman" panose="02020603050405020304" pitchFamily="18" charset="0"/>
              </a:rPr>
              <a:t>Medical marihuana provisioning center facility</a:t>
            </a:r>
            <a:r>
              <a:rPr lang="en-US" sz="4400" dirty="0">
                <a:latin typeface="Times New Roman" panose="02020603050405020304" pitchFamily="18" charset="0"/>
                <a:cs typeface="Times New Roman" panose="02020603050405020304" pitchFamily="18" charset="0"/>
              </a:rPr>
              <a:t> has been revised to state </a:t>
            </a:r>
            <a:r>
              <a:rPr lang="en-US" sz="4400" i="1" dirty="0">
                <a:latin typeface="Times New Roman" panose="02020603050405020304" pitchFamily="18" charset="0"/>
                <a:cs typeface="Times New Roman" panose="02020603050405020304" pitchFamily="18" charset="0"/>
              </a:rPr>
              <a:t>“Medical marijuana provisioning center facility”</a:t>
            </a:r>
            <a:r>
              <a:rPr lang="en-US" sz="4400" dirty="0">
                <a:latin typeface="Times New Roman" panose="02020603050405020304" pitchFamily="18" charset="0"/>
                <a:cs typeface="Times New Roman" panose="02020603050405020304" pitchFamily="18" charset="0"/>
              </a:rPr>
              <a:t> meaning, a location where a licensee that is licensed as a provisioning center under the MMFLA and Chapter 20, Article VI of this Code operates a commercial entity located in the state of Michigan that purchases marijuana from a grower or processor and sells, supplies, or provides marijuana to qualifying patients, directly or through the registered primary caregivers of patients.  Medical marijuana provisioning center facility includes any commercial property where medical marijuana is sold at retail to qualifying patients or primary caregivers.  A medical marijuana caregiver center is not a medical marijuana provisioning center facility for purposes of this chapter.</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3366945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0762"/>
            <a:ext cx="10515600" cy="951057"/>
          </a:xfrm>
        </p:spPr>
        <p:txBody>
          <a:bodyPr>
            <a:normAutofit fontScale="90000"/>
          </a:bodyPr>
          <a:lstStyle/>
          <a:p>
            <a:pPr algn="ctr"/>
            <a:r>
              <a:rPr lang="en-US" sz="5300" b="1" dirty="0" smtClean="0">
                <a:latin typeface="+mn-lt"/>
              </a:rPr>
              <a:t>HISTORY</a:t>
            </a:r>
            <a:r>
              <a:rPr lang="en-US" b="1" dirty="0"/>
              <a:t/>
            </a:r>
            <a:br>
              <a:rPr lang="en-US" b="1" dirty="0"/>
            </a:br>
            <a:endParaRPr lang="en-US" dirty="0"/>
          </a:p>
        </p:txBody>
      </p:sp>
      <p:sp>
        <p:nvSpPr>
          <p:cNvPr id="3" name="Content Placeholder 2"/>
          <p:cNvSpPr>
            <a:spLocks noGrp="1"/>
          </p:cNvSpPr>
          <p:nvPr>
            <p:ph idx="1"/>
          </p:nvPr>
        </p:nvSpPr>
        <p:spPr>
          <a:xfrm>
            <a:off x="2438400" y="2408903"/>
            <a:ext cx="8915400" cy="3777622"/>
          </a:xfrm>
        </p:spPr>
        <p:txBody>
          <a:bodyPr>
            <a:normAutofit/>
          </a:bodyPr>
          <a:lstStyle/>
          <a:p>
            <a:r>
              <a:rPr lang="en-US" sz="2000" dirty="0" smtClean="0"/>
              <a:t>Medical Marihuana Act Initiated Law 1 of 2008</a:t>
            </a:r>
          </a:p>
          <a:p>
            <a:r>
              <a:rPr lang="en-US" sz="2000" dirty="0" smtClean="0"/>
              <a:t>2012 Citizen Voter Legal Possession and Consumption (only Detroit)</a:t>
            </a:r>
          </a:p>
          <a:p>
            <a:r>
              <a:rPr lang="en-US" sz="2000" dirty="0" smtClean="0"/>
              <a:t>2015 Medical Marihuana Caregiver Center provisions (only Detroit)</a:t>
            </a:r>
          </a:p>
          <a:p>
            <a:r>
              <a:rPr lang="en-US" sz="2000" dirty="0" smtClean="0"/>
              <a:t>2016 Medical Marihuana Facilities Licensing Act (MMFLA)</a:t>
            </a:r>
          </a:p>
          <a:p>
            <a:r>
              <a:rPr lang="en-US" sz="2000" dirty="0" smtClean="0"/>
              <a:t>May 2018 – Medical Marihuana Facilities Ordinance (only Detroit)</a:t>
            </a:r>
          </a:p>
          <a:p>
            <a:r>
              <a:rPr lang="en-US" sz="2000" dirty="0" smtClean="0"/>
              <a:t>2018 Michigan Regulation and Taxation of Marijuana Act (MRTMA)</a:t>
            </a:r>
            <a:endParaRPr lang="en-US" sz="2000" dirty="0"/>
          </a:p>
        </p:txBody>
      </p:sp>
    </p:spTree>
    <p:extLst>
      <p:ext uri="{BB962C8B-B14F-4D97-AF65-F5344CB8AC3E}">
        <p14:creationId xmlns:p14="http://schemas.microsoft.com/office/powerpoint/2010/main" val="35105686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Michigan Regulation and Taxation of Marihuana Act</a:t>
            </a:r>
            <a:r>
              <a:rPr lang="en-US" sz="2800" dirty="0">
                <a:latin typeface="Times New Roman" panose="02020603050405020304" pitchFamily="18" charset="0"/>
                <a:cs typeface="Times New Roman" panose="02020603050405020304" pitchFamily="18" charset="0"/>
              </a:rPr>
              <a:t> or </a:t>
            </a:r>
            <a:r>
              <a:rPr lang="en-US" sz="2800" i="1" dirty="0">
                <a:latin typeface="Times New Roman" panose="02020603050405020304" pitchFamily="18" charset="0"/>
                <a:cs typeface="Times New Roman" panose="02020603050405020304" pitchFamily="18" charset="0"/>
              </a:rPr>
              <a:t>“the MRTMA”</a:t>
            </a:r>
            <a:r>
              <a:rPr lang="en-US" sz="2800" dirty="0">
                <a:latin typeface="Times New Roman" panose="02020603050405020304" pitchFamily="18" charset="0"/>
                <a:cs typeface="Times New Roman" panose="02020603050405020304" pitchFamily="18" charset="0"/>
              </a:rPr>
              <a:t> has been newly added meaning, the Initiated Law 1 of 2018, MCL 333.27951, et seq.</a:t>
            </a:r>
          </a:p>
          <a:p>
            <a:endParaRPr lang="en-US" dirty="0"/>
          </a:p>
        </p:txBody>
      </p:sp>
    </p:spTree>
    <p:extLst>
      <p:ext uri="{BB962C8B-B14F-4D97-AF65-F5344CB8AC3E}">
        <p14:creationId xmlns:p14="http://schemas.microsoft.com/office/powerpoint/2010/main" val="767079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741521"/>
            <a:ext cx="8911687" cy="1280890"/>
          </a:xfrm>
        </p:spPr>
        <p:txBody>
          <a:bodyPr/>
          <a:lstStyle/>
          <a:p>
            <a:r>
              <a:rPr lang="en-US" u="sng" dirty="0"/>
              <a:t>Sec. 50-3-534</a:t>
            </a:r>
            <a:r>
              <a:rPr lang="en-US" dirty="0"/>
              <a:t> – “Medical marijuana caregiver </a:t>
            </a:r>
            <a:r>
              <a:rPr lang="en-US" dirty="0" smtClean="0"/>
              <a:t>center” procedures </a:t>
            </a:r>
            <a:endParaRPr lang="en-US" dirty="0"/>
          </a:p>
        </p:txBody>
      </p:sp>
    </p:spTree>
    <p:extLst>
      <p:ext uri="{BB962C8B-B14F-4D97-AF65-F5344CB8AC3E}">
        <p14:creationId xmlns:p14="http://schemas.microsoft.com/office/powerpoint/2010/main" val="2563200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Sec. 50-3-535</a:t>
            </a:r>
            <a:r>
              <a:rPr lang="en-US" dirty="0"/>
              <a:t> – “Permitted districts for medical marijuana facilities and adult-use marijuana establishments; Conditional use; Restrictions,” </a:t>
            </a:r>
          </a:p>
        </p:txBody>
      </p:sp>
      <p:sp>
        <p:nvSpPr>
          <p:cNvPr id="3" name="Content Placeholder 2"/>
          <p:cNvSpPr>
            <a:spLocks noGrp="1"/>
          </p:cNvSpPr>
          <p:nvPr>
            <p:ph idx="1"/>
          </p:nvPr>
        </p:nvSpPr>
        <p:spPr>
          <a:xfrm>
            <a:off x="2592925" y="3387633"/>
            <a:ext cx="8915400" cy="3777622"/>
          </a:xfrm>
        </p:spPr>
        <p:txBody>
          <a:bodyPr/>
          <a:lstStyle/>
          <a:p>
            <a:pPr marL="0" indent="0">
              <a:buNone/>
            </a:pPr>
            <a:r>
              <a:rPr lang="en-US" sz="2800" i="1" dirty="0"/>
              <a:t>“Notwithstanding anything to the contrary in this Code, all of the below uses may be located in PD zoning districts, excluding residential PD districts, with the appropriate approvals under this Code:”</a:t>
            </a:r>
          </a:p>
          <a:p>
            <a:endParaRPr lang="en-US" dirty="0"/>
          </a:p>
        </p:txBody>
      </p:sp>
    </p:spTree>
    <p:extLst>
      <p:ext uri="{BB962C8B-B14F-4D97-AF65-F5344CB8AC3E}">
        <p14:creationId xmlns:p14="http://schemas.microsoft.com/office/powerpoint/2010/main" val="3681466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9973"/>
            <a:ext cx="8911687" cy="1280890"/>
          </a:xfrm>
        </p:spPr>
        <p:txBody>
          <a:bodyPr>
            <a:noAutofit/>
          </a:bodyPr>
          <a:lstStyle/>
          <a:p>
            <a:r>
              <a:rPr lang="en-US" sz="2800" u="sng" dirty="0"/>
              <a:t>Sec. 50-3-535</a:t>
            </a:r>
            <a:r>
              <a:rPr lang="en-US" sz="2800" dirty="0"/>
              <a:t> – “Permitted districts for medical marijuana facilities and adult-use marijuana establishments; Conditional use; Restrictions,” </a:t>
            </a:r>
          </a:p>
        </p:txBody>
      </p:sp>
      <p:pic>
        <p:nvPicPr>
          <p:cNvPr id="3" name="Picture 2"/>
          <p:cNvPicPr>
            <a:picLocks noChangeAspect="1"/>
          </p:cNvPicPr>
          <p:nvPr/>
        </p:nvPicPr>
        <p:blipFill>
          <a:blip r:embed="rId3"/>
          <a:stretch>
            <a:fillRect/>
          </a:stretch>
        </p:blipFill>
        <p:spPr>
          <a:xfrm>
            <a:off x="1178850" y="1902675"/>
            <a:ext cx="10591598" cy="4540988"/>
          </a:xfrm>
          <a:prstGeom prst="rect">
            <a:avLst/>
          </a:prstGeom>
        </p:spPr>
      </p:pic>
    </p:spTree>
    <p:extLst>
      <p:ext uri="{BB962C8B-B14F-4D97-AF65-F5344CB8AC3E}">
        <p14:creationId xmlns:p14="http://schemas.microsoft.com/office/powerpoint/2010/main" val="29532728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479" y="2674979"/>
            <a:ext cx="8911687" cy="1280890"/>
          </a:xfrm>
        </p:spPr>
        <p:txBody>
          <a:bodyPr/>
          <a:lstStyle/>
          <a:p>
            <a:pPr algn="ctr"/>
            <a:r>
              <a:rPr lang="en-US" b="1" dirty="0"/>
              <a:t>D</a:t>
            </a:r>
            <a:r>
              <a:rPr lang="en-US" b="1" dirty="0" smtClean="0"/>
              <a:t>esignated marijuana consumption establishments</a:t>
            </a:r>
            <a:endParaRPr lang="en-US" b="1" dirty="0"/>
          </a:p>
        </p:txBody>
      </p:sp>
    </p:spTree>
    <p:extLst>
      <p:ext uri="{BB962C8B-B14F-4D97-AF65-F5344CB8AC3E}">
        <p14:creationId xmlns:p14="http://schemas.microsoft.com/office/powerpoint/2010/main" val="309251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313" y="2975424"/>
            <a:ext cx="8911687" cy="1280890"/>
          </a:xfrm>
        </p:spPr>
        <p:txBody>
          <a:bodyPr/>
          <a:lstStyle/>
          <a:p>
            <a:r>
              <a:rPr lang="en-US" b="1" dirty="0" smtClean="0"/>
              <a:t>Marijuana microbusinesses</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424544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Locational Prohibition</a:t>
            </a:r>
            <a:endParaRPr lang="en-US" b="1" dirty="0"/>
          </a:p>
        </p:txBody>
      </p:sp>
      <p:sp>
        <p:nvSpPr>
          <p:cNvPr id="3" name="Content Placeholder 2"/>
          <p:cNvSpPr>
            <a:spLocks noGrp="1"/>
          </p:cNvSpPr>
          <p:nvPr>
            <p:ph idx="1"/>
          </p:nvPr>
        </p:nvSpPr>
        <p:spPr>
          <a:xfrm>
            <a:off x="2327955" y="1504041"/>
            <a:ext cx="8915400" cy="3777622"/>
          </a:xfrm>
        </p:spPr>
        <p:txBody>
          <a:bodyPr>
            <a:noAutofit/>
          </a:bodyPr>
          <a:lstStyle/>
          <a:p>
            <a:r>
              <a:rPr lang="en-US" sz="2400" dirty="0"/>
              <a:t>(1) within a drug-free zone, </a:t>
            </a:r>
            <a:endParaRPr lang="en-US" sz="2400" dirty="0" smtClean="0"/>
          </a:p>
          <a:p>
            <a:r>
              <a:rPr lang="en-US" sz="2400" dirty="0" smtClean="0"/>
              <a:t>(</a:t>
            </a:r>
            <a:r>
              <a:rPr lang="en-US" sz="2400" dirty="0"/>
              <a:t>2) within a Gateway Radial Thoroughfare overlay area or Traditional Main Street overlay area, or </a:t>
            </a:r>
            <a:endParaRPr lang="en-US" sz="2400" dirty="0" smtClean="0"/>
          </a:p>
          <a:p>
            <a:r>
              <a:rPr lang="en-US" sz="2400" dirty="0" smtClean="0"/>
              <a:t>(</a:t>
            </a:r>
            <a:r>
              <a:rPr lang="en-US" sz="2400" dirty="0"/>
              <a:t>3) on a zoning lot that is located less than “1,000 radial feet from a zoning lot occupied by any religious institution identified as exempt by the City Assessor,” any zoning lot “with an unexpired conditional land use approval, building permit, or certificate of occupancy for medical marijuana provisioning center facility, an adult-use marijuana retailer establishment, or a marijuana microbusiness,” or within “1,000 feet of any zoning lot occupied by a Controlled Use,” </a:t>
            </a:r>
          </a:p>
        </p:txBody>
      </p:sp>
    </p:spTree>
    <p:extLst>
      <p:ext uri="{BB962C8B-B14F-4D97-AF65-F5344CB8AC3E}">
        <p14:creationId xmlns:p14="http://schemas.microsoft.com/office/powerpoint/2010/main" val="2659102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Drug Free Zone</a:t>
            </a:r>
            <a:endParaRPr lang="en-US" b="1" dirty="0"/>
          </a:p>
        </p:txBody>
      </p:sp>
      <p:sp>
        <p:nvSpPr>
          <p:cNvPr id="3" name="Content Placeholder 2"/>
          <p:cNvSpPr>
            <a:spLocks noGrp="1"/>
          </p:cNvSpPr>
          <p:nvPr>
            <p:ph idx="1"/>
          </p:nvPr>
        </p:nvSpPr>
        <p:spPr>
          <a:xfrm>
            <a:off x="2589212" y="2016034"/>
            <a:ext cx="8915400" cy="3777622"/>
          </a:xfrm>
        </p:spPr>
        <p:txBody>
          <a:bodyPr>
            <a:normAutofit/>
          </a:bodyPr>
          <a:lstStyle/>
          <a:p>
            <a:pPr marL="0">
              <a:spcBef>
                <a:spcPts val="0"/>
              </a:spcBef>
              <a:tabLst>
                <a:tab pos="800100" algn="l"/>
              </a:tabLst>
            </a:pPr>
            <a:r>
              <a:rPr lang="en-US" dirty="0">
                <a:latin typeface="Times New Roman" panose="02020603050405020304" pitchFamily="18" charset="0"/>
                <a:ea typeface="Times New Roman" panose="02020603050405020304" pitchFamily="18" charset="0"/>
              </a:rPr>
              <a:t>Newly added to this section are subsections “e” and “f” which read:</a:t>
            </a:r>
          </a:p>
          <a:p>
            <a:pPr marL="0" indent="0">
              <a:spcBef>
                <a:spcPts val="0"/>
              </a:spcBef>
              <a:buNone/>
              <a:tabLst>
                <a:tab pos="800100" algn="l"/>
              </a:tabLst>
            </a:pP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tabLst>
                <a:tab pos="8001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(e)	</a:t>
            </a:r>
            <a:r>
              <a:rPr lang="en-US" dirty="0">
                <a:latin typeface="Times New Roman" panose="02020603050405020304" pitchFamily="18" charset="0"/>
                <a:cs typeface="Times New Roman" panose="02020603050405020304" pitchFamily="18" charset="0"/>
              </a:rPr>
              <a:t>If a property has previously received zoning approval for a medical marijuana facility </a:t>
            </a:r>
            <a:r>
              <a:rPr lang="en-US" dirty="0" smtClean="0">
                <a:latin typeface="Times New Roman" panose="02020603050405020304" pitchFamily="18" charset="0"/>
                <a:cs typeface="Times New Roman" panose="02020603050405020304" pitchFamily="18" charset="0"/>
              </a:rPr>
              <a:t>	or </a:t>
            </a:r>
            <a:r>
              <a:rPr lang="en-US" dirty="0">
                <a:latin typeface="Times New Roman" panose="02020603050405020304" pitchFamily="18" charset="0"/>
                <a:cs typeface="Times New Roman" panose="02020603050405020304" pitchFamily="18" charset="0"/>
              </a:rPr>
              <a:t>adult-use marijuana establishment, no further approval is required under this </a:t>
            </a:r>
            <a:r>
              <a:rPr lang="en-US" dirty="0" smtClean="0">
                <a:latin typeface="Times New Roman" panose="02020603050405020304" pitchFamily="18" charset="0"/>
                <a:cs typeface="Times New Roman" panose="02020603050405020304" pitchFamily="18" charset="0"/>
              </a:rPr>
              <a:t>	chapter </a:t>
            </a:r>
            <a:r>
              <a:rPr lang="en-US" dirty="0">
                <a:latin typeface="Times New Roman" panose="02020603050405020304" pitchFamily="18" charset="0"/>
                <a:cs typeface="Times New Roman" panose="02020603050405020304" pitchFamily="18" charset="0"/>
              </a:rPr>
              <a:t>to </a:t>
            </a:r>
            <a:r>
              <a:rPr lang="en-US" dirty="0" smtClean="0">
                <a:latin typeface="Times New Roman" panose="02020603050405020304" pitchFamily="18" charset="0"/>
                <a:cs typeface="Times New Roman" panose="02020603050405020304" pitchFamily="18" charset="0"/>
              </a:rPr>
              <a:t>operate </a:t>
            </a:r>
            <a:r>
              <a:rPr lang="en-US" dirty="0">
                <a:latin typeface="Times New Roman" panose="02020603050405020304" pitchFamily="18" charset="0"/>
                <a:cs typeface="Times New Roman" panose="02020603050405020304" pitchFamily="18" charset="0"/>
              </a:rPr>
              <a:t>a business under an equivalent license, as defined in Section </a:t>
            </a:r>
            <a:r>
              <a:rPr lang="en-US" dirty="0" smtClean="0">
                <a:latin typeface="Times New Roman" panose="02020603050405020304" pitchFamily="18" charset="0"/>
                <a:cs typeface="Times New Roman" panose="02020603050405020304" pitchFamily="18" charset="0"/>
              </a:rPr>
              <a:t>50-3-	533 </a:t>
            </a:r>
            <a:r>
              <a:rPr lang="en-US" dirty="0">
                <a:latin typeface="Times New Roman" panose="02020603050405020304" pitchFamily="18" charset="0"/>
                <a:cs typeface="Times New Roman" panose="02020603050405020304" pitchFamily="18" charset="0"/>
              </a:rPr>
              <a:t>of this Code, at the property, although a new business license under Chapter 20, </a:t>
            </a:r>
            <a:r>
              <a:rPr lang="en-US" dirty="0" smtClean="0">
                <a:latin typeface="Times New Roman" panose="02020603050405020304" pitchFamily="18" charset="0"/>
                <a:cs typeface="Times New Roman" panose="02020603050405020304" pitchFamily="18" charset="0"/>
              </a:rPr>
              <a:t>	Article </a:t>
            </a:r>
            <a:r>
              <a:rPr lang="en-US" dirty="0">
                <a:latin typeface="Times New Roman" panose="02020603050405020304" pitchFamily="18" charset="0"/>
                <a:cs typeface="Times New Roman" panose="02020603050405020304" pitchFamily="18" charset="0"/>
              </a:rPr>
              <a:t>VI of this Code and state operating license are required prior to commencing </a:t>
            </a:r>
            <a:r>
              <a:rPr lang="en-US" dirty="0" smtClean="0">
                <a:latin typeface="Times New Roman" panose="02020603050405020304" pitchFamily="18" charset="0"/>
                <a:cs typeface="Times New Roman" panose="02020603050405020304" pitchFamily="18" charset="0"/>
              </a:rPr>
              <a:t>	operation</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spcBef>
                <a:spcPts val="0"/>
              </a:spcBef>
              <a:buNone/>
              <a:tabLst>
                <a:tab pos="8001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 </a:t>
            </a:r>
          </a:p>
          <a:p>
            <a:pPr marL="0" indent="0">
              <a:spcBef>
                <a:spcPts val="0"/>
              </a:spcBef>
              <a:buNone/>
              <a:tabLst>
                <a:tab pos="800100" algn="l"/>
              </a:tabLst>
            </a:pPr>
            <a:r>
              <a:rPr lang="en-US" dirty="0">
                <a:latin typeface="Times New Roman" panose="02020603050405020304" pitchFamily="18" charset="0"/>
                <a:ea typeface="Times New Roman" panose="02020603050405020304" pitchFamily="18" charset="0"/>
                <a:cs typeface="Times New Roman" panose="02020603050405020304" pitchFamily="18" charset="0"/>
              </a:rPr>
              <a:t>(f)	</a:t>
            </a:r>
            <a:r>
              <a:rPr lang="en-US" dirty="0">
                <a:latin typeface="Times New Roman" panose="02020603050405020304" pitchFamily="18" charset="0"/>
                <a:cs typeface="Times New Roman" panose="02020603050405020304" pitchFamily="18" charset="0"/>
              </a:rPr>
              <a:t>If the Department establishes that a use posing a restriction under this section has been </a:t>
            </a:r>
            <a:r>
              <a:rPr lang="en-US" dirty="0" smtClean="0">
                <a:latin typeface="Times New Roman" panose="02020603050405020304" pitchFamily="18" charset="0"/>
                <a:cs typeface="Times New Roman" panose="02020603050405020304" pitchFamily="18" charset="0"/>
              </a:rPr>
              <a:t>	abandoned </a:t>
            </a:r>
            <a:r>
              <a:rPr lang="en-US" dirty="0">
                <a:latin typeface="Times New Roman" panose="02020603050405020304" pitchFamily="18" charset="0"/>
                <a:cs typeface="Times New Roman" panose="02020603050405020304" pitchFamily="18" charset="0"/>
              </a:rPr>
              <a:t>or has ceased all operations for at least one year, the Department may </a:t>
            </a:r>
            <a:r>
              <a:rPr lang="en-US" dirty="0" smtClean="0">
                <a:latin typeface="Times New Roman" panose="02020603050405020304" pitchFamily="18" charset="0"/>
                <a:cs typeface="Times New Roman" panose="02020603050405020304" pitchFamily="18" charset="0"/>
              </a:rPr>
              <a:t>	disregard </a:t>
            </a:r>
            <a:r>
              <a:rPr lang="en-US" dirty="0">
                <a:latin typeface="Times New Roman" panose="02020603050405020304" pitchFamily="18" charset="0"/>
                <a:cs typeface="Times New Roman" panose="02020603050405020304" pitchFamily="18" charset="0"/>
              </a:rPr>
              <a:t>the locational specifications of subsections (b)(1), (b)(2), (b)(3), or (c) of </a:t>
            </a:r>
            <a:r>
              <a:rPr lang="en-US" dirty="0" smtClean="0">
                <a:latin typeface="Times New Roman" panose="02020603050405020304" pitchFamily="18" charset="0"/>
                <a:cs typeface="Times New Roman" panose="02020603050405020304" pitchFamily="18" charset="0"/>
              </a:rPr>
              <a:t>	this </a:t>
            </a:r>
            <a:r>
              <a:rPr lang="en-US" dirty="0">
                <a:latin typeface="Times New Roman" panose="02020603050405020304" pitchFamily="18" charset="0"/>
                <a:cs typeface="Times New Roman" panose="02020603050405020304" pitchFamily="18" charset="0"/>
              </a:rPr>
              <a:t>section, excluding uses that are closed due to the Covid-19 pandemic.</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850547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570476"/>
            <a:ext cx="8911687" cy="1280890"/>
          </a:xfrm>
        </p:spPr>
        <p:txBody>
          <a:bodyPr/>
          <a:lstStyle/>
          <a:p>
            <a:r>
              <a:rPr lang="en-US" b="1" u="sng" dirty="0" smtClean="0"/>
              <a:t>Sec. 50-3-536 </a:t>
            </a:r>
            <a:r>
              <a:rPr lang="en-US" b="1" dirty="0" smtClean="0"/>
              <a:t>– “Medical marihuana facility procedures”</a:t>
            </a:r>
            <a:endParaRPr lang="en-US" b="1" dirty="0"/>
          </a:p>
        </p:txBody>
      </p:sp>
    </p:spTree>
    <p:extLst>
      <p:ext uri="{BB962C8B-B14F-4D97-AF65-F5344CB8AC3E}">
        <p14:creationId xmlns:p14="http://schemas.microsoft.com/office/powerpoint/2010/main" val="42107414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062" y="2764740"/>
            <a:ext cx="8911687" cy="1280890"/>
          </a:xfrm>
        </p:spPr>
        <p:txBody>
          <a:bodyPr/>
          <a:lstStyle/>
          <a:p>
            <a:r>
              <a:rPr lang="en-US" b="1" u="sng" dirty="0"/>
              <a:t>Sec. 50-3-357</a:t>
            </a:r>
            <a:r>
              <a:rPr lang="en-US" b="1" dirty="0"/>
              <a:t> – “Accessory Uses; Public Nuisance”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46146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EQUITY &amp; </a:t>
            </a:r>
            <a:br>
              <a:rPr lang="en-US" b="1" dirty="0" smtClean="0"/>
            </a:br>
            <a:r>
              <a:rPr lang="en-US" b="1" dirty="0" smtClean="0"/>
              <a:t>ADULT-USE MARIHUANA ORDINANCE</a:t>
            </a:r>
            <a:endParaRPr lang="en-US" b="1" dirty="0"/>
          </a:p>
        </p:txBody>
      </p:sp>
      <p:sp>
        <p:nvSpPr>
          <p:cNvPr id="3" name="Content Placeholder 2"/>
          <p:cNvSpPr>
            <a:spLocks noGrp="1"/>
          </p:cNvSpPr>
          <p:nvPr>
            <p:ph idx="1"/>
          </p:nvPr>
        </p:nvSpPr>
        <p:spPr>
          <a:xfrm>
            <a:off x="2432458" y="2982686"/>
            <a:ext cx="8915400" cy="3777622"/>
          </a:xfrm>
        </p:spPr>
        <p:txBody>
          <a:bodyPr/>
          <a:lstStyle/>
          <a:p>
            <a:pPr lvl="0"/>
            <a:r>
              <a:rPr lang="en-US" dirty="0"/>
              <a:t>Lived in Detroit for 15 of the last 30 years, or</a:t>
            </a:r>
          </a:p>
          <a:p>
            <a:pPr lvl="0"/>
            <a:r>
              <a:rPr lang="en-US" dirty="0"/>
              <a:t>Lived in Detroit for 13 of the last 30 years and are low income, or</a:t>
            </a:r>
          </a:p>
          <a:p>
            <a:pPr lvl="0"/>
            <a:r>
              <a:rPr lang="en-US" dirty="0"/>
              <a:t>Lived in Detroit for ten of the last 30 years and have a marihuana conviction or have a parent with a marihuana conviction. </a:t>
            </a:r>
          </a:p>
          <a:p>
            <a:endParaRPr lang="en-US" dirty="0"/>
          </a:p>
        </p:txBody>
      </p:sp>
    </p:spTree>
    <p:extLst>
      <p:ext uri="{BB962C8B-B14F-4D97-AF65-F5344CB8AC3E}">
        <p14:creationId xmlns:p14="http://schemas.microsoft.com/office/powerpoint/2010/main" val="10231649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923173"/>
            <a:ext cx="8911687" cy="1280890"/>
          </a:xfrm>
        </p:spPr>
        <p:txBody>
          <a:bodyPr>
            <a:normAutofit fontScale="90000"/>
          </a:bodyPr>
          <a:lstStyle/>
          <a:p>
            <a:r>
              <a:rPr lang="en-US" b="1" dirty="0"/>
              <a:t>Article IX, Business District Amendments</a:t>
            </a:r>
            <a:r>
              <a:rPr lang="en-US" dirty="0"/>
              <a:t/>
            </a:r>
            <a:br>
              <a:rPr lang="en-US" dirty="0"/>
            </a:b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197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014613"/>
            <a:ext cx="8911687" cy="1280890"/>
          </a:xfrm>
        </p:spPr>
        <p:txBody>
          <a:bodyPr>
            <a:normAutofit fontScale="90000"/>
          </a:bodyPr>
          <a:lstStyle/>
          <a:p>
            <a:r>
              <a:rPr lang="en-US" b="1" dirty="0"/>
              <a:t>Article X, Industrial District Amendments</a:t>
            </a:r>
            <a:r>
              <a:rPr lang="en-US" dirty="0"/>
              <a:t/>
            </a:r>
            <a:br>
              <a:rPr lang="en-US" dirty="0"/>
            </a:br>
            <a:endParaRPr lang="en-US" dirty="0"/>
          </a:p>
        </p:txBody>
      </p:sp>
    </p:spTree>
    <p:extLst>
      <p:ext uri="{BB962C8B-B14F-4D97-AF65-F5344CB8AC3E}">
        <p14:creationId xmlns:p14="http://schemas.microsoft.com/office/powerpoint/2010/main" val="34064133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492098"/>
            <a:ext cx="8911687" cy="1280890"/>
          </a:xfrm>
        </p:spPr>
        <p:txBody>
          <a:bodyPr>
            <a:normAutofit fontScale="90000"/>
          </a:bodyPr>
          <a:lstStyle/>
          <a:p>
            <a:r>
              <a:rPr lang="en-US" b="1" dirty="0"/>
              <a:t>Article XI, Special Development District and Overlay Areas Amendments</a:t>
            </a:r>
            <a:r>
              <a:rPr lang="en-US" dirty="0"/>
              <a:t/>
            </a:r>
            <a:br>
              <a:rPr lang="en-US" dirty="0"/>
            </a:br>
            <a:endParaRPr lang="en-US" dirty="0"/>
          </a:p>
        </p:txBody>
      </p:sp>
    </p:spTree>
    <p:extLst>
      <p:ext uri="{BB962C8B-B14F-4D97-AF65-F5344CB8AC3E}">
        <p14:creationId xmlns:p14="http://schemas.microsoft.com/office/powerpoint/2010/main" val="28676991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557413"/>
            <a:ext cx="8911687" cy="1280890"/>
          </a:xfrm>
        </p:spPr>
        <p:txBody>
          <a:bodyPr/>
          <a:lstStyle/>
          <a:p>
            <a:r>
              <a:rPr lang="en-US" b="1" u="sng" dirty="0"/>
              <a:t>Sec. 50-11-386</a:t>
            </a:r>
            <a:r>
              <a:rPr lang="en-US" b="1" dirty="0"/>
              <a:t> – “Traditional Main Street Overlay Areas.”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009043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Article XII, Use Table </a:t>
            </a:r>
            <a:r>
              <a:rPr lang="en-US" dirty="0"/>
              <a:t/>
            </a:r>
            <a:br>
              <a:rPr lang="en-US" dirty="0"/>
            </a:br>
            <a:endParaRPr lang="en-US" dirty="0"/>
          </a:p>
        </p:txBody>
      </p:sp>
      <p:pic>
        <p:nvPicPr>
          <p:cNvPr id="5" name="Picture 4"/>
          <p:cNvPicPr>
            <a:picLocks noChangeAspect="1"/>
          </p:cNvPicPr>
          <p:nvPr/>
        </p:nvPicPr>
        <p:blipFill>
          <a:blip r:embed="rId3"/>
          <a:stretch>
            <a:fillRect/>
          </a:stretch>
        </p:blipFill>
        <p:spPr>
          <a:xfrm>
            <a:off x="1178850" y="1902675"/>
            <a:ext cx="10591598" cy="4540988"/>
          </a:xfrm>
          <a:prstGeom prst="rect">
            <a:avLst/>
          </a:prstGeom>
        </p:spPr>
      </p:pic>
    </p:spTree>
    <p:extLst>
      <p:ext uri="{BB962C8B-B14F-4D97-AF65-F5344CB8AC3E}">
        <p14:creationId xmlns:p14="http://schemas.microsoft.com/office/powerpoint/2010/main" val="39888814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28950"/>
            <a:ext cx="8911687" cy="1280890"/>
          </a:xfrm>
        </p:spPr>
        <p:txBody>
          <a:bodyPr>
            <a:normAutofit fontScale="90000"/>
          </a:bodyPr>
          <a:lstStyle/>
          <a:p>
            <a:r>
              <a:rPr lang="en-US" b="1" dirty="0"/>
              <a:t>Article XII, General Use Standards &amp; Specific Use Standards</a:t>
            </a:r>
            <a:r>
              <a:rPr lang="en-US" dirty="0"/>
              <a:t/>
            </a:r>
            <a:br>
              <a:rPr lang="en-US" dirty="0"/>
            </a:br>
            <a:endParaRPr lang="en-US" dirty="0"/>
          </a:p>
        </p:txBody>
      </p:sp>
      <p:pic>
        <p:nvPicPr>
          <p:cNvPr id="3" name="Picture 2"/>
          <p:cNvPicPr>
            <a:picLocks noChangeAspect="1"/>
          </p:cNvPicPr>
          <p:nvPr/>
        </p:nvPicPr>
        <p:blipFill rotWithShape="1">
          <a:blip r:embed="rId3"/>
          <a:srcRect b="8867"/>
          <a:stretch/>
        </p:blipFill>
        <p:spPr>
          <a:xfrm>
            <a:off x="1740126" y="1409840"/>
            <a:ext cx="4216538" cy="5220896"/>
          </a:xfrm>
          <a:prstGeom prst="rect">
            <a:avLst/>
          </a:prstGeom>
        </p:spPr>
      </p:pic>
      <p:pic>
        <p:nvPicPr>
          <p:cNvPr id="5" name="Picture 4"/>
          <p:cNvPicPr>
            <a:picLocks noChangeAspect="1"/>
          </p:cNvPicPr>
          <p:nvPr/>
        </p:nvPicPr>
        <p:blipFill>
          <a:blip r:embed="rId4"/>
          <a:stretch>
            <a:fillRect/>
          </a:stretch>
        </p:blipFill>
        <p:spPr>
          <a:xfrm>
            <a:off x="6426926" y="1886319"/>
            <a:ext cx="5945879" cy="4443900"/>
          </a:xfrm>
          <a:prstGeom prst="rect">
            <a:avLst/>
          </a:prstGeom>
        </p:spPr>
      </p:pic>
    </p:spTree>
    <p:extLst>
      <p:ext uri="{BB962C8B-B14F-4D97-AF65-F5344CB8AC3E}">
        <p14:creationId xmlns:p14="http://schemas.microsoft.com/office/powerpoint/2010/main" val="39051255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793" y="2701104"/>
            <a:ext cx="8911687" cy="1280890"/>
          </a:xfrm>
        </p:spPr>
        <p:txBody>
          <a:bodyPr>
            <a:normAutofit fontScale="90000"/>
          </a:bodyPr>
          <a:lstStyle/>
          <a:p>
            <a:r>
              <a:rPr lang="en-US" b="1" u="sng" dirty="0" smtClean="0"/>
              <a:t>Sec. 50-12-413 </a:t>
            </a:r>
            <a:r>
              <a:rPr lang="en-US" b="1" dirty="0" smtClean="0"/>
              <a:t>– “Medical marijuana facilities and adult-use marijuana establishments”</a:t>
            </a:r>
            <a:endParaRPr lang="en-US" b="1" dirty="0"/>
          </a:p>
        </p:txBody>
      </p:sp>
    </p:spTree>
    <p:extLst>
      <p:ext uri="{BB962C8B-B14F-4D97-AF65-F5344CB8AC3E}">
        <p14:creationId xmlns:p14="http://schemas.microsoft.com/office/powerpoint/2010/main" val="23501830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426784"/>
            <a:ext cx="8911687" cy="1280890"/>
          </a:xfrm>
        </p:spPr>
        <p:txBody>
          <a:bodyPr/>
          <a:lstStyle/>
          <a:p>
            <a:r>
              <a:rPr lang="en-US" b="1" dirty="0"/>
              <a:t>Article XII, Division 6 – “Temporary Uses and Structures,” </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0093107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Article XIV, Parking </a:t>
            </a:r>
            <a:r>
              <a:rPr lang="en-US" dirty="0"/>
              <a:t/>
            </a:r>
            <a:br>
              <a:rPr lang="en-US" dirty="0"/>
            </a:b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201783" y="1554480"/>
            <a:ext cx="9901645" cy="4950823"/>
          </a:xfrm>
          <a:prstGeom prst="rect">
            <a:avLst/>
          </a:prstGeom>
          <a:noFill/>
          <a:ln>
            <a:noFill/>
          </a:ln>
        </p:spPr>
      </p:pic>
    </p:spTree>
    <p:extLst>
      <p:ext uri="{BB962C8B-B14F-4D97-AF65-F5344CB8AC3E}">
        <p14:creationId xmlns:p14="http://schemas.microsoft.com/office/powerpoint/2010/main" val="34102713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Article XVI, Words and Terms</a:t>
            </a:r>
            <a:r>
              <a:rPr lang="en-US" dirty="0"/>
              <a:t/>
            </a:r>
            <a:br>
              <a:rPr lang="en-US" dirty="0"/>
            </a:br>
            <a:endParaRPr lang="en-US" dirty="0"/>
          </a:p>
        </p:txBody>
      </p:sp>
      <p:sp>
        <p:nvSpPr>
          <p:cNvPr id="3" name="Content Placeholder 2"/>
          <p:cNvSpPr>
            <a:spLocks noGrp="1"/>
          </p:cNvSpPr>
          <p:nvPr>
            <p:ph idx="1"/>
          </p:nvPr>
        </p:nvSpPr>
        <p:spPr>
          <a:xfrm>
            <a:off x="1306287" y="1776547"/>
            <a:ext cx="6283235" cy="5277394"/>
          </a:xfrm>
        </p:spPr>
        <p:txBody>
          <a:bodyPr>
            <a:normAutofit/>
          </a:bodyPr>
          <a:lstStyle/>
          <a:p>
            <a:pPr>
              <a:buFont typeface="Wingdings" panose="05000000000000000000" pitchFamily="2" charset="2"/>
              <a:buChar char="§"/>
            </a:pPr>
            <a:r>
              <a:rPr lang="en-US" i="1" dirty="0">
                <a:solidFill>
                  <a:schemeClr val="tx1"/>
                </a:solidFill>
              </a:rPr>
              <a:t>Adult-use marijuana establishment</a:t>
            </a:r>
            <a:r>
              <a:rPr lang="en-US" i="1" dirty="0" smtClean="0">
                <a:solidFill>
                  <a:schemeClr val="tx1"/>
                </a:solidFill>
              </a:rPr>
              <a:t>, </a:t>
            </a:r>
          </a:p>
          <a:p>
            <a:pPr>
              <a:buFont typeface="Wingdings" panose="05000000000000000000" pitchFamily="2" charset="2"/>
              <a:buChar char="§"/>
            </a:pPr>
            <a:r>
              <a:rPr lang="en-US" i="1" dirty="0" smtClean="0">
                <a:solidFill>
                  <a:schemeClr val="tx1"/>
                </a:solidFill>
              </a:rPr>
              <a:t>Co-location </a:t>
            </a:r>
            <a:r>
              <a:rPr lang="en-US" i="1" dirty="0">
                <a:solidFill>
                  <a:schemeClr val="tx1"/>
                </a:solidFill>
              </a:rPr>
              <a:t>(marijuana), </a:t>
            </a:r>
            <a:endParaRPr lang="en-US" i="1" dirty="0" smtClean="0">
              <a:solidFill>
                <a:schemeClr val="tx1"/>
              </a:solidFill>
            </a:endParaRPr>
          </a:p>
          <a:p>
            <a:pPr>
              <a:buFont typeface="Wingdings" panose="05000000000000000000" pitchFamily="2" charset="2"/>
              <a:buChar char="§"/>
            </a:pPr>
            <a:r>
              <a:rPr lang="en-US" i="1" dirty="0" err="1" smtClean="0">
                <a:solidFill>
                  <a:schemeClr val="tx1"/>
                </a:solidFill>
              </a:rPr>
              <a:t>Cultivatoin</a:t>
            </a:r>
            <a:r>
              <a:rPr lang="en-US" i="1" dirty="0" smtClean="0">
                <a:solidFill>
                  <a:schemeClr val="tx1"/>
                </a:solidFill>
              </a:rPr>
              <a:t> </a:t>
            </a:r>
            <a:r>
              <a:rPr lang="en-US" i="1" dirty="0">
                <a:solidFill>
                  <a:schemeClr val="tx1"/>
                </a:solidFill>
              </a:rPr>
              <a:t>or cultivate (marijuana),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Designated </a:t>
            </a:r>
            <a:r>
              <a:rPr lang="en-US" i="1" dirty="0">
                <a:solidFill>
                  <a:schemeClr val="tx1"/>
                </a:solidFill>
              </a:rPr>
              <a:t>marijuana consumption establishment,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Drug-free </a:t>
            </a:r>
            <a:r>
              <a:rPr lang="en-US" i="1" dirty="0">
                <a:solidFill>
                  <a:schemeClr val="tx1"/>
                </a:solidFill>
              </a:rPr>
              <a:t>zone, Equivalent licenses (marijuana),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Licensee </a:t>
            </a:r>
            <a:r>
              <a:rPr lang="en-US" i="1" dirty="0">
                <a:solidFill>
                  <a:schemeClr val="tx1"/>
                </a:solidFill>
              </a:rPr>
              <a:t>(marijuana),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Marijuana </a:t>
            </a:r>
            <a:r>
              <a:rPr lang="en-US" i="1" dirty="0">
                <a:solidFill>
                  <a:schemeClr val="tx1"/>
                </a:solidFill>
              </a:rPr>
              <a:t>grower facility,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Marijuana </a:t>
            </a:r>
            <a:r>
              <a:rPr lang="en-US" i="1" dirty="0">
                <a:solidFill>
                  <a:schemeClr val="tx1"/>
                </a:solidFill>
              </a:rPr>
              <a:t>microbusiness,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Marijuana </a:t>
            </a:r>
            <a:r>
              <a:rPr lang="en-US" i="1" dirty="0">
                <a:solidFill>
                  <a:schemeClr val="tx1"/>
                </a:solidFill>
              </a:rPr>
              <a:t>processor facility, </a:t>
            </a:r>
            <a:endParaRPr lang="en-US" i="1" dirty="0" smtClean="0">
              <a:solidFill>
                <a:schemeClr val="tx1"/>
              </a:solidFill>
            </a:endParaRPr>
          </a:p>
        </p:txBody>
      </p:sp>
      <p:sp>
        <p:nvSpPr>
          <p:cNvPr id="4" name="TextBox 3"/>
          <p:cNvSpPr txBox="1"/>
          <p:nvPr/>
        </p:nvSpPr>
        <p:spPr>
          <a:xfrm>
            <a:off x="7341327" y="1276759"/>
            <a:ext cx="4728754" cy="5355312"/>
          </a:xfrm>
          <a:prstGeom prst="rect">
            <a:avLst/>
          </a:prstGeom>
          <a:noFill/>
        </p:spPr>
        <p:txBody>
          <a:bodyPr wrap="square" rtlCol="0">
            <a:spAutoFit/>
          </a:bodyPr>
          <a:lstStyle/>
          <a:p>
            <a:pPr marL="285750" indent="-285750">
              <a:buFont typeface="Wingdings" panose="05000000000000000000" pitchFamily="2" charset="2"/>
              <a:buChar char="§"/>
            </a:pPr>
            <a:r>
              <a:rPr lang="en-US" i="1" dirty="0"/>
              <a:t>Marijuana retailer establishment, </a:t>
            </a:r>
            <a:endParaRPr lang="en-US" i="1" dirty="0" smtClean="0"/>
          </a:p>
          <a:p>
            <a:endParaRPr lang="en-US" i="1" dirty="0"/>
          </a:p>
          <a:p>
            <a:pPr marL="285750" indent="-285750">
              <a:buFont typeface="Wingdings" panose="05000000000000000000" pitchFamily="2" charset="2"/>
              <a:buChar char="§"/>
            </a:pPr>
            <a:r>
              <a:rPr lang="en-US" i="1" dirty="0"/>
              <a:t>Marijuana retail/provisioning </a:t>
            </a:r>
            <a:r>
              <a:rPr lang="en-US" i="1" dirty="0" smtClean="0"/>
              <a:t>facility,</a:t>
            </a:r>
          </a:p>
          <a:p>
            <a:r>
              <a:rPr lang="en-US" i="1" dirty="0" smtClean="0"/>
              <a:t> </a:t>
            </a:r>
            <a:endParaRPr lang="en-US" i="1" dirty="0"/>
          </a:p>
          <a:p>
            <a:pPr marL="285750" indent="-285750">
              <a:buFont typeface="Wingdings" panose="05000000000000000000" pitchFamily="2" charset="2"/>
              <a:buChar char="§"/>
            </a:pPr>
            <a:r>
              <a:rPr lang="en-US" i="1" dirty="0"/>
              <a:t>Marijuana safety compliance facility</a:t>
            </a:r>
            <a:r>
              <a:rPr lang="en-US" i="1" dirty="0" smtClean="0"/>
              <a:t>,</a:t>
            </a:r>
          </a:p>
          <a:p>
            <a:r>
              <a:rPr lang="en-US" i="1" dirty="0" smtClean="0"/>
              <a:t> </a:t>
            </a:r>
            <a:endParaRPr lang="en-US" i="1" dirty="0"/>
          </a:p>
          <a:p>
            <a:pPr marL="285750" indent="-285750">
              <a:buFont typeface="Wingdings" panose="05000000000000000000" pitchFamily="2" charset="2"/>
              <a:buChar char="§"/>
            </a:pPr>
            <a:r>
              <a:rPr lang="en-US" i="1" dirty="0"/>
              <a:t>Marijuana secure transporter facility</a:t>
            </a:r>
            <a:r>
              <a:rPr lang="en-US" i="1" dirty="0" smtClean="0"/>
              <a:t>,</a:t>
            </a:r>
          </a:p>
          <a:p>
            <a:r>
              <a:rPr lang="en-US" i="1" dirty="0" smtClean="0"/>
              <a:t> </a:t>
            </a:r>
            <a:endParaRPr lang="en-US" i="1" dirty="0"/>
          </a:p>
          <a:p>
            <a:pPr marL="285750" indent="-285750">
              <a:buFont typeface="Wingdings" panose="05000000000000000000" pitchFamily="2" charset="2"/>
              <a:buChar char="§"/>
            </a:pPr>
            <a:r>
              <a:rPr lang="en-US" i="1" dirty="0"/>
              <a:t>Medical marijuana facility, </a:t>
            </a:r>
            <a:endParaRPr lang="en-US" i="1" dirty="0" smtClean="0"/>
          </a:p>
          <a:p>
            <a:endParaRPr lang="en-US" i="1" dirty="0"/>
          </a:p>
          <a:p>
            <a:pPr marL="285750" indent="-285750">
              <a:buFont typeface="Wingdings" panose="05000000000000000000" pitchFamily="2" charset="2"/>
              <a:buChar char="§"/>
            </a:pPr>
            <a:r>
              <a:rPr lang="en-US" i="1" dirty="0"/>
              <a:t>Medical marijuana Provisioning Center Facility, </a:t>
            </a:r>
            <a:endParaRPr lang="en-US" i="1" dirty="0" smtClean="0"/>
          </a:p>
          <a:p>
            <a:endParaRPr lang="en-US" i="1" dirty="0"/>
          </a:p>
          <a:p>
            <a:pPr marL="285750" indent="-285750">
              <a:buFont typeface="Wingdings" panose="05000000000000000000" pitchFamily="2" charset="2"/>
              <a:buChar char="§"/>
            </a:pPr>
            <a:r>
              <a:rPr lang="en-US" i="1" dirty="0"/>
              <a:t>Michigan Medical Marihuana Facilities Licensing Act or “MMFLA,” and </a:t>
            </a:r>
            <a:endParaRPr lang="en-US" i="1" dirty="0" smtClean="0"/>
          </a:p>
          <a:p>
            <a:endParaRPr lang="en-US" i="1" dirty="0"/>
          </a:p>
          <a:p>
            <a:pPr marL="285750" indent="-285750">
              <a:buFont typeface="Wingdings" panose="05000000000000000000" pitchFamily="2" charset="2"/>
              <a:buChar char="§"/>
            </a:pPr>
            <a:r>
              <a:rPr lang="en-US" i="1" dirty="0"/>
              <a:t>Michigan Regulation and Taxation of Marijuana Act or “MRTMA”</a:t>
            </a:r>
            <a:endParaRPr lang="en-US" dirty="0"/>
          </a:p>
        </p:txBody>
      </p:sp>
    </p:spTree>
    <p:extLst>
      <p:ext uri="{BB962C8B-B14F-4D97-AF65-F5344CB8AC3E}">
        <p14:creationId xmlns:p14="http://schemas.microsoft.com/office/powerpoint/2010/main" val="393576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EQUITY &amp; </a:t>
            </a:r>
            <a:br>
              <a:rPr lang="en-US" b="1" dirty="0" smtClean="0"/>
            </a:br>
            <a:r>
              <a:rPr lang="en-US" b="1" dirty="0" smtClean="0"/>
              <a:t>ADULT-USE MARIHUANA ORDINANCE</a:t>
            </a:r>
            <a:endParaRPr lang="en-US" b="1" dirty="0"/>
          </a:p>
        </p:txBody>
      </p:sp>
      <p:sp>
        <p:nvSpPr>
          <p:cNvPr id="3" name="Content Placeholder 2"/>
          <p:cNvSpPr>
            <a:spLocks noGrp="1"/>
          </p:cNvSpPr>
          <p:nvPr>
            <p:ph idx="1"/>
          </p:nvPr>
        </p:nvSpPr>
        <p:spPr>
          <a:xfrm>
            <a:off x="2341018" y="2290354"/>
            <a:ext cx="8915400" cy="3777622"/>
          </a:xfrm>
        </p:spPr>
        <p:txBody>
          <a:bodyPr>
            <a:normAutofit lnSpcReduction="10000"/>
          </a:bodyPr>
          <a:lstStyle/>
          <a:p>
            <a:pPr marL="0" indent="0">
              <a:buNone/>
            </a:pPr>
            <a:r>
              <a:rPr lang="en-US" dirty="0"/>
              <a:t>The ordinance also requires that:</a:t>
            </a:r>
          </a:p>
          <a:p>
            <a:pPr marL="0" indent="0">
              <a:buNone/>
            </a:pPr>
            <a:r>
              <a:rPr lang="en-US" dirty="0"/>
              <a:t> </a:t>
            </a:r>
          </a:p>
          <a:p>
            <a:pPr lvl="0"/>
            <a:r>
              <a:rPr lang="en-US" dirty="0"/>
              <a:t>Detroit Legacy applicants get a minimum of 50% of all newly created adult-use marijuana business licenses for retailers, growers, processors, microbusinesses, designated consumption, and marijuana event organizers issued in Detroit.</a:t>
            </a:r>
          </a:p>
          <a:p>
            <a:pPr lvl="0"/>
            <a:r>
              <a:rPr lang="en-US" dirty="0"/>
              <a:t>There will be a six-week exclusive early licensing period for Detroit Legacy applicants.</a:t>
            </a:r>
          </a:p>
          <a:p>
            <a:pPr lvl="0"/>
            <a:r>
              <a:rPr lang="en-US" dirty="0"/>
              <a:t>Detroit Legacy applicants be able to purchase city-owned land at 25% of fair market value; and</a:t>
            </a:r>
          </a:p>
          <a:p>
            <a:pPr lvl="0"/>
            <a:r>
              <a:rPr lang="en-US" dirty="0"/>
              <a:t>The City work with philanthropy and private lenders to develop sources of funding and expertise to back Detroit-owned marijuana business start-ups.</a:t>
            </a:r>
          </a:p>
          <a:p>
            <a:endParaRPr lang="en-US" dirty="0"/>
          </a:p>
        </p:txBody>
      </p:sp>
    </p:spTree>
    <p:extLst>
      <p:ext uri="{BB962C8B-B14F-4D97-AF65-F5344CB8AC3E}">
        <p14:creationId xmlns:p14="http://schemas.microsoft.com/office/powerpoint/2010/main" val="15665386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COMMUNITY CONCERNS &amp; </a:t>
            </a:r>
            <a:br>
              <a:rPr lang="en-US" b="1" dirty="0" smtClean="0"/>
            </a:br>
            <a:r>
              <a:rPr lang="en-US" b="1" dirty="0" smtClean="0"/>
              <a:t>RECOMMENDATIONS</a:t>
            </a:r>
            <a:endParaRPr lang="en-US" b="1" dirty="0"/>
          </a:p>
        </p:txBody>
      </p:sp>
      <p:sp>
        <p:nvSpPr>
          <p:cNvPr id="3" name="Content Placeholder 2"/>
          <p:cNvSpPr>
            <a:spLocks noGrp="1"/>
          </p:cNvSpPr>
          <p:nvPr>
            <p:ph idx="1"/>
          </p:nvPr>
        </p:nvSpPr>
        <p:spPr>
          <a:xfrm>
            <a:off x="2592925" y="3080378"/>
            <a:ext cx="8915400" cy="3777622"/>
          </a:xfrm>
        </p:spPr>
        <p:txBody>
          <a:bodyPr>
            <a:normAutofit/>
          </a:bodyPr>
          <a:lstStyle/>
          <a:p>
            <a:r>
              <a:rPr lang="en-US" sz="2400" dirty="0" err="1" smtClean="0"/>
              <a:t>Greenacres</a:t>
            </a:r>
            <a:r>
              <a:rPr lang="en-US" sz="2400" dirty="0" smtClean="0"/>
              <a:t> Woodward Civic Association (GWCA)</a:t>
            </a:r>
          </a:p>
          <a:p>
            <a:r>
              <a:rPr lang="en-US" sz="2400" dirty="0" smtClean="0"/>
              <a:t>Other Residents</a:t>
            </a:r>
            <a:endParaRPr lang="en-US" sz="2400" dirty="0"/>
          </a:p>
        </p:txBody>
      </p:sp>
    </p:spTree>
    <p:extLst>
      <p:ext uri="{BB962C8B-B14F-4D97-AF65-F5344CB8AC3E}">
        <p14:creationId xmlns:p14="http://schemas.microsoft.com/office/powerpoint/2010/main" val="25071829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520" y="1356858"/>
            <a:ext cx="8911687" cy="1280890"/>
          </a:xfrm>
        </p:spPr>
        <p:txBody>
          <a:bodyPr/>
          <a:lstStyle/>
          <a:p>
            <a:r>
              <a:rPr lang="en-US" b="1" dirty="0" smtClean="0"/>
              <a:t>City Planning Commission Concerns</a:t>
            </a:r>
            <a:endParaRPr lang="en-US" b="1" dirty="0"/>
          </a:p>
        </p:txBody>
      </p:sp>
      <p:pic>
        <p:nvPicPr>
          <p:cNvPr id="4" name="Picture 3"/>
          <p:cNvPicPr>
            <a:picLocks noChangeAspect="1"/>
          </p:cNvPicPr>
          <p:nvPr/>
        </p:nvPicPr>
        <p:blipFill>
          <a:blip r:embed="rId3"/>
          <a:stretch>
            <a:fillRect/>
          </a:stretch>
        </p:blipFill>
        <p:spPr>
          <a:xfrm>
            <a:off x="6286028" y="2631296"/>
            <a:ext cx="5071179" cy="3803384"/>
          </a:xfrm>
          <a:prstGeom prst="rect">
            <a:avLst/>
          </a:prstGeom>
        </p:spPr>
      </p:pic>
      <p:pic>
        <p:nvPicPr>
          <p:cNvPr id="5" name="Picture 4"/>
          <p:cNvPicPr>
            <a:picLocks noChangeAspect="1"/>
          </p:cNvPicPr>
          <p:nvPr/>
        </p:nvPicPr>
        <p:blipFill>
          <a:blip r:embed="rId4"/>
          <a:stretch>
            <a:fillRect/>
          </a:stretch>
        </p:blipFill>
        <p:spPr>
          <a:xfrm>
            <a:off x="749494" y="2631297"/>
            <a:ext cx="5324736" cy="3803383"/>
          </a:xfrm>
          <a:prstGeom prst="rect">
            <a:avLst/>
          </a:prstGeom>
        </p:spPr>
      </p:pic>
    </p:spTree>
    <p:extLst>
      <p:ext uri="{BB962C8B-B14F-4D97-AF65-F5344CB8AC3E}">
        <p14:creationId xmlns:p14="http://schemas.microsoft.com/office/powerpoint/2010/main" val="34982047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&amp; Council Consideration</a:t>
            </a:r>
            <a:endParaRPr lang="en-US" dirty="0"/>
          </a:p>
        </p:txBody>
      </p:sp>
      <p:sp>
        <p:nvSpPr>
          <p:cNvPr id="3" name="Content Placeholder 2"/>
          <p:cNvSpPr>
            <a:spLocks noGrp="1"/>
          </p:cNvSpPr>
          <p:nvPr>
            <p:ph idx="1"/>
          </p:nvPr>
        </p:nvSpPr>
        <p:spPr/>
        <p:txBody>
          <a:bodyPr>
            <a:noAutofit/>
          </a:bodyPr>
          <a:lstStyle/>
          <a:p>
            <a:r>
              <a:rPr lang="en-US" sz="2000" dirty="0" smtClean="0"/>
              <a:t>City Planning Commission Public Hearing on February 4, 2021 @ 7 PM</a:t>
            </a:r>
          </a:p>
          <a:p>
            <a:r>
              <a:rPr lang="en-US" sz="2000" dirty="0" smtClean="0"/>
              <a:t>Referred to the Planning and Economic Development Standing Committee for Introduction and the Setting of a Public Hearing</a:t>
            </a:r>
          </a:p>
          <a:p>
            <a:r>
              <a:rPr lang="en-US" sz="2000" dirty="0" smtClean="0"/>
              <a:t>Public Hearing at the Planning and Economic Development Standing Committee after a 15 notice period</a:t>
            </a:r>
          </a:p>
          <a:p>
            <a:r>
              <a:rPr lang="en-US" sz="2000" dirty="0" smtClean="0"/>
              <a:t>Vote by the Detroit City Council following the PED Public Hearing </a:t>
            </a:r>
          </a:p>
          <a:p>
            <a:r>
              <a:rPr lang="en-US" sz="2000" dirty="0" smtClean="0"/>
              <a:t>Publication in the Legal News</a:t>
            </a:r>
          </a:p>
          <a:p>
            <a:r>
              <a:rPr lang="en-US" sz="2000" dirty="0" smtClean="0"/>
              <a:t>Eight days after publication the Text Amendments take effect</a:t>
            </a:r>
          </a:p>
          <a:p>
            <a:r>
              <a:rPr lang="en-US" sz="2000" dirty="0" smtClean="0"/>
              <a:t>April 1, 2021 applications for Adult-Use Marijuana establishments will be accepted by certified Detroit Legacy applicants</a:t>
            </a:r>
            <a:endParaRPr lang="en-US" sz="2000" dirty="0"/>
          </a:p>
        </p:txBody>
      </p:sp>
    </p:spTree>
    <p:extLst>
      <p:ext uri="{BB962C8B-B14F-4D97-AF65-F5344CB8AC3E}">
        <p14:creationId xmlns:p14="http://schemas.microsoft.com/office/powerpoint/2010/main" val="25263255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1223" y="2962362"/>
            <a:ext cx="8911687" cy="1280890"/>
          </a:xfrm>
        </p:spPr>
        <p:txBody>
          <a:bodyPr/>
          <a:lstStyle/>
          <a:p>
            <a:pPr algn="ctr"/>
            <a:r>
              <a:rPr lang="en-US" b="1" dirty="0" smtClean="0"/>
              <a:t>Recommendation</a:t>
            </a:r>
            <a:endParaRPr lang="en-US" b="1" dirty="0"/>
          </a:p>
        </p:txBody>
      </p:sp>
    </p:spTree>
    <p:extLst>
      <p:ext uri="{BB962C8B-B14F-4D97-AF65-F5344CB8AC3E}">
        <p14:creationId xmlns:p14="http://schemas.microsoft.com/office/powerpoint/2010/main" val="2523790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PROPOSED ZONING PROVISIONS</a:t>
            </a:r>
            <a:endParaRPr lang="en-US" b="1" dirty="0"/>
          </a:p>
        </p:txBody>
      </p:sp>
      <p:sp>
        <p:nvSpPr>
          <p:cNvPr id="3" name="Content Placeholder 2"/>
          <p:cNvSpPr>
            <a:spLocks noGrp="1"/>
          </p:cNvSpPr>
          <p:nvPr>
            <p:ph idx="1"/>
          </p:nvPr>
        </p:nvSpPr>
        <p:spPr/>
        <p:txBody>
          <a:bodyPr>
            <a:normAutofit fontScale="92500" lnSpcReduction="20000"/>
          </a:bodyPr>
          <a:lstStyle/>
          <a:p>
            <a:r>
              <a:rPr lang="en-US" sz="2200" b="1" dirty="0"/>
              <a:t>Article II, Division 6 – Review and Decision-Making Bodies</a:t>
            </a:r>
            <a:endParaRPr lang="en-US" sz="2200" dirty="0"/>
          </a:p>
          <a:p>
            <a:r>
              <a:rPr lang="en-US" sz="2200" b="1" dirty="0"/>
              <a:t>Article III, Division 12 – Medical and Adult-Use Provisions</a:t>
            </a:r>
            <a:endParaRPr lang="en-US" sz="2200" dirty="0"/>
          </a:p>
          <a:p>
            <a:r>
              <a:rPr lang="en-US" sz="2200" b="1" dirty="0"/>
              <a:t>Article IX, Business District Amendments</a:t>
            </a:r>
            <a:endParaRPr lang="en-US" sz="2200" dirty="0"/>
          </a:p>
          <a:p>
            <a:r>
              <a:rPr lang="en-US" sz="2200" b="1" dirty="0"/>
              <a:t>Article X, Industrial District Amendments</a:t>
            </a:r>
            <a:endParaRPr lang="en-US" sz="2200" dirty="0"/>
          </a:p>
          <a:p>
            <a:r>
              <a:rPr lang="en-US" sz="2200" b="1" dirty="0"/>
              <a:t>Article XI, Special Development District and Overlay Areas Amendments</a:t>
            </a:r>
            <a:endParaRPr lang="en-US" sz="2200" dirty="0"/>
          </a:p>
          <a:p>
            <a:r>
              <a:rPr lang="en-US" sz="2200" b="1" dirty="0"/>
              <a:t>Article XII, Use Table </a:t>
            </a:r>
            <a:endParaRPr lang="en-US" sz="2200" dirty="0"/>
          </a:p>
          <a:p>
            <a:r>
              <a:rPr lang="en-US" sz="2200" b="1" dirty="0"/>
              <a:t>Article XII, General Use Standards &amp; Specific Use Standards</a:t>
            </a:r>
            <a:endParaRPr lang="en-US" sz="2200" dirty="0"/>
          </a:p>
          <a:p>
            <a:r>
              <a:rPr lang="en-US" sz="2200" b="1" dirty="0"/>
              <a:t>Article XIV, Parking </a:t>
            </a:r>
            <a:endParaRPr lang="en-US" sz="2200" dirty="0"/>
          </a:p>
          <a:p>
            <a:r>
              <a:rPr lang="en-US" sz="2200" b="1" dirty="0"/>
              <a:t>Article XVI, Words and Terms</a:t>
            </a:r>
            <a:endParaRPr lang="en-US" sz="2200" dirty="0"/>
          </a:p>
          <a:p>
            <a:endParaRPr lang="en-US" dirty="0"/>
          </a:p>
        </p:txBody>
      </p:sp>
    </p:spTree>
    <p:extLst>
      <p:ext uri="{BB962C8B-B14F-4D97-AF65-F5344CB8AC3E}">
        <p14:creationId xmlns:p14="http://schemas.microsoft.com/office/powerpoint/2010/main" val="3319672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Article II, Division 6 – </a:t>
            </a:r>
            <a:r>
              <a:rPr lang="en-US" b="1" dirty="0" smtClean="0"/>
              <a:t/>
            </a:r>
            <a:br>
              <a:rPr lang="en-US" b="1" dirty="0" smtClean="0"/>
            </a:br>
            <a:r>
              <a:rPr lang="en-US" b="1" dirty="0" smtClean="0"/>
              <a:t>Review </a:t>
            </a:r>
            <a:r>
              <a:rPr lang="en-US" b="1" dirty="0"/>
              <a:t>and Decision-Making Bodies</a:t>
            </a:r>
            <a:r>
              <a:rPr lang="en-US" dirty="0"/>
              <a:t/>
            </a:r>
            <a:br>
              <a:rPr lang="en-US" dirty="0"/>
            </a:br>
            <a:endParaRPr lang="en-US" dirty="0"/>
          </a:p>
        </p:txBody>
      </p:sp>
      <p:sp>
        <p:nvSpPr>
          <p:cNvPr id="3" name="Content Placeholder 2"/>
          <p:cNvSpPr>
            <a:spLocks noGrp="1"/>
          </p:cNvSpPr>
          <p:nvPr>
            <p:ph idx="1"/>
          </p:nvPr>
        </p:nvSpPr>
        <p:spPr>
          <a:xfrm>
            <a:off x="2303461" y="2133600"/>
            <a:ext cx="3683001" cy="3777622"/>
          </a:xfrm>
        </p:spPr>
        <p:txBody>
          <a:bodyPr/>
          <a:lstStyle/>
          <a:p>
            <a:r>
              <a:rPr lang="en-US" b="1" dirty="0" smtClean="0"/>
              <a:t>Medical Marihuana Facility Review Committee</a:t>
            </a:r>
          </a:p>
          <a:p>
            <a:r>
              <a:rPr lang="en-US" dirty="0" smtClean="0"/>
              <a:t>Chaired by Law</a:t>
            </a:r>
            <a:endParaRPr lang="en-US" dirty="0"/>
          </a:p>
          <a:p>
            <a:r>
              <a:rPr lang="en-US" dirty="0" smtClean="0"/>
              <a:t>BSEED</a:t>
            </a:r>
            <a:r>
              <a:rPr lang="en-US" dirty="0"/>
              <a:t>, Health, Detroit Police Department (DPD), Law, CPC, Planning and Development Department (PDD), and the Office of the Assessor.</a:t>
            </a:r>
          </a:p>
        </p:txBody>
      </p:sp>
      <p:sp>
        <p:nvSpPr>
          <p:cNvPr id="5" name="Content Placeholder 2"/>
          <p:cNvSpPr txBox="1">
            <a:spLocks/>
          </p:cNvSpPr>
          <p:nvPr/>
        </p:nvSpPr>
        <p:spPr>
          <a:xfrm>
            <a:off x="6527799" y="2133600"/>
            <a:ext cx="4487864" cy="377762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b="1" dirty="0" smtClean="0"/>
              <a:t>Marihuana License Review Committee</a:t>
            </a:r>
          </a:p>
          <a:p>
            <a:r>
              <a:rPr lang="en-US" dirty="0" smtClean="0"/>
              <a:t>Chaired by CRIO</a:t>
            </a:r>
          </a:p>
          <a:p>
            <a:r>
              <a:rPr lang="en-US" dirty="0"/>
              <a:t>Office of the Chief Financial Officer; the Office of the Assessor; BSEED; Office of the Chief Financial Officer, Treasury; Health Department; Law Department; Police Department; and any such departments, agencies, or individuals as deemed appropriate by the chairperson, on a case by case basis.</a:t>
            </a:r>
          </a:p>
        </p:txBody>
      </p:sp>
    </p:spTree>
    <p:extLst>
      <p:ext uri="{BB962C8B-B14F-4D97-AF65-F5344CB8AC3E}">
        <p14:creationId xmlns:p14="http://schemas.microsoft.com/office/powerpoint/2010/main" val="4158106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Article III, Division 12 – </a:t>
            </a:r>
            <a:r>
              <a:rPr lang="en-US" b="1" dirty="0" smtClean="0"/>
              <a:t/>
            </a:r>
            <a:br>
              <a:rPr lang="en-US" b="1" dirty="0" smtClean="0"/>
            </a:br>
            <a:r>
              <a:rPr lang="en-US" b="1" dirty="0" smtClean="0"/>
              <a:t>Medical </a:t>
            </a:r>
            <a:r>
              <a:rPr lang="en-US" b="1" dirty="0"/>
              <a:t>and Adult-Use Provisions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8268039"/>
              </p:ext>
            </p:extLst>
          </p:nvPr>
        </p:nvGraphicFramePr>
        <p:xfrm>
          <a:off x="1443038" y="1771650"/>
          <a:ext cx="10501312" cy="4700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4957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4913" y="2452910"/>
            <a:ext cx="8911687" cy="1280890"/>
          </a:xfrm>
        </p:spPr>
        <p:txBody>
          <a:bodyPr>
            <a:normAutofit fontScale="90000"/>
          </a:bodyPr>
          <a:lstStyle/>
          <a:p>
            <a:r>
              <a:rPr lang="en-US" u="sng" dirty="0" smtClean="0"/>
              <a:t>Sec. 50-3-532 </a:t>
            </a:r>
            <a:r>
              <a:rPr lang="en-US" dirty="0" smtClean="0"/>
              <a:t>– “Medical Marihuana Caregiver Centers and medical marihuana facilities subject to this division”</a:t>
            </a:r>
            <a:endParaRPr lang="en-US" dirty="0"/>
          </a:p>
        </p:txBody>
      </p:sp>
    </p:spTree>
    <p:extLst>
      <p:ext uri="{BB962C8B-B14F-4D97-AF65-F5344CB8AC3E}">
        <p14:creationId xmlns:p14="http://schemas.microsoft.com/office/powerpoint/2010/main" val="193121009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5620</TotalTime>
  <Words>4905</Words>
  <Application>Microsoft Office PowerPoint</Application>
  <PresentationFormat>Widescreen</PresentationFormat>
  <Paragraphs>296</Paragraphs>
  <Slides>53</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Century Gothic</vt:lpstr>
      <vt:lpstr>Times New Roman</vt:lpstr>
      <vt:lpstr>Wingdings</vt:lpstr>
      <vt:lpstr>Wingdings 3</vt:lpstr>
      <vt:lpstr>Wisp</vt:lpstr>
      <vt:lpstr>Medical Marijuana Facilities &amp; Adult-Use Marijuana Establishments  CPC Presentation February 4, 2021</vt:lpstr>
      <vt:lpstr>Proposed Text Amendments   to Chapter 50 pertaining to Medical Marijuana Facilities and Adult-Use Marijuana Establishments</vt:lpstr>
      <vt:lpstr>HISTORY </vt:lpstr>
      <vt:lpstr>SOCIAL EQUITY &amp;  ADULT-USE MARIHUANA ORDINANCE</vt:lpstr>
      <vt:lpstr>SOCIAL EQUITY &amp;  ADULT-USE MARIHUANA ORDINANCE</vt:lpstr>
      <vt:lpstr>PROPOSED ZONING PROVISIONS</vt:lpstr>
      <vt:lpstr>Article II, Division 6 –  Review and Decision-Making Bodies </vt:lpstr>
      <vt:lpstr>Article III, Division 12 –  Medical and Adult-Use Provisions </vt:lpstr>
      <vt:lpstr>Sec. 50-3-532 – “Medical Marihuana Caregiver Centers and medical marihuana facilities subject to this division”</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50-3-534 – “Medical marijuana caregiver center” procedures </vt:lpstr>
      <vt:lpstr>Sec. 50-3-535 – “Permitted districts for medical marijuana facilities and adult-use marijuana establishments; Conditional use; Restrictions,” </vt:lpstr>
      <vt:lpstr>Sec. 50-3-535 – “Permitted districts for medical marijuana facilities and adult-use marijuana establishments; Conditional use; Restrictions,” </vt:lpstr>
      <vt:lpstr>Designated marijuana consumption establishments</vt:lpstr>
      <vt:lpstr>Marijuana microbusinesses</vt:lpstr>
      <vt:lpstr>Locational Prohibition</vt:lpstr>
      <vt:lpstr>Drug Free Zone</vt:lpstr>
      <vt:lpstr>Sec. 50-3-536 – “Medical marihuana facility procedures”</vt:lpstr>
      <vt:lpstr>Sec. 50-3-357 – “Accessory Uses; Public Nuisance” </vt:lpstr>
      <vt:lpstr>Article IX, Business District Amendments </vt:lpstr>
      <vt:lpstr>Article X, Industrial District Amendments </vt:lpstr>
      <vt:lpstr>Article XI, Special Development District and Overlay Areas Amendments </vt:lpstr>
      <vt:lpstr>Sec. 50-11-386 – “Traditional Main Street Overlay Areas.” </vt:lpstr>
      <vt:lpstr>Article XII, Use Table  </vt:lpstr>
      <vt:lpstr>Article XII, General Use Standards &amp; Specific Use Standards </vt:lpstr>
      <vt:lpstr>Sec. 50-12-413 – “Medical marijuana facilities and adult-use marijuana establishments”</vt:lpstr>
      <vt:lpstr>Article XII, Division 6 – “Temporary Uses and Structures,” </vt:lpstr>
      <vt:lpstr>Article XIV, Parking  </vt:lpstr>
      <vt:lpstr>Article XVI, Words and Terms </vt:lpstr>
      <vt:lpstr>COMMUNITY CONCERNS &amp;  RECOMMENDATIONS</vt:lpstr>
      <vt:lpstr>City Planning Commission Concerns</vt:lpstr>
      <vt:lpstr>Timeline &amp; Council Consideration</vt:lpstr>
      <vt:lpstr>Recommendation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Ballot Initiatives Proposals A and B with Current City Ordinances</dc:title>
  <dc:creator>Microsoft Office User</dc:creator>
  <cp:lastModifiedBy>Jamie Murphy</cp:lastModifiedBy>
  <cp:revision>83</cp:revision>
  <dcterms:created xsi:type="dcterms:W3CDTF">2017-10-06T00:00:05Z</dcterms:created>
  <dcterms:modified xsi:type="dcterms:W3CDTF">2021-03-18T21:03:47Z</dcterms:modified>
</cp:coreProperties>
</file>