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  <p:sldMasterId id="2147483691" r:id="rId2"/>
  </p:sldMasterIdLst>
  <p:notesMasterIdLst>
    <p:notesMasterId r:id="rId17"/>
  </p:notesMasterIdLst>
  <p:handoutMasterIdLst>
    <p:handoutMasterId r:id="rId18"/>
  </p:handoutMasterIdLst>
  <p:sldIdLst>
    <p:sldId id="433" r:id="rId3"/>
    <p:sldId id="481" r:id="rId4"/>
    <p:sldId id="521" r:id="rId5"/>
    <p:sldId id="519" r:id="rId6"/>
    <p:sldId id="518" r:id="rId7"/>
    <p:sldId id="520" r:id="rId8"/>
    <p:sldId id="502" r:id="rId9"/>
    <p:sldId id="508" r:id="rId10"/>
    <p:sldId id="503" r:id="rId11"/>
    <p:sldId id="510" r:id="rId12"/>
    <p:sldId id="509" r:id="rId13"/>
    <p:sldId id="517" r:id="rId14"/>
    <p:sldId id="512" r:id="rId15"/>
    <p:sldId id="50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sno, Emily" initials="ES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2960"/>
    <a:srgbClr val="191919"/>
    <a:srgbClr val="D9D9D9"/>
    <a:srgbClr val="003580"/>
    <a:srgbClr val="898D9D"/>
    <a:srgbClr val="BFBDB0"/>
    <a:srgbClr val="C2BFB0"/>
    <a:srgbClr val="BFBFB0"/>
    <a:srgbClr val="BFB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9815" autoAdjust="0"/>
  </p:normalViewPr>
  <p:slideViewPr>
    <p:cSldViewPr>
      <p:cViewPr varScale="1">
        <p:scale>
          <a:sx n="44" d="100"/>
          <a:sy n="44" d="100"/>
        </p:scale>
        <p:origin x="143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FY 2021</a:t>
            </a:r>
            <a:r>
              <a:rPr lang="en-US" baseline="0"/>
              <a:t> vs. FY 2022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Sheet1!$B$70</c:f>
              <c:strCache>
                <c:ptCount val="1"/>
                <c:pt idx="0">
                  <c:v>2021 Budget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Sheet1!$A$71:$A$78</c:f>
              <c:strCache>
                <c:ptCount val="8"/>
                <c:pt idx="0">
                  <c:v>S&amp;W</c:v>
                </c:pt>
                <c:pt idx="1">
                  <c:v>Benefits</c:v>
                </c:pt>
                <c:pt idx="2">
                  <c:v>Professional/Contractual Serv</c:v>
                </c:pt>
                <c:pt idx="3">
                  <c:v>Operating Supplies</c:v>
                </c:pt>
                <c:pt idx="4">
                  <c:v>Operating Services</c:v>
                </c:pt>
                <c:pt idx="5">
                  <c:v>Capital Equipment</c:v>
                </c:pt>
                <c:pt idx="6">
                  <c:v>Capital Outlays/Major Repairs</c:v>
                </c:pt>
                <c:pt idx="7">
                  <c:v>Other Expenses</c:v>
                </c:pt>
              </c:strCache>
            </c:strRef>
          </c:cat>
          <c:val>
            <c:numRef>
              <c:f>Sheet1!$B$71:$B$78</c:f>
              <c:numCache>
                <c:formatCode>_("$"* #,##0.00_);_("$"* \(#,##0.00\);_("$"* "-"??_);_(@_)</c:formatCode>
                <c:ptCount val="8"/>
                <c:pt idx="0">
                  <c:v>229528337</c:v>
                </c:pt>
                <c:pt idx="1">
                  <c:v>57434719</c:v>
                </c:pt>
                <c:pt idx="2">
                  <c:v>6284502</c:v>
                </c:pt>
                <c:pt idx="3">
                  <c:v>4628685</c:v>
                </c:pt>
                <c:pt idx="4">
                  <c:v>26079992</c:v>
                </c:pt>
                <c:pt idx="5">
                  <c:v>1590977</c:v>
                </c:pt>
                <c:pt idx="6">
                  <c:v>250000</c:v>
                </c:pt>
                <c:pt idx="7">
                  <c:v>2913815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0C-48C9-9D8B-C0FE4D4A3D3A}"/>
            </c:ext>
          </c:extLst>
        </c:ser>
        <c:ser>
          <c:idx val="1"/>
          <c:order val="1"/>
          <c:tx>
            <c:strRef>
              <c:f>Sheet1!$C$70</c:f>
              <c:strCache>
                <c:ptCount val="1"/>
                <c:pt idx="0">
                  <c:v>2022 Request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Sheet1!$A$71:$A$78</c:f>
              <c:strCache>
                <c:ptCount val="8"/>
                <c:pt idx="0">
                  <c:v>S&amp;W</c:v>
                </c:pt>
                <c:pt idx="1">
                  <c:v>Benefits</c:v>
                </c:pt>
                <c:pt idx="2">
                  <c:v>Professional/Contractual Serv</c:v>
                </c:pt>
                <c:pt idx="3">
                  <c:v>Operating Supplies</c:v>
                </c:pt>
                <c:pt idx="4">
                  <c:v>Operating Services</c:v>
                </c:pt>
                <c:pt idx="5">
                  <c:v>Capital Equipment</c:v>
                </c:pt>
                <c:pt idx="6">
                  <c:v>Capital Outlays/Major Repairs</c:v>
                </c:pt>
                <c:pt idx="7">
                  <c:v>Other Expenses</c:v>
                </c:pt>
              </c:strCache>
            </c:strRef>
          </c:cat>
          <c:val>
            <c:numRef>
              <c:f>Sheet1!$C$71:$C$78</c:f>
              <c:numCache>
                <c:formatCode>_("$"* #,##0.00_);_("$"* \(#,##0.00\);_("$"* "-"??_);_(@_)</c:formatCode>
                <c:ptCount val="8"/>
                <c:pt idx="0">
                  <c:v>253184764</c:v>
                </c:pt>
                <c:pt idx="1">
                  <c:v>66820127</c:v>
                </c:pt>
                <c:pt idx="2">
                  <c:v>7543702</c:v>
                </c:pt>
                <c:pt idx="3">
                  <c:v>5066986</c:v>
                </c:pt>
                <c:pt idx="4">
                  <c:v>31716515</c:v>
                </c:pt>
                <c:pt idx="5">
                  <c:v>1870778</c:v>
                </c:pt>
                <c:pt idx="6">
                  <c:v>190800</c:v>
                </c:pt>
                <c:pt idx="7">
                  <c:v>3027862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0C-48C9-9D8B-C0FE4D4A3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867192"/>
        <c:axId val="295866800"/>
      </c:barChart>
      <c:catAx>
        <c:axId val="295867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866800"/>
        <c:crosses val="autoZero"/>
        <c:auto val="1"/>
        <c:lblAlgn val="ctr"/>
        <c:lblOffset val="100"/>
        <c:noMultiLvlLbl val="0"/>
      </c:catAx>
      <c:valAx>
        <c:axId val="29586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86719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6190476190476191E-2"/>
                <c:y val="0.28988444444444444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2421" cy="457513"/>
          </a:xfrm>
          <a:prstGeom prst="rect">
            <a:avLst/>
          </a:prstGeom>
        </p:spPr>
        <p:txBody>
          <a:bodyPr vert="horz" lIns="89391" tIns="44696" rIns="89391" bIns="4469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9" y="0"/>
            <a:ext cx="2972421" cy="457513"/>
          </a:xfrm>
          <a:prstGeom prst="rect">
            <a:avLst/>
          </a:prstGeom>
        </p:spPr>
        <p:txBody>
          <a:bodyPr vert="horz" lIns="89391" tIns="44696" rIns="89391" bIns="44696" rtlCol="0"/>
          <a:lstStyle>
            <a:lvl1pPr algn="r">
              <a:defRPr sz="1200"/>
            </a:lvl1pPr>
          </a:lstStyle>
          <a:p>
            <a:fld id="{FDC4C778-B46F-2546-B1BA-A96E36B8A24F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684927"/>
            <a:ext cx="2972421" cy="457513"/>
          </a:xfrm>
          <a:prstGeom prst="rect">
            <a:avLst/>
          </a:prstGeom>
        </p:spPr>
        <p:txBody>
          <a:bodyPr vert="horz" lIns="89391" tIns="44696" rIns="89391" bIns="4469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9" y="8684927"/>
            <a:ext cx="2972421" cy="457513"/>
          </a:xfrm>
          <a:prstGeom prst="rect">
            <a:avLst/>
          </a:prstGeom>
        </p:spPr>
        <p:txBody>
          <a:bodyPr vert="horz" lIns="89391" tIns="44696" rIns="89391" bIns="44696" rtlCol="0" anchor="b"/>
          <a:lstStyle>
            <a:lvl1pPr algn="r">
              <a:defRPr sz="1200"/>
            </a:lvl1pPr>
          </a:lstStyle>
          <a:p>
            <a:fld id="{9C5647FE-2DE9-4543-ADE4-2D8D5FC89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028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1800" cy="457200"/>
          </a:xfrm>
          <a:prstGeom prst="rect">
            <a:avLst/>
          </a:prstGeom>
        </p:spPr>
        <p:txBody>
          <a:bodyPr vert="horz" lIns="90346" tIns="45172" rIns="90346" bIns="45172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57200"/>
          </a:xfrm>
          <a:prstGeom prst="rect">
            <a:avLst/>
          </a:prstGeom>
        </p:spPr>
        <p:txBody>
          <a:bodyPr vert="horz" lIns="90346" tIns="45172" rIns="90346" bIns="45172" rtlCol="0"/>
          <a:lstStyle>
            <a:lvl1pPr algn="r">
              <a:defRPr sz="1100"/>
            </a:lvl1pPr>
          </a:lstStyle>
          <a:p>
            <a:fld id="{3537F425-149C-41BF-B556-C4ECA0B92AEC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6" tIns="45172" rIns="90346" bIns="451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343400"/>
            <a:ext cx="5486400" cy="4114800"/>
          </a:xfrm>
          <a:prstGeom prst="rect">
            <a:avLst/>
          </a:prstGeom>
        </p:spPr>
        <p:txBody>
          <a:bodyPr vert="horz" lIns="90346" tIns="45172" rIns="90346" bIns="451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685213"/>
            <a:ext cx="2971800" cy="457200"/>
          </a:xfrm>
          <a:prstGeom prst="rect">
            <a:avLst/>
          </a:prstGeom>
        </p:spPr>
        <p:txBody>
          <a:bodyPr vert="horz" lIns="90346" tIns="45172" rIns="90346" bIns="45172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685213"/>
            <a:ext cx="2971800" cy="457200"/>
          </a:xfrm>
          <a:prstGeom prst="rect">
            <a:avLst/>
          </a:prstGeom>
        </p:spPr>
        <p:txBody>
          <a:bodyPr vert="horz" lIns="90346" tIns="45172" rIns="90346" bIns="45172" rtlCol="0" anchor="b"/>
          <a:lstStyle>
            <a:lvl1pPr algn="r">
              <a:defRPr sz="1100"/>
            </a:lvl1pPr>
          </a:lstStyle>
          <a:p>
            <a:fld id="{04C699A9-D0F5-4661-B1F2-5BDD85C301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83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6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8425-9F66-4A57-914D-7B7336687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28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8425-9F66-4A57-914D-7B7336687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7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261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4779"/>
            <a:ext cx="87941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grpSp>
        <p:nvGrpSpPr>
          <p:cNvPr id="8197" name="McK Slide Elements"/>
          <p:cNvGrpSpPr>
            <a:grpSpLocks/>
          </p:cNvGrpSpPr>
          <p:nvPr userDrawn="1"/>
        </p:nvGrpSpPr>
        <p:grpSpPr bwMode="auto">
          <a:xfrm>
            <a:off x="121489" y="6203623"/>
            <a:ext cx="8722840" cy="518318"/>
            <a:chOff x="75" y="3830"/>
            <a:chExt cx="5385" cy="320"/>
          </a:xfrm>
        </p:grpSpPr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2960"/>
                  </a:solidFill>
                  <a:latin typeface="Garamond" panose="02020404030301010803" pitchFamily="18" charset="0"/>
                </a:rPr>
                <a:t>1 Footnote</a:t>
              </a:r>
            </a:p>
          </p:txBody>
        </p:sp>
        <p:sp>
          <p:nvSpPr>
            <p:cNvPr id="1154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  <a:defRPr/>
              </a:pPr>
              <a:r>
                <a:rPr lang="en-US" sz="1000" dirty="0">
                  <a:solidFill>
                    <a:srgbClr val="000000"/>
                  </a:solidFill>
                  <a:latin typeface="Garamond" panose="02020404030301010803" pitchFamily="18" charset="0"/>
                  <a:ea typeface="ＭＳ Ｐゴシック" charset="0"/>
                </a:rPr>
                <a:t>SOURCE: Source</a:t>
              </a:r>
            </a:p>
          </p:txBody>
        </p:sp>
      </p:grpSp>
      <p:sp>
        <p:nvSpPr>
          <p:cNvPr id="1306" name="doc id"/>
          <p:cNvSpPr>
            <a:spLocks noChangeArrowheads="1"/>
          </p:cNvSpPr>
          <p:nvPr/>
        </p:nvSpPr>
        <p:spPr bwMode="auto">
          <a:xfrm>
            <a:off x="8246610" y="37255"/>
            <a:ext cx="670614" cy="1247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 defTabSz="913429" fontAlgn="base">
              <a:spcBef>
                <a:spcPct val="0"/>
              </a:spcBef>
              <a:spcAft>
                <a:spcPct val="0"/>
              </a:spcAft>
              <a:defRPr/>
            </a:pPr>
            <a:endParaRPr lang="cs-CZ" sz="800" dirty="0">
              <a:solidFill>
                <a:srgbClr val="000000"/>
              </a:solidFill>
              <a:latin typeface="Garamond" panose="02020404030301010803" pitchFamily="18" charset="0"/>
              <a:ea typeface="ＭＳ Ｐゴシック" charset="0"/>
            </a:endParaRPr>
          </a:p>
        </p:txBody>
      </p:sp>
      <p:sp>
        <p:nvSpPr>
          <p:cNvPr id="8201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166" y="685800"/>
            <a:ext cx="8626460" cy="569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44166" y="473540"/>
            <a:ext cx="8797353" cy="0"/>
          </a:xfrm>
          <a:prstGeom prst="line">
            <a:avLst/>
          </a:prstGeom>
          <a:ln cmpd="sng">
            <a:solidFill>
              <a:srgbClr val="0029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10782" y="6621262"/>
            <a:ext cx="7927499" cy="0"/>
          </a:xfrm>
          <a:prstGeom prst="line">
            <a:avLst/>
          </a:prstGeom>
          <a:ln cmpd="sng">
            <a:solidFill>
              <a:srgbClr val="0029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City Sea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126480"/>
            <a:ext cx="731563" cy="731520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2336958" y="6623723"/>
            <a:ext cx="4470085" cy="217308"/>
          </a:xfrm>
          <a:prstGeom prst="rect">
            <a:avLst/>
          </a:prstGeom>
          <a:noFill/>
        </p:spPr>
        <p:txBody>
          <a:bodyPr wrap="square" lIns="93286" tIns="46643" rIns="93286" bIns="46643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2960"/>
                </a:solidFill>
                <a:latin typeface="Garamond" panose="02020404030301010803" pitchFamily="18" charset="0"/>
                <a:ea typeface="ＭＳ Ｐゴシック" pitchFamily="34" charset="-128"/>
              </a:rPr>
              <a:t>OFFICE OF</a:t>
            </a:r>
            <a:r>
              <a:rPr lang="en-US" sz="800" baseline="0" dirty="0">
                <a:solidFill>
                  <a:srgbClr val="002960"/>
                </a:solidFill>
                <a:latin typeface="Garamond" panose="02020404030301010803" pitchFamily="18" charset="0"/>
                <a:ea typeface="ＭＳ Ｐゴシック" pitchFamily="34" charset="-128"/>
              </a:rPr>
              <a:t> THE CHIEF FINANCIAL OFFICER </a:t>
            </a:r>
            <a:endParaRPr lang="en-US" sz="800" dirty="0">
              <a:solidFill>
                <a:srgbClr val="002960"/>
              </a:solidFill>
              <a:latin typeface="Garamond" panose="02020404030301010803" pitchFamily="18" charset="0"/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8425-9F66-4A57-914D-7B7336687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9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hf hdr="0" dt="0"/>
  <p:txStyles>
    <p:titleStyle>
      <a:lvl1pPr algn="l" defTabSz="913429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anose="02020404030301010803" pitchFamily="18" charset="0"/>
          <a:ea typeface="+mj-ea"/>
          <a:cs typeface="Garamond" panose="02020404030301010803" pitchFamily="18" charset="0"/>
        </a:defRPr>
      </a:lvl1pPr>
      <a:lvl2pPr algn="l" defTabSz="913429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2pPr>
      <a:lvl3pPr algn="l" defTabSz="913429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3pPr>
      <a:lvl4pPr algn="l" defTabSz="913429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4pPr>
      <a:lvl5pPr algn="l" defTabSz="913429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5pPr>
      <a:lvl6pPr marL="466431" algn="l" defTabSz="913429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6pPr>
      <a:lvl7pPr marL="932863" algn="l" defTabSz="913429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7pPr>
      <a:lvl8pPr marL="1399295" algn="l" defTabSz="913429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8pPr>
      <a:lvl9pPr marL="1865728" algn="l" defTabSz="913429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9824" indent="-349824" algn="l" defTabSz="913429" rtl="0" eaLnBrk="0" fontAlgn="base" hangingPunct="0">
        <a:spcBef>
          <a:spcPct val="0"/>
        </a:spcBef>
        <a:spcAft>
          <a:spcPct val="0"/>
        </a:spcAft>
        <a:buClr>
          <a:schemeClr val="tx2"/>
        </a:buClr>
        <a:buNone/>
        <a:defRPr sz="1200" b="1">
          <a:solidFill>
            <a:schemeClr val="tx1"/>
          </a:solidFill>
          <a:latin typeface="Garamond" panose="02020404030301010803" pitchFamily="18" charset="0"/>
          <a:ea typeface="+mn-ea"/>
          <a:cs typeface="Garamond" panose="02020404030301010803" pitchFamily="18" charset="0"/>
        </a:defRPr>
      </a:lvl1pPr>
      <a:lvl2pPr marL="225425" indent="-223838" algn="l" defTabSz="913429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200">
          <a:solidFill>
            <a:schemeClr val="tx1"/>
          </a:solidFill>
          <a:latin typeface="Garamond" panose="02020404030301010803" pitchFamily="18" charset="0"/>
          <a:ea typeface="+mn-ea"/>
          <a:cs typeface="Garamond" panose="02020404030301010803" pitchFamily="18" charset="0"/>
        </a:defRPr>
      </a:lvl2pPr>
      <a:lvl3pPr marL="463550" indent="-238125" algn="l" defTabSz="913429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•"/>
        <a:defRPr sz="1200">
          <a:solidFill>
            <a:schemeClr val="tx1"/>
          </a:solidFill>
          <a:latin typeface="Garamond" panose="02020404030301010803" pitchFamily="18" charset="0"/>
          <a:ea typeface="+mn-ea"/>
          <a:cs typeface="Garamond" panose="02020404030301010803" pitchFamily="18" charset="0"/>
        </a:defRPr>
      </a:lvl3pPr>
      <a:lvl4pPr marL="688975" indent="-220663" algn="l" defTabSz="913429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200">
          <a:solidFill>
            <a:schemeClr val="tx1"/>
          </a:solidFill>
          <a:latin typeface="Garamond" panose="02020404030301010803" pitchFamily="18" charset="0"/>
          <a:ea typeface="+mn-ea"/>
          <a:cs typeface="Garamond" panose="02020404030301010803" pitchFamily="18" charset="0"/>
        </a:defRPr>
      </a:lvl4pPr>
      <a:lvl5pPr marL="914400" indent="-225425" algn="l" defTabSz="913429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>
          <a:solidFill>
            <a:schemeClr val="tx1"/>
          </a:solidFill>
          <a:latin typeface="Garamond" panose="02020404030301010803" pitchFamily="18" charset="0"/>
          <a:ea typeface="+mn-ea"/>
          <a:cs typeface="Garamond" panose="02020404030301010803" pitchFamily="18" charset="0"/>
        </a:defRPr>
      </a:lvl5pPr>
      <a:lvl6pPr marL="1227622" indent="-132804" algn="l" defTabSz="913429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1694054" indent="-132804" algn="l" defTabSz="913429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2160486" indent="-132804" algn="l" defTabSz="913429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2626917" indent="-132804" algn="l" defTabSz="913429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58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dt="0"/>
  <p:txStyles>
    <p:titleStyle>
      <a:lvl1pPr algn="ctr" defTabSz="932962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861" indent="-349861" algn="l" defTabSz="93296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8032" indent="-291551" algn="l" defTabSz="932962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66203" indent="-233241" algn="l" defTabSz="93296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684" indent="-233241" algn="l" defTabSz="93296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9165" indent="-233241" algn="l" defTabSz="93296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5646" indent="-233241" algn="l" defTabSz="9329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2128" indent="-233241" algn="l" defTabSz="9329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8609" indent="-233241" algn="l" defTabSz="9329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5090" indent="-233241" algn="l" defTabSz="9329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etroit_Skyline47.jpg"/>
          <p:cNvPicPr>
            <a:picLocks noChangeAspect="1"/>
          </p:cNvPicPr>
          <p:nvPr/>
        </p:nvPicPr>
        <p:blipFill>
          <a:blip r:embed="rId3" cstate="print"/>
          <a:srcRect l="21195"/>
          <a:stretch>
            <a:fillRect/>
          </a:stretch>
        </p:blipFill>
        <p:spPr>
          <a:xfrm>
            <a:off x="852630" y="3835137"/>
            <a:ext cx="8066843" cy="236674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auto">
          <a:xfrm flipH="1">
            <a:off x="852630" y="1595462"/>
            <a:ext cx="80610" cy="989517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286" tIns="46643" rIns="93286" bIns="46643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4F81BD"/>
              </a:solidFill>
              <a:latin typeface="Garamond" panose="02020404030301010803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852630" y="4"/>
            <a:ext cx="0" cy="6201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163229" y="1517799"/>
            <a:ext cx="4142649" cy="728760"/>
          </a:xfrm>
          <a:prstGeom prst="rect">
            <a:avLst/>
          </a:prstGeom>
        </p:spPr>
        <p:txBody>
          <a:bodyPr lIns="93286" tIns="46643" rIns="93286" bIns="46643"/>
          <a:lstStyle/>
          <a:p>
            <a:pPr defTabSz="932863">
              <a:spcBef>
                <a:spcPct val="0"/>
              </a:spcBef>
              <a:defRPr/>
            </a:pPr>
            <a:r>
              <a:rPr lang="en-US" sz="2000" dirty="0">
                <a:solidFill>
                  <a:srgbClr val="191919"/>
                </a:solidFill>
                <a:latin typeface="Garamond" panose="02020404030301010803" pitchFamily="18" charset="0"/>
                <a:ea typeface="+mj-ea"/>
                <a:cs typeface="+mj-cs"/>
              </a:rPr>
              <a:t>CITY OF DETROIT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163229" y="1905000"/>
            <a:ext cx="7737666" cy="717894"/>
          </a:xfrm>
          <a:prstGeom prst="rect">
            <a:avLst/>
          </a:prstGeom>
        </p:spPr>
        <p:txBody>
          <a:bodyPr lIns="93286" tIns="46643" rIns="93286" bIns="46643"/>
          <a:lstStyle/>
          <a:p>
            <a:pPr>
              <a:spcBef>
                <a:spcPct val="20000"/>
              </a:spcBef>
              <a:defRPr/>
            </a:pPr>
            <a:r>
              <a:rPr lang="en-US" b="1" dirty="0">
                <a:solidFill>
                  <a:srgbClr val="002960"/>
                </a:solidFill>
                <a:latin typeface="Garamond" panose="02020404030301010803" pitchFamily="18" charset="0"/>
              </a:rPr>
              <a:t>Police Department FY </a:t>
            </a:r>
            <a:r>
              <a:rPr lang="en-US" b="1" dirty="0" smtClean="0">
                <a:solidFill>
                  <a:srgbClr val="002960"/>
                </a:solidFill>
                <a:latin typeface="Garamond" panose="02020404030301010803" pitchFamily="18" charset="0"/>
              </a:rPr>
              <a:t>2022 </a:t>
            </a:r>
            <a:r>
              <a:rPr lang="en-US" b="1" dirty="0">
                <a:solidFill>
                  <a:srgbClr val="002960"/>
                </a:solidFill>
                <a:latin typeface="Garamond" panose="02020404030301010803" pitchFamily="18" charset="0"/>
              </a:rPr>
              <a:t>Budget </a:t>
            </a:r>
            <a:r>
              <a:rPr lang="en-US" b="1" dirty="0" smtClean="0">
                <a:solidFill>
                  <a:srgbClr val="002960"/>
                </a:solidFill>
                <a:latin typeface="Garamond" panose="02020404030301010803" pitchFamily="18" charset="0"/>
              </a:rPr>
              <a:t>Presentation</a:t>
            </a:r>
          </a:p>
          <a:p>
            <a:pPr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002960"/>
                </a:solidFill>
                <a:latin typeface="Garamond" panose="02020404030301010803" pitchFamily="18" charset="0"/>
              </a:rPr>
              <a:t>Nevrus P. Nazarko, Agency CFO</a:t>
            </a:r>
            <a:endParaRPr lang="en-US" b="1" dirty="0">
              <a:solidFill>
                <a:srgbClr val="002960"/>
              </a:solidFill>
              <a:latin typeface="Garamond" panose="02020404030301010803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b="1" dirty="0">
              <a:solidFill>
                <a:srgbClr val="002960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163229" y="3421442"/>
            <a:ext cx="4142649" cy="7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>
                <a:solidFill>
                  <a:srgbClr val="191919"/>
                </a:solidFill>
                <a:latin typeface="Garamond" panose="02020404030301010803" pitchFamily="18" charset="0"/>
              </a:rPr>
              <a:t>January </a:t>
            </a:r>
            <a:r>
              <a:rPr lang="en-US" b="1" kern="0" dirty="0" smtClean="0">
                <a:solidFill>
                  <a:srgbClr val="191919"/>
                </a:solidFill>
                <a:latin typeface="Garamond" panose="02020404030301010803" pitchFamily="18" charset="0"/>
              </a:rPr>
              <a:t>14, 2021</a:t>
            </a:r>
            <a:endParaRPr lang="en-US" b="1" kern="0" dirty="0">
              <a:solidFill>
                <a:srgbClr val="191919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7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01BB5-F576-4F96-91FF-AB65BE9C1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Expenditures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202C804-2525-4BA6-BDD2-F7DAB501A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C0AF5F47-5A10-4B6C-95A7-DCC35A60F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542686"/>
              </p:ext>
            </p:extLst>
          </p:nvPr>
        </p:nvGraphicFramePr>
        <p:xfrm>
          <a:off x="533400" y="838200"/>
          <a:ext cx="8077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xmlns="" val="252340044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94666757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1422033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1856821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</a:t>
                      </a:r>
                      <a:r>
                        <a:rPr lang="en-US" dirty="0" smtClean="0"/>
                        <a:t>2021 </a:t>
                      </a:r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</a:t>
                      </a:r>
                      <a:r>
                        <a:rPr lang="en-US" dirty="0" smtClean="0"/>
                        <a:t>2022 </a:t>
                      </a:r>
                      <a:r>
                        <a:rPr lang="en-US" dirty="0"/>
                        <a:t>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8457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Total </a:t>
                      </a:r>
                      <a:r>
                        <a:rPr lang="en-US" sz="1400" dirty="0" smtClean="0"/>
                        <a:t>Capital Request</a:t>
                      </a:r>
                      <a:endParaRPr lang="en-US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$0.00</a:t>
                      </a:r>
                    </a:p>
                    <a:p>
                      <a:pPr algn="ct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$23,625,000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$23,625,000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927628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D01C62A-9CE1-404C-96E9-19D18E312A60}"/>
              </a:ext>
            </a:extLst>
          </p:cNvPr>
          <p:cNvSpPr txBox="1"/>
          <p:nvPr/>
        </p:nvSpPr>
        <p:spPr>
          <a:xfrm>
            <a:off x="1234756" y="19050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$23M in capital </a:t>
            </a:r>
            <a:r>
              <a:rPr lang="en-US" dirty="0"/>
              <a:t>requests focused on repairing, replacing, and rebuilding equipment and facilities that are well beyond their useful </a:t>
            </a:r>
            <a:r>
              <a:rPr lang="en-US" dirty="0" smtClean="0"/>
              <a:t>life.  Prior fiscal year capital expenditures included in the UTGO Bond Fund.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request is not part of the general fund budget request.  The request is to have unused UTGO Bond Funds re-appropriated for Police Capital Projects.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57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 Charts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132925"/>
              </p:ext>
            </p:extLst>
          </p:nvPr>
        </p:nvGraphicFramePr>
        <p:xfrm>
          <a:off x="4572000" y="1981200"/>
          <a:ext cx="4267200" cy="3229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135" y="678359"/>
            <a:ext cx="4191396" cy="25148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875" y="3429000"/>
            <a:ext cx="4191198" cy="251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3203B2-4480-43D0-A5FA-67D7E1A2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EAD6CEB-8CB1-48F9-897A-FA84D73D9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1BAF9995-47FC-4F9E-A70F-C71FE4134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476762"/>
              </p:ext>
            </p:extLst>
          </p:nvPr>
        </p:nvGraphicFramePr>
        <p:xfrm>
          <a:off x="685800" y="637541"/>
          <a:ext cx="8077201" cy="4391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887">
                  <a:extLst>
                    <a:ext uri="{9D8B030D-6E8A-4147-A177-3AD203B41FA5}">
                      <a16:colId xmlns:a16="http://schemas.microsoft.com/office/drawing/2014/main" xmlns="" val="2263066834"/>
                    </a:ext>
                  </a:extLst>
                </a:gridCol>
                <a:gridCol w="1360713">
                  <a:extLst>
                    <a:ext uri="{9D8B030D-6E8A-4147-A177-3AD203B41FA5}">
                      <a16:colId xmlns:a16="http://schemas.microsoft.com/office/drawing/2014/main" xmlns="" val="309354634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84364664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66754341"/>
                    </a:ext>
                  </a:extLst>
                </a:gridCol>
                <a:gridCol w="3276601">
                  <a:extLst>
                    <a:ext uri="{9D8B030D-6E8A-4147-A177-3AD203B41FA5}">
                      <a16:colId xmlns:a16="http://schemas.microsoft.com/office/drawing/2014/main" xmlns="" val="51232361"/>
                    </a:ext>
                  </a:extLst>
                </a:gridCol>
              </a:tblGrid>
              <a:tr h="60780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FY </a:t>
                      </a:r>
                      <a:r>
                        <a:rPr lang="en-US" sz="1600" dirty="0" smtClean="0"/>
                        <a:t>2021 </a:t>
                      </a:r>
                      <a:r>
                        <a:rPr lang="en-US" sz="1600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FY </a:t>
                      </a:r>
                      <a:r>
                        <a:rPr lang="en-US" sz="1600" dirty="0" smtClean="0"/>
                        <a:t>2022 </a:t>
                      </a:r>
                      <a:r>
                        <a:rPr lang="en-US" sz="1600" dirty="0"/>
                        <a:t>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smtClean="0"/>
                        <a:t>Variance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/>
                        <a:t>Major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2596464"/>
                  </a:ext>
                </a:extLst>
              </a:tr>
              <a:tr h="1802658">
                <a:tc>
                  <a:txBody>
                    <a:bodyPr/>
                    <a:lstStyle/>
                    <a:p>
                      <a:r>
                        <a:rPr lang="en-US" sz="1600" dirty="0"/>
                        <a:t>Civilian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/>
                        <a:t>742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6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9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Added Employee Services Consultants</a:t>
                      </a:r>
                    </a:p>
                    <a:p>
                      <a:pPr marL="285750" marR="0" lvl="0" indent="-285750" algn="l" defTabSz="46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9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Added Project Manager &amp; </a:t>
                      </a:r>
                      <a:r>
                        <a:rPr kumimoji="0" 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29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Analytics Specialist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9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730025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Uniform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2,671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2,691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6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9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Added Police Officers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7429074"/>
                  </a:ext>
                </a:extLst>
              </a:tr>
              <a:tr h="6076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Positions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3,413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3,439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1928132"/>
                  </a:ext>
                </a:extLst>
              </a:tr>
              <a:tr h="91634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Salary</a:t>
                      </a:r>
                    </a:p>
                    <a:p>
                      <a:r>
                        <a:rPr lang="en-US" sz="1600" dirty="0" smtClean="0"/>
                        <a:t>Benefits</a:t>
                      </a:r>
                    </a:p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6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$229,528,337</a:t>
                      </a:r>
                    </a:p>
                    <a:p>
                      <a:pPr algn="r"/>
                      <a:r>
                        <a:rPr lang="en-US" sz="1600" dirty="0" smtClean="0"/>
                        <a:t>57,434,719</a:t>
                      </a:r>
                    </a:p>
                    <a:p>
                      <a:pPr algn="r"/>
                      <a:r>
                        <a:rPr lang="en-US" sz="1600" dirty="0" smtClean="0"/>
                        <a:t>$286,963,056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$253,184,764</a:t>
                      </a:r>
                    </a:p>
                    <a:p>
                      <a:pPr algn="r"/>
                      <a:r>
                        <a:rPr lang="en-US" sz="1600" dirty="0" smtClean="0"/>
                        <a:t>66,820,127</a:t>
                      </a:r>
                    </a:p>
                    <a:p>
                      <a:pPr algn="r"/>
                      <a:r>
                        <a:rPr lang="en-US" sz="1600" dirty="0" smtClean="0"/>
                        <a:t>$320,004,891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$23.7M</a:t>
                      </a:r>
                    </a:p>
                    <a:p>
                      <a:pPr algn="r"/>
                      <a:r>
                        <a:rPr lang="en-US" sz="1600" dirty="0" smtClean="0"/>
                        <a:t>9.4M</a:t>
                      </a:r>
                    </a:p>
                    <a:p>
                      <a:pPr algn="r"/>
                      <a:r>
                        <a:rPr lang="en-US" sz="1600" dirty="0" smtClean="0"/>
                        <a:t>$33.1M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8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1D1B3-EF1A-4018-963D-DFAB74B44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– FY </a:t>
            </a:r>
            <a:r>
              <a:rPr lang="en-US" dirty="0" smtClean="0"/>
              <a:t>22 </a:t>
            </a:r>
            <a:r>
              <a:rPr lang="en-US" dirty="0"/>
              <a:t>Budget Request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B786BA7-D1BC-4D8D-A3F8-963659B93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771540"/>
              </p:ext>
            </p:extLst>
          </p:nvPr>
        </p:nvGraphicFramePr>
        <p:xfrm>
          <a:off x="585888" y="1371600"/>
          <a:ext cx="7827612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Worksheet" r:id="rId3" imgW="5776031" imgH="2979624" progId="Excel.Sheet.12">
                  <p:embed/>
                </p:oleObj>
              </mc:Choice>
              <mc:Fallback>
                <p:oleObj name="Worksheet" r:id="rId3" imgW="5776031" imgH="297962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5888" y="1371600"/>
                        <a:ext cx="7827612" cy="403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2787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C9E6F20-8DD7-482F-811C-486D39D7F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F701989-2541-486D-A525-AD171FCC69D6}"/>
              </a:ext>
            </a:extLst>
          </p:cNvPr>
          <p:cNvSpPr txBox="1"/>
          <p:nvPr/>
        </p:nvSpPr>
        <p:spPr>
          <a:xfrm>
            <a:off x="2057400" y="1524000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17140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4779"/>
            <a:ext cx="8794113" cy="307777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858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endParaRPr lang="en-US" sz="16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smtClean="0"/>
              <a:t>FY 2022 Budget </a:t>
            </a:r>
            <a:r>
              <a:rPr lang="en-US" sz="1600" dirty="0" smtClean="0"/>
              <a:t>Overview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dirty="0" smtClean="0"/>
              <a:t>Budget Timeline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dirty="0" smtClean="0"/>
              <a:t>New Initiatives</a:t>
            </a:r>
            <a:endParaRPr lang="en-US" sz="16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dirty="0" smtClean="0"/>
              <a:t>Revenues &amp; Expenditures</a:t>
            </a:r>
            <a:endParaRPr lang="en-US" sz="16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dirty="0" smtClean="0"/>
              <a:t>Capital</a:t>
            </a:r>
            <a:endParaRPr lang="en-US" sz="16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dirty="0" smtClean="0"/>
              <a:t>Positions</a:t>
            </a:r>
            <a:endParaRPr lang="en-US" sz="16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dirty="0"/>
              <a:t>Grants</a:t>
            </a:r>
          </a:p>
        </p:txBody>
      </p:sp>
    </p:spTree>
    <p:extLst>
      <p:ext uri="{BB962C8B-B14F-4D97-AF65-F5344CB8AC3E}">
        <p14:creationId xmlns:p14="http://schemas.microsoft.com/office/powerpoint/2010/main" val="10296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2022 Budget Baseline Factors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533400"/>
            <a:ext cx="84582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66431"/>
            <a:endParaRPr lang="en-US" sz="1600" dirty="0" smtClean="0">
              <a:solidFill>
                <a:srgbClr val="002960"/>
              </a:solidFill>
            </a:endParaRPr>
          </a:p>
          <a:p>
            <a:pPr lvl="0" defTabSz="466431"/>
            <a:r>
              <a:rPr lang="en-US" sz="1600" dirty="0" smtClean="0">
                <a:solidFill>
                  <a:srgbClr val="002960"/>
                </a:solidFill>
              </a:rPr>
              <a:t>All </a:t>
            </a:r>
            <a:r>
              <a:rPr lang="en-US" sz="1600" dirty="0">
                <a:solidFill>
                  <a:srgbClr val="002960"/>
                </a:solidFill>
              </a:rPr>
              <a:t>departments were asked to support a balanced budget and long-term fiscal sustainability based on revenues streams.</a:t>
            </a:r>
          </a:p>
          <a:p>
            <a:pPr lvl="0" defTabSz="466431"/>
            <a:endParaRPr lang="en-US" sz="1600" dirty="0">
              <a:solidFill>
                <a:srgbClr val="002960"/>
              </a:solidFill>
            </a:endParaRPr>
          </a:p>
          <a:p>
            <a:pPr lvl="0" defTabSz="466431">
              <a:defRPr/>
            </a:pPr>
            <a:r>
              <a:rPr lang="en-US" sz="1600" dirty="0">
                <a:solidFill>
                  <a:srgbClr val="002960"/>
                </a:solidFill>
              </a:rPr>
              <a:t>Departments </a:t>
            </a:r>
            <a:r>
              <a:rPr lang="en-US" sz="1600" dirty="0" smtClean="0">
                <a:solidFill>
                  <a:srgbClr val="002960"/>
                </a:solidFill>
              </a:rPr>
              <a:t>should working </a:t>
            </a:r>
            <a:r>
              <a:rPr lang="en-US" sz="1600" dirty="0">
                <a:solidFill>
                  <a:srgbClr val="002960"/>
                </a:solidFill>
              </a:rPr>
              <a:t>with their Agency CFO and Office of Department Financial Services (ODFS) to prepare budget submissions by the required timelines.</a:t>
            </a:r>
          </a:p>
          <a:p>
            <a:pPr lvl="0" defTabSz="466431">
              <a:defRPr/>
            </a:pPr>
            <a:endParaRPr lang="en-US" sz="1600" dirty="0">
              <a:solidFill>
                <a:srgbClr val="002960"/>
              </a:solidFill>
            </a:endParaRPr>
          </a:p>
          <a:p>
            <a:pPr lvl="0" defTabSz="466431">
              <a:defRPr/>
            </a:pPr>
            <a:r>
              <a:rPr lang="en-US" sz="1600" dirty="0">
                <a:solidFill>
                  <a:srgbClr val="002960"/>
                </a:solidFill>
              </a:rPr>
              <a:t>Departments should continue to plan for workforce efficiency, overtime management and other savings opportunities</a:t>
            </a:r>
            <a:r>
              <a:rPr lang="en-US" sz="1600" dirty="0" smtClean="0">
                <a:solidFill>
                  <a:srgbClr val="002960"/>
                </a:solidFill>
              </a:rPr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For </a:t>
            </a:r>
            <a:r>
              <a:rPr lang="en-US" sz="1600" dirty="0"/>
              <a:t>FY2021 new Outcome budgeting appropriations will be in place to track:</a:t>
            </a:r>
            <a:endParaRPr lang="en-US" sz="1600" dirty="0">
              <a:solidFill>
                <a:schemeClr val="dk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Safer Neighborhoods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Vibrant and Beautiful City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Economic Equity and Opportunity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Efficient and Innovative Operations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Effective Governance </a:t>
            </a:r>
            <a:endParaRPr lang="en-US" sz="1600" dirty="0" smtClean="0">
              <a:solidFill>
                <a:schemeClr val="dk1"/>
              </a:solidFill>
            </a:endParaRPr>
          </a:p>
          <a:p>
            <a:endParaRPr lang="en-US" sz="1600" dirty="0">
              <a:solidFill>
                <a:schemeClr val="dk1"/>
              </a:solidFill>
            </a:endParaRPr>
          </a:p>
          <a:p>
            <a:r>
              <a:rPr lang="en-US" sz="1600" dirty="0"/>
              <a:t>Budget submission should not exceed the Office of Budget allocation.  Any funding requested over the Budget Allocation must be submitted with required forms and justifications.</a:t>
            </a:r>
          </a:p>
          <a:p>
            <a:endParaRPr lang="en-US" sz="1600" dirty="0">
              <a:solidFill>
                <a:schemeClr val="dk1"/>
              </a:solidFill>
            </a:endParaRPr>
          </a:p>
          <a:p>
            <a:pPr lvl="0" defTabSz="466431">
              <a:defRPr/>
            </a:pPr>
            <a:endParaRPr lang="en-US" sz="1600" dirty="0">
              <a:solidFill>
                <a:srgbClr val="002960"/>
              </a:solidFill>
            </a:endParaRPr>
          </a:p>
          <a:p>
            <a:pPr lvl="0" defTabSz="466431">
              <a:defRPr/>
            </a:pPr>
            <a:endParaRPr lang="en-US" sz="1600" dirty="0" smtClean="0">
              <a:solidFill>
                <a:srgbClr val="002960"/>
              </a:solidFill>
            </a:endParaRPr>
          </a:p>
          <a:p>
            <a:pPr lvl="0" defTabSz="466431">
              <a:defRPr/>
            </a:pPr>
            <a:endParaRPr lang="en-US" sz="1600" dirty="0">
              <a:solidFill>
                <a:srgbClr val="002960"/>
              </a:solidFill>
            </a:endParaRPr>
          </a:p>
          <a:p>
            <a:pPr lvl="0" defTabSz="466431">
              <a:defRPr/>
            </a:pPr>
            <a:endParaRPr lang="en-US" sz="1600" dirty="0" smtClean="0">
              <a:solidFill>
                <a:srgbClr val="002960"/>
              </a:solidFill>
            </a:endParaRPr>
          </a:p>
          <a:p>
            <a:pPr lvl="0" defTabSz="466431">
              <a:defRPr/>
            </a:pPr>
            <a:endParaRPr lang="en-US" sz="1600" dirty="0">
              <a:solidFill>
                <a:srgbClr val="002960"/>
              </a:solidFill>
            </a:endParaRPr>
          </a:p>
          <a:p>
            <a:pPr lvl="0" defTabSz="466431">
              <a:defRPr/>
            </a:pPr>
            <a:endParaRPr lang="en-US" sz="1600" dirty="0" smtClean="0">
              <a:solidFill>
                <a:srgbClr val="002960"/>
              </a:solidFill>
            </a:endParaRPr>
          </a:p>
          <a:p>
            <a:pPr lvl="0" defTabSz="466431">
              <a:defRPr/>
            </a:pPr>
            <a:endParaRPr lang="en-US" sz="1600" dirty="0">
              <a:solidFill>
                <a:srgbClr val="002960"/>
              </a:solidFill>
            </a:endParaRPr>
          </a:p>
          <a:p>
            <a:pPr lvl="0" defTabSz="466431">
              <a:defRPr/>
            </a:pPr>
            <a:endParaRPr lang="en-US" sz="1600" dirty="0" smtClean="0">
              <a:solidFill>
                <a:srgbClr val="002960"/>
              </a:solidFill>
            </a:endParaRPr>
          </a:p>
          <a:p>
            <a:pPr lvl="0" defTabSz="466431">
              <a:defRPr/>
            </a:pPr>
            <a:endParaRPr lang="en-US" sz="1600" dirty="0">
              <a:solidFill>
                <a:srgbClr val="002960"/>
              </a:solidFill>
            </a:endParaRPr>
          </a:p>
          <a:p>
            <a:pPr lvl="0" defTabSz="466431">
              <a:defRPr/>
            </a:pPr>
            <a:endParaRPr lang="en-US" sz="1600" dirty="0" smtClean="0">
              <a:solidFill>
                <a:srgbClr val="002960"/>
              </a:solidFill>
            </a:endParaRPr>
          </a:p>
          <a:p>
            <a:pPr lvl="0" defTabSz="466431">
              <a:defRPr/>
            </a:pPr>
            <a:endParaRPr lang="en-US" sz="1600" dirty="0">
              <a:solidFill>
                <a:srgbClr val="002960"/>
              </a:solidFill>
            </a:endParaRPr>
          </a:p>
          <a:p>
            <a:pPr lvl="0" defTabSz="466431">
              <a:defRPr/>
            </a:pPr>
            <a:endParaRPr lang="en-US" sz="1600" dirty="0" smtClean="0">
              <a:solidFill>
                <a:srgbClr val="002960"/>
              </a:solidFill>
            </a:endParaRPr>
          </a:p>
          <a:p>
            <a:pPr lvl="0" defTabSz="466431">
              <a:defRPr/>
            </a:pPr>
            <a:endParaRPr lang="en-US" sz="1600" dirty="0">
              <a:solidFill>
                <a:srgbClr val="0029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5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Timeline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47" y="1295400"/>
            <a:ext cx="8601229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0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Timeline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595" y="1143000"/>
            <a:ext cx="742014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New Initiatives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295400"/>
            <a:ext cx="5791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 to add 20 Police </a:t>
            </a: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Officer positions and 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HR Consultants for a total cost of $</a:t>
            </a: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1,177,030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6800850" algn="l"/>
              </a:tabLst>
            </a:pP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Shot Spotter initiative, to add detection sensors at the 8</a:t>
            </a:r>
            <a:r>
              <a:rPr lang="en-US" baseline="30000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9</a:t>
            </a:r>
            <a:r>
              <a:rPr lang="en-US" baseline="30000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districts to improve police response to shootings. It is a 4 year contract with an annual cost of $371,000</a:t>
            </a:r>
            <a:r>
              <a:rPr lang="en-US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6800850" algn="l"/>
              </a:tabLst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Leadership Academy, program with Wayne State University for a cost of $</a:t>
            </a: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220,000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6800850" algn="l"/>
              </a:tabLst>
            </a:pPr>
            <a:endParaRPr lang="en-US" dirty="0"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457200" algn="l"/>
                <a:tab pos="6800850" algn="l"/>
              </a:tabLst>
            </a:pPr>
            <a:endParaRPr lang="en-US" dirty="0" smtClean="0"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6800850" algn="l"/>
              </a:tabLst>
            </a:pPr>
            <a:r>
              <a:rPr lang="en-US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 details on these initiatives are in the attached document provided separately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71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7CB998B-A6BD-408F-9114-109CB24AF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31630"/>
              </p:ext>
            </p:extLst>
          </p:nvPr>
        </p:nvGraphicFramePr>
        <p:xfrm>
          <a:off x="533400" y="1676400"/>
          <a:ext cx="8001000" cy="3747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xmlns="" val="110916099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3416995611"/>
                    </a:ext>
                  </a:extLst>
                </a:gridCol>
                <a:gridCol w="1929653">
                  <a:extLst>
                    <a:ext uri="{9D8B030D-6E8A-4147-A177-3AD203B41FA5}">
                      <a16:colId xmlns:a16="http://schemas.microsoft.com/office/drawing/2014/main" xmlns="" val="3054467067"/>
                    </a:ext>
                  </a:extLst>
                </a:gridCol>
                <a:gridCol w="1804147">
                  <a:extLst>
                    <a:ext uri="{9D8B030D-6E8A-4147-A177-3AD203B41FA5}">
                      <a16:colId xmlns:a16="http://schemas.microsoft.com/office/drawing/2014/main" xmlns="" val="151553262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FY </a:t>
                      </a:r>
                      <a:r>
                        <a:rPr lang="en-US" sz="1400" dirty="0" smtClean="0"/>
                        <a:t>2021 Budget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FY </a:t>
                      </a:r>
                      <a:r>
                        <a:rPr lang="en-US" sz="1400" dirty="0" smtClean="0"/>
                        <a:t>2022 </a:t>
                      </a:r>
                      <a:r>
                        <a:rPr lang="en-US" sz="1400" dirty="0"/>
                        <a:t>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568810"/>
                  </a:ext>
                </a:extLst>
              </a:tr>
              <a:tr h="318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General Fund Revenue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$59,800,500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$57,848,666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($1,951,834)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Special Revenue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$7,530,735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$7,665,100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$134,365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Narcotics Forfeiture Revenue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$1,229,053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$1,253,064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$24,011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917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Grant Revenue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$6,064,832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$6,182,340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$117,508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Revenue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$74,625,120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$72,949,170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($1,675,950)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89215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0767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General Fund Expenditures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$314,662,142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$354,702,949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$40,192,987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Grant</a:t>
                      </a:r>
                      <a:r>
                        <a:rPr lang="en-US" sz="1400" b="0" baseline="0" dirty="0" smtClean="0"/>
                        <a:t> Expenditures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$6,064,832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$6,281,041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$214,029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188581"/>
                  </a:ext>
                </a:extLst>
              </a:tr>
              <a:tr h="29076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Forfeiture</a:t>
                      </a:r>
                      <a:r>
                        <a:rPr lang="en-US" sz="1400" baseline="0" dirty="0" smtClean="0"/>
                        <a:t> Expenditures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$1,229,053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$1,164,430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($64,623)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087776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Special Fund</a:t>
                      </a:r>
                      <a:r>
                        <a:rPr lang="en-US" sz="1400" baseline="0" dirty="0" smtClean="0"/>
                        <a:t> Expenditures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$6,775,000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$7,143,114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$368,114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795419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Expenditures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$328,731,027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$369,291,534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$40,560,507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97EACF5-C1EB-446F-B4FA-2946EB1B0365}"/>
              </a:ext>
            </a:extLst>
          </p:cNvPr>
          <p:cNvSpPr txBox="1"/>
          <p:nvPr/>
        </p:nvSpPr>
        <p:spPr>
          <a:xfrm>
            <a:off x="533400" y="152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Overview of Budget </a:t>
            </a:r>
            <a:r>
              <a:rPr lang="en-US" dirty="0" smtClean="0"/>
              <a:t>Request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0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01BB5-F576-4F96-91FF-AB65BE9C1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Expenditures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202C804-2525-4BA6-BDD2-F7DAB501A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C0AF5F47-5A10-4B6C-95A7-DCC35A60F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698505"/>
              </p:ext>
            </p:extLst>
          </p:nvPr>
        </p:nvGraphicFramePr>
        <p:xfrm>
          <a:off x="533400" y="838200"/>
          <a:ext cx="8077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xmlns="" val="252340044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94666757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1422033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1856821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</a:t>
                      </a:r>
                      <a:r>
                        <a:rPr lang="en-US" dirty="0" smtClean="0"/>
                        <a:t>2021 </a:t>
                      </a:r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</a:t>
                      </a:r>
                      <a:r>
                        <a:rPr lang="en-US" dirty="0" smtClean="0"/>
                        <a:t>2022 </a:t>
                      </a:r>
                      <a:r>
                        <a:rPr lang="en-US" dirty="0"/>
                        <a:t>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8457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</a:t>
                      </a:r>
                      <a:r>
                        <a:rPr lang="en-US" dirty="0" smtClean="0"/>
                        <a:t>Expenditures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$328,731,027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$369,291,534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$40,560,507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927628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D01C62A-9CE1-404C-96E9-19D18E312A60}"/>
              </a:ext>
            </a:extLst>
          </p:cNvPr>
          <p:cNvSpPr txBox="1"/>
          <p:nvPr/>
        </p:nvSpPr>
        <p:spPr>
          <a:xfrm>
            <a:off x="1234756" y="1905000"/>
            <a:ext cx="662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</a:t>
            </a:r>
            <a:r>
              <a:rPr lang="en-US" dirty="0" smtClean="0"/>
              <a:t>$40.7 million </a:t>
            </a:r>
            <a:r>
              <a:rPr lang="en-US" dirty="0"/>
              <a:t>over FY </a:t>
            </a:r>
            <a:r>
              <a:rPr lang="en-US" dirty="0" smtClean="0"/>
              <a:t>2021 </a:t>
            </a:r>
            <a:r>
              <a:rPr lang="en-US" dirty="0"/>
              <a:t>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$24M due to increase in positions, new titles, </a:t>
            </a:r>
            <a:r>
              <a:rPr lang="en-US" dirty="0"/>
              <a:t>and wage increases </a:t>
            </a:r>
            <a:r>
              <a:rPr lang="en-US" dirty="0" smtClean="0"/>
              <a:t>for both civilian and uniform employees.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$9M due to increase in benefits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$1.3M due to increase in Professional and Contractual Services for IT Contracts, Clinical Psychologist, Fleet Analyst, and New Cadet Training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$5.6M due to increase in Operating Services for increase in utilities, private security (Lyndon (911 Backup), Oakman, &amp; Tow Lots), IT Services (Voice Com, Purchased Services, Office Equip, &amp; Telecom)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$0.6M in Special Revenue Fund (E 911 and Towing)</a:t>
            </a:r>
          </a:p>
        </p:txBody>
      </p:sp>
    </p:spTree>
    <p:extLst>
      <p:ext uri="{BB962C8B-B14F-4D97-AF65-F5344CB8AC3E}">
        <p14:creationId xmlns:p14="http://schemas.microsoft.com/office/powerpoint/2010/main" val="20702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Expenditures Request FY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17253"/>
              </p:ext>
            </p:extLst>
          </p:nvPr>
        </p:nvGraphicFramePr>
        <p:xfrm>
          <a:off x="381000" y="1371600"/>
          <a:ext cx="834707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Worksheet" r:id="rId3" imgW="8153528" imgH="4809940" progId="Excel.Sheet.12">
                  <p:embed/>
                </p:oleObj>
              </mc:Choice>
              <mc:Fallback>
                <p:oleObj name="Worksheet" r:id="rId3" imgW="8153528" imgH="48099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371600"/>
                        <a:ext cx="8347075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60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lank">
  <a:themeElements>
    <a:clrScheme name="COD">
      <a:dk1>
        <a:srgbClr val="002960"/>
      </a:dk1>
      <a:lt1>
        <a:srgbClr val="FFFFFF"/>
      </a:lt1>
      <a:dk2>
        <a:srgbClr val="002960"/>
      </a:dk2>
      <a:lt2>
        <a:srgbClr val="FFFFFF"/>
      </a:lt2>
      <a:accent1>
        <a:srgbClr val="002960"/>
      </a:accent1>
      <a:accent2>
        <a:srgbClr val="91B0FF"/>
      </a:accent2>
      <a:accent3>
        <a:srgbClr val="C7E0FB"/>
      </a:accent3>
      <a:accent4>
        <a:srgbClr val="0E6CD2"/>
      </a:accent4>
      <a:accent5>
        <a:srgbClr val="D8D8D8"/>
      </a:accent5>
      <a:accent6>
        <a:srgbClr val="A5A5A5"/>
      </a:accent6>
      <a:hlink>
        <a:srgbClr val="0066CC"/>
      </a:hlink>
      <a:folHlink>
        <a:srgbClr val="0029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35349</TotalTime>
  <Words>641</Words>
  <Application>Microsoft Office PowerPoint</Application>
  <PresentationFormat>On-screen Show (4:3)</PresentationFormat>
  <Paragraphs>170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Calibri</vt:lpstr>
      <vt:lpstr>Century Gothic</vt:lpstr>
      <vt:lpstr>Garamond</vt:lpstr>
      <vt:lpstr>Times New Roman</vt:lpstr>
      <vt:lpstr>2_Blank</vt:lpstr>
      <vt:lpstr>Custom Design</vt:lpstr>
      <vt:lpstr>Worksheet</vt:lpstr>
      <vt:lpstr>PowerPoint Presentation</vt:lpstr>
      <vt:lpstr>Outline</vt:lpstr>
      <vt:lpstr>FY 2022 Budget Baseline Factors</vt:lpstr>
      <vt:lpstr>Budget Timeline 1</vt:lpstr>
      <vt:lpstr>Budget Timeline 2</vt:lpstr>
      <vt:lpstr>Budget New Initiatives</vt:lpstr>
      <vt:lpstr>PowerPoint Presentation</vt:lpstr>
      <vt:lpstr>Expenditures</vt:lpstr>
      <vt:lpstr>Capital Expenditures Request FY 2022</vt:lpstr>
      <vt:lpstr>Capital Expenditures</vt:lpstr>
      <vt:lpstr>Expenditure Charts</vt:lpstr>
      <vt:lpstr>Positions</vt:lpstr>
      <vt:lpstr>Grants – FY 22 Budget Request</vt:lpstr>
      <vt:lpstr>PowerPoint Presentation</vt:lpstr>
    </vt:vector>
  </TitlesOfParts>
  <Company>Ernst &amp; Young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A. Heuer</dc:creator>
  <cp:lastModifiedBy>Robert Brown</cp:lastModifiedBy>
  <cp:revision>1103</cp:revision>
  <cp:lastPrinted>2017-06-20T14:24:23Z</cp:lastPrinted>
  <dcterms:created xsi:type="dcterms:W3CDTF">2014-05-07T19:52:00Z</dcterms:created>
  <dcterms:modified xsi:type="dcterms:W3CDTF">2021-01-14T22:32:18Z</dcterms:modified>
</cp:coreProperties>
</file>