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3" r:id="rId1"/>
    <p:sldMasterId id="2147483691" r:id="rId2"/>
  </p:sldMasterIdLst>
  <p:notesMasterIdLst>
    <p:notesMasterId r:id="rId13"/>
  </p:notesMasterIdLst>
  <p:handoutMasterIdLst>
    <p:handoutMasterId r:id="rId14"/>
  </p:handoutMasterIdLst>
  <p:sldIdLst>
    <p:sldId id="433" r:id="rId3"/>
    <p:sldId id="507" r:id="rId4"/>
    <p:sldId id="491" r:id="rId5"/>
    <p:sldId id="501" r:id="rId6"/>
    <p:sldId id="503" r:id="rId7"/>
    <p:sldId id="505" r:id="rId8"/>
    <p:sldId id="509" r:id="rId9"/>
    <p:sldId id="511" r:id="rId10"/>
    <p:sldId id="510" r:id="rId11"/>
    <p:sldId id="508" r:id="rId1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sno, Emily" initials="ES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002960"/>
    <a:srgbClr val="191919"/>
    <a:srgbClr val="D9D9D9"/>
    <a:srgbClr val="003580"/>
    <a:srgbClr val="898D9D"/>
    <a:srgbClr val="BFBDB0"/>
    <a:srgbClr val="C2BFB0"/>
    <a:srgbClr val="BFBFB0"/>
    <a:srgbClr val="BFBF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99815" autoAdjust="0"/>
  </p:normalViewPr>
  <p:slideViewPr>
    <p:cSldViewPr>
      <p:cViewPr varScale="1">
        <p:scale>
          <a:sx n="70" d="100"/>
          <a:sy n="70" d="100"/>
        </p:scale>
        <p:origin x="11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43979" cy="465774"/>
          </a:xfrm>
          <a:prstGeom prst="rect">
            <a:avLst/>
          </a:prstGeom>
        </p:spPr>
        <p:txBody>
          <a:bodyPr vert="horz" lIns="91232" tIns="45617" rIns="91232" bIns="4561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4" y="0"/>
            <a:ext cx="3043979" cy="465774"/>
          </a:xfrm>
          <a:prstGeom prst="rect">
            <a:avLst/>
          </a:prstGeom>
        </p:spPr>
        <p:txBody>
          <a:bodyPr vert="horz" lIns="91232" tIns="45617" rIns="91232" bIns="45617" rtlCol="0"/>
          <a:lstStyle>
            <a:lvl1pPr algn="r">
              <a:defRPr sz="1200"/>
            </a:lvl1pPr>
          </a:lstStyle>
          <a:p>
            <a:fld id="{FDC4C778-B46F-2546-B1BA-A96E36B8A24F}" type="datetimeFigureOut">
              <a:rPr lang="en-US" smtClean="0"/>
              <a:t>5/28/2020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841739"/>
            <a:ext cx="3043979" cy="465774"/>
          </a:xfrm>
          <a:prstGeom prst="rect">
            <a:avLst/>
          </a:prstGeom>
        </p:spPr>
        <p:txBody>
          <a:bodyPr vert="horz" lIns="91232" tIns="45617" rIns="91232" bIns="4561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4" y="8841739"/>
            <a:ext cx="3043979" cy="465774"/>
          </a:xfrm>
          <a:prstGeom prst="rect">
            <a:avLst/>
          </a:prstGeom>
        </p:spPr>
        <p:txBody>
          <a:bodyPr vert="horz" lIns="91232" tIns="45617" rIns="91232" bIns="45617" rtlCol="0" anchor="b"/>
          <a:lstStyle>
            <a:lvl1pPr algn="r">
              <a:defRPr sz="1200"/>
            </a:lvl1pPr>
          </a:lstStyle>
          <a:p>
            <a:fld id="{9C5647FE-2DE9-4543-ADE4-2D8D5FC890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1028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43343" cy="465455"/>
          </a:xfrm>
          <a:prstGeom prst="rect">
            <a:avLst/>
          </a:prstGeom>
        </p:spPr>
        <p:txBody>
          <a:bodyPr vert="horz" lIns="92207" tIns="46103" rIns="92207" bIns="46103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5" y="0"/>
            <a:ext cx="3043343" cy="465455"/>
          </a:xfrm>
          <a:prstGeom prst="rect">
            <a:avLst/>
          </a:prstGeom>
        </p:spPr>
        <p:txBody>
          <a:bodyPr vert="horz" lIns="92207" tIns="46103" rIns="92207" bIns="46103" rtlCol="0"/>
          <a:lstStyle>
            <a:lvl1pPr algn="r">
              <a:defRPr sz="1100"/>
            </a:lvl1pPr>
          </a:lstStyle>
          <a:p>
            <a:fld id="{3537F425-149C-41BF-B556-C4ECA0B92AEC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07" tIns="46103" rIns="92207" bIns="4610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2" y="4421823"/>
            <a:ext cx="5618480" cy="4189095"/>
          </a:xfrm>
          <a:prstGeom prst="rect">
            <a:avLst/>
          </a:prstGeom>
        </p:spPr>
        <p:txBody>
          <a:bodyPr vert="horz" lIns="92207" tIns="46103" rIns="92207" bIns="4610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42029"/>
            <a:ext cx="3043343" cy="465455"/>
          </a:xfrm>
          <a:prstGeom prst="rect">
            <a:avLst/>
          </a:prstGeom>
        </p:spPr>
        <p:txBody>
          <a:bodyPr vert="horz" lIns="92207" tIns="46103" rIns="92207" bIns="46103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5" y="8842029"/>
            <a:ext cx="3043343" cy="465455"/>
          </a:xfrm>
          <a:prstGeom prst="rect">
            <a:avLst/>
          </a:prstGeom>
        </p:spPr>
        <p:txBody>
          <a:bodyPr vert="horz" lIns="92207" tIns="46103" rIns="92207" bIns="46103" rtlCol="0" anchor="b"/>
          <a:lstStyle>
            <a:lvl1pPr algn="r">
              <a:defRPr sz="1100"/>
            </a:lvl1pPr>
          </a:lstStyle>
          <a:p>
            <a:fld id="{04C699A9-D0F5-4661-B1F2-5BDD85C301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0834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6138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960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934200" y="655320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B8425-9F66-4A57-914D-7B73366876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6286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934200" y="655320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B8425-9F66-4A57-914D-7B73366876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778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2614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McK 2. Slide Title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34779"/>
            <a:ext cx="87941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grpSp>
        <p:nvGrpSpPr>
          <p:cNvPr id="8197" name="McK Slide Elements"/>
          <p:cNvGrpSpPr>
            <a:grpSpLocks/>
          </p:cNvGrpSpPr>
          <p:nvPr userDrawn="1"/>
        </p:nvGrpSpPr>
        <p:grpSpPr bwMode="auto">
          <a:xfrm>
            <a:off x="121489" y="6203623"/>
            <a:ext cx="8722840" cy="518318"/>
            <a:chOff x="75" y="3830"/>
            <a:chExt cx="5385" cy="320"/>
          </a:xfrm>
        </p:grpSpPr>
        <p:sp>
          <p:nvSpPr>
            <p:cNvPr id="1151" name="McK 4. Footnote" hidden="1"/>
            <p:cNvSpPr txBox="1">
              <a:spLocks noChangeArrowheads="1"/>
            </p:cNvSpPr>
            <p:nvPr userDrawn="1"/>
          </p:nvSpPr>
          <p:spPr bwMode="auto">
            <a:xfrm>
              <a:off x="75" y="3830"/>
              <a:ext cx="5385" cy="9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2960"/>
                  </a:solidFill>
                  <a:latin typeface="Garamond" panose="02020404030301010803" pitchFamily="18" charset="0"/>
                </a:rPr>
                <a:t>1 Footnote</a:t>
              </a:r>
            </a:p>
          </p:txBody>
        </p:sp>
        <p:sp>
          <p:nvSpPr>
            <p:cNvPr id="1154" name="McK 5. Source" hidden="1"/>
            <p:cNvSpPr>
              <a:spLocks noChangeArrowheads="1"/>
            </p:cNvSpPr>
            <p:nvPr userDrawn="1"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ctr">
              <a:spAutoFit/>
            </a:bodyPr>
            <a:lstStyle/>
            <a:p>
              <a:pPr marL="621910" indent="-621910" defTabSz="913429" fontAlgn="base">
                <a:spcBef>
                  <a:spcPct val="0"/>
                </a:spcBef>
                <a:spcAft>
                  <a:spcPct val="0"/>
                </a:spcAft>
                <a:tabLst>
                  <a:tab pos="625148" algn="l"/>
                </a:tabLst>
                <a:defRPr/>
              </a:pPr>
              <a:r>
                <a:rPr lang="en-US" sz="1000" dirty="0">
                  <a:solidFill>
                    <a:srgbClr val="000000"/>
                  </a:solidFill>
                  <a:latin typeface="Garamond" panose="02020404030301010803" pitchFamily="18" charset="0"/>
                  <a:ea typeface="ＭＳ Ｐゴシック" charset="0"/>
                </a:rPr>
                <a:t>SOURCE: Source</a:t>
              </a:r>
            </a:p>
          </p:txBody>
        </p:sp>
      </p:grpSp>
      <p:sp>
        <p:nvSpPr>
          <p:cNvPr id="1306" name="doc id"/>
          <p:cNvSpPr>
            <a:spLocks noChangeArrowheads="1"/>
          </p:cNvSpPr>
          <p:nvPr/>
        </p:nvSpPr>
        <p:spPr bwMode="auto">
          <a:xfrm>
            <a:off x="8246610" y="37255"/>
            <a:ext cx="670614" cy="1247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/>
          <a:lstStyle/>
          <a:p>
            <a:pPr algn="r" defTabSz="913429" fontAlgn="base">
              <a:spcBef>
                <a:spcPct val="0"/>
              </a:spcBef>
              <a:spcAft>
                <a:spcPct val="0"/>
              </a:spcAft>
              <a:defRPr/>
            </a:pPr>
            <a:endParaRPr lang="cs-CZ" sz="800" dirty="0">
              <a:solidFill>
                <a:srgbClr val="000000"/>
              </a:solidFill>
              <a:latin typeface="Garamond" panose="02020404030301010803" pitchFamily="18" charset="0"/>
              <a:ea typeface="ＭＳ Ｐゴシック" charset="0"/>
            </a:endParaRPr>
          </a:p>
        </p:txBody>
      </p:sp>
      <p:sp>
        <p:nvSpPr>
          <p:cNvPr id="8201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166" y="685800"/>
            <a:ext cx="8626460" cy="5697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44166" y="473540"/>
            <a:ext cx="8797353" cy="0"/>
          </a:xfrm>
          <a:prstGeom prst="line">
            <a:avLst/>
          </a:prstGeom>
          <a:ln cmpd="sng">
            <a:solidFill>
              <a:srgbClr val="0029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1010782" y="6621262"/>
            <a:ext cx="7927499" cy="0"/>
          </a:xfrm>
          <a:prstGeom prst="line">
            <a:avLst/>
          </a:prstGeom>
          <a:ln cmpd="sng">
            <a:solidFill>
              <a:srgbClr val="0029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City Seal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52400" y="6126480"/>
            <a:ext cx="731563" cy="731520"/>
          </a:xfrm>
          <a:prstGeom prst="rect">
            <a:avLst/>
          </a:prstGeom>
        </p:spPr>
      </p:pic>
      <p:sp>
        <p:nvSpPr>
          <p:cNvPr id="20" name="TextBox 19"/>
          <p:cNvSpPr txBox="1"/>
          <p:nvPr userDrawn="1"/>
        </p:nvSpPr>
        <p:spPr>
          <a:xfrm>
            <a:off x="2336958" y="6623723"/>
            <a:ext cx="4470085" cy="217308"/>
          </a:xfrm>
          <a:prstGeom prst="rect">
            <a:avLst/>
          </a:prstGeom>
          <a:noFill/>
        </p:spPr>
        <p:txBody>
          <a:bodyPr wrap="square" lIns="93286" tIns="46643" rIns="93286" bIns="46643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2960"/>
                </a:solidFill>
                <a:latin typeface="Garamond" panose="02020404030301010803" pitchFamily="18" charset="0"/>
                <a:ea typeface="ＭＳ Ｐゴシック" pitchFamily="34" charset="-128"/>
              </a:rPr>
              <a:t>OFFICE OF</a:t>
            </a:r>
            <a:r>
              <a:rPr lang="en-US" sz="800" baseline="0" dirty="0">
                <a:solidFill>
                  <a:srgbClr val="002960"/>
                </a:solidFill>
                <a:latin typeface="Garamond" panose="02020404030301010803" pitchFamily="18" charset="0"/>
                <a:ea typeface="ＭＳ Ｐゴシック" pitchFamily="34" charset="-128"/>
              </a:rPr>
              <a:t> THE CHIEF FINANCIAL OFFICER </a:t>
            </a:r>
            <a:endParaRPr lang="en-US" sz="800" dirty="0">
              <a:solidFill>
                <a:srgbClr val="002960"/>
              </a:solidFill>
              <a:latin typeface="Garamond" panose="02020404030301010803" pitchFamily="18" charset="0"/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934200" y="655320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B8425-9F66-4A57-914D-7B73366876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494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</p:sldLayoutIdLst>
  <p:hf hdr="0" dt="0"/>
  <p:txStyles>
    <p:titleStyle>
      <a:lvl1pPr algn="l" defTabSz="913429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anose="02020404030301010803" pitchFamily="18" charset="0"/>
          <a:ea typeface="+mj-ea"/>
          <a:cs typeface="Garamond" panose="02020404030301010803" pitchFamily="18" charset="0"/>
        </a:defRPr>
      </a:lvl1pPr>
      <a:lvl2pPr algn="l" defTabSz="913429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ea typeface="ＭＳ Ｐゴシック" charset="0"/>
          <a:cs typeface="ＭＳ Ｐゴシック"/>
        </a:defRPr>
      </a:lvl2pPr>
      <a:lvl3pPr algn="l" defTabSz="913429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ea typeface="ＭＳ Ｐゴシック" charset="0"/>
          <a:cs typeface="ＭＳ Ｐゴシック"/>
        </a:defRPr>
      </a:lvl3pPr>
      <a:lvl4pPr algn="l" defTabSz="913429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ea typeface="ＭＳ Ｐゴシック" charset="0"/>
          <a:cs typeface="ＭＳ Ｐゴシック"/>
        </a:defRPr>
      </a:lvl4pPr>
      <a:lvl5pPr algn="l" defTabSz="913429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ea typeface="ＭＳ Ｐゴシック" charset="0"/>
          <a:cs typeface="ＭＳ Ｐゴシック"/>
        </a:defRPr>
      </a:lvl5pPr>
      <a:lvl6pPr marL="466431" algn="l" defTabSz="913429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ea typeface="ＭＳ Ｐゴシック" charset="0"/>
        </a:defRPr>
      </a:lvl6pPr>
      <a:lvl7pPr marL="932863" algn="l" defTabSz="913429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ea typeface="ＭＳ Ｐゴシック" charset="0"/>
        </a:defRPr>
      </a:lvl7pPr>
      <a:lvl8pPr marL="1399295" algn="l" defTabSz="913429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ea typeface="ＭＳ Ｐゴシック" charset="0"/>
        </a:defRPr>
      </a:lvl8pPr>
      <a:lvl9pPr marL="1865728" algn="l" defTabSz="913429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9824" indent="-349824" algn="l" defTabSz="913429" rtl="0" eaLnBrk="0" fontAlgn="base" hangingPunct="0">
        <a:spcBef>
          <a:spcPct val="0"/>
        </a:spcBef>
        <a:spcAft>
          <a:spcPct val="0"/>
        </a:spcAft>
        <a:buClr>
          <a:schemeClr val="tx2"/>
        </a:buClr>
        <a:buNone/>
        <a:defRPr sz="1200" b="1">
          <a:solidFill>
            <a:schemeClr val="tx1"/>
          </a:solidFill>
          <a:latin typeface="Garamond" panose="02020404030301010803" pitchFamily="18" charset="0"/>
          <a:ea typeface="+mn-ea"/>
          <a:cs typeface="Garamond" panose="02020404030301010803" pitchFamily="18" charset="0"/>
        </a:defRPr>
      </a:lvl1pPr>
      <a:lvl2pPr marL="225425" indent="-223838" algn="l" defTabSz="913429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200">
          <a:solidFill>
            <a:schemeClr val="tx1"/>
          </a:solidFill>
          <a:latin typeface="Garamond" panose="02020404030301010803" pitchFamily="18" charset="0"/>
          <a:ea typeface="+mn-ea"/>
          <a:cs typeface="Garamond" panose="02020404030301010803" pitchFamily="18" charset="0"/>
        </a:defRPr>
      </a:lvl2pPr>
      <a:lvl3pPr marL="463550" indent="-238125" algn="l" defTabSz="913429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pitchFamily="34" charset="0"/>
        <a:buChar char="•"/>
        <a:defRPr sz="1200">
          <a:solidFill>
            <a:schemeClr val="tx1"/>
          </a:solidFill>
          <a:latin typeface="Garamond" panose="02020404030301010803" pitchFamily="18" charset="0"/>
          <a:ea typeface="+mn-ea"/>
          <a:cs typeface="Garamond" panose="02020404030301010803" pitchFamily="18" charset="0"/>
        </a:defRPr>
      </a:lvl3pPr>
      <a:lvl4pPr marL="688975" indent="-220663" algn="l" defTabSz="913429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200">
          <a:solidFill>
            <a:schemeClr val="tx1"/>
          </a:solidFill>
          <a:latin typeface="Garamond" panose="02020404030301010803" pitchFamily="18" charset="0"/>
          <a:ea typeface="+mn-ea"/>
          <a:cs typeface="Garamond" panose="02020404030301010803" pitchFamily="18" charset="0"/>
        </a:defRPr>
      </a:lvl4pPr>
      <a:lvl5pPr marL="914400" indent="-225425" algn="l" defTabSz="913429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>
          <a:solidFill>
            <a:schemeClr val="tx1"/>
          </a:solidFill>
          <a:latin typeface="Garamond" panose="02020404030301010803" pitchFamily="18" charset="0"/>
          <a:ea typeface="+mn-ea"/>
          <a:cs typeface="Garamond" panose="02020404030301010803" pitchFamily="18" charset="0"/>
        </a:defRPr>
      </a:lvl5pPr>
      <a:lvl6pPr marL="1227622" indent="-132804" algn="l" defTabSz="913429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ea typeface="+mn-ea"/>
        </a:defRPr>
      </a:lvl6pPr>
      <a:lvl7pPr marL="1694054" indent="-132804" algn="l" defTabSz="913429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ea typeface="+mn-ea"/>
        </a:defRPr>
      </a:lvl7pPr>
      <a:lvl8pPr marL="2160486" indent="-132804" algn="l" defTabSz="913429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ea typeface="+mn-ea"/>
        </a:defRPr>
      </a:lvl8pPr>
      <a:lvl9pPr marL="2626917" indent="-132804" algn="l" defTabSz="913429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664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31" algn="l" defTabSz="4664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863" algn="l" defTabSz="4664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295" algn="l" defTabSz="4664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728" algn="l" defTabSz="4664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159" algn="l" defTabSz="4664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590" algn="l" defTabSz="4664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022" algn="l" defTabSz="4664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453" algn="l" defTabSz="4664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4581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hf hdr="0" dt="0"/>
  <p:txStyles>
    <p:titleStyle>
      <a:lvl1pPr algn="ctr" defTabSz="932962" rtl="0" eaLnBrk="1" latinLnBrk="0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9861" indent="-349861" algn="l" defTabSz="932962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58032" indent="-291551" algn="l" defTabSz="932962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66203" indent="-233241" algn="l" defTabSz="93296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684" indent="-233241" algn="l" defTabSz="93296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9165" indent="-233241" algn="l" defTabSz="93296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65646" indent="-233241" algn="l" defTabSz="93296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2128" indent="-233241" algn="l" defTabSz="93296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8609" indent="-233241" algn="l" defTabSz="93296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5090" indent="-233241" algn="l" defTabSz="93296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81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962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443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925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406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887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368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849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1.xlsx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etroit_Skyline47.jpg"/>
          <p:cNvPicPr>
            <a:picLocks noChangeAspect="1"/>
          </p:cNvPicPr>
          <p:nvPr/>
        </p:nvPicPr>
        <p:blipFill>
          <a:blip r:embed="rId3" cstate="print"/>
          <a:srcRect l="21195"/>
          <a:stretch>
            <a:fillRect/>
          </a:stretch>
        </p:blipFill>
        <p:spPr>
          <a:xfrm>
            <a:off x="854939" y="3843656"/>
            <a:ext cx="8066843" cy="2366743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auto">
          <a:xfrm flipH="1">
            <a:off x="852630" y="1595462"/>
            <a:ext cx="80610" cy="989517"/>
          </a:xfrm>
          <a:prstGeom prst="rect">
            <a:avLst/>
          </a:prstGeom>
          <a:solidFill>
            <a:srgbClr val="4F81B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286" tIns="46643" rIns="93286" bIns="46643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4F81BD"/>
              </a:solidFill>
              <a:latin typeface="Garamond" panose="02020404030301010803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 flipV="1">
            <a:off x="852630" y="4"/>
            <a:ext cx="0" cy="62018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1163229" y="1517799"/>
            <a:ext cx="4142649" cy="728760"/>
          </a:xfrm>
          <a:prstGeom prst="rect">
            <a:avLst/>
          </a:prstGeom>
        </p:spPr>
        <p:txBody>
          <a:bodyPr lIns="93286" tIns="46643" rIns="93286" bIns="46643"/>
          <a:lstStyle/>
          <a:p>
            <a:pPr defTabSz="932863">
              <a:spcBef>
                <a:spcPct val="0"/>
              </a:spcBef>
              <a:defRPr/>
            </a:pPr>
            <a:r>
              <a:rPr lang="en-US" sz="2000" b="1" i="1" dirty="0">
                <a:solidFill>
                  <a:srgbClr val="191919"/>
                </a:solidFill>
                <a:latin typeface="Garamond" panose="02020404030301010803" pitchFamily="18" charset="0"/>
                <a:ea typeface="+mj-ea"/>
                <a:cs typeface="+mj-cs"/>
              </a:rPr>
              <a:t>CITY OF DETROIT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1163229" y="1882178"/>
            <a:ext cx="7758553" cy="1089622"/>
          </a:xfrm>
          <a:prstGeom prst="rect">
            <a:avLst/>
          </a:prstGeom>
        </p:spPr>
        <p:txBody>
          <a:bodyPr lIns="93286" tIns="46643" rIns="93286" bIns="46643"/>
          <a:lstStyle/>
          <a:p>
            <a:pPr>
              <a:spcBef>
                <a:spcPct val="20000"/>
              </a:spcBef>
              <a:defRPr/>
            </a:pPr>
            <a:r>
              <a:rPr lang="en-US" b="1" dirty="0">
                <a:solidFill>
                  <a:srgbClr val="002960"/>
                </a:solidFill>
                <a:latin typeface="Garamond" panose="02020404030301010803" pitchFamily="18" charset="0"/>
              </a:rPr>
              <a:t>Police Department FY </a:t>
            </a:r>
            <a:r>
              <a:rPr lang="en-US" b="1" dirty="0" smtClean="0">
                <a:solidFill>
                  <a:srgbClr val="002960"/>
                </a:solidFill>
                <a:latin typeface="Garamond" panose="02020404030301010803" pitchFamily="18" charset="0"/>
              </a:rPr>
              <a:t>2020 3</a:t>
            </a:r>
            <a:r>
              <a:rPr lang="en-US" b="1" baseline="30000" dirty="0" smtClean="0">
                <a:solidFill>
                  <a:srgbClr val="002960"/>
                </a:solidFill>
                <a:latin typeface="Garamond" panose="02020404030301010803" pitchFamily="18" charset="0"/>
              </a:rPr>
              <a:t>rd</a:t>
            </a:r>
            <a:r>
              <a:rPr lang="en-US" b="1" dirty="0" smtClean="0">
                <a:solidFill>
                  <a:srgbClr val="002960"/>
                </a:solidFill>
                <a:latin typeface="Garamond" panose="02020404030301010803" pitchFamily="18" charset="0"/>
              </a:rPr>
              <a:t> Quarter </a:t>
            </a:r>
            <a:r>
              <a:rPr lang="en-US" b="1" dirty="0">
                <a:solidFill>
                  <a:srgbClr val="002960"/>
                </a:solidFill>
                <a:latin typeface="Garamond" panose="02020404030301010803" pitchFamily="18" charset="0"/>
              </a:rPr>
              <a:t>Budget </a:t>
            </a:r>
            <a:r>
              <a:rPr lang="en-US" b="1" dirty="0" smtClean="0">
                <a:solidFill>
                  <a:srgbClr val="002960"/>
                </a:solidFill>
                <a:latin typeface="Garamond" panose="02020404030301010803" pitchFamily="18" charset="0"/>
              </a:rPr>
              <a:t>Review &amp; Other Financial Information</a:t>
            </a:r>
          </a:p>
          <a:p>
            <a:pPr>
              <a:spcBef>
                <a:spcPct val="20000"/>
              </a:spcBef>
              <a:defRPr/>
            </a:pPr>
            <a:r>
              <a:rPr lang="en-US" b="1" dirty="0" smtClean="0">
                <a:solidFill>
                  <a:srgbClr val="002960"/>
                </a:solidFill>
                <a:latin typeface="Garamond" panose="02020404030301010803" pitchFamily="18" charset="0"/>
              </a:rPr>
              <a:t>Board of Police Commissioners Presentation</a:t>
            </a:r>
          </a:p>
          <a:p>
            <a:pPr>
              <a:spcBef>
                <a:spcPct val="20000"/>
              </a:spcBef>
              <a:defRPr/>
            </a:pPr>
            <a:r>
              <a:rPr lang="en-US" b="1" dirty="0" smtClean="0">
                <a:solidFill>
                  <a:srgbClr val="002960"/>
                </a:solidFill>
                <a:latin typeface="Garamond" panose="02020404030301010803" pitchFamily="18" charset="0"/>
              </a:rPr>
              <a:t>Nevrus P. Nazarko-ACFO</a:t>
            </a:r>
            <a:endParaRPr lang="en-US" b="1" dirty="0">
              <a:solidFill>
                <a:srgbClr val="002960"/>
              </a:solidFill>
              <a:latin typeface="Garamond" panose="02020404030301010803" pitchFamily="18" charset="0"/>
            </a:endParaRPr>
          </a:p>
          <a:p>
            <a:pPr>
              <a:spcBef>
                <a:spcPct val="20000"/>
              </a:spcBef>
              <a:defRPr/>
            </a:pPr>
            <a:endParaRPr lang="en-US" b="1" dirty="0">
              <a:solidFill>
                <a:srgbClr val="002960"/>
              </a:solidFill>
              <a:latin typeface="Garamond" panose="02020404030301010803" pitchFamily="18" charset="0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1163229" y="3421442"/>
            <a:ext cx="4142649" cy="7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kern="0" dirty="0" smtClean="0">
                <a:solidFill>
                  <a:srgbClr val="191919"/>
                </a:solidFill>
                <a:latin typeface="Garamond" panose="02020404030301010803" pitchFamily="18" charset="0"/>
              </a:rPr>
              <a:t>May 28, 2020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kern="0" dirty="0">
              <a:solidFill>
                <a:srgbClr val="191919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37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BOPC Quarterly Reports, First Quarter FY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3B8425-9F66-4A57-914D-7B7336687655}" type="slidenum">
              <a:rPr lang="en-US" smtClean="0"/>
              <a:t>10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75" y="714375"/>
            <a:ext cx="5429250" cy="54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248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4779"/>
            <a:ext cx="8794113" cy="615553"/>
          </a:xfrm>
        </p:spPr>
        <p:txBody>
          <a:bodyPr/>
          <a:lstStyle/>
          <a:p>
            <a:r>
              <a:rPr lang="en-US" dirty="0" smtClean="0"/>
              <a:t>                                </a:t>
            </a:r>
            <a:r>
              <a:rPr lang="en-US" dirty="0">
                <a:latin typeface="MS PGothic" panose="020B0600070205080204" pitchFamily="34" charset="-128"/>
                <a:ea typeface="MS PGothic" panose="020B0600070205080204" pitchFamily="34" charset="-128"/>
                <a:cs typeface="MS PGothic" panose="020B0600070205080204" pitchFamily="34" charset="-128"/>
              </a:rPr>
              <a:t>Reports Submitted for the 1-st Quarter 2020</a:t>
            </a:r>
            <a:br>
              <a:rPr lang="en-US" dirty="0">
                <a:latin typeface="MS PGothic" panose="020B0600070205080204" pitchFamily="34" charset="-128"/>
                <a:ea typeface="MS PGothic" panose="020B0600070205080204" pitchFamily="34" charset="-128"/>
                <a:cs typeface="MS PGothic" panose="020B0600070205080204" pitchFamily="34" charset="-128"/>
              </a:rPr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3B8425-9F66-4A57-914D-7B7336687655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1752600"/>
            <a:ext cx="5715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MS PGothic" panose="020B0600070205080204" pitchFamily="34" charset="-128"/>
                <a:ea typeface="MS PGothic" panose="020B0600070205080204" pitchFamily="34" charset="-128"/>
                <a:cs typeface="MS PGothic" panose="020B0600070205080204" pitchFamily="34" charset="-128"/>
              </a:rPr>
              <a:t>Budget to Actual Revenues &amp; Expenses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MS PGothic" panose="020B0600070205080204" pitchFamily="34" charset="-128"/>
                <a:ea typeface="MS PGothic" panose="020B0600070205080204" pitchFamily="34" charset="-128"/>
                <a:cs typeface="MS PGothic" panose="020B0600070205080204" pitchFamily="34" charset="-128"/>
              </a:rPr>
              <a:t>Grant Funds Available Report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MS PGothic" panose="020B0600070205080204" pitchFamily="34" charset="-128"/>
                <a:ea typeface="MS PGothic" panose="020B0600070205080204" pitchFamily="34" charset="-128"/>
                <a:cs typeface="MS PGothic" panose="020B0600070205080204" pitchFamily="34" charset="-128"/>
              </a:rPr>
              <a:t>Forfeiture Funds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MS PGothic" panose="020B0600070205080204" pitchFamily="34" charset="-128"/>
                <a:ea typeface="MS PGothic" panose="020B0600070205080204" pitchFamily="34" charset="-128"/>
                <a:cs typeface="MS PGothic" panose="020B0600070205080204" pitchFamily="34" charset="-128"/>
              </a:rPr>
              <a:t>DPD Facilities Report (GSD)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MS PGothic" panose="020B0600070205080204" pitchFamily="34" charset="-128"/>
                <a:ea typeface="MS PGothic" panose="020B0600070205080204" pitchFamily="34" charset="-128"/>
                <a:cs typeface="MS PGothic" panose="020B0600070205080204" pitchFamily="34" charset="-128"/>
              </a:rPr>
              <a:t>Quarterly Active Grants Assessment Report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MS PGothic" panose="020B0600070205080204" pitchFamily="34" charset="-128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endParaRPr lang="en-US" sz="2000" dirty="0" smtClean="0">
              <a:latin typeface="MS PGothic" panose="020B0600070205080204" pitchFamily="34" charset="-128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endParaRPr lang="en-US" sz="2000" dirty="0" smtClean="0">
              <a:effectLst/>
              <a:latin typeface="MS PGothic" panose="020B0600070205080204" pitchFamily="34" charset="-128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endParaRPr lang="en-US" sz="2000" dirty="0">
              <a:latin typeface="MS PGothic" panose="020B0600070205080204" pitchFamily="34" charset="-128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endParaRPr lang="en-US" sz="2000" dirty="0" smtClean="0">
              <a:effectLst/>
              <a:latin typeface="MS PGothic" panose="020B0600070205080204" pitchFamily="34" charset="-128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endParaRPr lang="en-US" sz="2000" dirty="0">
              <a:latin typeface="MS PGothic" panose="020B0600070205080204" pitchFamily="34" charset="-128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endParaRPr lang="en-US" sz="2000" dirty="0" smtClean="0">
              <a:effectLst/>
              <a:latin typeface="MS PGothic" panose="020B0600070205080204" pitchFamily="34" charset="-128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endParaRPr lang="en-US" sz="2000" dirty="0">
              <a:latin typeface="MS PGothic" panose="020B0600070205080204" pitchFamily="34" charset="-128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endParaRPr lang="en-US" sz="2000" dirty="0" smtClean="0">
              <a:effectLst/>
              <a:latin typeface="MS PGothic" panose="020B0600070205080204" pitchFamily="34" charset="-128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endParaRPr lang="en-US" sz="2000" dirty="0">
              <a:effectLst/>
              <a:latin typeface="MS PGothic" panose="020B0600070205080204" pitchFamily="34" charset="-128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9600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67CB998B-A6BD-408F-9114-109CB24AF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581476"/>
              </p:ext>
            </p:extLst>
          </p:nvPr>
        </p:nvGraphicFramePr>
        <p:xfrm>
          <a:off x="381000" y="1981200"/>
          <a:ext cx="85344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="" xmlns:a16="http://schemas.microsoft.com/office/drawing/2014/main" val="1109160999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3416995611"/>
                    </a:ext>
                  </a:extLst>
                </a:gridCol>
                <a:gridCol w="1697182">
                  <a:extLst>
                    <a:ext uri="{9D8B030D-6E8A-4147-A177-3AD203B41FA5}">
                      <a16:colId xmlns="" xmlns:a16="http://schemas.microsoft.com/office/drawing/2014/main" val="3054467067"/>
                    </a:ext>
                  </a:extLst>
                </a:gridCol>
                <a:gridCol w="1551709">
                  <a:extLst>
                    <a:ext uri="{9D8B030D-6E8A-4147-A177-3AD203B41FA5}">
                      <a16:colId xmlns="" xmlns:a16="http://schemas.microsoft.com/office/drawing/2014/main" val="1515532627"/>
                    </a:ext>
                  </a:extLst>
                </a:gridCol>
                <a:gridCol w="1551709"/>
              </a:tblGrid>
              <a:tr h="6096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66431" rtl="0" eaLnBrk="1" latinLnBrk="0" hangingPunct="1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Q3 YTD </a:t>
                      </a:r>
                    </a:p>
                    <a:p>
                      <a:pPr marL="0" algn="ctr" defTabSz="466431" rtl="0" eaLnBrk="1" latinLnBrk="0" hangingPunct="1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Amended</a:t>
                      </a:r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Budget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Q3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YTD </a:t>
                      </a:r>
                    </a:p>
                    <a:p>
                      <a:pPr algn="ctr"/>
                      <a:r>
                        <a:rPr lang="en-US" sz="1600" dirty="0" smtClean="0"/>
                        <a:t>Actuals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smtClean="0"/>
                    </a:p>
                    <a:p>
                      <a:pPr algn="ctr"/>
                      <a:r>
                        <a:rPr lang="en-US" sz="1600" smtClean="0"/>
                        <a:t>Variance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Variance </a:t>
                      </a:r>
                    </a:p>
                    <a:p>
                      <a:pPr algn="ctr"/>
                      <a:r>
                        <a:rPr lang="en-US" sz="1600" smtClean="0"/>
                        <a:t>Percentage</a:t>
                      </a:r>
                      <a:endParaRPr lang="en-US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56881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 Revenues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$37,667,467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$14,177,626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($23,489,841)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(62.4%)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3591765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600" smtClean="0"/>
                        <a:t>Total Expenditures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$235,004,581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$229,812,840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$5,191,741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892151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600" b="1" smtClean="0"/>
                        <a:t>NET TAX COST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$197,337,114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$215,635,214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($18,298,100)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(9.3%)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518858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97EACF5-C1EB-446F-B4FA-2946EB1B0365}"/>
              </a:ext>
            </a:extLst>
          </p:cNvPr>
          <p:cNvSpPr txBox="1"/>
          <p:nvPr/>
        </p:nvSpPr>
        <p:spPr>
          <a:xfrm>
            <a:off x="533400" y="152401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Overview of FY20 Q3 Budget Variance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09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67CB998B-A6BD-408F-9114-109CB24AF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030555"/>
              </p:ext>
            </p:extLst>
          </p:nvPr>
        </p:nvGraphicFramePr>
        <p:xfrm>
          <a:off x="304800" y="2057400"/>
          <a:ext cx="85344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7994">
                  <a:extLst>
                    <a:ext uri="{9D8B030D-6E8A-4147-A177-3AD203B41FA5}">
                      <a16:colId xmlns="" xmlns:a16="http://schemas.microsoft.com/office/drawing/2014/main" val="1109160999"/>
                    </a:ext>
                  </a:extLst>
                </a:gridCol>
                <a:gridCol w="2136635">
                  <a:extLst>
                    <a:ext uri="{9D8B030D-6E8A-4147-A177-3AD203B41FA5}">
                      <a16:colId xmlns="" xmlns:a16="http://schemas.microsoft.com/office/drawing/2014/main" val="3416995611"/>
                    </a:ext>
                  </a:extLst>
                </a:gridCol>
                <a:gridCol w="2427994">
                  <a:extLst>
                    <a:ext uri="{9D8B030D-6E8A-4147-A177-3AD203B41FA5}">
                      <a16:colId xmlns="" xmlns:a16="http://schemas.microsoft.com/office/drawing/2014/main" val="3054467067"/>
                    </a:ext>
                  </a:extLst>
                </a:gridCol>
                <a:gridCol w="1541777"/>
              </a:tblGrid>
              <a:tr h="60960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Q3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YTD </a:t>
                      </a:r>
                    </a:p>
                    <a:p>
                      <a:pPr algn="ctr"/>
                      <a:r>
                        <a:rPr lang="en-US" sz="1600" dirty="0" smtClean="0"/>
                        <a:t>Actuals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FY20 Annual </a:t>
                      </a:r>
                    </a:p>
                    <a:p>
                      <a:pPr algn="ctr"/>
                      <a:r>
                        <a:rPr lang="en-US" sz="1600" dirty="0" smtClean="0"/>
                        <a:t>Amended Budget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Percentage of Annual Budget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56881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dirty="0"/>
                        <a:t>Total Revenues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$14,177,626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$59,936,000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23.7%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3591765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en-US" sz="1600" dirty="0"/>
                        <a:t>Total </a:t>
                      </a:r>
                      <a:r>
                        <a:rPr lang="en-US" sz="1600" dirty="0" smtClean="0"/>
                        <a:t>Expenditures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$229,812,840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$317,598,771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72.4%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8921511"/>
                  </a:ext>
                </a:extLst>
              </a:tr>
              <a:tr h="426719">
                <a:tc>
                  <a:txBody>
                    <a:bodyPr/>
                    <a:lstStyle/>
                    <a:p>
                      <a:r>
                        <a:rPr lang="en-US" sz="1600" b="1" dirty="0"/>
                        <a:t>NET TAX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$215,635,214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$257,662,771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83.7%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518858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97EACF5-C1EB-446F-B4FA-2946EB1B0365}"/>
              </a:ext>
            </a:extLst>
          </p:cNvPr>
          <p:cNvSpPr txBox="1"/>
          <p:nvPr/>
        </p:nvSpPr>
        <p:spPr>
          <a:xfrm>
            <a:off x="533400" y="152401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Overview of </a:t>
            </a:r>
            <a:r>
              <a:rPr lang="en-US" dirty="0" smtClean="0"/>
              <a:t>FY20 Q3 vs. Annual Amended Budget Variance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3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67CB998B-A6BD-408F-9114-109CB24AF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668684"/>
              </p:ext>
            </p:extLst>
          </p:nvPr>
        </p:nvGraphicFramePr>
        <p:xfrm>
          <a:off x="304800" y="2057400"/>
          <a:ext cx="85344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7994">
                  <a:extLst>
                    <a:ext uri="{9D8B030D-6E8A-4147-A177-3AD203B41FA5}">
                      <a16:colId xmlns="" xmlns:a16="http://schemas.microsoft.com/office/drawing/2014/main" val="1109160999"/>
                    </a:ext>
                  </a:extLst>
                </a:gridCol>
                <a:gridCol w="2136635">
                  <a:extLst>
                    <a:ext uri="{9D8B030D-6E8A-4147-A177-3AD203B41FA5}">
                      <a16:colId xmlns="" xmlns:a16="http://schemas.microsoft.com/office/drawing/2014/main" val="3416995611"/>
                    </a:ext>
                  </a:extLst>
                </a:gridCol>
                <a:gridCol w="2427994">
                  <a:extLst>
                    <a:ext uri="{9D8B030D-6E8A-4147-A177-3AD203B41FA5}">
                      <a16:colId xmlns="" xmlns:a16="http://schemas.microsoft.com/office/drawing/2014/main" val="3054467067"/>
                    </a:ext>
                  </a:extLst>
                </a:gridCol>
                <a:gridCol w="1541777"/>
              </a:tblGrid>
              <a:tr h="60960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Annualized</a:t>
                      </a:r>
                    </a:p>
                    <a:p>
                      <a:pPr algn="ctr"/>
                      <a:r>
                        <a:rPr lang="en-US" sz="1600" dirty="0" smtClean="0"/>
                        <a:t>Amended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Budget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Annualized </a:t>
                      </a:r>
                    </a:p>
                    <a:p>
                      <a:pPr algn="ctr"/>
                      <a:r>
                        <a:rPr lang="en-US" sz="1600" dirty="0" smtClean="0"/>
                        <a:t>Budget Projections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Variance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56881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dirty="0"/>
                        <a:t>Total Revenues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$59,936,000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$57,695,000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($2,241,000)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3591765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en-US" sz="1600" dirty="0"/>
                        <a:t>Total </a:t>
                      </a:r>
                      <a:r>
                        <a:rPr lang="en-US" sz="1600" dirty="0" smtClean="0"/>
                        <a:t>Expenditures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$317,598,771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$313,855,276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$3,743,495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8921511"/>
                  </a:ext>
                </a:extLst>
              </a:tr>
              <a:tr h="426719">
                <a:tc>
                  <a:txBody>
                    <a:bodyPr/>
                    <a:lstStyle/>
                    <a:p>
                      <a:r>
                        <a:rPr lang="en-US" sz="1600" b="1" dirty="0"/>
                        <a:t>NET TAX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$257,662,771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$256,160,276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$1,502,495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518858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97EACF5-C1EB-446F-B4FA-2946EB1B0365}"/>
              </a:ext>
            </a:extLst>
          </p:cNvPr>
          <p:cNvSpPr txBox="1"/>
          <p:nvPr/>
        </p:nvSpPr>
        <p:spPr>
          <a:xfrm>
            <a:off x="533400" y="152401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FY20 Annualized Revenue and Expenditure Projections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67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GSD Capital Projects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3B8425-9F66-4A57-914D-7B7336687655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1081597"/>
              </p:ext>
            </p:extLst>
          </p:nvPr>
        </p:nvGraphicFramePr>
        <p:xfrm>
          <a:off x="142875" y="727075"/>
          <a:ext cx="8858250" cy="540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4" imgW="8858133" imgH="5403688" progId="Excel.Sheet.12">
                  <p:embed/>
                </p:oleObj>
              </mc:Choice>
              <mc:Fallback>
                <p:oleObj name="Worksheet" r:id="rId4" imgW="8858133" imgH="540368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2875" y="727075"/>
                        <a:ext cx="8858250" cy="540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4568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Forfeiture Activity 3rd  Quarter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3B8425-9F66-4A57-914D-7B7336687655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1752600"/>
            <a:ext cx="5715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effectLst/>
              <a:latin typeface="MS PGothic" panose="020B0600070205080204" pitchFamily="34" charset="-128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2600" y="1600200"/>
            <a:ext cx="5105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Forfeiture Activity as of March 31, 2020</a:t>
            </a:r>
          </a:p>
          <a:p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  <a:cs typeface="SimSun" panose="02010600030101010101" pitchFamily="2" charset="-122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State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Forfeiture Revenue: $868,298</a:t>
            </a:r>
            <a:endParaRPr lang="en-US" dirty="0">
              <a:latin typeface="SimSun" panose="02010600030101010101" pitchFamily="2" charset="-122"/>
              <a:ea typeface="SimSun" panose="02010600030101010101" pitchFamily="2" charset="-122"/>
              <a:cs typeface="SimSun" panose="02010600030101010101" pitchFamily="2" charset="-122"/>
            </a:endParaRP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State Forfeiture Expenditures: $1,480,796</a:t>
            </a:r>
            <a:endParaRPr lang="en-US" dirty="0">
              <a:latin typeface="SimSun" panose="02010600030101010101" pitchFamily="2" charset="-122"/>
              <a:ea typeface="SimSun" panose="02010600030101010101" pitchFamily="2" charset="-122"/>
              <a:cs typeface="SimSun" panose="02010600030101010101" pitchFamily="2" charset="-122"/>
            </a:endParaRP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 </a:t>
            </a:r>
            <a:endParaRPr lang="en-US" dirty="0">
              <a:latin typeface="SimSun" panose="02010600030101010101" pitchFamily="2" charset="-122"/>
              <a:ea typeface="SimSun" panose="02010600030101010101" pitchFamily="2" charset="-122"/>
              <a:cs typeface="SimSun" panose="02010600030101010101" pitchFamily="2" charset="-122"/>
            </a:endParaRP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Federal Forfeiture Revenue: $45,259</a:t>
            </a:r>
            <a:endParaRPr lang="en-US" dirty="0">
              <a:latin typeface="SimSun" panose="02010600030101010101" pitchFamily="2" charset="-122"/>
              <a:ea typeface="SimSun" panose="02010600030101010101" pitchFamily="2" charset="-122"/>
              <a:cs typeface="SimSun" panose="02010600030101010101" pitchFamily="2" charset="-122"/>
            </a:endParaRP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Federal Forfeiture Expenditures: -0-</a:t>
            </a:r>
            <a:endParaRPr lang="en-US" dirty="0">
              <a:effectLst/>
              <a:latin typeface="SimSun" panose="02010600030101010101" pitchFamily="2" charset="-122"/>
              <a:ea typeface="SimSun" panose="02010600030101010101" pitchFamily="2" charset="-122"/>
              <a:cs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25810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VEHICLE PURCHASES-THIRD QUARTER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3B8425-9F66-4A57-914D-7B7336687655}" type="slidenum">
              <a:rPr lang="en-US" smtClean="0"/>
              <a:t>8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1200" y="1600201"/>
            <a:ext cx="487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13 General 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Assignment 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sedans were purchased 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a total amount of  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$315,000.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622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Grant performance report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3B8425-9F66-4A57-914D-7B7336687655}" type="slidenum">
              <a:rPr lang="en-US" smtClean="0"/>
              <a:t>9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103" y="177635"/>
            <a:ext cx="6775794" cy="650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920428"/>
      </p:ext>
    </p:extLst>
  </p:cSld>
  <p:clrMapOvr>
    <a:masterClrMapping/>
  </p:clrMapOvr>
</p:sld>
</file>

<file path=ppt/theme/theme1.xml><?xml version="1.0" encoding="utf-8"?>
<a:theme xmlns:a="http://schemas.openxmlformats.org/drawingml/2006/main" name="2_Blank">
  <a:themeElements>
    <a:clrScheme name="COD">
      <a:dk1>
        <a:srgbClr val="002960"/>
      </a:dk1>
      <a:lt1>
        <a:srgbClr val="FFFFFF"/>
      </a:lt1>
      <a:dk2>
        <a:srgbClr val="002960"/>
      </a:dk2>
      <a:lt2>
        <a:srgbClr val="FFFFFF"/>
      </a:lt2>
      <a:accent1>
        <a:srgbClr val="002960"/>
      </a:accent1>
      <a:accent2>
        <a:srgbClr val="91B0FF"/>
      </a:accent2>
      <a:accent3>
        <a:srgbClr val="C7E0FB"/>
      </a:accent3>
      <a:accent4>
        <a:srgbClr val="0E6CD2"/>
      </a:accent4>
      <a:accent5>
        <a:srgbClr val="D8D8D8"/>
      </a:accent5>
      <a:accent6>
        <a:srgbClr val="A5A5A5"/>
      </a:accent6>
      <a:hlink>
        <a:srgbClr val="0066CC"/>
      </a:hlink>
      <a:folHlink>
        <a:srgbClr val="00296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36473</TotalTime>
  <Words>260</Words>
  <Application>Microsoft Office PowerPoint</Application>
  <PresentationFormat>On-screen Show (4:3)</PresentationFormat>
  <Paragraphs>99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MS PGothic</vt:lpstr>
      <vt:lpstr>MS PGothic</vt:lpstr>
      <vt:lpstr>SimSun</vt:lpstr>
      <vt:lpstr>Arial</vt:lpstr>
      <vt:lpstr>Calibri</vt:lpstr>
      <vt:lpstr>Garamond</vt:lpstr>
      <vt:lpstr>2_Blank</vt:lpstr>
      <vt:lpstr>Custom Design</vt:lpstr>
      <vt:lpstr>Worksheet</vt:lpstr>
      <vt:lpstr>PowerPoint Presentation</vt:lpstr>
      <vt:lpstr>                                Reports Submitted for the 1-st Quarter 2020 </vt:lpstr>
      <vt:lpstr>PowerPoint Presentation</vt:lpstr>
      <vt:lpstr>PowerPoint Presentation</vt:lpstr>
      <vt:lpstr>PowerPoint Presentation</vt:lpstr>
      <vt:lpstr>GSD Capital Projects</vt:lpstr>
      <vt:lpstr>                        Forfeiture Activity 3rd  Quarter 2020</vt:lpstr>
      <vt:lpstr>                        VEHICLE PURCHASES-THIRD QUARTER 2020</vt:lpstr>
      <vt:lpstr>Grant performance report</vt:lpstr>
      <vt:lpstr>BOPC Quarterly Reports, First Quarter FY 2020</vt:lpstr>
    </vt:vector>
  </TitlesOfParts>
  <Company>Ernst &amp; Young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 A. Heuer</dc:creator>
  <cp:lastModifiedBy>Robert Brown</cp:lastModifiedBy>
  <cp:revision>1163</cp:revision>
  <cp:lastPrinted>2019-11-15T21:49:47Z</cp:lastPrinted>
  <dcterms:created xsi:type="dcterms:W3CDTF">2014-05-07T19:52:00Z</dcterms:created>
  <dcterms:modified xsi:type="dcterms:W3CDTF">2020-05-29T00:53:49Z</dcterms:modified>
</cp:coreProperties>
</file>