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4"/>
  </p:notesMasterIdLst>
  <p:sldIdLst>
    <p:sldId id="331" r:id="rId2"/>
    <p:sldId id="333" r:id="rId3"/>
    <p:sldId id="332" r:id="rId4"/>
    <p:sldId id="259" r:id="rId5"/>
    <p:sldId id="338" r:id="rId6"/>
    <p:sldId id="286" r:id="rId7"/>
    <p:sldId id="334" r:id="rId8"/>
    <p:sldId id="335" r:id="rId9"/>
    <p:sldId id="351" r:id="rId10"/>
    <p:sldId id="1515" r:id="rId11"/>
    <p:sldId id="360" r:id="rId12"/>
    <p:sldId id="359" r:id="rId13"/>
    <p:sldId id="352" r:id="rId14"/>
    <p:sldId id="348" r:id="rId15"/>
    <p:sldId id="365" r:id="rId16"/>
    <p:sldId id="371" r:id="rId17"/>
    <p:sldId id="1522" r:id="rId18"/>
    <p:sldId id="1518" r:id="rId19"/>
    <p:sldId id="1516" r:id="rId20"/>
    <p:sldId id="256" r:id="rId21"/>
    <p:sldId id="1519" r:id="rId22"/>
    <p:sldId id="361" r:id="rId23"/>
    <p:sldId id="362" r:id="rId24"/>
    <p:sldId id="363" r:id="rId25"/>
    <p:sldId id="364" r:id="rId26"/>
    <p:sldId id="1524" r:id="rId27"/>
    <p:sldId id="1525" r:id="rId28"/>
    <p:sldId id="1526" r:id="rId29"/>
    <p:sldId id="343" r:id="rId30"/>
    <p:sldId id="344" r:id="rId31"/>
    <p:sldId id="356" r:id="rId32"/>
    <p:sldId id="350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itlin Marcon" initials="CM" lastIdx="4" clrIdx="0">
    <p:extLst>
      <p:ext uri="{19B8F6BF-5375-455C-9EA6-DF929625EA0E}">
        <p15:presenceInfo xmlns:p15="http://schemas.microsoft.com/office/powerpoint/2012/main" userId="S-1-5-21-3607713958-4196250548-2859345303-18605" providerId="AD"/>
      </p:ext>
    </p:extLst>
  </p:cmAuthor>
  <p:cmAuthor id="2" name="Stupka, Benjamin" initials="SB" lastIdx="1" clrIdx="1">
    <p:extLst>
      <p:ext uri="{19B8F6BF-5375-455C-9EA6-DF929625EA0E}">
        <p15:presenceInfo xmlns:p15="http://schemas.microsoft.com/office/powerpoint/2012/main" userId="S-1-5-21-527237240-1500820517-725345543-54339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8F8F8"/>
    <a:srgbClr val="23A696"/>
    <a:srgbClr val="024748"/>
    <a:srgbClr val="0044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280" autoAdjust="0"/>
    <p:restoredTop sz="93655" autoAdjust="0"/>
  </p:normalViewPr>
  <p:slideViewPr>
    <p:cSldViewPr snapToGrid="0" showGuides="1">
      <p:cViewPr varScale="1">
        <p:scale>
          <a:sx n="77" d="100"/>
          <a:sy n="77" d="100"/>
        </p:scale>
        <p:origin x="72" y="2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baseline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Number of Crashes</a:t>
            </a:r>
          </a:p>
          <a:p>
            <a:pPr>
              <a:defRPr sz="3200" b="1">
                <a:solidFill>
                  <a:schemeClr val="accent1">
                    <a:lumMod val="50000"/>
                  </a:schemeClr>
                </a:solidFill>
              </a:defRPr>
            </a:pPr>
            <a:r>
              <a:rPr lang="en-US" sz="4800" b="1" dirty="0">
                <a:solidFill>
                  <a:schemeClr val="accent4">
                    <a:lumMod val="75000"/>
                  </a:schemeClr>
                </a:solidFill>
              </a:rPr>
              <a:t>471</a:t>
            </a:r>
          </a:p>
        </c:rich>
      </c:tx>
      <c:layout>
        <c:manualLayout>
          <c:xMode val="edge"/>
          <c:yMode val="edge"/>
          <c:x val="0.13070513863596975"/>
          <c:y val="0.1872418632182659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baseline="0">
              <a:solidFill>
                <a:schemeClr val="accent1">
                  <a:lumMod val="50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20"/>
      <c:rotY val="20"/>
      <c:rAngAx val="0"/>
      <c:perspective val="2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7764299918637724"/>
          <c:w val="0.9501912597420451"/>
          <c:h val="0.62060308400710318"/>
        </c:manualLayout>
      </c:layout>
      <c:bar3DChart>
        <c:barDir val="col"/>
        <c:grouping val="stack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Sheet1!$B$3:$B$12</c:f>
              <c:numCache>
                <c:formatCode>General</c:formatCod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cat>
          <c:val>
            <c:numRef>
              <c:f>Sheet1!$C$3:$C$12</c:f>
              <c:numCache>
                <c:formatCode>General</c:formatCode>
                <c:ptCount val="10"/>
                <c:pt idx="0">
                  <c:v>48</c:v>
                </c:pt>
                <c:pt idx="1">
                  <c:v>49</c:v>
                </c:pt>
                <c:pt idx="2">
                  <c:v>38</c:v>
                </c:pt>
                <c:pt idx="3">
                  <c:v>36</c:v>
                </c:pt>
                <c:pt idx="4">
                  <c:v>42</c:v>
                </c:pt>
                <c:pt idx="5">
                  <c:v>33</c:v>
                </c:pt>
                <c:pt idx="6">
                  <c:v>43</c:v>
                </c:pt>
                <c:pt idx="7">
                  <c:v>72</c:v>
                </c:pt>
                <c:pt idx="8">
                  <c:v>61</c:v>
                </c:pt>
                <c:pt idx="9">
                  <c:v>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453-4289-92BE-AC80AB7E6E4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1"/>
        <c:shape val="box"/>
        <c:axId val="193128776"/>
        <c:axId val="193130344"/>
        <c:axId val="0"/>
      </c:bar3DChart>
      <c:catAx>
        <c:axId val="193128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130344"/>
        <c:crosses val="autoZero"/>
        <c:auto val="1"/>
        <c:lblAlgn val="ctr"/>
        <c:lblOffset val="100"/>
        <c:noMultiLvlLbl val="0"/>
      </c:catAx>
      <c:valAx>
        <c:axId val="1931303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93128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6DAFD6-8F30-4B00-8258-4A299C3AAE42}" type="datetimeFigureOut">
              <a:rPr lang="en-US" smtClean="0"/>
              <a:t>10/14/2019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71EDDE-1813-4FAD-9487-AE5663A41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121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1EDDE-1813-4FAD-9487-AE5663A411D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816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1EDDE-1813-4FAD-9487-AE5663A411D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745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228600" y="6172200"/>
            <a:ext cx="11731752" cy="457200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000" b="0">
                <a:solidFill>
                  <a:srgbClr val="23A69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0A78D0-7B40-4006-A74F-B856EFFEF7A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122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35DC0-302B-43C5-BDE5-6E6FE44C9F8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FBF0F-B242-423A-BEDA-C0B6844C7D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867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72B2E9-2957-3D4F-A111-E508BB73DB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E60EEF3-3E72-8D43-804C-A425148749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4FBC154-391A-425A-B7C5-0E5AC1E0C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933EA7-A640-4469-8D08-56F87F236AD4}" type="datetimeFigureOut">
              <a:rPr lang="en-US"/>
              <a:pPr>
                <a:defRPr/>
              </a:pPr>
              <a:t>10/14/2019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4090210-1F83-4EF0-A737-9F795AA24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08DFFA3-9503-488E-8694-A70905329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D0601-2D6C-4480-A9A0-E5CB51BE02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283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 preferRelativeResize="0">
            <a:picLocks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172200"/>
            <a:ext cx="365760" cy="45720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228600" y="6172200"/>
            <a:ext cx="11731752" cy="457200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000" b="0">
                <a:solidFill>
                  <a:srgbClr val="23A69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0A78D0-7B40-4006-A74F-B856EFFEF7A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395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8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detroitmi.gov/departments/department-public-works/complete-streets/streetscape-program" TargetMode="Externa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hyperlink" Target="http://www.detroitmi.gov/" TargetMode="External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microsoft.com/office/2007/relationships/hdphoto" Target="../media/hdphoto2.wdp"/><Relationship Id="rId18" Type="http://schemas.openxmlformats.org/officeDocument/2006/relationships/image" Target="../media/image21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6.jpeg"/><Relationship Id="rId17" Type="http://schemas.openxmlformats.org/officeDocument/2006/relationships/image" Target="../media/image20.jpg"/><Relationship Id="rId2" Type="http://schemas.openxmlformats.org/officeDocument/2006/relationships/image" Target="../media/image7.jpeg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5.jpeg"/><Relationship Id="rId5" Type="http://schemas.openxmlformats.org/officeDocument/2006/relationships/image" Target="../media/image10.jpeg"/><Relationship Id="rId15" Type="http://schemas.openxmlformats.org/officeDocument/2006/relationships/image" Target="../media/image18.jpeg"/><Relationship Id="rId10" Type="http://schemas.microsoft.com/office/2007/relationships/hdphoto" Target="../media/hdphoto1.wdp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n aerial view of a city&#10;&#10;Description automatically generated">
            <a:extLst>
              <a:ext uri="{FF2B5EF4-FFF2-40B4-BE49-F238E27FC236}">
                <a16:creationId xmlns:a16="http://schemas.microsoft.com/office/drawing/2014/main" xmlns="" id="{4B6CBCE8-B04B-48CF-B577-687570ABF7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03"/>
          <a:stretch/>
        </p:blipFill>
        <p:spPr>
          <a:xfrm>
            <a:off x="-1524" y="-55169"/>
            <a:ext cx="12193524" cy="691316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0A78D0-7B40-4006-A74F-B856EFFEF7A8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D36B8AC-D586-48C8-9B8C-E4862682B37A}"/>
              </a:ext>
            </a:extLst>
          </p:cNvPr>
          <p:cNvSpPr/>
          <p:nvPr/>
        </p:nvSpPr>
        <p:spPr>
          <a:xfrm>
            <a:off x="-1524" y="-55169"/>
            <a:ext cx="3284655" cy="6920543"/>
          </a:xfrm>
          <a:prstGeom prst="rect">
            <a:avLst/>
          </a:prstGeom>
          <a:solidFill>
            <a:srgbClr val="00B0F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72BE749-A2F9-49B6-B266-BE95EEC62540}"/>
              </a:ext>
            </a:extLst>
          </p:cNvPr>
          <p:cNvSpPr txBox="1"/>
          <p:nvPr/>
        </p:nvSpPr>
        <p:spPr>
          <a:xfrm>
            <a:off x="209911" y="-31154"/>
            <a:ext cx="53462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rial Black" panose="020B0A04020102020204" pitchFamily="34" charset="0"/>
              </a:rPr>
              <a:t>DEXTER </a:t>
            </a:r>
          </a:p>
          <a:p>
            <a:r>
              <a:rPr lang="en-US" sz="4800" dirty="0">
                <a:solidFill>
                  <a:schemeClr val="bg1"/>
                </a:solidFill>
                <a:latin typeface="Arial Black" panose="020B0A04020102020204" pitchFamily="34" charset="0"/>
              </a:rPr>
              <a:t>AVENUE </a:t>
            </a:r>
          </a:p>
          <a:p>
            <a:r>
              <a:rPr lang="en-US" sz="48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B6902E16-1F8D-41F1-99F7-E5FB363F3C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11" y="5196533"/>
            <a:ext cx="1252190" cy="143286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17240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A close up of a map&#10;&#10;Description automatically generated">
            <a:extLst>
              <a:ext uri="{FF2B5EF4-FFF2-40B4-BE49-F238E27FC236}">
                <a16:creationId xmlns:a16="http://schemas.microsoft.com/office/drawing/2014/main" xmlns="" id="{323DC3FB-ABD1-4DE4-ADC1-F81C694D0B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503" y="0"/>
            <a:ext cx="3809999" cy="6857999"/>
          </a:xfrm>
          <a:prstGeom prst="rect">
            <a:avLst/>
          </a:prstGeom>
        </p:spPr>
      </p:pic>
      <p:sp>
        <p:nvSpPr>
          <p:cNvPr id="51" name="Oval 50">
            <a:extLst>
              <a:ext uri="{FF2B5EF4-FFF2-40B4-BE49-F238E27FC236}">
                <a16:creationId xmlns:a16="http://schemas.microsoft.com/office/drawing/2014/main" xmlns="" id="{5CA4F100-3D5B-4A33-883C-32B12D658AB0}"/>
              </a:ext>
            </a:extLst>
          </p:cNvPr>
          <p:cNvSpPr/>
          <p:nvPr/>
        </p:nvSpPr>
        <p:spPr>
          <a:xfrm>
            <a:off x="5186519" y="2491150"/>
            <a:ext cx="437692" cy="43769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AB565186-8486-4AA2-839E-70189778539B}"/>
              </a:ext>
            </a:extLst>
          </p:cNvPr>
          <p:cNvSpPr/>
          <p:nvPr/>
        </p:nvSpPr>
        <p:spPr>
          <a:xfrm>
            <a:off x="5226779" y="4995236"/>
            <a:ext cx="437692" cy="43769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0F73E36-5EAD-4B11-AA3B-140EA6740C6D}"/>
              </a:ext>
            </a:extLst>
          </p:cNvPr>
          <p:cNvSpPr/>
          <p:nvPr/>
        </p:nvSpPr>
        <p:spPr>
          <a:xfrm>
            <a:off x="0" y="5906829"/>
            <a:ext cx="850605" cy="9511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" y="-41917"/>
            <a:ext cx="2644502" cy="689991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32C6F29C-03C3-4BEC-80FE-4414065F3F51}"/>
              </a:ext>
            </a:extLst>
          </p:cNvPr>
          <p:cNvCxnSpPr>
            <a:cxnSpLocks/>
          </p:cNvCxnSpPr>
          <p:nvPr/>
        </p:nvCxnSpPr>
        <p:spPr>
          <a:xfrm>
            <a:off x="4604437" y="3824941"/>
            <a:ext cx="75398" cy="2790544"/>
          </a:xfrm>
          <a:prstGeom prst="line">
            <a:avLst/>
          </a:prstGeom>
          <a:ln w="203200">
            <a:solidFill>
              <a:srgbClr val="0070C0"/>
            </a:solidFill>
            <a:headEnd type="non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74853745-2073-437E-8C23-A3E440322097}"/>
              </a:ext>
            </a:extLst>
          </p:cNvPr>
          <p:cNvCxnSpPr>
            <a:cxnSpLocks/>
          </p:cNvCxnSpPr>
          <p:nvPr/>
        </p:nvCxnSpPr>
        <p:spPr>
          <a:xfrm flipV="1">
            <a:off x="4498339" y="-41917"/>
            <a:ext cx="0" cy="1128448"/>
          </a:xfrm>
          <a:prstGeom prst="straightConnector1">
            <a:avLst/>
          </a:prstGeom>
          <a:ln w="203200">
            <a:solidFill>
              <a:srgbClr val="0070C0"/>
            </a:solidFill>
            <a:headEnd type="none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090B8CE1-4B0A-4B6C-82E7-DB0B40D17293}"/>
              </a:ext>
            </a:extLst>
          </p:cNvPr>
          <p:cNvCxnSpPr>
            <a:cxnSpLocks/>
          </p:cNvCxnSpPr>
          <p:nvPr/>
        </p:nvCxnSpPr>
        <p:spPr>
          <a:xfrm>
            <a:off x="4498339" y="1086531"/>
            <a:ext cx="106098" cy="2738410"/>
          </a:xfrm>
          <a:prstGeom prst="straightConnector1">
            <a:avLst/>
          </a:prstGeom>
          <a:ln w="203200">
            <a:solidFill>
              <a:schemeClr val="bg2">
                <a:lumMod val="2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37BA87A-D5BF-4DB6-8438-DB7BC686797A}"/>
              </a:ext>
            </a:extLst>
          </p:cNvPr>
          <p:cNvSpPr txBox="1"/>
          <p:nvPr/>
        </p:nvSpPr>
        <p:spPr>
          <a:xfrm rot="16044274">
            <a:off x="3147337" y="2458381"/>
            <a:ext cx="1859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DEXTER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F7256C25-10E5-4DCC-B56F-58D5B5649736}"/>
              </a:ext>
            </a:extLst>
          </p:cNvPr>
          <p:cNvSpPr txBox="1"/>
          <p:nvPr/>
        </p:nvSpPr>
        <p:spPr>
          <a:xfrm>
            <a:off x="4303134" y="4894319"/>
            <a:ext cx="22849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 </a:t>
            </a:r>
          </a:p>
          <a:p>
            <a:pPr algn="ctr"/>
            <a:r>
              <a:rPr lang="en-US" sz="3200" b="1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LANES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8FFE9529-8BAE-4E19-B936-ECEB7AD1CE5F}"/>
              </a:ext>
            </a:extLst>
          </p:cNvPr>
          <p:cNvSpPr txBox="1"/>
          <p:nvPr/>
        </p:nvSpPr>
        <p:spPr>
          <a:xfrm>
            <a:off x="4262874" y="2428790"/>
            <a:ext cx="22849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5 </a:t>
            </a:r>
          </a:p>
          <a:p>
            <a:pPr algn="ctr"/>
            <a:r>
              <a:rPr lang="en-US" sz="3200" b="1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LANES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ECA95226-A152-4A1F-85A8-074CE565D9CF}"/>
              </a:ext>
            </a:extLst>
          </p:cNvPr>
          <p:cNvSpPr/>
          <p:nvPr/>
        </p:nvSpPr>
        <p:spPr>
          <a:xfrm rot="21438201">
            <a:off x="4287948" y="1089885"/>
            <a:ext cx="482870" cy="1077218"/>
          </a:xfrm>
          <a:prstGeom prst="rect">
            <a:avLst/>
          </a:prstGeom>
          <a:solidFill>
            <a:srgbClr val="C0000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xmlns="" id="{0029096A-F848-4C8F-ADA3-7E4DAFD3B458}"/>
              </a:ext>
            </a:extLst>
          </p:cNvPr>
          <p:cNvSpPr/>
          <p:nvPr/>
        </p:nvSpPr>
        <p:spPr>
          <a:xfrm>
            <a:off x="5134932" y="106526"/>
            <a:ext cx="437692" cy="43769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86131FD6-5277-40A4-864F-50884C2E4C4C}"/>
              </a:ext>
            </a:extLst>
          </p:cNvPr>
          <p:cNvSpPr txBox="1"/>
          <p:nvPr/>
        </p:nvSpPr>
        <p:spPr>
          <a:xfrm>
            <a:off x="4211287" y="5609"/>
            <a:ext cx="22849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 </a:t>
            </a:r>
          </a:p>
          <a:p>
            <a:pPr algn="ctr"/>
            <a:r>
              <a:rPr lang="en-US" sz="3200" b="1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LANES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6B7F66E1-C034-4540-9B44-1343AC3DBE4F}"/>
              </a:ext>
            </a:extLst>
          </p:cNvPr>
          <p:cNvSpPr txBox="1"/>
          <p:nvPr/>
        </p:nvSpPr>
        <p:spPr>
          <a:xfrm>
            <a:off x="5287490" y="3605988"/>
            <a:ext cx="1850065" cy="382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CHICAGO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58725429-666D-4A48-8A9E-5A7BEAE64428}"/>
              </a:ext>
            </a:extLst>
          </p:cNvPr>
          <p:cNvSpPr txBox="1"/>
          <p:nvPr/>
        </p:nvSpPr>
        <p:spPr>
          <a:xfrm>
            <a:off x="5165944" y="901113"/>
            <a:ext cx="1850065" cy="382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DAVIDSON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443CB3E3-B4BF-4CDB-961F-F55CA050FBCA}"/>
              </a:ext>
            </a:extLst>
          </p:cNvPr>
          <p:cNvSpPr txBox="1"/>
          <p:nvPr/>
        </p:nvSpPr>
        <p:spPr>
          <a:xfrm>
            <a:off x="228600" y="150951"/>
            <a:ext cx="273918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Dexter</a:t>
            </a:r>
          </a:p>
          <a:p>
            <a:r>
              <a:rPr lang="en-US" sz="4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Road</a:t>
            </a:r>
          </a:p>
          <a:p>
            <a:r>
              <a:rPr lang="en-US" sz="4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Lanes</a:t>
            </a:r>
          </a:p>
        </p:txBody>
      </p:sp>
      <p:pic>
        <p:nvPicPr>
          <p:cNvPr id="58" name="Picture 57" descr="A street scene with focus on the side of a road&#10;&#10;Description automatically generated">
            <a:extLst>
              <a:ext uri="{FF2B5EF4-FFF2-40B4-BE49-F238E27FC236}">
                <a16:creationId xmlns:a16="http://schemas.microsoft.com/office/drawing/2014/main" xmlns="" id="{0535E512-47F0-475A-9DBC-40827CC216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1" t="25236" r="35728" b="9633"/>
          <a:stretch/>
        </p:blipFill>
        <p:spPr>
          <a:xfrm>
            <a:off x="6454502" y="3658280"/>
            <a:ext cx="5767441" cy="2652517"/>
          </a:xfrm>
          <a:prstGeom prst="rect">
            <a:avLst/>
          </a:prstGeom>
        </p:spPr>
      </p:pic>
      <p:pic>
        <p:nvPicPr>
          <p:cNvPr id="60" name="Picture 59" descr="An empty road&#10;&#10;Description automatically generated">
            <a:extLst>
              <a:ext uri="{FF2B5EF4-FFF2-40B4-BE49-F238E27FC236}">
                <a16:creationId xmlns:a16="http://schemas.microsoft.com/office/drawing/2014/main" xmlns="" id="{97CC0F26-F4E2-4EE1-B3DC-3DDD1280A8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9" t="46210" r="44346"/>
          <a:stretch/>
        </p:blipFill>
        <p:spPr>
          <a:xfrm>
            <a:off x="6458273" y="522307"/>
            <a:ext cx="5767441" cy="2464270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F401C51A-0D0D-446F-98A0-D8CDD503AA92}"/>
              </a:ext>
            </a:extLst>
          </p:cNvPr>
          <p:cNvSpPr txBox="1"/>
          <p:nvPr/>
        </p:nvSpPr>
        <p:spPr>
          <a:xfrm>
            <a:off x="7916820" y="5612973"/>
            <a:ext cx="23643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  LANES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C54B2080-8783-4217-ADA9-9F9309B99F7B}"/>
              </a:ext>
            </a:extLst>
          </p:cNvPr>
          <p:cNvSpPr txBox="1"/>
          <p:nvPr/>
        </p:nvSpPr>
        <p:spPr>
          <a:xfrm>
            <a:off x="7916820" y="2217136"/>
            <a:ext cx="23643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5  LANES</a:t>
            </a:r>
          </a:p>
        </p:txBody>
      </p:sp>
    </p:spTree>
    <p:extLst>
      <p:ext uri="{BB962C8B-B14F-4D97-AF65-F5344CB8AC3E}">
        <p14:creationId xmlns:p14="http://schemas.microsoft.com/office/powerpoint/2010/main" val="3004683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0F73E36-5EAD-4B11-AA3B-140EA6740C6D}"/>
              </a:ext>
            </a:extLst>
          </p:cNvPr>
          <p:cNvSpPr/>
          <p:nvPr/>
        </p:nvSpPr>
        <p:spPr>
          <a:xfrm>
            <a:off x="0" y="5906830"/>
            <a:ext cx="850605" cy="9511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car parked on the side of a road&#10;&#10;Description automatically generated">
            <a:extLst>
              <a:ext uri="{FF2B5EF4-FFF2-40B4-BE49-F238E27FC236}">
                <a16:creationId xmlns:a16="http://schemas.microsoft.com/office/drawing/2014/main" xmlns="" id="{87665699-C5DD-4118-91C6-F0B2774D6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9" r="13369"/>
          <a:stretch/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331FE11-2707-460C-9DDE-9B3FA420A281}"/>
              </a:ext>
            </a:extLst>
          </p:cNvPr>
          <p:cNvSpPr/>
          <p:nvPr/>
        </p:nvSpPr>
        <p:spPr>
          <a:xfrm>
            <a:off x="347452" y="2496440"/>
            <a:ext cx="5114914" cy="535346"/>
          </a:xfrm>
          <a:prstGeom prst="rect">
            <a:avLst/>
          </a:prstGeom>
          <a:solidFill>
            <a:srgbClr val="00B0F0">
              <a:alpha val="81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3EA9583-242A-45FB-9CAD-42F2DF4C6077}"/>
              </a:ext>
            </a:extLst>
          </p:cNvPr>
          <p:cNvSpPr/>
          <p:nvPr/>
        </p:nvSpPr>
        <p:spPr>
          <a:xfrm>
            <a:off x="0" y="-1"/>
            <a:ext cx="12192000" cy="1071341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72BE749-A2F9-49B6-B266-BE95EEC62540}"/>
              </a:ext>
            </a:extLst>
          </p:cNvPr>
          <p:cNvSpPr txBox="1"/>
          <p:nvPr/>
        </p:nvSpPr>
        <p:spPr>
          <a:xfrm>
            <a:off x="0" y="176266"/>
            <a:ext cx="111773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Road Capacity: 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Avg. Number of Cars per Day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A9D12F7-7DED-4634-B490-6E58CDAD1127}"/>
              </a:ext>
            </a:extLst>
          </p:cNvPr>
          <p:cNvSpPr txBox="1"/>
          <p:nvPr/>
        </p:nvSpPr>
        <p:spPr>
          <a:xfrm>
            <a:off x="347433" y="2167210"/>
            <a:ext cx="51825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/>
          </a:p>
          <a:p>
            <a:r>
              <a:rPr lang="en-US" sz="2800" b="1" u="sng" dirty="0">
                <a:solidFill>
                  <a:srgbClr val="FFFFFF"/>
                </a:solidFill>
              </a:rPr>
              <a:t>Sept. 24-25, 2019</a:t>
            </a:r>
            <a:r>
              <a:rPr lang="en-US" sz="2800" b="1" dirty="0">
                <a:solidFill>
                  <a:srgbClr val="FFFFFF"/>
                </a:solidFill>
              </a:rPr>
              <a:t>:</a:t>
            </a:r>
            <a:r>
              <a:rPr lang="en-US" sz="2800" dirty="0">
                <a:solidFill>
                  <a:srgbClr val="FFFFFF"/>
                </a:solidFill>
              </a:rPr>
              <a:t>  </a:t>
            </a:r>
            <a:r>
              <a:rPr lang="en-US" i="1" dirty="0">
                <a:solidFill>
                  <a:srgbClr val="FFFFFF"/>
                </a:solidFill>
              </a:rPr>
              <a:t>MIOVISION CAMERAS</a:t>
            </a:r>
            <a:r>
              <a:rPr lang="en-US" dirty="0"/>
              <a:t>	</a:t>
            </a:r>
            <a:r>
              <a:rPr lang="en-US" sz="1600" dirty="0"/>
              <a:t>		</a:t>
            </a:r>
          </a:p>
          <a:p>
            <a:r>
              <a:rPr lang="en-US" sz="2000" b="1" dirty="0"/>
              <a:t>Davison St. to Fullerton Ave. </a:t>
            </a:r>
          </a:p>
          <a:p>
            <a:r>
              <a:rPr lang="en-US" sz="2000" dirty="0"/>
              <a:t>		Northbound 		  4,900 Cars </a:t>
            </a:r>
          </a:p>
          <a:p>
            <a:r>
              <a:rPr lang="en-US" sz="2000" dirty="0"/>
              <a:t>		Southbound 		  5,600 Cars</a:t>
            </a:r>
          </a:p>
          <a:p>
            <a:r>
              <a:rPr lang="en-US" sz="2000" dirty="0"/>
              <a:t>		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TOTAL			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10,500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 Cars </a:t>
            </a:r>
            <a:r>
              <a:rPr lang="en-US" sz="2000" dirty="0"/>
              <a:t>			</a:t>
            </a:r>
          </a:p>
          <a:p>
            <a:r>
              <a:rPr lang="en-US" sz="2000" dirty="0"/>
              <a:t>	</a:t>
            </a:r>
            <a:r>
              <a:rPr lang="en-US" sz="2000" b="1" dirty="0"/>
              <a:t>Fullerton Ave. to Sturtevant St.</a:t>
            </a:r>
          </a:p>
          <a:p>
            <a:r>
              <a:rPr lang="en-US" sz="2000" dirty="0"/>
              <a:t>		Northbound 		  5,400 Cars </a:t>
            </a:r>
          </a:p>
          <a:p>
            <a:r>
              <a:rPr lang="en-US" sz="2000" dirty="0"/>
              <a:t>		Southbound 		  5,400 Cars</a:t>
            </a:r>
          </a:p>
          <a:p>
            <a:r>
              <a:rPr lang="en-US" sz="2000" dirty="0"/>
              <a:t>		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TOTAL 			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10,800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 Cars</a:t>
            </a:r>
            <a:r>
              <a:rPr lang="en-US" sz="2000" dirty="0"/>
              <a:t>	</a:t>
            </a:r>
            <a:r>
              <a:rPr lang="en-US" sz="3200" b="1" dirty="0"/>
              <a:t>				</a:t>
            </a:r>
            <a:r>
              <a:rPr lang="en-US" sz="3200" b="1" dirty="0">
                <a:solidFill>
                  <a:schemeClr val="bg1"/>
                </a:solidFill>
              </a:rPr>
              <a:t>							 			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C17C10A-20F4-4C9D-8314-50399CC69A6E}"/>
              </a:ext>
            </a:extLst>
          </p:cNvPr>
          <p:cNvSpPr/>
          <p:nvPr/>
        </p:nvSpPr>
        <p:spPr>
          <a:xfrm>
            <a:off x="347445" y="3227703"/>
            <a:ext cx="5114914" cy="3018884"/>
          </a:xfrm>
          <a:prstGeom prst="rect">
            <a:avLst/>
          </a:prstGeom>
          <a:solidFill>
            <a:srgbClr val="00B0F0">
              <a:alpha val="2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1A08091-332D-4DC3-8625-C076F1D558F1}"/>
              </a:ext>
            </a:extLst>
          </p:cNvPr>
          <p:cNvSpPr/>
          <p:nvPr/>
        </p:nvSpPr>
        <p:spPr>
          <a:xfrm>
            <a:off x="13105354" y="2496440"/>
            <a:ext cx="4767472" cy="535346"/>
          </a:xfrm>
          <a:prstGeom prst="rect">
            <a:avLst/>
          </a:prstGeom>
          <a:solidFill>
            <a:srgbClr val="00B0F0">
              <a:alpha val="81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5E83BF2-8273-4085-B4E6-7D3CA7D69CEC}"/>
              </a:ext>
            </a:extLst>
          </p:cNvPr>
          <p:cNvSpPr/>
          <p:nvPr/>
        </p:nvSpPr>
        <p:spPr>
          <a:xfrm>
            <a:off x="13105347" y="3227703"/>
            <a:ext cx="4767473" cy="3018884"/>
          </a:xfrm>
          <a:prstGeom prst="rect">
            <a:avLst/>
          </a:prstGeom>
          <a:solidFill>
            <a:srgbClr val="00B0F0">
              <a:alpha val="2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B4E3863-7D5C-4825-8BBB-9950683C2150}"/>
              </a:ext>
            </a:extLst>
          </p:cNvPr>
          <p:cNvSpPr txBox="1"/>
          <p:nvPr/>
        </p:nvSpPr>
        <p:spPr>
          <a:xfrm>
            <a:off x="13105342" y="2167210"/>
            <a:ext cx="4767472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/>
          </a:p>
          <a:p>
            <a:r>
              <a:rPr lang="en-US" sz="2800" b="1" u="sng" dirty="0">
                <a:solidFill>
                  <a:srgbClr val="FFFFFF"/>
                </a:solidFill>
              </a:rPr>
              <a:t>2039</a:t>
            </a:r>
            <a:r>
              <a:rPr lang="en-US" sz="2800" b="1" dirty="0">
                <a:solidFill>
                  <a:srgbClr val="FFFFFF"/>
                </a:solidFill>
              </a:rPr>
              <a:t>:</a:t>
            </a:r>
            <a:r>
              <a:rPr lang="en-US" sz="2800" dirty="0">
                <a:solidFill>
                  <a:srgbClr val="FFFFFF"/>
                </a:solidFill>
              </a:rPr>
              <a:t>  </a:t>
            </a:r>
            <a:r>
              <a:rPr lang="en-US" sz="2800" i="1" dirty="0">
                <a:solidFill>
                  <a:srgbClr val="FFFFFF"/>
                </a:solidFill>
              </a:rPr>
              <a:t> </a:t>
            </a:r>
            <a:r>
              <a:rPr lang="en-US" i="1" dirty="0">
                <a:solidFill>
                  <a:srgbClr val="FFFFFF"/>
                </a:solidFill>
              </a:rPr>
              <a:t>ESTIMATED FUTURE</a:t>
            </a:r>
            <a:r>
              <a:rPr lang="en-US" sz="2000" dirty="0"/>
              <a:t>		</a:t>
            </a:r>
          </a:p>
          <a:p>
            <a:r>
              <a:rPr lang="en-US" sz="2000" dirty="0"/>
              <a:t>	</a:t>
            </a:r>
          </a:p>
          <a:p>
            <a:r>
              <a:rPr lang="en-US" sz="2000" b="1" dirty="0"/>
              <a:t>Davison St. to Fullerton Ave. </a:t>
            </a:r>
          </a:p>
          <a:p>
            <a:r>
              <a:rPr lang="en-US" sz="2000" dirty="0"/>
              <a:t>		Northbound 		  5,300 Cars </a:t>
            </a:r>
          </a:p>
          <a:p>
            <a:r>
              <a:rPr lang="en-US" sz="2000" dirty="0"/>
              <a:t>		Southbound 		  6,100 Cars</a:t>
            </a:r>
          </a:p>
          <a:p>
            <a:r>
              <a:rPr lang="en-US" sz="2000" dirty="0"/>
              <a:t>		</a:t>
            </a:r>
            <a:r>
              <a:rPr lang="en-US" sz="2000" b="1" dirty="0">
                <a:solidFill>
                  <a:srgbClr val="0070C0"/>
                </a:solidFill>
              </a:rPr>
              <a:t>TOTAL			</a:t>
            </a:r>
            <a:r>
              <a:rPr lang="en-US" sz="2400" b="1" dirty="0">
                <a:solidFill>
                  <a:srgbClr val="0070C0"/>
                </a:solidFill>
              </a:rPr>
              <a:t>11,400</a:t>
            </a:r>
            <a:r>
              <a:rPr lang="en-US" sz="2000" b="1" dirty="0">
                <a:solidFill>
                  <a:srgbClr val="0070C0"/>
                </a:solidFill>
              </a:rPr>
              <a:t> Cars </a:t>
            </a:r>
            <a:r>
              <a:rPr lang="en-US" sz="2000" dirty="0"/>
              <a:t>			</a:t>
            </a:r>
          </a:p>
          <a:p>
            <a:r>
              <a:rPr lang="en-US" sz="2000" dirty="0"/>
              <a:t>	</a:t>
            </a:r>
            <a:r>
              <a:rPr lang="en-US" sz="2000" b="1" dirty="0"/>
              <a:t>Fullerton Ave. to Sturtevant St.</a:t>
            </a:r>
          </a:p>
          <a:p>
            <a:r>
              <a:rPr lang="en-US" sz="2000" dirty="0"/>
              <a:t>		Northbound 		  5,800 Cars </a:t>
            </a:r>
          </a:p>
          <a:p>
            <a:r>
              <a:rPr lang="en-US" sz="2000" dirty="0"/>
              <a:t>		Southbound 		  5,800 Cars</a:t>
            </a:r>
          </a:p>
          <a:p>
            <a:r>
              <a:rPr lang="en-US" sz="2000" dirty="0"/>
              <a:t>		</a:t>
            </a:r>
            <a:r>
              <a:rPr lang="en-US" sz="2000" b="1" dirty="0">
                <a:solidFill>
                  <a:srgbClr val="0070C0"/>
                </a:solidFill>
              </a:rPr>
              <a:t>TOTAL 			</a:t>
            </a:r>
            <a:r>
              <a:rPr lang="en-US" sz="2400" b="1" dirty="0">
                <a:solidFill>
                  <a:srgbClr val="0070C0"/>
                </a:solidFill>
              </a:rPr>
              <a:t>11,600</a:t>
            </a:r>
            <a:r>
              <a:rPr lang="en-US" sz="2000" b="1" dirty="0">
                <a:solidFill>
                  <a:srgbClr val="0070C0"/>
                </a:solidFill>
              </a:rPr>
              <a:t> Cars</a:t>
            </a:r>
            <a:r>
              <a:rPr lang="en-US" sz="2000" dirty="0"/>
              <a:t>	</a:t>
            </a:r>
            <a:r>
              <a:rPr lang="en-US" sz="3200" b="1" dirty="0"/>
              <a:t>				</a:t>
            </a:r>
            <a:r>
              <a:rPr lang="en-US" sz="3200" b="1" dirty="0">
                <a:solidFill>
                  <a:schemeClr val="bg1"/>
                </a:solidFill>
              </a:rPr>
              <a:t>							 			</a:t>
            </a:r>
          </a:p>
        </p:txBody>
      </p:sp>
    </p:spTree>
    <p:extLst>
      <p:ext uri="{BB962C8B-B14F-4D97-AF65-F5344CB8AC3E}">
        <p14:creationId xmlns:p14="http://schemas.microsoft.com/office/powerpoint/2010/main" val="1868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small town street&#10;&#10;Description automatically generated">
            <a:extLst>
              <a:ext uri="{FF2B5EF4-FFF2-40B4-BE49-F238E27FC236}">
                <a16:creationId xmlns:a16="http://schemas.microsoft.com/office/drawing/2014/main" xmlns="" id="{CEA37418-603F-47EE-A329-EF63ABDD93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7" t="43556" r="29884"/>
          <a:stretch/>
        </p:blipFill>
        <p:spPr>
          <a:xfrm>
            <a:off x="6341719" y="4384608"/>
            <a:ext cx="5850282" cy="2473742"/>
          </a:xfrm>
          <a:prstGeom prst="rect">
            <a:avLst/>
          </a:prstGeom>
        </p:spPr>
      </p:pic>
      <p:pic>
        <p:nvPicPr>
          <p:cNvPr id="17" name="Picture 16" descr="A building on the side of a road&#10;&#10;Description automatically generated">
            <a:extLst>
              <a:ext uri="{FF2B5EF4-FFF2-40B4-BE49-F238E27FC236}">
                <a16:creationId xmlns:a16="http://schemas.microsoft.com/office/drawing/2014/main" xmlns="" id="{C0B9385E-5019-4DD9-B5F6-79D371CD2F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3" t="45267" r="31220" b="6922"/>
          <a:stretch/>
        </p:blipFill>
        <p:spPr>
          <a:xfrm>
            <a:off x="6341720" y="1335145"/>
            <a:ext cx="5839648" cy="266421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0F73E36-5EAD-4B11-AA3B-140EA6740C6D}"/>
              </a:ext>
            </a:extLst>
          </p:cNvPr>
          <p:cNvSpPr/>
          <p:nvPr/>
        </p:nvSpPr>
        <p:spPr>
          <a:xfrm>
            <a:off x="0" y="5906830"/>
            <a:ext cx="850605" cy="9511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house that has a sign on the side of a road&#10;&#10;Description automatically generated">
            <a:extLst>
              <a:ext uri="{FF2B5EF4-FFF2-40B4-BE49-F238E27FC236}">
                <a16:creationId xmlns:a16="http://schemas.microsoft.com/office/drawing/2014/main" xmlns="" id="{9F051733-9FD9-452B-84F8-CF3D396872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9" t="31421" r="27994" b="7137"/>
          <a:stretch/>
        </p:blipFill>
        <p:spPr>
          <a:xfrm>
            <a:off x="0" y="4394807"/>
            <a:ext cx="6119391" cy="2463193"/>
          </a:xfrm>
          <a:prstGeom prst="rect">
            <a:avLst/>
          </a:prstGeom>
        </p:spPr>
      </p:pic>
      <p:pic>
        <p:nvPicPr>
          <p:cNvPr id="3" name="Picture 2" descr="A car is lined up on the side of a road&#10;&#10;Description automatically generated">
            <a:extLst>
              <a:ext uri="{FF2B5EF4-FFF2-40B4-BE49-F238E27FC236}">
                <a16:creationId xmlns:a16="http://schemas.microsoft.com/office/drawing/2014/main" xmlns="" id="{2E9520F0-797E-436C-8CA4-58790C33B6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8" t="34427" r="39476"/>
          <a:stretch/>
        </p:blipFill>
        <p:spPr>
          <a:xfrm>
            <a:off x="-17722" y="1356970"/>
            <a:ext cx="6113722" cy="263203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3EA9583-242A-45FB-9CAD-42F2DF4C6077}"/>
              </a:ext>
            </a:extLst>
          </p:cNvPr>
          <p:cNvSpPr/>
          <p:nvPr/>
        </p:nvSpPr>
        <p:spPr>
          <a:xfrm>
            <a:off x="0" y="-1"/>
            <a:ext cx="12192000" cy="1071341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72BE749-A2F9-49B6-B266-BE95EEC62540}"/>
              </a:ext>
            </a:extLst>
          </p:cNvPr>
          <p:cNvSpPr txBox="1"/>
          <p:nvPr/>
        </p:nvSpPr>
        <p:spPr>
          <a:xfrm>
            <a:off x="0" y="176266"/>
            <a:ext cx="111773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Similar Road Capacity: 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Lane in Each Direction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A9D12F7-7DED-4634-B490-6E58CDAD1127}"/>
              </a:ext>
            </a:extLst>
          </p:cNvPr>
          <p:cNvSpPr txBox="1"/>
          <p:nvPr/>
        </p:nvSpPr>
        <p:spPr>
          <a:xfrm>
            <a:off x="6430076" y="4310277"/>
            <a:ext cx="70303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Tireman</a:t>
            </a:r>
            <a:r>
              <a:rPr lang="en-US" sz="3200" b="1" dirty="0"/>
              <a:t> Ave:		</a:t>
            </a:r>
          </a:p>
          <a:p>
            <a:r>
              <a:rPr lang="en-US" sz="3200" b="1" dirty="0" smtClean="0"/>
              <a:t>6,300 </a:t>
            </a:r>
            <a:r>
              <a:rPr lang="en-US" sz="3200" b="1" dirty="0"/>
              <a:t>Cars/Day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013AB5B-4455-4C14-822C-826B7F38E0CC}"/>
              </a:ext>
            </a:extLst>
          </p:cNvPr>
          <p:cNvSpPr txBox="1"/>
          <p:nvPr/>
        </p:nvSpPr>
        <p:spPr>
          <a:xfrm>
            <a:off x="10633" y="1477140"/>
            <a:ext cx="70303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Joy Rd:				</a:t>
            </a:r>
          </a:p>
          <a:p>
            <a:r>
              <a:rPr lang="en-US" sz="3200" b="1" dirty="0" smtClean="0"/>
              <a:t>11,400 </a:t>
            </a:r>
            <a:r>
              <a:rPr lang="en-US" sz="3200" b="1" dirty="0"/>
              <a:t>Cars/Day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C69FBB9-BEFF-409B-92E3-9A74EB3D2DCC}"/>
              </a:ext>
            </a:extLst>
          </p:cNvPr>
          <p:cNvSpPr txBox="1"/>
          <p:nvPr/>
        </p:nvSpPr>
        <p:spPr>
          <a:xfrm>
            <a:off x="6430076" y="1363605"/>
            <a:ext cx="70303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McGraw Ave: 	</a:t>
            </a:r>
          </a:p>
          <a:p>
            <a:r>
              <a:rPr lang="en-US" sz="3200" b="1" dirty="0" smtClean="0"/>
              <a:t>11,200 </a:t>
            </a:r>
            <a:r>
              <a:rPr lang="en-US" sz="3200" b="1" dirty="0"/>
              <a:t>Cars/Day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AF444DE-8CDA-4D4B-999D-26221704B092}"/>
              </a:ext>
            </a:extLst>
          </p:cNvPr>
          <p:cNvSpPr txBox="1"/>
          <p:nvPr/>
        </p:nvSpPr>
        <p:spPr>
          <a:xfrm>
            <a:off x="0" y="4423812"/>
            <a:ext cx="70303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Linwood St:		</a:t>
            </a:r>
          </a:p>
          <a:p>
            <a:r>
              <a:rPr lang="en-US" sz="3200" b="1" dirty="0" smtClean="0"/>
              <a:t>8,200 </a:t>
            </a:r>
            <a:r>
              <a:rPr lang="en-US" sz="3200" b="1" dirty="0"/>
              <a:t>Cars/Day</a:t>
            </a:r>
          </a:p>
        </p:txBody>
      </p:sp>
    </p:spTree>
    <p:extLst>
      <p:ext uri="{BB962C8B-B14F-4D97-AF65-F5344CB8AC3E}">
        <p14:creationId xmlns:p14="http://schemas.microsoft.com/office/powerpoint/2010/main" val="1736560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0F73E36-5EAD-4B11-AA3B-140EA6740C6D}"/>
              </a:ext>
            </a:extLst>
          </p:cNvPr>
          <p:cNvSpPr/>
          <p:nvPr/>
        </p:nvSpPr>
        <p:spPr>
          <a:xfrm>
            <a:off x="0" y="5906830"/>
            <a:ext cx="850605" cy="9511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09C03B9-7350-4645-83DB-74001ADDCE29}"/>
              </a:ext>
            </a:extLst>
          </p:cNvPr>
          <p:cNvSpPr/>
          <p:nvPr/>
        </p:nvSpPr>
        <p:spPr>
          <a:xfrm>
            <a:off x="0" y="5391754"/>
            <a:ext cx="12192000" cy="146314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0" y="1"/>
            <a:ext cx="12192000" cy="107134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72BE749-A2F9-49B6-B266-BE95EEC62540}"/>
              </a:ext>
            </a:extLst>
          </p:cNvPr>
          <p:cNvSpPr txBox="1"/>
          <p:nvPr/>
        </p:nvSpPr>
        <p:spPr>
          <a:xfrm>
            <a:off x="0" y="78661"/>
            <a:ext cx="111773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Existing Street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E0DB3E6-0BF1-42A9-A825-725660DCE2A1}"/>
              </a:ext>
            </a:extLst>
          </p:cNvPr>
          <p:cNvSpPr txBox="1"/>
          <p:nvPr/>
        </p:nvSpPr>
        <p:spPr>
          <a:xfrm>
            <a:off x="2622885" y="3044279"/>
            <a:ext cx="89033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>
                <a:solidFill>
                  <a:srgbClr val="FF0000"/>
                </a:solidFill>
              </a:rPr>
              <a:t>PROPOSED SECTIONS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691F2C5-5DE2-47EA-8EFF-9616B8233F8D}"/>
              </a:ext>
            </a:extLst>
          </p:cNvPr>
          <p:cNvSpPr txBox="1"/>
          <p:nvPr/>
        </p:nvSpPr>
        <p:spPr>
          <a:xfrm>
            <a:off x="665747" y="5527221"/>
            <a:ext cx="5049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Street wide &amp; open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Encourages higher traffic speeds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Wide pedestrian crossings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9B1EA2D-4D99-4610-B443-AFE44DF5DF1A}"/>
              </a:ext>
            </a:extLst>
          </p:cNvPr>
          <p:cNvSpPr txBox="1"/>
          <p:nvPr/>
        </p:nvSpPr>
        <p:spPr>
          <a:xfrm>
            <a:off x="5464843" y="5250222"/>
            <a:ext cx="67271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 </a:t>
            </a: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Bike lanes not protected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Not reflective of neighborhood character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Streetscape not supportive of business corridor</a:t>
            </a:r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xmlns="" id="{F0F0F49A-73B9-4545-9E30-D30B4B5F7D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3"/>
          <a:stretch/>
        </p:blipFill>
        <p:spPr>
          <a:xfrm>
            <a:off x="665747" y="1071342"/>
            <a:ext cx="11019994" cy="432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5678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0F73E36-5EAD-4B11-AA3B-140EA6740C6D}"/>
              </a:ext>
            </a:extLst>
          </p:cNvPr>
          <p:cNvSpPr/>
          <p:nvPr/>
        </p:nvSpPr>
        <p:spPr>
          <a:xfrm>
            <a:off x="0" y="5906830"/>
            <a:ext cx="850605" cy="9511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09C03B9-7350-4645-83DB-74001ADDCE29}"/>
              </a:ext>
            </a:extLst>
          </p:cNvPr>
          <p:cNvSpPr/>
          <p:nvPr/>
        </p:nvSpPr>
        <p:spPr>
          <a:xfrm>
            <a:off x="0" y="5419688"/>
            <a:ext cx="12192000" cy="146314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0" y="1"/>
            <a:ext cx="12192000" cy="107134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72BE749-A2F9-49B6-B266-BE95EEC62540}"/>
              </a:ext>
            </a:extLst>
          </p:cNvPr>
          <p:cNvSpPr txBox="1"/>
          <p:nvPr/>
        </p:nvSpPr>
        <p:spPr>
          <a:xfrm>
            <a:off x="0" y="150950"/>
            <a:ext cx="111773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 Lane Road Option with Protected Bike Lanes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691F2C5-5DE2-47EA-8EFF-9616B8233F8D}"/>
              </a:ext>
            </a:extLst>
          </p:cNvPr>
          <p:cNvSpPr txBox="1"/>
          <p:nvPr/>
        </p:nvSpPr>
        <p:spPr>
          <a:xfrm>
            <a:off x="838693" y="5674204"/>
            <a:ext cx="48890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Parking on both sides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Protected bike lanes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9B1EA2D-4D99-4610-B443-AFE44DF5DF1A}"/>
              </a:ext>
            </a:extLst>
          </p:cNvPr>
          <p:cNvSpPr txBox="1"/>
          <p:nvPr/>
        </p:nvSpPr>
        <p:spPr>
          <a:xfrm>
            <a:off x="5240862" y="5243316"/>
            <a:ext cx="68369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Curb bump-outs at intersections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Traffic calming reducing vehicular speeds</a:t>
            </a:r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xmlns="" id="{AFE46464-144A-472D-B577-60A016D620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5" y="1071342"/>
            <a:ext cx="11602065" cy="425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972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0F73E36-5EAD-4B11-AA3B-140EA6740C6D}"/>
              </a:ext>
            </a:extLst>
          </p:cNvPr>
          <p:cNvSpPr/>
          <p:nvPr/>
        </p:nvSpPr>
        <p:spPr>
          <a:xfrm>
            <a:off x="0" y="5906830"/>
            <a:ext cx="850605" cy="9511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ar driving on a city street&#10;&#10;Description automatically generated">
            <a:extLst>
              <a:ext uri="{FF2B5EF4-FFF2-40B4-BE49-F238E27FC236}">
                <a16:creationId xmlns:a16="http://schemas.microsoft.com/office/drawing/2014/main" xmlns="" id="{3DA358BA-DC28-411C-8616-5FA4F458F5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88" r="20130" b="4973"/>
          <a:stretch/>
        </p:blipFill>
        <p:spPr>
          <a:xfrm>
            <a:off x="1" y="1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9065028A-FC90-435B-90EB-2AE75C092F91}"/>
              </a:ext>
            </a:extLst>
          </p:cNvPr>
          <p:cNvSpPr/>
          <p:nvPr/>
        </p:nvSpPr>
        <p:spPr>
          <a:xfrm>
            <a:off x="228599" y="4578516"/>
            <a:ext cx="3790335" cy="354414"/>
          </a:xfrm>
          <a:prstGeom prst="rect">
            <a:avLst/>
          </a:prstGeom>
          <a:solidFill>
            <a:srgbClr val="00B0F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C61330D5-3ACA-49BF-ADA7-0C770F6010E0}"/>
              </a:ext>
            </a:extLst>
          </p:cNvPr>
          <p:cNvSpPr/>
          <p:nvPr/>
        </p:nvSpPr>
        <p:spPr>
          <a:xfrm>
            <a:off x="228600" y="5818404"/>
            <a:ext cx="3790333" cy="354414"/>
          </a:xfrm>
          <a:prstGeom prst="rect">
            <a:avLst/>
          </a:prstGeom>
          <a:solidFill>
            <a:srgbClr val="FF00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A795FE41-65E8-4B64-9C95-583FE5F21EFC}"/>
              </a:ext>
            </a:extLst>
          </p:cNvPr>
          <p:cNvSpPr/>
          <p:nvPr/>
        </p:nvSpPr>
        <p:spPr>
          <a:xfrm>
            <a:off x="228601" y="5404475"/>
            <a:ext cx="3790334" cy="354414"/>
          </a:xfrm>
          <a:prstGeom prst="rect">
            <a:avLst/>
          </a:prstGeom>
          <a:solidFill>
            <a:schemeClr val="accent4">
              <a:lumMod val="5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C9B2A0A-DA4C-4DFC-8C03-CC38DAFCCD97}"/>
              </a:ext>
            </a:extLst>
          </p:cNvPr>
          <p:cNvSpPr/>
          <p:nvPr/>
        </p:nvSpPr>
        <p:spPr>
          <a:xfrm>
            <a:off x="228601" y="5002325"/>
            <a:ext cx="3790333" cy="354414"/>
          </a:xfrm>
          <a:prstGeom prst="rect">
            <a:avLst/>
          </a:prstGeom>
          <a:solidFill>
            <a:schemeClr val="accent4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DD2E16D-DBEF-440E-8D72-24DCE8E72F13}"/>
              </a:ext>
            </a:extLst>
          </p:cNvPr>
          <p:cNvSpPr/>
          <p:nvPr/>
        </p:nvSpPr>
        <p:spPr>
          <a:xfrm>
            <a:off x="228600" y="1340824"/>
            <a:ext cx="1600198" cy="1569660"/>
          </a:xfrm>
          <a:prstGeom prst="rect">
            <a:avLst/>
          </a:prstGeom>
          <a:solidFill>
            <a:srgbClr val="00B0F0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3EA9583-242A-45FB-9CAD-42F2DF4C6077}"/>
              </a:ext>
            </a:extLst>
          </p:cNvPr>
          <p:cNvSpPr/>
          <p:nvPr/>
        </p:nvSpPr>
        <p:spPr>
          <a:xfrm>
            <a:off x="0" y="-1"/>
            <a:ext cx="12192000" cy="1071341"/>
          </a:xfrm>
          <a:prstGeom prst="rect">
            <a:avLst/>
          </a:prstGeom>
          <a:solidFill>
            <a:srgbClr val="00B0F0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72BE749-A2F9-49B6-B266-BE95EEC62540}"/>
              </a:ext>
            </a:extLst>
          </p:cNvPr>
          <p:cNvSpPr txBox="1"/>
          <p:nvPr/>
        </p:nvSpPr>
        <p:spPr>
          <a:xfrm>
            <a:off x="228600" y="166336"/>
            <a:ext cx="111773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SPEED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C17C10A-20F4-4C9D-8314-50399CC69A6E}"/>
              </a:ext>
            </a:extLst>
          </p:cNvPr>
          <p:cNvSpPr/>
          <p:nvPr/>
        </p:nvSpPr>
        <p:spPr>
          <a:xfrm>
            <a:off x="2058310" y="1340824"/>
            <a:ext cx="1600199" cy="1569660"/>
          </a:xfrm>
          <a:prstGeom prst="rect">
            <a:avLst/>
          </a:prstGeom>
          <a:solidFill>
            <a:srgbClr val="00B0F0">
              <a:alpha val="2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1A08091-332D-4DC3-8625-C076F1D558F1}"/>
              </a:ext>
            </a:extLst>
          </p:cNvPr>
          <p:cNvSpPr/>
          <p:nvPr/>
        </p:nvSpPr>
        <p:spPr>
          <a:xfrm>
            <a:off x="228600" y="3794060"/>
            <a:ext cx="3790335" cy="535346"/>
          </a:xfrm>
          <a:prstGeom prst="rect">
            <a:avLst/>
          </a:prstGeom>
          <a:solidFill>
            <a:srgbClr val="00B0F0">
              <a:alpha val="81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0AF5B90-6258-492B-B10C-225BF57A3FDA}"/>
              </a:ext>
            </a:extLst>
          </p:cNvPr>
          <p:cNvSpPr txBox="1"/>
          <p:nvPr/>
        </p:nvSpPr>
        <p:spPr>
          <a:xfrm>
            <a:off x="180666" y="1375958"/>
            <a:ext cx="16960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POSTED SPEED LIMIT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42D3D01-0788-4102-A8F6-278370BF3A7A}"/>
              </a:ext>
            </a:extLst>
          </p:cNvPr>
          <p:cNvSpPr txBox="1"/>
          <p:nvPr/>
        </p:nvSpPr>
        <p:spPr>
          <a:xfrm>
            <a:off x="8894317" y="296328"/>
            <a:ext cx="3711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Sept. 25-26, 2019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C849D13-6F5A-4623-AAF8-C8A8438EC6CB}"/>
              </a:ext>
            </a:extLst>
          </p:cNvPr>
          <p:cNvSpPr txBox="1"/>
          <p:nvPr/>
        </p:nvSpPr>
        <p:spPr>
          <a:xfrm>
            <a:off x="2010376" y="1279322"/>
            <a:ext cx="169606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/>
              <a:t>30</a:t>
            </a:r>
          </a:p>
          <a:p>
            <a:pPr algn="ctr"/>
            <a:r>
              <a:rPr lang="en-US" sz="3200" b="1" dirty="0"/>
              <a:t>MPH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1C79986-CBBA-4576-893E-60E0A6CBAB08}"/>
              </a:ext>
            </a:extLst>
          </p:cNvPr>
          <p:cNvSpPr txBox="1"/>
          <p:nvPr/>
        </p:nvSpPr>
        <p:spPr>
          <a:xfrm>
            <a:off x="331768" y="4435364"/>
            <a:ext cx="364926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85% SPEED	</a:t>
            </a:r>
            <a:r>
              <a:rPr lang="en-US" sz="3200" b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42.7</a:t>
            </a:r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MPH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BAF7551-6748-4713-B636-BEC425529623}"/>
              </a:ext>
            </a:extLst>
          </p:cNvPr>
          <p:cNvSpPr txBox="1"/>
          <p:nvPr/>
        </p:nvSpPr>
        <p:spPr>
          <a:xfrm>
            <a:off x="320436" y="5356739"/>
            <a:ext cx="3352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45-65 MPH	295 Cars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465B794-E3D4-48B5-A120-66D73BC7959F}"/>
              </a:ext>
            </a:extLst>
          </p:cNvPr>
          <p:cNvSpPr txBox="1"/>
          <p:nvPr/>
        </p:nvSpPr>
        <p:spPr>
          <a:xfrm>
            <a:off x="331768" y="4937870"/>
            <a:ext cx="3352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40-45 MPH	938 Cars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B8731DF-4B6E-48B7-BDE4-A7D1C4634A62}"/>
              </a:ext>
            </a:extLst>
          </p:cNvPr>
          <p:cNvSpPr txBox="1"/>
          <p:nvPr/>
        </p:nvSpPr>
        <p:spPr>
          <a:xfrm>
            <a:off x="331768" y="5758891"/>
            <a:ext cx="3352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&gt;65 MPH		  29 Cars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1C1DC9F-26C5-401D-A22B-34FA53D489D2}"/>
              </a:ext>
            </a:extLst>
          </p:cNvPr>
          <p:cNvSpPr txBox="1"/>
          <p:nvPr/>
        </p:nvSpPr>
        <p:spPr>
          <a:xfrm>
            <a:off x="320436" y="3758310"/>
            <a:ext cx="4299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/>
              <a:t>SOUTHBOUND CARS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8AC94F61-43DB-4B89-9154-F5C412F1FFD3}"/>
              </a:ext>
            </a:extLst>
          </p:cNvPr>
          <p:cNvSpPr/>
          <p:nvPr/>
        </p:nvSpPr>
        <p:spPr>
          <a:xfrm>
            <a:off x="4630994" y="4614266"/>
            <a:ext cx="3790335" cy="354414"/>
          </a:xfrm>
          <a:prstGeom prst="rect">
            <a:avLst/>
          </a:prstGeom>
          <a:solidFill>
            <a:srgbClr val="00B0F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A8DF2454-548A-4125-A429-724DDB5CA4D9}"/>
              </a:ext>
            </a:extLst>
          </p:cNvPr>
          <p:cNvSpPr/>
          <p:nvPr/>
        </p:nvSpPr>
        <p:spPr>
          <a:xfrm>
            <a:off x="4630995" y="5854154"/>
            <a:ext cx="3790333" cy="354414"/>
          </a:xfrm>
          <a:prstGeom prst="rect">
            <a:avLst/>
          </a:prstGeom>
          <a:solidFill>
            <a:srgbClr val="FF00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BE14842F-B23D-4385-9316-0DF8AA908E7A}"/>
              </a:ext>
            </a:extLst>
          </p:cNvPr>
          <p:cNvSpPr/>
          <p:nvPr/>
        </p:nvSpPr>
        <p:spPr>
          <a:xfrm>
            <a:off x="4630996" y="5440225"/>
            <a:ext cx="3790334" cy="354414"/>
          </a:xfrm>
          <a:prstGeom prst="rect">
            <a:avLst/>
          </a:prstGeom>
          <a:solidFill>
            <a:schemeClr val="accent4">
              <a:lumMod val="5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647CE296-3C90-4A52-9F15-2F501E8FB335}"/>
              </a:ext>
            </a:extLst>
          </p:cNvPr>
          <p:cNvSpPr/>
          <p:nvPr/>
        </p:nvSpPr>
        <p:spPr>
          <a:xfrm>
            <a:off x="4630996" y="5038075"/>
            <a:ext cx="3790333" cy="354414"/>
          </a:xfrm>
          <a:prstGeom prst="rect">
            <a:avLst/>
          </a:prstGeom>
          <a:solidFill>
            <a:schemeClr val="accent4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36C1856A-300F-4B58-BC21-40259FEBAB52}"/>
              </a:ext>
            </a:extLst>
          </p:cNvPr>
          <p:cNvSpPr/>
          <p:nvPr/>
        </p:nvSpPr>
        <p:spPr>
          <a:xfrm>
            <a:off x="4630995" y="3829810"/>
            <a:ext cx="3790335" cy="535346"/>
          </a:xfrm>
          <a:prstGeom prst="rect">
            <a:avLst/>
          </a:prstGeom>
          <a:solidFill>
            <a:srgbClr val="00B0F0">
              <a:alpha val="81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74A82DBF-685F-4B70-BE9F-918458E11D00}"/>
              </a:ext>
            </a:extLst>
          </p:cNvPr>
          <p:cNvSpPr txBox="1"/>
          <p:nvPr/>
        </p:nvSpPr>
        <p:spPr>
          <a:xfrm>
            <a:off x="4734163" y="4471114"/>
            <a:ext cx="364926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85% SPEED	</a:t>
            </a:r>
            <a:r>
              <a:rPr lang="en-US" sz="3200" b="1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37.4</a:t>
            </a:r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MPH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C36D4648-FF73-424B-BD38-29FF3015419B}"/>
              </a:ext>
            </a:extLst>
          </p:cNvPr>
          <p:cNvSpPr txBox="1"/>
          <p:nvPr/>
        </p:nvSpPr>
        <p:spPr>
          <a:xfrm>
            <a:off x="4722831" y="5392489"/>
            <a:ext cx="3352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45-65 MPH	  98 Cars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92B40E84-A8CD-4C68-831A-4ACC5A64D436}"/>
              </a:ext>
            </a:extLst>
          </p:cNvPr>
          <p:cNvSpPr txBox="1"/>
          <p:nvPr/>
        </p:nvSpPr>
        <p:spPr>
          <a:xfrm>
            <a:off x="4734163" y="4973620"/>
            <a:ext cx="3352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40-45 MPH	422 Cars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A3142265-ACFD-4F1D-9863-A7FBBA8B3A7F}"/>
              </a:ext>
            </a:extLst>
          </p:cNvPr>
          <p:cNvSpPr txBox="1"/>
          <p:nvPr/>
        </p:nvSpPr>
        <p:spPr>
          <a:xfrm>
            <a:off x="4734163" y="5794641"/>
            <a:ext cx="3352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&gt;65 MPH		    1 Cars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F69F289C-2474-4C86-B004-D6619E3E7984}"/>
              </a:ext>
            </a:extLst>
          </p:cNvPr>
          <p:cNvSpPr txBox="1"/>
          <p:nvPr/>
        </p:nvSpPr>
        <p:spPr>
          <a:xfrm>
            <a:off x="4722831" y="3794060"/>
            <a:ext cx="4299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/>
              <a:t>NORTHBOUND CARS</a:t>
            </a:r>
          </a:p>
        </p:txBody>
      </p:sp>
    </p:spTree>
    <p:extLst>
      <p:ext uri="{BB962C8B-B14F-4D97-AF65-F5344CB8AC3E}">
        <p14:creationId xmlns:p14="http://schemas.microsoft.com/office/powerpoint/2010/main" val="28918230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0F73E36-5EAD-4B11-AA3B-140EA6740C6D}"/>
              </a:ext>
            </a:extLst>
          </p:cNvPr>
          <p:cNvSpPr/>
          <p:nvPr/>
        </p:nvSpPr>
        <p:spPr>
          <a:xfrm>
            <a:off x="0" y="5906830"/>
            <a:ext cx="850605" cy="9511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3EA9583-242A-45FB-9CAD-42F2DF4C6077}"/>
              </a:ext>
            </a:extLst>
          </p:cNvPr>
          <p:cNvSpPr/>
          <p:nvPr/>
        </p:nvSpPr>
        <p:spPr>
          <a:xfrm>
            <a:off x="0" y="-1"/>
            <a:ext cx="12192000" cy="1071341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72BE749-A2F9-49B6-B266-BE95EEC62540}"/>
              </a:ext>
            </a:extLst>
          </p:cNvPr>
          <p:cNvSpPr txBox="1"/>
          <p:nvPr/>
        </p:nvSpPr>
        <p:spPr>
          <a:xfrm>
            <a:off x="127591" y="166337"/>
            <a:ext cx="111773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SAFETY </a:t>
            </a:r>
          </a:p>
        </p:txBody>
      </p:sp>
      <p:pic>
        <p:nvPicPr>
          <p:cNvPr id="3" name="Picture 2" descr="A picture containing screenshot&#10;&#10;Description automatically generated">
            <a:extLst>
              <a:ext uri="{FF2B5EF4-FFF2-40B4-BE49-F238E27FC236}">
                <a16:creationId xmlns:a16="http://schemas.microsoft.com/office/drawing/2014/main" xmlns="" id="{6E53834D-8B9A-424F-B95B-E372D880FC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60" b="16279"/>
          <a:stretch/>
        </p:blipFill>
        <p:spPr>
          <a:xfrm>
            <a:off x="255181" y="1091197"/>
            <a:ext cx="11485795" cy="549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0084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0F73E36-5EAD-4B11-AA3B-140EA6740C6D}"/>
              </a:ext>
            </a:extLst>
          </p:cNvPr>
          <p:cNvSpPr/>
          <p:nvPr/>
        </p:nvSpPr>
        <p:spPr>
          <a:xfrm>
            <a:off x="1647003" y="5906830"/>
            <a:ext cx="850605" cy="9511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8AAA9BE5-67B8-4DAD-9523-96D6A85171CA}"/>
              </a:ext>
            </a:extLst>
          </p:cNvPr>
          <p:cNvSpPr/>
          <p:nvPr/>
        </p:nvSpPr>
        <p:spPr>
          <a:xfrm>
            <a:off x="9184078" y="645657"/>
            <a:ext cx="2620370" cy="5786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1"/>
            <a:ext cx="12192000" cy="107134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xmlns="" id="{C2BC884A-BE4B-44BF-8A55-F2BB41E5F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8200" y="30527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2056684-3AE1-4771-B853-20264C3FFC8D}"/>
              </a:ext>
            </a:extLst>
          </p:cNvPr>
          <p:cNvSpPr txBox="1"/>
          <p:nvPr/>
        </p:nvSpPr>
        <p:spPr>
          <a:xfrm>
            <a:off x="228600" y="166336"/>
            <a:ext cx="111773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DETROIT CRASH STATISTICS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DBB01D1-9931-4A82-9F2A-F03D7AC15CF2}"/>
              </a:ext>
            </a:extLst>
          </p:cNvPr>
          <p:cNvSpPr txBox="1"/>
          <p:nvPr/>
        </p:nvSpPr>
        <p:spPr>
          <a:xfrm>
            <a:off x="8251723" y="27836"/>
            <a:ext cx="37116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MTCF </a:t>
            </a:r>
          </a:p>
          <a:p>
            <a:pPr algn="ctr"/>
            <a:r>
              <a:rPr lang="en-US" sz="16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(Michigan Traffic Crash Facts – Univ. of Mich.)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C71CE60-197F-4388-9756-D903F6925962}"/>
              </a:ext>
            </a:extLst>
          </p:cNvPr>
          <p:cNvSpPr txBox="1"/>
          <p:nvPr/>
        </p:nvSpPr>
        <p:spPr>
          <a:xfrm>
            <a:off x="4168718" y="5697002"/>
            <a:ext cx="2620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24,979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821CEB5-FE7B-4F4D-919E-DFE7A29F5C31}"/>
              </a:ext>
            </a:extLst>
          </p:cNvPr>
          <p:cNvSpPr txBox="1"/>
          <p:nvPr/>
        </p:nvSpPr>
        <p:spPr>
          <a:xfrm rot="16200000">
            <a:off x="-1192937" y="3024087"/>
            <a:ext cx="43024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00B0F0"/>
                </a:solidFill>
              </a:rPr>
              <a:t>2018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E070B65B-75A8-4AC3-9E54-35B036ECC0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090" y="1396636"/>
            <a:ext cx="2031166" cy="131058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EA0B457-156B-409D-B769-3AE52983C2BA}"/>
              </a:ext>
            </a:extLst>
          </p:cNvPr>
          <p:cNvSpPr txBox="1"/>
          <p:nvPr/>
        </p:nvSpPr>
        <p:spPr>
          <a:xfrm>
            <a:off x="8359261" y="3732416"/>
            <a:ext cx="37084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CRASH DEATHS</a:t>
            </a:r>
          </a:p>
          <a:p>
            <a:pPr algn="ctr"/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101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A6AA8E9D-9B22-4161-AE3B-150EC0E65C17}"/>
              </a:ext>
            </a:extLst>
          </p:cNvPr>
          <p:cNvSpPr txBox="1"/>
          <p:nvPr/>
        </p:nvSpPr>
        <p:spPr>
          <a:xfrm>
            <a:off x="4173455" y="1600387"/>
            <a:ext cx="2620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24,276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514D4A4-090C-41D7-B02C-7E2983CE393F}"/>
              </a:ext>
            </a:extLst>
          </p:cNvPr>
          <p:cNvSpPr txBox="1"/>
          <p:nvPr/>
        </p:nvSpPr>
        <p:spPr>
          <a:xfrm>
            <a:off x="4168718" y="4398640"/>
            <a:ext cx="2620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183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B50333C-CB31-46A7-AE93-083178AA9AF0}"/>
              </a:ext>
            </a:extLst>
          </p:cNvPr>
          <p:cNvSpPr txBox="1"/>
          <p:nvPr/>
        </p:nvSpPr>
        <p:spPr>
          <a:xfrm>
            <a:off x="4173455" y="3196732"/>
            <a:ext cx="2620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520</a:t>
            </a:r>
          </a:p>
        </p:txBody>
      </p:sp>
      <p:pic>
        <p:nvPicPr>
          <p:cNvPr id="7" name="Picture 6" descr="A picture containing drawing, graffiti&#10;&#10;Description automatically generated">
            <a:extLst>
              <a:ext uri="{FF2B5EF4-FFF2-40B4-BE49-F238E27FC236}">
                <a16:creationId xmlns:a16="http://schemas.microsoft.com/office/drawing/2014/main" xmlns="" id="{B465D291-4C2A-44CC-BB65-3A18580EB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97"/>
          <a:stretch/>
        </p:blipFill>
        <p:spPr>
          <a:xfrm>
            <a:off x="1875603" y="4181711"/>
            <a:ext cx="1865376" cy="1357188"/>
          </a:xfrm>
          <a:prstGeom prst="rect">
            <a:avLst/>
          </a:prstGeom>
        </p:spPr>
      </p:pic>
      <p:pic>
        <p:nvPicPr>
          <p:cNvPr id="10" name="Picture 9" descr="A drawing of a face&#10;&#10;Description automatically generated">
            <a:extLst>
              <a:ext uri="{FF2B5EF4-FFF2-40B4-BE49-F238E27FC236}">
                <a16:creationId xmlns:a16="http://schemas.microsoft.com/office/drawing/2014/main" xmlns="" id="{58C8D5B3-AC4D-4DD0-9866-8D2F426DD8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741" y="2819849"/>
            <a:ext cx="1905000" cy="143827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898CF4E-1476-4981-8EC2-4B80D05E22EE}"/>
              </a:ext>
            </a:extLst>
          </p:cNvPr>
          <p:cNvSpPr txBox="1"/>
          <p:nvPr/>
        </p:nvSpPr>
        <p:spPr>
          <a:xfrm>
            <a:off x="1570056" y="5697002"/>
            <a:ext cx="2620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TOTAL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3DD4AED-3BCE-4E35-BEB5-22F4535FD0B2}"/>
              </a:ext>
            </a:extLst>
          </p:cNvPr>
          <p:cNvSpPr/>
          <p:nvPr/>
        </p:nvSpPr>
        <p:spPr>
          <a:xfrm>
            <a:off x="0" y="6084825"/>
            <a:ext cx="850605" cy="652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black sign with white text&#10;&#10;Description automatically generated">
            <a:extLst>
              <a:ext uri="{FF2B5EF4-FFF2-40B4-BE49-F238E27FC236}">
                <a16:creationId xmlns:a16="http://schemas.microsoft.com/office/drawing/2014/main" xmlns="" id="{36AD0FBC-0C46-422E-8087-2B85EA1F48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272" y="1522820"/>
            <a:ext cx="2234577" cy="223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4194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0F73E36-5EAD-4B11-AA3B-140EA6740C6D}"/>
              </a:ext>
            </a:extLst>
          </p:cNvPr>
          <p:cNvSpPr/>
          <p:nvPr/>
        </p:nvSpPr>
        <p:spPr>
          <a:xfrm>
            <a:off x="0" y="5906830"/>
            <a:ext cx="850605" cy="9511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xmlns="" id="{E8C556CE-51F4-4CEE-8561-A2F9CCB807B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9804578"/>
              </p:ext>
            </p:extLst>
          </p:nvPr>
        </p:nvGraphicFramePr>
        <p:xfrm>
          <a:off x="0" y="166336"/>
          <a:ext cx="9457899" cy="7217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8AAA9BE5-67B8-4DAD-9523-96D6A85171CA}"/>
              </a:ext>
            </a:extLst>
          </p:cNvPr>
          <p:cNvSpPr/>
          <p:nvPr/>
        </p:nvSpPr>
        <p:spPr>
          <a:xfrm>
            <a:off x="7970293" y="1071340"/>
            <a:ext cx="2620370" cy="5786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1"/>
            <a:ext cx="12192000" cy="107134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xmlns="" id="{C2BC884A-BE4B-44BF-8A55-F2BB41E5F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8200" y="30527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2056684-3AE1-4771-B853-20264C3FFC8D}"/>
              </a:ext>
            </a:extLst>
          </p:cNvPr>
          <p:cNvSpPr txBox="1"/>
          <p:nvPr/>
        </p:nvSpPr>
        <p:spPr>
          <a:xfrm>
            <a:off x="228600" y="166336"/>
            <a:ext cx="111773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DEXTER CRASH STATISTICS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DBB01D1-9931-4A82-9F2A-F03D7AC15CF2}"/>
              </a:ext>
            </a:extLst>
          </p:cNvPr>
          <p:cNvSpPr txBox="1"/>
          <p:nvPr/>
        </p:nvSpPr>
        <p:spPr>
          <a:xfrm>
            <a:off x="8251723" y="27836"/>
            <a:ext cx="37116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MTCF </a:t>
            </a:r>
          </a:p>
          <a:p>
            <a:pPr algn="ctr"/>
            <a:r>
              <a:rPr lang="en-US" sz="16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(Michigan Traffic Crash Facts – Univ. of Mich.)</a:t>
            </a: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xmlns="" id="{EFCB4FED-5A34-4569-A52D-08001E6610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02" t="62382" r="2325" b="7690"/>
          <a:stretch/>
        </p:blipFill>
        <p:spPr>
          <a:xfrm>
            <a:off x="8421341" y="1752607"/>
            <a:ext cx="1417472" cy="1007386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824C67C-6D42-45CC-A731-A129E0AC09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" t="7774" r="59998" b="64731"/>
          <a:stretch/>
        </p:blipFill>
        <p:spPr>
          <a:xfrm>
            <a:off x="8421341" y="2930097"/>
            <a:ext cx="1281259" cy="892570"/>
          </a:xfrm>
          <a:prstGeom prst="rect">
            <a:avLst/>
          </a:prstGeom>
        </p:spPr>
      </p:pic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050F712C-448C-44E9-B62A-B7202459D1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15" t="2119" r="14744" b="59477"/>
          <a:stretch/>
        </p:blipFill>
        <p:spPr>
          <a:xfrm>
            <a:off x="8796522" y="3909894"/>
            <a:ext cx="667110" cy="140189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C71CE60-197F-4388-9756-D903F6925962}"/>
              </a:ext>
            </a:extLst>
          </p:cNvPr>
          <p:cNvSpPr txBox="1"/>
          <p:nvPr/>
        </p:nvSpPr>
        <p:spPr>
          <a:xfrm>
            <a:off x="10015330" y="1859631"/>
            <a:ext cx="1696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132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0DB66B3-C6BC-4533-9E35-838BBC801514}"/>
              </a:ext>
            </a:extLst>
          </p:cNvPr>
          <p:cNvSpPr txBox="1"/>
          <p:nvPr/>
        </p:nvSpPr>
        <p:spPr>
          <a:xfrm>
            <a:off x="10071419" y="2801898"/>
            <a:ext cx="16960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/>
              <a:t>2</a:t>
            </a:r>
            <a:endParaRPr lang="en-US" sz="32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EA29359-9510-4995-A1CD-031562CD42C5}"/>
              </a:ext>
            </a:extLst>
          </p:cNvPr>
          <p:cNvSpPr txBox="1"/>
          <p:nvPr/>
        </p:nvSpPr>
        <p:spPr>
          <a:xfrm>
            <a:off x="10046524" y="4179696"/>
            <a:ext cx="16960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/>
              <a:t>19</a:t>
            </a:r>
            <a:endParaRPr lang="en-US" sz="32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821CEB5-FE7B-4F4D-919E-DFE7A29F5C31}"/>
              </a:ext>
            </a:extLst>
          </p:cNvPr>
          <p:cNvSpPr txBox="1"/>
          <p:nvPr/>
        </p:nvSpPr>
        <p:spPr>
          <a:xfrm>
            <a:off x="8421341" y="944610"/>
            <a:ext cx="3369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Injury Crashes</a:t>
            </a:r>
          </a:p>
        </p:txBody>
      </p:sp>
      <p:pic>
        <p:nvPicPr>
          <p:cNvPr id="17" name="Picture 16" descr="A black sign with white text&#10;&#10;Description automatically generated">
            <a:extLst>
              <a:ext uri="{FF2B5EF4-FFF2-40B4-BE49-F238E27FC236}">
                <a16:creationId xmlns:a16="http://schemas.microsoft.com/office/drawing/2014/main" xmlns="" id="{36AD0FBC-0C46-422E-8087-2B85EA1F48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805" y="5349568"/>
            <a:ext cx="1608543" cy="160854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0DB66B3-C6BC-4533-9E35-838BBC801514}"/>
              </a:ext>
            </a:extLst>
          </p:cNvPr>
          <p:cNvSpPr txBox="1"/>
          <p:nvPr/>
        </p:nvSpPr>
        <p:spPr>
          <a:xfrm>
            <a:off x="10053335" y="5518848"/>
            <a:ext cx="16960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/>
              <a:t>4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7836935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taking a selfie in a car&#10;&#10;Description automatically generated">
            <a:extLst>
              <a:ext uri="{FF2B5EF4-FFF2-40B4-BE49-F238E27FC236}">
                <a16:creationId xmlns:a16="http://schemas.microsoft.com/office/drawing/2014/main" xmlns="" id="{11C314F9-BAD3-4D96-8350-53B4A5D380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52" t="20744" b="39616"/>
          <a:stretch/>
        </p:blipFill>
        <p:spPr>
          <a:xfrm>
            <a:off x="5358062" y="0"/>
            <a:ext cx="6833937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22AE6A2-1262-4618-9A7B-8C5E8478C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83445"/>
            <a:ext cx="2422359" cy="26901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0F73E36-5EAD-4B11-AA3B-140EA6740C6D}"/>
              </a:ext>
            </a:extLst>
          </p:cNvPr>
          <p:cNvSpPr/>
          <p:nvPr/>
        </p:nvSpPr>
        <p:spPr>
          <a:xfrm>
            <a:off x="0" y="5906830"/>
            <a:ext cx="850605" cy="9511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1"/>
            <a:ext cx="12192000" cy="107134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xmlns="" id="{C2BC884A-BE4B-44BF-8A55-F2BB41E5F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8200" y="30527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795CAA3-25F9-48F9-96C4-0D9267BF1524}"/>
              </a:ext>
            </a:extLst>
          </p:cNvPr>
          <p:cNvSpPr/>
          <p:nvPr/>
        </p:nvSpPr>
        <p:spPr>
          <a:xfrm>
            <a:off x="0" y="-1"/>
            <a:ext cx="12192000" cy="1071341"/>
          </a:xfrm>
          <a:prstGeom prst="rect">
            <a:avLst/>
          </a:prstGeom>
          <a:solidFill>
            <a:srgbClr val="00B0F0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2056684-3AE1-4771-B853-20264C3FFC8D}"/>
              </a:ext>
            </a:extLst>
          </p:cNvPr>
          <p:cNvSpPr txBox="1"/>
          <p:nvPr/>
        </p:nvSpPr>
        <p:spPr>
          <a:xfrm>
            <a:off x="228600" y="166336"/>
            <a:ext cx="111773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DEXTER BIKE COUNTS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E6FF81B-5B20-4257-970E-8BBEB43D972E}"/>
              </a:ext>
            </a:extLst>
          </p:cNvPr>
          <p:cNvSpPr txBox="1"/>
          <p:nvPr/>
        </p:nvSpPr>
        <p:spPr>
          <a:xfrm>
            <a:off x="46413" y="1383443"/>
            <a:ext cx="23295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Bike 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Riders on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Dexter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DBB01D1-9931-4A82-9F2A-F03D7AC15CF2}"/>
              </a:ext>
            </a:extLst>
          </p:cNvPr>
          <p:cNvSpPr txBox="1"/>
          <p:nvPr/>
        </p:nvSpPr>
        <p:spPr>
          <a:xfrm>
            <a:off x="8894317" y="296328"/>
            <a:ext cx="3711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Sept. 24, 2019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C2D1BA2-7703-44B7-ABAF-532500268EFA}"/>
              </a:ext>
            </a:extLst>
          </p:cNvPr>
          <p:cNvSpPr txBox="1"/>
          <p:nvPr/>
        </p:nvSpPr>
        <p:spPr>
          <a:xfrm>
            <a:off x="2673164" y="1660744"/>
            <a:ext cx="245815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/>
              <a:t>88</a:t>
            </a:r>
          </a:p>
          <a:p>
            <a:pPr algn="ctr"/>
            <a:r>
              <a:rPr lang="en-US" sz="6600" b="1" dirty="0"/>
              <a:t>Bikes</a:t>
            </a:r>
            <a:endParaRPr lang="en-US" sz="3200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41FF7D7-5250-47CA-AF99-ED2C5CE5DE86}"/>
              </a:ext>
            </a:extLst>
          </p:cNvPr>
          <p:cNvSpPr/>
          <p:nvPr/>
        </p:nvSpPr>
        <p:spPr>
          <a:xfrm>
            <a:off x="2648460" y="1406397"/>
            <a:ext cx="2422359" cy="2678256"/>
          </a:xfrm>
          <a:prstGeom prst="rect">
            <a:avLst/>
          </a:prstGeom>
          <a:solidFill>
            <a:srgbClr val="00B0F0">
              <a:alpha val="2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DB41420-5C37-4000-A275-5B229D4F963D}"/>
              </a:ext>
            </a:extLst>
          </p:cNvPr>
          <p:cNvSpPr txBox="1"/>
          <p:nvPr/>
        </p:nvSpPr>
        <p:spPr>
          <a:xfrm>
            <a:off x="24702" y="3248353"/>
            <a:ext cx="2372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chemeClr val="bg1"/>
                </a:solidFill>
              </a:rPr>
              <a:t>(24 Hr. Period</a:t>
            </a:r>
            <a:r>
              <a:rPr lang="en-US" sz="2800" b="1" dirty="0">
                <a:solidFill>
                  <a:schemeClr val="bg1"/>
                </a:solidFill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88559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sign on the side of a road&#10;&#10;Description automatically generated">
            <a:extLst>
              <a:ext uri="{FF2B5EF4-FFF2-40B4-BE49-F238E27FC236}">
                <a16:creationId xmlns:a16="http://schemas.microsoft.com/office/drawing/2014/main" xmlns="" id="{E26172B2-C9B3-424F-9079-343A957C34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9" r="22122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1ADFB44-15AB-4257-B5B2-E037E52ABF71}"/>
              </a:ext>
            </a:extLst>
          </p:cNvPr>
          <p:cNvSpPr/>
          <p:nvPr/>
        </p:nvSpPr>
        <p:spPr>
          <a:xfrm>
            <a:off x="0" y="0"/>
            <a:ext cx="5842231" cy="4918587"/>
          </a:xfrm>
          <a:prstGeom prst="rect">
            <a:avLst/>
          </a:prstGeom>
          <a:solidFill>
            <a:srgbClr val="00B0F0">
              <a:alpha val="63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72BE749-A2F9-49B6-B266-BE95EEC62540}"/>
              </a:ext>
            </a:extLst>
          </p:cNvPr>
          <p:cNvSpPr txBox="1"/>
          <p:nvPr/>
        </p:nvSpPr>
        <p:spPr>
          <a:xfrm>
            <a:off x="279631" y="157550"/>
            <a:ext cx="22865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42D57F0-4B83-4987-9668-66D2CB96B867}"/>
              </a:ext>
            </a:extLst>
          </p:cNvPr>
          <p:cNvSpPr txBox="1"/>
          <p:nvPr/>
        </p:nvSpPr>
        <p:spPr>
          <a:xfrm>
            <a:off x="279631" y="1078160"/>
            <a:ext cx="55626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Introduction &amp; Overview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Streetscape Elements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Street Section Options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Gateways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Q &amp; A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Open House Review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7F30613-A946-4525-9978-B78CAF17D1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5" y="5280313"/>
            <a:ext cx="1252190" cy="143286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345590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C7A05C4-B023-4213-AE28-FF9D0DAA48B6}"/>
              </a:ext>
            </a:extLst>
          </p:cNvPr>
          <p:cNvSpPr/>
          <p:nvPr/>
        </p:nvSpPr>
        <p:spPr>
          <a:xfrm>
            <a:off x="0" y="-1"/>
            <a:ext cx="12192000" cy="1071341"/>
          </a:xfrm>
          <a:prstGeom prst="rect">
            <a:avLst/>
          </a:prstGeom>
          <a:solidFill>
            <a:srgbClr val="00B0F0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pic>
        <p:nvPicPr>
          <p:cNvPr id="2051" name="Google Shape;312;p39">
            <a:extLst>
              <a:ext uri="{FF2B5EF4-FFF2-40B4-BE49-F238E27FC236}">
                <a16:creationId xmlns:a16="http://schemas.microsoft.com/office/drawing/2014/main" xmlns="" id="{9A061646-81DB-4A26-9459-2C77DBD578DE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3882" b="34290"/>
          <a:stretch/>
        </p:blipFill>
        <p:spPr bwMode="auto">
          <a:xfrm>
            <a:off x="6335279" y="956682"/>
            <a:ext cx="5856721" cy="5901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Google Shape;314;p39">
            <a:extLst>
              <a:ext uri="{FF2B5EF4-FFF2-40B4-BE49-F238E27FC236}">
                <a16:creationId xmlns:a16="http://schemas.microsoft.com/office/drawing/2014/main" xmlns="" id="{FAEA1AD1-C03D-4B8D-988C-2A43FCD94B08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3"/>
          <a:stretch/>
        </p:blipFill>
        <p:spPr bwMode="auto">
          <a:xfrm>
            <a:off x="18705" y="1071337"/>
            <a:ext cx="6423038" cy="578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8B56ABC-40E2-4AC2-A1B7-9195373B1434}"/>
              </a:ext>
            </a:extLst>
          </p:cNvPr>
          <p:cNvSpPr txBox="1"/>
          <p:nvPr/>
        </p:nvSpPr>
        <p:spPr>
          <a:xfrm>
            <a:off x="228600" y="166336"/>
            <a:ext cx="111773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BIKE COUNTS – East Jefferson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18CC1FD-E22C-45AE-856F-9C90D9D4902D}"/>
              </a:ext>
            </a:extLst>
          </p:cNvPr>
          <p:cNvSpPr txBox="1"/>
          <p:nvPr/>
        </p:nvSpPr>
        <p:spPr>
          <a:xfrm>
            <a:off x="246524" y="880712"/>
            <a:ext cx="6088755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  <a:p>
            <a:r>
              <a:rPr lang="en-US" sz="3200" b="1" u="sng" dirty="0"/>
              <a:t>AVG. DAILY RIDERSHIP</a:t>
            </a:r>
          </a:p>
          <a:p>
            <a:r>
              <a:rPr lang="en-US" sz="3200" b="1" dirty="0"/>
              <a:t>		June 2018	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</a:rPr>
              <a:t>160</a:t>
            </a:r>
          </a:p>
          <a:p>
            <a:endParaRPr lang="en-US" sz="3200" b="1" dirty="0"/>
          </a:p>
          <a:p>
            <a:r>
              <a:rPr lang="en-US" sz="3200" b="1" dirty="0"/>
              <a:t>		July 2018	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</a:rPr>
              <a:t>373</a:t>
            </a:r>
          </a:p>
          <a:p>
            <a:endParaRPr lang="en-US" sz="3200" b="1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sz="3200" b="1" dirty="0"/>
              <a:t>Weekdays: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</a:rPr>
              <a:t> 	340</a:t>
            </a:r>
          </a:p>
          <a:p>
            <a:r>
              <a:rPr lang="en-US" sz="3200" b="1" dirty="0"/>
              <a:t>Weekends: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</a:rPr>
              <a:t>	449</a:t>
            </a:r>
          </a:p>
          <a:p>
            <a:r>
              <a:rPr lang="en-US" sz="3200" b="1" dirty="0"/>
              <a:t>Busiest Day: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</a:rPr>
              <a:t>	721 (Sunday July 15)</a:t>
            </a:r>
          </a:p>
          <a:p>
            <a:endParaRPr lang="en-US" sz="2000" b="1" dirty="0"/>
          </a:p>
          <a:p>
            <a:r>
              <a:rPr lang="en-US" sz="2000" dirty="0"/>
              <a:t>			</a:t>
            </a:r>
            <a:r>
              <a:rPr lang="en-US" sz="3200" b="1" dirty="0"/>
              <a:t>				</a:t>
            </a:r>
            <a:r>
              <a:rPr lang="en-US" sz="3200" b="1" dirty="0">
                <a:solidFill>
                  <a:schemeClr val="bg1"/>
                </a:solidFill>
              </a:rPr>
              <a:t>							 			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D210D91-265E-4239-92C4-1A59791CA8B1}"/>
              </a:ext>
            </a:extLst>
          </p:cNvPr>
          <p:cNvSpPr/>
          <p:nvPr/>
        </p:nvSpPr>
        <p:spPr>
          <a:xfrm>
            <a:off x="116958" y="5926120"/>
            <a:ext cx="580803" cy="7655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xmlns="" id="{BCDA66CF-216C-4A2D-81CF-ED16AC425D93}"/>
              </a:ext>
            </a:extLst>
          </p:cNvPr>
          <p:cNvSpPr/>
          <p:nvPr/>
        </p:nvSpPr>
        <p:spPr>
          <a:xfrm rot="5400000">
            <a:off x="3072537" y="2150571"/>
            <a:ext cx="436728" cy="99418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4B6B705-0706-4B47-BBFA-520FEA30D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8365"/>
            <a:ext cx="7299158" cy="60516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C7A05C4-B023-4213-AE28-FF9D0DAA48B6}"/>
              </a:ext>
            </a:extLst>
          </p:cNvPr>
          <p:cNvSpPr/>
          <p:nvPr/>
        </p:nvSpPr>
        <p:spPr>
          <a:xfrm>
            <a:off x="0" y="-1"/>
            <a:ext cx="12192000" cy="1071341"/>
          </a:xfrm>
          <a:prstGeom prst="rect">
            <a:avLst/>
          </a:prstGeom>
          <a:solidFill>
            <a:srgbClr val="00B0F0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8B56ABC-40E2-4AC2-A1B7-9195373B1434}"/>
              </a:ext>
            </a:extLst>
          </p:cNvPr>
          <p:cNvSpPr txBox="1"/>
          <p:nvPr/>
        </p:nvSpPr>
        <p:spPr>
          <a:xfrm>
            <a:off x="228600" y="166336"/>
            <a:ext cx="111773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BIKE COUNTS – Cass Avenue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18CC1FD-E22C-45AE-856F-9C90D9D4902D}"/>
              </a:ext>
            </a:extLst>
          </p:cNvPr>
          <p:cNvSpPr txBox="1"/>
          <p:nvPr/>
        </p:nvSpPr>
        <p:spPr>
          <a:xfrm>
            <a:off x="228600" y="860638"/>
            <a:ext cx="7491757" cy="4793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  <a:p>
            <a:r>
              <a:rPr lang="en-US" sz="3200" b="1" u="sng" dirty="0">
                <a:solidFill>
                  <a:schemeClr val="bg1"/>
                </a:solidFill>
              </a:rPr>
              <a:t>TUES. SEPT. 15, 2015</a:t>
            </a:r>
          </a:p>
          <a:p>
            <a:endParaRPr lang="en-US" sz="1050" b="1" dirty="0"/>
          </a:p>
          <a:p>
            <a:r>
              <a:rPr lang="en-US" sz="3200" b="1" dirty="0"/>
              <a:t>Cass at Alexandrine (Northbound)	196</a:t>
            </a:r>
          </a:p>
          <a:p>
            <a:r>
              <a:rPr lang="en-US" sz="3200" b="1" dirty="0"/>
              <a:t>Cass at Willis	(Southbound)			190</a:t>
            </a:r>
            <a:endParaRPr lang="en-US" sz="3200" b="1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en-US" sz="1100" b="1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sz="3200" b="1" dirty="0"/>
              <a:t>24-Hour Period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</a:rPr>
              <a:t>		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386</a:t>
            </a:r>
          </a:p>
          <a:p>
            <a:endParaRPr lang="en-US" sz="3200" b="1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en-US" sz="2000" b="1" dirty="0"/>
          </a:p>
          <a:p>
            <a:r>
              <a:rPr lang="en-US" sz="2000" dirty="0"/>
              <a:t>			</a:t>
            </a:r>
            <a:r>
              <a:rPr lang="en-US" sz="3200" b="1" dirty="0"/>
              <a:t>				</a:t>
            </a:r>
            <a:r>
              <a:rPr lang="en-US" sz="3200" b="1" dirty="0">
                <a:solidFill>
                  <a:schemeClr val="bg1"/>
                </a:solidFill>
              </a:rPr>
              <a:t>							 			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D210D91-265E-4239-92C4-1A59791CA8B1}"/>
              </a:ext>
            </a:extLst>
          </p:cNvPr>
          <p:cNvSpPr/>
          <p:nvPr/>
        </p:nvSpPr>
        <p:spPr>
          <a:xfrm>
            <a:off x="116958" y="5926120"/>
            <a:ext cx="580803" cy="7655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FD1D3CA-8B23-4AED-8A16-6AA8A2FC285D}"/>
              </a:ext>
            </a:extLst>
          </p:cNvPr>
          <p:cNvSpPr/>
          <p:nvPr/>
        </p:nvSpPr>
        <p:spPr>
          <a:xfrm>
            <a:off x="-1" y="2069577"/>
            <a:ext cx="7299157" cy="1754326"/>
          </a:xfrm>
          <a:prstGeom prst="rect">
            <a:avLst/>
          </a:prstGeom>
          <a:solidFill>
            <a:srgbClr val="00B0F0">
              <a:alpha val="2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99C8A34-8C45-4CA4-9A52-F132E8810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82164"/>
            <a:ext cx="7299158" cy="60516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EB31D3C-6863-43D8-A29D-2BC0B58C125C}"/>
              </a:ext>
            </a:extLst>
          </p:cNvPr>
          <p:cNvSpPr/>
          <p:nvPr/>
        </p:nvSpPr>
        <p:spPr>
          <a:xfrm>
            <a:off x="-1" y="5133376"/>
            <a:ext cx="7299157" cy="1754326"/>
          </a:xfrm>
          <a:prstGeom prst="rect">
            <a:avLst/>
          </a:prstGeom>
          <a:solidFill>
            <a:srgbClr val="00B0F0">
              <a:alpha val="2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155DCC5-09B4-41CD-8841-BE4326D63F22}"/>
              </a:ext>
            </a:extLst>
          </p:cNvPr>
          <p:cNvSpPr txBox="1"/>
          <p:nvPr/>
        </p:nvSpPr>
        <p:spPr>
          <a:xfrm>
            <a:off x="116958" y="3914562"/>
            <a:ext cx="7491757" cy="4793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  <a:p>
            <a:r>
              <a:rPr lang="en-US" sz="3200" b="1" u="sng" dirty="0">
                <a:solidFill>
                  <a:schemeClr val="bg1"/>
                </a:solidFill>
              </a:rPr>
              <a:t>TUES. June 11, 2019</a:t>
            </a:r>
          </a:p>
          <a:p>
            <a:endParaRPr lang="en-US" sz="1050" b="1" dirty="0"/>
          </a:p>
          <a:p>
            <a:r>
              <a:rPr lang="en-US" sz="3200" b="1" dirty="0"/>
              <a:t>Cass at Canfield (Northbound)		276</a:t>
            </a:r>
          </a:p>
          <a:p>
            <a:r>
              <a:rPr lang="en-US" sz="3200" b="1" dirty="0"/>
              <a:t>Cass at Canfield(Southbound)			288</a:t>
            </a:r>
            <a:endParaRPr lang="en-US" sz="3200" b="1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en-US" sz="1100" b="1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sz="3200" b="1" dirty="0"/>
              <a:t>24-Hour Period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</a:rPr>
              <a:t>		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564</a:t>
            </a:r>
          </a:p>
          <a:p>
            <a:endParaRPr lang="en-US" sz="3200" b="1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en-US" sz="2000" b="1" dirty="0"/>
          </a:p>
          <a:p>
            <a:r>
              <a:rPr lang="en-US" sz="2000" dirty="0"/>
              <a:t>			</a:t>
            </a:r>
            <a:r>
              <a:rPr lang="en-US" sz="3200" b="1" dirty="0"/>
              <a:t>				</a:t>
            </a:r>
            <a:r>
              <a:rPr lang="en-US" sz="3200" b="1" dirty="0">
                <a:solidFill>
                  <a:schemeClr val="bg1"/>
                </a:solidFill>
              </a:rPr>
              <a:t>							 			</a:t>
            </a:r>
          </a:p>
        </p:txBody>
      </p:sp>
      <p:pic>
        <p:nvPicPr>
          <p:cNvPr id="5" name="Picture 4" descr="A person riding a bicycle on a city street&#10;&#10;Description automatically generated">
            <a:extLst>
              <a:ext uri="{FF2B5EF4-FFF2-40B4-BE49-F238E27FC236}">
                <a16:creationId xmlns:a16="http://schemas.microsoft.com/office/drawing/2014/main" xmlns="" id="{401AB891-1744-4FAD-BDBB-E527808486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0" t="1315" r="-14446" b="13874"/>
          <a:stretch/>
        </p:blipFill>
        <p:spPr>
          <a:xfrm>
            <a:off x="7098632" y="1071337"/>
            <a:ext cx="6569334" cy="581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7470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tove&#10;&#10;Description automatically generated">
            <a:extLst>
              <a:ext uri="{FF2B5EF4-FFF2-40B4-BE49-F238E27FC236}">
                <a16:creationId xmlns:a16="http://schemas.microsoft.com/office/drawing/2014/main" xmlns="" id="{92EE79B4-332F-4D6E-820E-16F0509FAF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0" t="5890" r="9549" b="64236"/>
          <a:stretch/>
        </p:blipFill>
        <p:spPr>
          <a:xfrm>
            <a:off x="0" y="1071340"/>
            <a:ext cx="12192000" cy="273524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6E8F6AEC-6788-4FF6-A328-DCC8CD575923}"/>
              </a:ext>
            </a:extLst>
          </p:cNvPr>
          <p:cNvSpPr/>
          <p:nvPr/>
        </p:nvSpPr>
        <p:spPr>
          <a:xfrm>
            <a:off x="7330807" y="1162753"/>
            <a:ext cx="4442371" cy="4687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3EA9583-242A-45FB-9CAD-42F2DF4C6077}"/>
              </a:ext>
            </a:extLst>
          </p:cNvPr>
          <p:cNvSpPr/>
          <p:nvPr/>
        </p:nvSpPr>
        <p:spPr>
          <a:xfrm>
            <a:off x="0" y="-1"/>
            <a:ext cx="12192000" cy="1071341"/>
          </a:xfrm>
          <a:prstGeom prst="rect">
            <a:avLst/>
          </a:prstGeom>
          <a:solidFill>
            <a:srgbClr val="00B0F0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72BE749-A2F9-49B6-B266-BE95EEC62540}"/>
              </a:ext>
            </a:extLst>
          </p:cNvPr>
          <p:cNvSpPr txBox="1"/>
          <p:nvPr/>
        </p:nvSpPr>
        <p:spPr>
          <a:xfrm>
            <a:off x="0" y="176266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On-Street Parking:  								</a:t>
            </a:r>
            <a:r>
              <a:rPr lang="en-US" sz="28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Sept. 25, 2019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68420E0-4720-4E24-BB86-ACFC80762A62}"/>
              </a:ext>
            </a:extLst>
          </p:cNvPr>
          <p:cNvSpPr/>
          <p:nvPr/>
        </p:nvSpPr>
        <p:spPr>
          <a:xfrm>
            <a:off x="120316" y="6039853"/>
            <a:ext cx="637673" cy="7339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picture containing stove&#10;&#10;Description automatically generated">
            <a:extLst>
              <a:ext uri="{FF2B5EF4-FFF2-40B4-BE49-F238E27FC236}">
                <a16:creationId xmlns:a16="http://schemas.microsoft.com/office/drawing/2014/main" xmlns="" id="{77574BDC-E6A4-4B0E-86E0-39E3BC8FE3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" t="50281" r="9249" b="20918"/>
          <a:stretch/>
        </p:blipFill>
        <p:spPr>
          <a:xfrm>
            <a:off x="0" y="4221126"/>
            <a:ext cx="12192000" cy="263687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D555B3A-1E5C-4BA4-8928-8AEFA80EC21A}"/>
              </a:ext>
            </a:extLst>
          </p:cNvPr>
          <p:cNvSpPr txBox="1"/>
          <p:nvPr/>
        </p:nvSpPr>
        <p:spPr>
          <a:xfrm>
            <a:off x="7609495" y="1130887"/>
            <a:ext cx="3884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8:00 AM        0 CARS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24AF59F4-8A0B-4C80-8952-54465E542892}"/>
              </a:ext>
            </a:extLst>
          </p:cNvPr>
          <p:cNvSpPr txBox="1"/>
          <p:nvPr/>
        </p:nvSpPr>
        <p:spPr>
          <a:xfrm>
            <a:off x="9551993" y="6250559"/>
            <a:ext cx="3961802" cy="523220"/>
          </a:xfrm>
          <a:prstGeom prst="rect">
            <a:avLst/>
          </a:prstGeom>
          <a:noFill/>
          <a:effectLst>
            <a:outerShdw blurRad="50800" dist="38100" dir="2700000" algn="tl" rotWithShape="0">
              <a:srgbClr val="FF0000">
                <a:alpha val="40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PARKED CAR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8F5C8365-5C49-47F6-AC3B-D6D56E79FC7E}"/>
              </a:ext>
            </a:extLst>
          </p:cNvPr>
          <p:cNvSpPr/>
          <p:nvPr/>
        </p:nvSpPr>
        <p:spPr>
          <a:xfrm>
            <a:off x="9255820" y="6386052"/>
            <a:ext cx="250722" cy="250722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  <a:effectLst>
            <a:outerShdw blurRad="50800" dist="38100" dir="2700000" sx="105000" sy="105000" algn="tl" rotWithShape="0">
              <a:schemeClr val="bg1">
                <a:alpha val="6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3703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68420E0-4720-4E24-BB86-ACFC80762A62}"/>
              </a:ext>
            </a:extLst>
          </p:cNvPr>
          <p:cNvSpPr/>
          <p:nvPr/>
        </p:nvSpPr>
        <p:spPr>
          <a:xfrm>
            <a:off x="120316" y="6039853"/>
            <a:ext cx="637673" cy="7339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meter&#10;&#10;Description automatically generated">
            <a:extLst>
              <a:ext uri="{FF2B5EF4-FFF2-40B4-BE49-F238E27FC236}">
                <a16:creationId xmlns:a16="http://schemas.microsoft.com/office/drawing/2014/main" xmlns="" id="{FC8D4BF9-D371-4197-BC5D-DBBC594F7A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8" t="50355" r="9622" b="21026"/>
          <a:stretch/>
        </p:blipFill>
        <p:spPr>
          <a:xfrm>
            <a:off x="-10766" y="4232787"/>
            <a:ext cx="12202766" cy="2625213"/>
          </a:xfrm>
          <a:prstGeom prst="rect">
            <a:avLst/>
          </a:prstGeom>
        </p:spPr>
      </p:pic>
      <p:pic>
        <p:nvPicPr>
          <p:cNvPr id="4" name="Picture 3" descr="A picture containing meter&#10;&#10;Description automatically generated">
            <a:extLst>
              <a:ext uri="{FF2B5EF4-FFF2-40B4-BE49-F238E27FC236}">
                <a16:creationId xmlns:a16="http://schemas.microsoft.com/office/drawing/2014/main" xmlns="" id="{86ACB10B-0393-42E8-9878-162322F727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8" t="8387" r="9622" b="64624"/>
          <a:stretch/>
        </p:blipFill>
        <p:spPr>
          <a:xfrm>
            <a:off x="0" y="1071339"/>
            <a:ext cx="12202766" cy="247564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6E8F6AEC-6788-4FF6-A328-DCC8CD575923}"/>
              </a:ext>
            </a:extLst>
          </p:cNvPr>
          <p:cNvSpPr/>
          <p:nvPr/>
        </p:nvSpPr>
        <p:spPr>
          <a:xfrm>
            <a:off x="7330807" y="1162753"/>
            <a:ext cx="4442371" cy="4687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3EA9583-242A-45FB-9CAD-42F2DF4C6077}"/>
              </a:ext>
            </a:extLst>
          </p:cNvPr>
          <p:cNvSpPr/>
          <p:nvPr/>
        </p:nvSpPr>
        <p:spPr>
          <a:xfrm>
            <a:off x="0" y="-1"/>
            <a:ext cx="12192000" cy="1071341"/>
          </a:xfrm>
          <a:prstGeom prst="rect">
            <a:avLst/>
          </a:prstGeom>
          <a:solidFill>
            <a:srgbClr val="00B0F0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72BE749-A2F9-49B6-B266-BE95EEC62540}"/>
              </a:ext>
            </a:extLst>
          </p:cNvPr>
          <p:cNvSpPr txBox="1"/>
          <p:nvPr/>
        </p:nvSpPr>
        <p:spPr>
          <a:xfrm>
            <a:off x="0" y="176266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On-Street Parking:  								</a:t>
            </a:r>
            <a:r>
              <a:rPr lang="en-US" sz="28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Sept. 25, 2019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1C83120-BC94-407E-812C-21D0922A754E}"/>
              </a:ext>
            </a:extLst>
          </p:cNvPr>
          <p:cNvSpPr txBox="1"/>
          <p:nvPr/>
        </p:nvSpPr>
        <p:spPr>
          <a:xfrm>
            <a:off x="9551993" y="6250559"/>
            <a:ext cx="3961802" cy="523220"/>
          </a:xfrm>
          <a:prstGeom prst="rect">
            <a:avLst/>
          </a:prstGeom>
          <a:noFill/>
          <a:effectLst>
            <a:outerShdw blurRad="50800" dist="38100" dir="2700000" algn="tl" rotWithShape="0">
              <a:srgbClr val="FF0000">
                <a:alpha val="40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PARKED CAR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4A048DA1-2206-4892-B128-23DE945BF68E}"/>
              </a:ext>
            </a:extLst>
          </p:cNvPr>
          <p:cNvSpPr/>
          <p:nvPr/>
        </p:nvSpPr>
        <p:spPr>
          <a:xfrm>
            <a:off x="9255820" y="6386052"/>
            <a:ext cx="250722" cy="250722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  <a:effectLst>
            <a:outerShdw blurRad="50800" dist="38100" dir="2700000" sx="105000" sy="105000" algn="tl" rotWithShape="0">
              <a:schemeClr val="bg1">
                <a:alpha val="6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D555B3A-1E5C-4BA4-8928-8AEFA80EC21A}"/>
              </a:ext>
            </a:extLst>
          </p:cNvPr>
          <p:cNvSpPr txBox="1"/>
          <p:nvPr/>
        </p:nvSpPr>
        <p:spPr>
          <a:xfrm>
            <a:off x="7609495" y="1130887"/>
            <a:ext cx="3884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12:00 NOON   7 CARS</a:t>
            </a:r>
          </a:p>
        </p:txBody>
      </p:sp>
    </p:spTree>
    <p:extLst>
      <p:ext uri="{BB962C8B-B14F-4D97-AF65-F5344CB8AC3E}">
        <p14:creationId xmlns:p14="http://schemas.microsoft.com/office/powerpoint/2010/main" val="37559465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68420E0-4720-4E24-BB86-ACFC80762A62}"/>
              </a:ext>
            </a:extLst>
          </p:cNvPr>
          <p:cNvSpPr/>
          <p:nvPr/>
        </p:nvSpPr>
        <p:spPr>
          <a:xfrm>
            <a:off x="120316" y="6039853"/>
            <a:ext cx="637673" cy="7339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picture containing meter&#10;&#10;Description automatically generated">
            <a:extLst>
              <a:ext uri="{FF2B5EF4-FFF2-40B4-BE49-F238E27FC236}">
                <a16:creationId xmlns:a16="http://schemas.microsoft.com/office/drawing/2014/main" xmlns="" id="{B5CF25B0-2525-41A1-A27E-ED39726964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9" t="50488" r="9693" b="22247"/>
          <a:stretch/>
        </p:blipFill>
        <p:spPr>
          <a:xfrm>
            <a:off x="0" y="4350774"/>
            <a:ext cx="12181591" cy="2507226"/>
          </a:xfrm>
          <a:prstGeom prst="rect">
            <a:avLst/>
          </a:prstGeom>
        </p:spPr>
      </p:pic>
      <p:pic>
        <p:nvPicPr>
          <p:cNvPr id="8" name="Picture 7" descr="A picture containing meter&#10;&#10;Description automatically generated">
            <a:extLst>
              <a:ext uri="{FF2B5EF4-FFF2-40B4-BE49-F238E27FC236}">
                <a16:creationId xmlns:a16="http://schemas.microsoft.com/office/drawing/2014/main" xmlns="" id="{7C5C682C-5ADE-4CB3-867E-EFFCECD269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9" t="7260" r="9693" b="64214"/>
          <a:stretch/>
        </p:blipFill>
        <p:spPr>
          <a:xfrm>
            <a:off x="0" y="1071339"/>
            <a:ext cx="12181591" cy="2623131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6E8F6AEC-6788-4FF6-A328-DCC8CD575923}"/>
              </a:ext>
            </a:extLst>
          </p:cNvPr>
          <p:cNvSpPr/>
          <p:nvPr/>
        </p:nvSpPr>
        <p:spPr>
          <a:xfrm>
            <a:off x="7330807" y="1162753"/>
            <a:ext cx="4442371" cy="4687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3EA9583-242A-45FB-9CAD-42F2DF4C6077}"/>
              </a:ext>
            </a:extLst>
          </p:cNvPr>
          <p:cNvSpPr/>
          <p:nvPr/>
        </p:nvSpPr>
        <p:spPr>
          <a:xfrm>
            <a:off x="0" y="-1"/>
            <a:ext cx="12192000" cy="1071341"/>
          </a:xfrm>
          <a:prstGeom prst="rect">
            <a:avLst/>
          </a:prstGeom>
          <a:solidFill>
            <a:srgbClr val="00B0F0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72BE749-A2F9-49B6-B266-BE95EEC62540}"/>
              </a:ext>
            </a:extLst>
          </p:cNvPr>
          <p:cNvSpPr txBox="1"/>
          <p:nvPr/>
        </p:nvSpPr>
        <p:spPr>
          <a:xfrm>
            <a:off x="0" y="176266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On-Street Parking:  								</a:t>
            </a:r>
            <a:r>
              <a:rPr lang="en-US" sz="28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Sept. 25, 2019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1C83120-BC94-407E-812C-21D0922A754E}"/>
              </a:ext>
            </a:extLst>
          </p:cNvPr>
          <p:cNvSpPr txBox="1"/>
          <p:nvPr/>
        </p:nvSpPr>
        <p:spPr>
          <a:xfrm>
            <a:off x="9551993" y="6250559"/>
            <a:ext cx="3961802" cy="523220"/>
          </a:xfrm>
          <a:prstGeom prst="rect">
            <a:avLst/>
          </a:prstGeom>
          <a:noFill/>
          <a:effectLst>
            <a:outerShdw blurRad="50800" dist="38100" dir="2700000" algn="tl" rotWithShape="0">
              <a:srgbClr val="FF0000">
                <a:alpha val="40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PARKED CAR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4A048DA1-2206-4892-B128-23DE945BF68E}"/>
              </a:ext>
            </a:extLst>
          </p:cNvPr>
          <p:cNvSpPr/>
          <p:nvPr/>
        </p:nvSpPr>
        <p:spPr>
          <a:xfrm>
            <a:off x="9255820" y="6386052"/>
            <a:ext cx="250722" cy="250722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  <a:effectLst>
            <a:outerShdw blurRad="50800" dist="38100" dir="2700000" sx="105000" sy="105000" algn="tl" rotWithShape="0">
              <a:schemeClr val="bg1">
                <a:alpha val="6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D555B3A-1E5C-4BA4-8928-8AEFA80EC21A}"/>
              </a:ext>
            </a:extLst>
          </p:cNvPr>
          <p:cNvSpPr txBox="1"/>
          <p:nvPr/>
        </p:nvSpPr>
        <p:spPr>
          <a:xfrm>
            <a:off x="7609495" y="1130887"/>
            <a:ext cx="3884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4:00 PM   8 CARS</a:t>
            </a:r>
          </a:p>
        </p:txBody>
      </p:sp>
    </p:spTree>
    <p:extLst>
      <p:ext uri="{BB962C8B-B14F-4D97-AF65-F5344CB8AC3E}">
        <p14:creationId xmlns:p14="http://schemas.microsoft.com/office/powerpoint/2010/main" val="31593071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ruck, meter&#10;&#10;Description automatically generated">
            <a:extLst>
              <a:ext uri="{FF2B5EF4-FFF2-40B4-BE49-F238E27FC236}">
                <a16:creationId xmlns:a16="http://schemas.microsoft.com/office/drawing/2014/main" xmlns="" id="{AC9FDF68-8976-4752-8669-46C629C924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9" t="50154" r="9606" b="20814"/>
          <a:stretch/>
        </p:blipFill>
        <p:spPr>
          <a:xfrm>
            <a:off x="0" y="4192444"/>
            <a:ext cx="12222063" cy="2665556"/>
          </a:xfrm>
          <a:prstGeom prst="rect">
            <a:avLst/>
          </a:prstGeom>
        </p:spPr>
      </p:pic>
      <p:pic>
        <p:nvPicPr>
          <p:cNvPr id="5" name="Picture 4" descr="A picture containing truck, meter&#10;&#10;Description automatically generated">
            <a:extLst>
              <a:ext uri="{FF2B5EF4-FFF2-40B4-BE49-F238E27FC236}">
                <a16:creationId xmlns:a16="http://schemas.microsoft.com/office/drawing/2014/main" xmlns="" id="{E91A5EB7-908F-40FA-A50A-EF97B48DA7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9" t="6666" r="9606" b="64302"/>
          <a:stretch/>
        </p:blipFill>
        <p:spPr>
          <a:xfrm>
            <a:off x="0" y="1065786"/>
            <a:ext cx="12222063" cy="266555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68420E0-4720-4E24-BB86-ACFC80762A62}"/>
              </a:ext>
            </a:extLst>
          </p:cNvPr>
          <p:cNvSpPr/>
          <p:nvPr/>
        </p:nvSpPr>
        <p:spPr>
          <a:xfrm>
            <a:off x="120316" y="6039853"/>
            <a:ext cx="637673" cy="7339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6E8F6AEC-6788-4FF6-A328-DCC8CD575923}"/>
              </a:ext>
            </a:extLst>
          </p:cNvPr>
          <p:cNvSpPr/>
          <p:nvPr/>
        </p:nvSpPr>
        <p:spPr>
          <a:xfrm>
            <a:off x="7330807" y="1162753"/>
            <a:ext cx="4442371" cy="4687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3EA9583-242A-45FB-9CAD-42F2DF4C6077}"/>
              </a:ext>
            </a:extLst>
          </p:cNvPr>
          <p:cNvSpPr/>
          <p:nvPr/>
        </p:nvSpPr>
        <p:spPr>
          <a:xfrm>
            <a:off x="0" y="-1"/>
            <a:ext cx="12192000" cy="1071341"/>
          </a:xfrm>
          <a:prstGeom prst="rect">
            <a:avLst/>
          </a:prstGeom>
          <a:solidFill>
            <a:srgbClr val="00B0F0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72BE749-A2F9-49B6-B266-BE95EEC62540}"/>
              </a:ext>
            </a:extLst>
          </p:cNvPr>
          <p:cNvSpPr txBox="1"/>
          <p:nvPr/>
        </p:nvSpPr>
        <p:spPr>
          <a:xfrm>
            <a:off x="0" y="176266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On-Street Parking:  								</a:t>
            </a:r>
            <a:r>
              <a:rPr lang="en-US" sz="28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Sept. 25, 2019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1C83120-BC94-407E-812C-21D0922A754E}"/>
              </a:ext>
            </a:extLst>
          </p:cNvPr>
          <p:cNvSpPr txBox="1"/>
          <p:nvPr/>
        </p:nvSpPr>
        <p:spPr>
          <a:xfrm>
            <a:off x="9551993" y="6250559"/>
            <a:ext cx="3961802" cy="523220"/>
          </a:xfrm>
          <a:prstGeom prst="rect">
            <a:avLst/>
          </a:prstGeom>
          <a:noFill/>
          <a:effectLst>
            <a:outerShdw blurRad="50800" dist="38100" dir="2700000" algn="tl" rotWithShape="0">
              <a:srgbClr val="FF0000">
                <a:alpha val="40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PARKED CAR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4A048DA1-2206-4892-B128-23DE945BF68E}"/>
              </a:ext>
            </a:extLst>
          </p:cNvPr>
          <p:cNvSpPr/>
          <p:nvPr/>
        </p:nvSpPr>
        <p:spPr>
          <a:xfrm>
            <a:off x="9255820" y="6386052"/>
            <a:ext cx="250722" cy="250722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  <a:effectLst>
            <a:outerShdw blurRad="50800" dist="38100" dir="2700000" sx="105000" sy="105000" algn="tl" rotWithShape="0">
              <a:schemeClr val="bg1">
                <a:alpha val="6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D555B3A-1E5C-4BA4-8928-8AEFA80EC21A}"/>
              </a:ext>
            </a:extLst>
          </p:cNvPr>
          <p:cNvSpPr txBox="1"/>
          <p:nvPr/>
        </p:nvSpPr>
        <p:spPr>
          <a:xfrm>
            <a:off x="7609495" y="1130887"/>
            <a:ext cx="3884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7:00 PM   13 CARS</a:t>
            </a:r>
          </a:p>
        </p:txBody>
      </p:sp>
    </p:spTree>
    <p:extLst>
      <p:ext uri="{BB962C8B-B14F-4D97-AF65-F5344CB8AC3E}">
        <p14:creationId xmlns:p14="http://schemas.microsoft.com/office/powerpoint/2010/main" val="32705701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68420E0-4720-4E24-BB86-ACFC80762A62}"/>
              </a:ext>
            </a:extLst>
          </p:cNvPr>
          <p:cNvSpPr/>
          <p:nvPr/>
        </p:nvSpPr>
        <p:spPr>
          <a:xfrm>
            <a:off x="120316" y="6039853"/>
            <a:ext cx="637673" cy="7339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6E8F6AEC-6788-4FF6-A328-DCC8CD575923}"/>
              </a:ext>
            </a:extLst>
          </p:cNvPr>
          <p:cNvSpPr/>
          <p:nvPr/>
        </p:nvSpPr>
        <p:spPr>
          <a:xfrm>
            <a:off x="7330807" y="1162753"/>
            <a:ext cx="4442371" cy="4687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3EA9583-242A-45FB-9CAD-42F2DF4C6077}"/>
              </a:ext>
            </a:extLst>
          </p:cNvPr>
          <p:cNvSpPr/>
          <p:nvPr/>
        </p:nvSpPr>
        <p:spPr>
          <a:xfrm>
            <a:off x="0" y="2590799"/>
            <a:ext cx="12192000" cy="1071341"/>
          </a:xfrm>
          <a:prstGeom prst="rect">
            <a:avLst/>
          </a:prstGeom>
          <a:solidFill>
            <a:srgbClr val="00B0F0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72BE749-A2F9-49B6-B266-BE95EEC62540}"/>
              </a:ext>
            </a:extLst>
          </p:cNvPr>
          <p:cNvSpPr txBox="1"/>
          <p:nvPr/>
        </p:nvSpPr>
        <p:spPr>
          <a:xfrm>
            <a:off x="120316" y="2757137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Cross Section Options</a:t>
            </a:r>
            <a:r>
              <a:rPr lang="en-US" sz="4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						</a:t>
            </a:r>
            <a:endParaRPr lang="en-US" sz="2800" b="1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9993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0F73E36-5EAD-4B11-AA3B-140EA6740C6D}"/>
              </a:ext>
            </a:extLst>
          </p:cNvPr>
          <p:cNvSpPr/>
          <p:nvPr/>
        </p:nvSpPr>
        <p:spPr>
          <a:xfrm>
            <a:off x="0" y="5906830"/>
            <a:ext cx="850605" cy="9511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09C03B9-7350-4645-83DB-74001ADDCE29}"/>
              </a:ext>
            </a:extLst>
          </p:cNvPr>
          <p:cNvSpPr/>
          <p:nvPr/>
        </p:nvSpPr>
        <p:spPr>
          <a:xfrm>
            <a:off x="0" y="5391754"/>
            <a:ext cx="12192000" cy="146314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0" y="1"/>
            <a:ext cx="12192000" cy="107134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72BE749-A2F9-49B6-B266-BE95EEC62540}"/>
              </a:ext>
            </a:extLst>
          </p:cNvPr>
          <p:cNvSpPr txBox="1"/>
          <p:nvPr/>
        </p:nvSpPr>
        <p:spPr>
          <a:xfrm>
            <a:off x="0" y="78661"/>
            <a:ext cx="111773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Existing Street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E0DB3E6-0BF1-42A9-A825-725660DCE2A1}"/>
              </a:ext>
            </a:extLst>
          </p:cNvPr>
          <p:cNvSpPr txBox="1"/>
          <p:nvPr/>
        </p:nvSpPr>
        <p:spPr>
          <a:xfrm>
            <a:off x="2622885" y="3044279"/>
            <a:ext cx="89033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>
                <a:solidFill>
                  <a:srgbClr val="FF0000"/>
                </a:solidFill>
              </a:rPr>
              <a:t>PROPOSED SECTIONS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691F2C5-5DE2-47EA-8EFF-9616B8233F8D}"/>
              </a:ext>
            </a:extLst>
          </p:cNvPr>
          <p:cNvSpPr txBox="1"/>
          <p:nvPr/>
        </p:nvSpPr>
        <p:spPr>
          <a:xfrm>
            <a:off x="665747" y="5527221"/>
            <a:ext cx="5049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Street wide &amp; open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Encourages higher traffic speeds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Wide pedestrian crossings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9B1EA2D-4D99-4610-B443-AFE44DF5DF1A}"/>
              </a:ext>
            </a:extLst>
          </p:cNvPr>
          <p:cNvSpPr txBox="1"/>
          <p:nvPr/>
        </p:nvSpPr>
        <p:spPr>
          <a:xfrm>
            <a:off x="5464843" y="5250222"/>
            <a:ext cx="67271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 </a:t>
            </a: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Bike lanes not protected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Not reflective of neighborhood character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Streetscape not supportive of business corridor</a:t>
            </a:r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xmlns="" id="{F0F0F49A-73B9-4545-9E30-D30B4B5F7D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3"/>
          <a:stretch/>
        </p:blipFill>
        <p:spPr>
          <a:xfrm>
            <a:off x="665747" y="1071342"/>
            <a:ext cx="11019994" cy="432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220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0F73E36-5EAD-4B11-AA3B-140EA6740C6D}"/>
              </a:ext>
            </a:extLst>
          </p:cNvPr>
          <p:cNvSpPr/>
          <p:nvPr/>
        </p:nvSpPr>
        <p:spPr>
          <a:xfrm>
            <a:off x="0" y="5906830"/>
            <a:ext cx="850605" cy="9511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09C03B9-7350-4645-83DB-74001ADDCE29}"/>
              </a:ext>
            </a:extLst>
          </p:cNvPr>
          <p:cNvSpPr/>
          <p:nvPr/>
        </p:nvSpPr>
        <p:spPr>
          <a:xfrm>
            <a:off x="0" y="5419688"/>
            <a:ext cx="12192000" cy="146314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0" y="1"/>
            <a:ext cx="12192000" cy="107134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72BE749-A2F9-49B6-B266-BE95EEC62540}"/>
              </a:ext>
            </a:extLst>
          </p:cNvPr>
          <p:cNvSpPr txBox="1"/>
          <p:nvPr/>
        </p:nvSpPr>
        <p:spPr>
          <a:xfrm>
            <a:off x="0" y="150950"/>
            <a:ext cx="111773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 Lane Road Option with Protected Bike Lanes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691F2C5-5DE2-47EA-8EFF-9616B8233F8D}"/>
              </a:ext>
            </a:extLst>
          </p:cNvPr>
          <p:cNvSpPr txBox="1"/>
          <p:nvPr/>
        </p:nvSpPr>
        <p:spPr>
          <a:xfrm>
            <a:off x="838693" y="5674204"/>
            <a:ext cx="48890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Parking on both sides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Protected bike lanes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9B1EA2D-4D99-4610-B443-AFE44DF5DF1A}"/>
              </a:ext>
            </a:extLst>
          </p:cNvPr>
          <p:cNvSpPr txBox="1"/>
          <p:nvPr/>
        </p:nvSpPr>
        <p:spPr>
          <a:xfrm>
            <a:off x="5240862" y="5243316"/>
            <a:ext cx="68369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Curb bump-outs at intersections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Traffic calming reducing vehicular speeds</a:t>
            </a:r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xmlns="" id="{AFE46464-144A-472D-B577-60A016D620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5" y="1071342"/>
            <a:ext cx="11602065" cy="425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7909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0F73E36-5EAD-4B11-AA3B-140EA6740C6D}"/>
              </a:ext>
            </a:extLst>
          </p:cNvPr>
          <p:cNvSpPr/>
          <p:nvPr/>
        </p:nvSpPr>
        <p:spPr>
          <a:xfrm>
            <a:off x="7507705" y="5906830"/>
            <a:ext cx="850605" cy="9511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C033879-7C25-4AD5-8B9D-8B8D891634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52" b="177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87CAC71-B927-46BE-8F8F-C70DABF5D6C2}"/>
              </a:ext>
            </a:extLst>
          </p:cNvPr>
          <p:cNvSpPr/>
          <p:nvPr/>
        </p:nvSpPr>
        <p:spPr>
          <a:xfrm>
            <a:off x="8012051" y="4434151"/>
            <a:ext cx="3908323" cy="2116394"/>
          </a:xfrm>
          <a:prstGeom prst="rect">
            <a:avLst/>
          </a:prstGeom>
          <a:solidFill>
            <a:srgbClr val="00B0F0">
              <a:alpha val="66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951171"/>
          </a:xfrm>
          <a:prstGeom prst="rect">
            <a:avLst/>
          </a:prstGeom>
          <a:solidFill>
            <a:srgbClr val="00B0F0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72BE749-A2F9-49B6-B266-BE95EEC62540}"/>
              </a:ext>
            </a:extLst>
          </p:cNvPr>
          <p:cNvSpPr txBox="1"/>
          <p:nvPr/>
        </p:nvSpPr>
        <p:spPr>
          <a:xfrm>
            <a:off x="252663" y="90864"/>
            <a:ext cx="111773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Gateways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E0DB3E6-0BF1-42A9-A825-725660DCE2A1}"/>
              </a:ext>
            </a:extLst>
          </p:cNvPr>
          <p:cNvSpPr txBox="1"/>
          <p:nvPr/>
        </p:nvSpPr>
        <p:spPr>
          <a:xfrm>
            <a:off x="1093675" y="3372322"/>
            <a:ext cx="539134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Honoring historic district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Key neighborhood entrances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2 to 3 Locations:  selected by the community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A4ED9A8-F900-43DD-A16B-23E6589F8BAC}"/>
              </a:ext>
            </a:extLst>
          </p:cNvPr>
          <p:cNvSpPr txBox="1"/>
          <p:nvPr/>
        </p:nvSpPr>
        <p:spPr>
          <a:xfrm>
            <a:off x="8185181" y="4522852"/>
            <a:ext cx="3908323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</a:rPr>
              <a:t>Conceptual designs for the gateways are being developed and community input will be sought at a future community meetings.</a:t>
            </a:r>
          </a:p>
        </p:txBody>
      </p:sp>
    </p:spTree>
    <p:extLst>
      <p:ext uri="{BB962C8B-B14F-4D97-AF65-F5344CB8AC3E}">
        <p14:creationId xmlns:p14="http://schemas.microsoft.com/office/powerpoint/2010/main" val="2103828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30AF860-0556-423E-8DE4-D3738122C0FA}"/>
              </a:ext>
            </a:extLst>
          </p:cNvPr>
          <p:cNvSpPr/>
          <p:nvPr/>
        </p:nvSpPr>
        <p:spPr>
          <a:xfrm>
            <a:off x="5521911" y="6152704"/>
            <a:ext cx="6670089" cy="72892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0" y="1"/>
            <a:ext cx="12192000" cy="107134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72BE749-A2F9-49B6-B266-BE95EEC62540}"/>
              </a:ext>
            </a:extLst>
          </p:cNvPr>
          <p:cNvSpPr txBox="1"/>
          <p:nvPr/>
        </p:nvSpPr>
        <p:spPr>
          <a:xfrm>
            <a:off x="228600" y="150951"/>
            <a:ext cx="111773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Team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0F73E36-5EAD-4B11-AA3B-140EA6740C6D}"/>
              </a:ext>
            </a:extLst>
          </p:cNvPr>
          <p:cNvSpPr/>
          <p:nvPr/>
        </p:nvSpPr>
        <p:spPr>
          <a:xfrm>
            <a:off x="0" y="5906830"/>
            <a:ext cx="850605" cy="9511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92967C2-3947-46F7-9039-DCEF21E653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108" y="1107907"/>
            <a:ext cx="1025214" cy="1207505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BC6FE4A0-0DB2-4112-ACD1-BF384685B3A5}"/>
              </a:ext>
            </a:extLst>
          </p:cNvPr>
          <p:cNvSpPr txBox="1">
            <a:spLocks noChangeAspect="1"/>
          </p:cNvSpPr>
          <p:nvPr/>
        </p:nvSpPr>
        <p:spPr>
          <a:xfrm>
            <a:off x="230124" y="1456062"/>
            <a:ext cx="11731752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3200" b="1" u="sng" dirty="0">
                <a:latin typeface="Arial" panose="020B0604020202020204" pitchFamily="34" charset="0"/>
                <a:cs typeface="Arial" panose="020B0604020202020204" pitchFamily="34" charset="0"/>
              </a:rPr>
              <a:t>City of Detroit</a:t>
            </a:r>
          </a:p>
          <a:p>
            <a:pPr algn="l"/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Department of Public Works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Planning &amp; Development Department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Department of Neighborhoods</a:t>
            </a:r>
          </a:p>
          <a:p>
            <a:pPr lvl="1" algn="l"/>
            <a:endParaRPr lang="en-US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3200" b="1" u="sng" dirty="0">
                <a:latin typeface="Arial" panose="020B0604020202020204" pitchFamily="34" charset="0"/>
                <a:cs typeface="Arial" panose="020B0604020202020204" pitchFamily="34" charset="0"/>
              </a:rPr>
              <a:t>Consultant Team</a:t>
            </a:r>
          </a:p>
          <a:p>
            <a:pPr lvl="3" algn="l"/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227D4CC-2CA4-4D2E-A4AA-0F949266FD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02" y="5106425"/>
            <a:ext cx="870006" cy="800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D6FE650-A9E4-4DF3-9596-CB43A9C375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390" y="5316641"/>
            <a:ext cx="2633479" cy="3711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C5C5108-0A22-4CEF-B932-91047A4C7BFB}"/>
              </a:ext>
            </a:extLst>
          </p:cNvPr>
          <p:cNvSpPr txBox="1"/>
          <p:nvPr/>
        </p:nvSpPr>
        <p:spPr>
          <a:xfrm>
            <a:off x="5699465" y="6152704"/>
            <a:ext cx="9023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 detroitmi.gov/streetscapes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1103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0F73E36-5EAD-4B11-AA3B-140EA6740C6D}"/>
              </a:ext>
            </a:extLst>
          </p:cNvPr>
          <p:cNvSpPr/>
          <p:nvPr/>
        </p:nvSpPr>
        <p:spPr>
          <a:xfrm>
            <a:off x="0" y="5906830"/>
            <a:ext cx="850605" cy="9511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A9B1F5-7FC7-468D-8311-B05EB6F610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5" t="1826" r="122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72BE749-A2F9-49B6-B266-BE95EEC62540}"/>
              </a:ext>
            </a:extLst>
          </p:cNvPr>
          <p:cNvSpPr txBox="1"/>
          <p:nvPr/>
        </p:nvSpPr>
        <p:spPr>
          <a:xfrm>
            <a:off x="150777" y="480313"/>
            <a:ext cx="111773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NEXT STEPS: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E0DB3E6-0BF1-42A9-A825-725660DCE2A1}"/>
              </a:ext>
            </a:extLst>
          </p:cNvPr>
          <p:cNvSpPr txBox="1"/>
          <p:nvPr/>
        </p:nvSpPr>
        <p:spPr>
          <a:xfrm>
            <a:off x="315094" y="1560887"/>
            <a:ext cx="1200804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rgbClr val="00B0F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Continued Development of Streetscape Design</a:t>
            </a:r>
          </a:p>
          <a:p>
            <a:endParaRPr lang="en-US" sz="1200" b="1" dirty="0">
              <a:solidFill>
                <a:srgbClr val="00B0F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rgbClr val="00B0F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Gateway Design Concepts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200" b="1" dirty="0">
              <a:solidFill>
                <a:srgbClr val="00B0F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rgbClr val="00B0F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Streetscape Enhancements and Amenities </a:t>
            </a:r>
          </a:p>
        </p:txBody>
      </p:sp>
    </p:spTree>
    <p:extLst>
      <p:ext uri="{BB962C8B-B14F-4D97-AF65-F5344CB8AC3E}">
        <p14:creationId xmlns:p14="http://schemas.microsoft.com/office/powerpoint/2010/main" val="5882430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4E75D02-A549-4CFE-816C-48FA30ADA11D}"/>
              </a:ext>
            </a:extLst>
          </p:cNvPr>
          <p:cNvSpPr/>
          <p:nvPr/>
        </p:nvSpPr>
        <p:spPr>
          <a:xfrm>
            <a:off x="8507896" y="6223819"/>
            <a:ext cx="3684103" cy="64956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58FA2B7-096B-4A73-B02D-15EA146E3BB2}"/>
              </a:ext>
            </a:extLst>
          </p:cNvPr>
          <p:cNvSpPr/>
          <p:nvPr/>
        </p:nvSpPr>
        <p:spPr>
          <a:xfrm>
            <a:off x="0" y="0"/>
            <a:ext cx="4622800" cy="540103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0F73E36-5EAD-4B11-AA3B-140EA6740C6D}"/>
              </a:ext>
            </a:extLst>
          </p:cNvPr>
          <p:cNvSpPr/>
          <p:nvPr/>
        </p:nvSpPr>
        <p:spPr>
          <a:xfrm>
            <a:off x="0" y="5906830"/>
            <a:ext cx="850605" cy="9511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D0AA76A-0A87-4100-9E44-0E6E11E17073}"/>
              </a:ext>
            </a:extLst>
          </p:cNvPr>
          <p:cNvSpPr txBox="1"/>
          <p:nvPr/>
        </p:nvSpPr>
        <p:spPr>
          <a:xfrm>
            <a:off x="544019" y="741992"/>
            <a:ext cx="366410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Questions &amp; Answers</a:t>
            </a:r>
          </a:p>
          <a:p>
            <a:pPr algn="ctr"/>
            <a:endParaRPr lang="en-US" sz="3200" dirty="0">
              <a:solidFill>
                <a:srgbClr val="23A696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5B533C4-51D0-40C6-8920-143C52ABD3CE}"/>
              </a:ext>
            </a:extLst>
          </p:cNvPr>
          <p:cNvSpPr txBox="1"/>
          <p:nvPr/>
        </p:nvSpPr>
        <p:spPr>
          <a:xfrm>
            <a:off x="9374756" y="6363937"/>
            <a:ext cx="2040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 Black" panose="020B0A04020102020204" pitchFamily="34" charset="0"/>
              </a:rPr>
              <a:t>THANK YOU!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A58B0D6-513B-4B46-A92D-1431D974AB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41" y="5525764"/>
            <a:ext cx="1025214" cy="1207505"/>
          </a:xfrm>
          <a:prstGeom prst="rect">
            <a:avLst/>
          </a:prstGeom>
        </p:spPr>
      </p:pic>
      <p:pic>
        <p:nvPicPr>
          <p:cNvPr id="3" name="Picture 2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7EE4F986-30CF-4CE5-8426-8E8B349655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83" t="18315" b="1812"/>
          <a:stretch/>
        </p:blipFill>
        <p:spPr>
          <a:xfrm>
            <a:off x="8388626" y="278295"/>
            <a:ext cx="3684104" cy="5476963"/>
          </a:xfrm>
          <a:prstGeom prst="rect">
            <a:avLst/>
          </a:prstGeom>
        </p:spPr>
      </p:pic>
      <p:pic>
        <p:nvPicPr>
          <p:cNvPr id="6" name="Picture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xmlns="" id="{D2388C3E-5F0A-4AB4-93B9-15F97E5E38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5" r="17422"/>
          <a:stretch/>
        </p:blipFill>
        <p:spPr>
          <a:xfrm>
            <a:off x="9794344" y="628233"/>
            <a:ext cx="1703242" cy="187857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4CB7FFF-928A-4B52-8A89-4A0F2BDD670D}"/>
              </a:ext>
            </a:extLst>
          </p:cNvPr>
          <p:cNvSpPr txBox="1"/>
          <p:nvPr/>
        </p:nvSpPr>
        <p:spPr>
          <a:xfrm>
            <a:off x="4435308" y="108404"/>
            <a:ext cx="36641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2474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Stay Connected</a:t>
            </a:r>
          </a:p>
          <a:p>
            <a:pPr algn="ctr"/>
            <a:endParaRPr lang="en-US" sz="3200" dirty="0">
              <a:solidFill>
                <a:srgbClr val="23A696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D56F473-FA1E-41C8-80FD-80BFA2976AAF}"/>
              </a:ext>
            </a:extLst>
          </p:cNvPr>
          <p:cNvSpPr txBox="1"/>
          <p:nvPr/>
        </p:nvSpPr>
        <p:spPr>
          <a:xfrm>
            <a:off x="4849985" y="3026381"/>
            <a:ext cx="398206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Gustavo Serratos </a:t>
            </a:r>
          </a:p>
          <a:p>
            <a:r>
              <a:rPr lang="en-US" dirty="0">
                <a:solidFill>
                  <a:srgbClr val="024748"/>
                </a:solidFill>
              </a:rPr>
              <a:t>Complete Streets Project Manager </a:t>
            </a:r>
          </a:p>
          <a:p>
            <a:r>
              <a:rPr lang="en-US" dirty="0">
                <a:solidFill>
                  <a:srgbClr val="024748"/>
                </a:solidFill>
              </a:rPr>
              <a:t>(313) 236 9522</a:t>
            </a:r>
          </a:p>
          <a:p>
            <a:r>
              <a:rPr lang="en-US" dirty="0">
                <a:solidFill>
                  <a:srgbClr val="024748"/>
                </a:solidFill>
              </a:rPr>
              <a:t>serratosg@detroitmi.gov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07866EB-2A81-4314-8E6F-7F9FDB9A8A6D}"/>
              </a:ext>
            </a:extLst>
          </p:cNvPr>
          <p:cNvSpPr txBox="1"/>
          <p:nvPr/>
        </p:nvSpPr>
        <p:spPr>
          <a:xfrm>
            <a:off x="4849985" y="1950204"/>
            <a:ext cx="74499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accent4">
                    <a:lumMod val="75000"/>
                  </a:schemeClr>
                </a:solidFill>
              </a:rPr>
              <a:t>Visit the Website</a:t>
            </a:r>
          </a:p>
          <a:p>
            <a:r>
              <a:rPr lang="en-US" u="sng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www.detroitmi.gov/</a:t>
            </a:r>
            <a:r>
              <a:rPr lang="en-US" u="sng" dirty="0">
                <a:solidFill>
                  <a:srgbClr val="0070C0"/>
                </a:solidFill>
              </a:rPr>
              <a:t>streetscapes </a:t>
            </a:r>
          </a:p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BDE06D8-F72B-4AA8-B138-AD12BB7318A0}"/>
              </a:ext>
            </a:extLst>
          </p:cNvPr>
          <p:cNvSpPr txBox="1"/>
          <p:nvPr/>
        </p:nvSpPr>
        <p:spPr>
          <a:xfrm>
            <a:off x="4849986" y="892193"/>
            <a:ext cx="39820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>
                <a:solidFill>
                  <a:schemeClr val="accent4">
                    <a:lumMod val="75000"/>
                  </a:schemeClr>
                </a:solidFill>
              </a:rPr>
              <a:t>Sign-In Sheet </a:t>
            </a:r>
          </a:p>
          <a:p>
            <a:r>
              <a:rPr lang="en-US" sz="2200" dirty="0">
                <a:solidFill>
                  <a:schemeClr val="accent4">
                    <a:lumMod val="75000"/>
                  </a:schemeClr>
                </a:solidFill>
              </a:rPr>
              <a:t>Future Project Announcements 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F386F361-FD40-4A71-934E-F63BA828789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93"/>
          <a:stretch/>
        </p:blipFill>
        <p:spPr>
          <a:xfrm>
            <a:off x="9768591" y="2161311"/>
            <a:ext cx="1728995" cy="150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8430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58FA2B7-096B-4A73-B02D-15EA146E3BB2}"/>
              </a:ext>
            </a:extLst>
          </p:cNvPr>
          <p:cNvSpPr/>
          <p:nvPr/>
        </p:nvSpPr>
        <p:spPr>
          <a:xfrm>
            <a:off x="0" y="0"/>
            <a:ext cx="3906488" cy="552576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0F73E36-5EAD-4B11-AA3B-140EA6740C6D}"/>
              </a:ext>
            </a:extLst>
          </p:cNvPr>
          <p:cNvSpPr/>
          <p:nvPr/>
        </p:nvSpPr>
        <p:spPr>
          <a:xfrm>
            <a:off x="0" y="5906830"/>
            <a:ext cx="850605" cy="9511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D0AA76A-0A87-4100-9E44-0E6E11E17073}"/>
              </a:ext>
            </a:extLst>
          </p:cNvPr>
          <p:cNvSpPr txBox="1"/>
          <p:nvPr/>
        </p:nvSpPr>
        <p:spPr>
          <a:xfrm>
            <a:off x="19387" y="296978"/>
            <a:ext cx="386771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OPEN HOUSE REVIEW </a:t>
            </a:r>
          </a:p>
          <a:p>
            <a:pPr algn="ctr"/>
            <a:endParaRPr lang="en-US" sz="3200" dirty="0">
              <a:solidFill>
                <a:srgbClr val="23A696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5B533C4-51D0-40C6-8920-143C52ABD3CE}"/>
              </a:ext>
            </a:extLst>
          </p:cNvPr>
          <p:cNvSpPr txBox="1"/>
          <p:nvPr/>
        </p:nvSpPr>
        <p:spPr>
          <a:xfrm>
            <a:off x="492245" y="4744520"/>
            <a:ext cx="2921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THANK YOU!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945AB61-46C0-426D-B24C-D7F6BA4974CF}"/>
              </a:ext>
            </a:extLst>
          </p:cNvPr>
          <p:cNvSpPr txBox="1"/>
          <p:nvPr/>
        </p:nvSpPr>
        <p:spPr>
          <a:xfrm>
            <a:off x="131211" y="5525764"/>
            <a:ext cx="398206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Gustavo Serratos </a:t>
            </a:r>
          </a:p>
          <a:p>
            <a:r>
              <a:rPr lang="en-US" dirty="0">
                <a:solidFill>
                  <a:srgbClr val="00B0F0"/>
                </a:solidFill>
              </a:rPr>
              <a:t>Complete Streets Project Manager </a:t>
            </a:r>
          </a:p>
          <a:p>
            <a:r>
              <a:rPr lang="en-US" dirty="0">
                <a:solidFill>
                  <a:srgbClr val="00B0F0"/>
                </a:solidFill>
              </a:rPr>
              <a:t>(313) 236 9522</a:t>
            </a:r>
          </a:p>
          <a:p>
            <a:r>
              <a:rPr lang="en-US" dirty="0">
                <a:solidFill>
                  <a:srgbClr val="00B0F0"/>
                </a:solidFill>
              </a:rPr>
              <a:t>serratosg@detroitmi.gov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82B6A4F-E4E8-4703-9AC5-0D3672BF0774}"/>
              </a:ext>
            </a:extLst>
          </p:cNvPr>
          <p:cNvSpPr txBox="1"/>
          <p:nvPr/>
        </p:nvSpPr>
        <p:spPr>
          <a:xfrm>
            <a:off x="4027226" y="296978"/>
            <a:ext cx="33240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Select Preferred Street Section</a:t>
            </a:r>
          </a:p>
        </p:txBody>
      </p:sp>
      <p:pic>
        <p:nvPicPr>
          <p:cNvPr id="16" name="Picture 15" descr="A close up of a map&#10;&#10;Description automatically generated">
            <a:extLst>
              <a:ext uri="{FF2B5EF4-FFF2-40B4-BE49-F238E27FC236}">
                <a16:creationId xmlns:a16="http://schemas.microsoft.com/office/drawing/2014/main" xmlns="" id="{96207384-E7F1-461B-A7ED-4959971374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r="6658"/>
          <a:stretch/>
        </p:blipFill>
        <p:spPr>
          <a:xfrm>
            <a:off x="6605337" y="500418"/>
            <a:ext cx="5317958" cy="225211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3736CE5-6F4F-4D34-AFCB-48686A799268}"/>
              </a:ext>
            </a:extLst>
          </p:cNvPr>
          <p:cNvSpPr txBox="1"/>
          <p:nvPr/>
        </p:nvSpPr>
        <p:spPr>
          <a:xfrm>
            <a:off x="4113276" y="3267982"/>
            <a:ext cx="290719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  <a:p>
            <a:r>
              <a:rPr lang="en-US" sz="3600" dirty="0">
                <a:solidFill>
                  <a:srgbClr val="0070C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Select Gateway Locations</a:t>
            </a:r>
          </a:p>
          <a:p>
            <a:pPr algn="ctr"/>
            <a:endParaRPr lang="en-US" sz="3200" dirty="0">
              <a:solidFill>
                <a:srgbClr val="23A696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220496A-D754-4108-8206-0C287D0979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52" b="17779"/>
          <a:stretch/>
        </p:blipFill>
        <p:spPr>
          <a:xfrm>
            <a:off x="7351295" y="2995965"/>
            <a:ext cx="4572000" cy="257174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1E32299-8C78-4F6E-87F1-E09085EACA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149" y="2762882"/>
            <a:ext cx="1252190" cy="143286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75020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 rot="20228617">
            <a:off x="8610600" y="4903657"/>
            <a:ext cx="2743200" cy="365125"/>
          </a:xfrm>
        </p:spPr>
        <p:txBody>
          <a:bodyPr/>
          <a:lstStyle/>
          <a:p>
            <a:fld id="{48FFBF0F-B242-423A-BEDA-C0B6844C7D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 flipV="1">
            <a:off x="-8080" y="4983162"/>
            <a:ext cx="1850277" cy="16727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 flipV="1">
            <a:off x="2075100" y="1524080"/>
            <a:ext cx="2265039" cy="15699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 flipV="1">
            <a:off x="2395057" y="4675793"/>
            <a:ext cx="1633986" cy="22435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 flipV="1">
            <a:off x="4546309" y="1532237"/>
            <a:ext cx="2406520" cy="15298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 flipV="1">
            <a:off x="4576257" y="4975639"/>
            <a:ext cx="2406520" cy="16377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7196437" y="1543537"/>
            <a:ext cx="2341923" cy="15072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 flipV="1">
            <a:off x="-20921" y="3184566"/>
            <a:ext cx="1863118" cy="17416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 flipV="1">
            <a:off x="-20921" y="1534318"/>
            <a:ext cx="1863118" cy="15569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 flipV="1">
            <a:off x="2090296" y="3157551"/>
            <a:ext cx="2249843" cy="17686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511"/>
          <a:stretch/>
        </p:blipFill>
        <p:spPr>
          <a:xfrm rot="16200000" flipH="1" flipV="1">
            <a:off x="4910213" y="2824202"/>
            <a:ext cx="1738607" cy="24065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 flipV="1">
            <a:off x="7194391" y="3114274"/>
            <a:ext cx="2309549" cy="17978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 flipV="1">
            <a:off x="7535244" y="4634788"/>
            <a:ext cx="1637728" cy="231943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 flipV="1">
            <a:off x="9663908" y="1543537"/>
            <a:ext cx="2575957" cy="15072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2498" y="5005571"/>
            <a:ext cx="2554674" cy="162791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62498" y="3094835"/>
            <a:ext cx="2565779" cy="180193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-8080" y="2778917"/>
            <a:ext cx="1584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white"/>
                </a:solidFill>
                <a:latin typeface="Franklin Gothic Book" panose="020B0503020102020204" pitchFamily="34" charset="0"/>
              </a:rPr>
              <a:t>APR 2018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-75688" y="4606308"/>
            <a:ext cx="1584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white"/>
                </a:solidFill>
                <a:latin typeface="Franklin Gothic Book" panose="020B0503020102020204" pitchFamily="34" charset="0"/>
              </a:rPr>
              <a:t>APR 2018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-8080" y="6306020"/>
            <a:ext cx="1584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white"/>
                </a:solidFill>
                <a:latin typeface="Franklin Gothic Book" panose="020B0503020102020204" pitchFamily="34" charset="0"/>
              </a:rPr>
              <a:t>MAY 2018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64137" y="2778917"/>
            <a:ext cx="1584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white"/>
                </a:solidFill>
                <a:latin typeface="Franklin Gothic Book" panose="020B0503020102020204" pitchFamily="34" charset="0"/>
              </a:rPr>
              <a:t>MAY 2018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096529" y="4606308"/>
            <a:ext cx="1584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white"/>
                </a:solidFill>
                <a:latin typeface="Franklin Gothic Book" panose="020B0503020102020204" pitchFamily="34" charset="0"/>
              </a:rPr>
              <a:t>JUL 2018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164137" y="6306020"/>
            <a:ext cx="1584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white"/>
                </a:solidFill>
                <a:latin typeface="Franklin Gothic Book" panose="020B0503020102020204" pitchFamily="34" charset="0"/>
              </a:rPr>
              <a:t>AUG 2018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594551" y="2739605"/>
            <a:ext cx="1584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white"/>
                </a:solidFill>
                <a:latin typeface="Franklin Gothic Book" panose="020B0503020102020204" pitchFamily="34" charset="0"/>
              </a:rPr>
              <a:t>AUG 2018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26943" y="4597476"/>
            <a:ext cx="1584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white"/>
                </a:solidFill>
                <a:latin typeface="Franklin Gothic Book" panose="020B0503020102020204" pitchFamily="34" charset="0"/>
              </a:rPr>
              <a:t>SEPT 2018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94551" y="6297188"/>
            <a:ext cx="1584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white"/>
                </a:solidFill>
                <a:latin typeface="Franklin Gothic Book" panose="020B0503020102020204" pitchFamily="34" charset="0"/>
              </a:rPr>
              <a:t>NOV 2018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192029" y="2739605"/>
            <a:ext cx="1584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white"/>
                </a:solidFill>
                <a:latin typeface="Franklin Gothic Book" panose="020B0503020102020204" pitchFamily="34" charset="0"/>
              </a:rPr>
              <a:t>NOV 2018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124421" y="4597476"/>
            <a:ext cx="1584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white"/>
                </a:solidFill>
                <a:latin typeface="Franklin Gothic Book" panose="020B0503020102020204" pitchFamily="34" charset="0"/>
              </a:rPr>
              <a:t>DEC 2018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192029" y="6297188"/>
            <a:ext cx="1584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white"/>
                </a:solidFill>
                <a:latin typeface="Franklin Gothic Book" panose="020B0503020102020204" pitchFamily="34" charset="0"/>
              </a:rPr>
              <a:t>DEC 2018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710097" y="2744942"/>
            <a:ext cx="1584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white"/>
                </a:solidFill>
                <a:latin typeface="Franklin Gothic Book" panose="020B0503020102020204" pitchFamily="34" charset="0"/>
              </a:rPr>
              <a:t>JAN 2019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642489" y="4572333"/>
            <a:ext cx="1584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white"/>
                </a:solidFill>
                <a:latin typeface="Franklin Gothic Book" panose="020B0503020102020204" pitchFamily="34" charset="0"/>
              </a:rPr>
              <a:t>JAN 2019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710097" y="6272045"/>
            <a:ext cx="1584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white"/>
                </a:solidFill>
                <a:latin typeface="Franklin Gothic Book" panose="020B0503020102020204" pitchFamily="34" charset="0"/>
              </a:rPr>
              <a:t>FEB 2019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8673B96C-8288-4A7D-A463-6DC59BB70E02}"/>
              </a:ext>
            </a:extLst>
          </p:cNvPr>
          <p:cNvSpPr/>
          <p:nvPr/>
        </p:nvSpPr>
        <p:spPr>
          <a:xfrm>
            <a:off x="0" y="1"/>
            <a:ext cx="12192000" cy="1071341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167F4547-8C64-48B3-9DAF-55E2A977026D}"/>
              </a:ext>
            </a:extLst>
          </p:cNvPr>
          <p:cNvSpPr txBox="1"/>
          <p:nvPr/>
        </p:nvSpPr>
        <p:spPr>
          <a:xfrm>
            <a:off x="202659" y="144466"/>
            <a:ext cx="111773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Neighborhood Framework Plan</a:t>
            </a:r>
          </a:p>
        </p:txBody>
      </p:sp>
      <p:sp>
        <p:nvSpPr>
          <p:cNvPr id="30" name="Title 29">
            <a:extLst>
              <a:ext uri="{FF2B5EF4-FFF2-40B4-BE49-F238E27FC236}">
                <a16:creationId xmlns:a16="http://schemas.microsoft.com/office/drawing/2014/main" xmlns="" id="{2F6757D7-D377-4DD0-AEEF-70328678D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048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9A6C6E1-D760-4238-BBA3-EE8FBABE4D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36600"/>
            <a:ext cx="5638800" cy="6121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0F73E36-5EAD-4B11-AA3B-140EA6740C6D}"/>
              </a:ext>
            </a:extLst>
          </p:cNvPr>
          <p:cNvSpPr/>
          <p:nvPr/>
        </p:nvSpPr>
        <p:spPr>
          <a:xfrm>
            <a:off x="0" y="5906830"/>
            <a:ext cx="850605" cy="9511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1"/>
            <a:ext cx="12192000" cy="107134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72BE749-A2F9-49B6-B266-BE95EEC62540}"/>
              </a:ext>
            </a:extLst>
          </p:cNvPr>
          <p:cNvSpPr txBox="1"/>
          <p:nvPr/>
        </p:nvSpPr>
        <p:spPr>
          <a:xfrm>
            <a:off x="228600" y="150951"/>
            <a:ext cx="111773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Dexter Streetscape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5E3B668E-23D7-44B2-8500-D071A75F0364}"/>
              </a:ext>
            </a:extLst>
          </p:cNvPr>
          <p:cNvGrpSpPr/>
          <p:nvPr/>
        </p:nvGrpSpPr>
        <p:grpSpPr>
          <a:xfrm>
            <a:off x="336414" y="1731663"/>
            <a:ext cx="4670950" cy="4829375"/>
            <a:chOff x="8200452" y="-292469"/>
            <a:chExt cx="2751072" cy="3421663"/>
          </a:xfrm>
        </p:grpSpPr>
        <p:sp>
          <p:nvSpPr>
            <p:cNvPr id="16" name="Title 1">
              <a:extLst>
                <a:ext uri="{FF2B5EF4-FFF2-40B4-BE49-F238E27FC236}">
                  <a16:creationId xmlns:a16="http://schemas.microsoft.com/office/drawing/2014/main" xmlns="" id="{CF34DB35-9D27-49D7-866A-4BCE3D94D12B}"/>
                </a:ext>
              </a:extLst>
            </p:cNvPr>
            <p:cNvSpPr txBox="1">
              <a:spLocks/>
            </p:cNvSpPr>
            <p:nvPr/>
          </p:nvSpPr>
          <p:spPr>
            <a:xfrm rot="20089349">
              <a:off x="8494044" y="-292469"/>
              <a:ext cx="906789" cy="240254"/>
            </a:xfrm>
            <a:prstGeom prst="rect">
              <a:avLst/>
            </a:prstGeom>
            <a:solidFill>
              <a:srgbClr val="F1F1F1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b="1" dirty="0">
                  <a:solidFill>
                    <a:prstClr val="black"/>
                  </a:solidFill>
                  <a:latin typeface="Arial Black" panose="020B0A04020102020204" pitchFamily="34" charset="0"/>
                </a:rPr>
                <a:t>OAKMAN BLVD</a:t>
              </a:r>
            </a:p>
          </p:txBody>
        </p:sp>
        <p:sp>
          <p:nvSpPr>
            <p:cNvPr id="17" name="Title 1">
              <a:extLst>
                <a:ext uri="{FF2B5EF4-FFF2-40B4-BE49-F238E27FC236}">
                  <a16:creationId xmlns:a16="http://schemas.microsoft.com/office/drawing/2014/main" xmlns="" id="{59442B5A-100B-48AB-B450-3B851D1A340B}"/>
                </a:ext>
              </a:extLst>
            </p:cNvPr>
            <p:cNvSpPr txBox="1">
              <a:spLocks/>
            </p:cNvSpPr>
            <p:nvPr/>
          </p:nvSpPr>
          <p:spPr>
            <a:xfrm rot="3923893">
              <a:off x="10370423" y="2548093"/>
              <a:ext cx="893356" cy="268846"/>
            </a:xfrm>
            <a:prstGeom prst="rect">
              <a:avLst/>
            </a:prstGeom>
            <a:solidFill>
              <a:srgbClr val="F1F1F1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b="1" dirty="0">
                  <a:solidFill>
                    <a:prstClr val="black"/>
                  </a:solidFill>
                  <a:latin typeface="Arial Black" panose="020B0A04020102020204" pitchFamily="34" charset="0"/>
                </a:rPr>
                <a:t>DEXTER AVE</a:t>
              </a:r>
              <a:endParaRPr lang="en-US" sz="600" b="1" dirty="0">
                <a:solidFill>
                  <a:prstClr val="black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8" name="Title 1">
              <a:extLst>
                <a:ext uri="{FF2B5EF4-FFF2-40B4-BE49-F238E27FC236}">
                  <a16:creationId xmlns:a16="http://schemas.microsoft.com/office/drawing/2014/main" xmlns="" id="{22A5BAB9-AC4E-4573-888F-BFDC3C4F9643}"/>
                </a:ext>
              </a:extLst>
            </p:cNvPr>
            <p:cNvSpPr txBox="1">
              <a:spLocks/>
            </p:cNvSpPr>
            <p:nvPr/>
          </p:nvSpPr>
          <p:spPr>
            <a:xfrm rot="5400000">
              <a:off x="7778700" y="1901541"/>
              <a:ext cx="1109429" cy="265925"/>
            </a:xfrm>
            <a:prstGeom prst="rect">
              <a:avLst/>
            </a:prstGeom>
            <a:solidFill>
              <a:srgbClr val="F1F1F1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b="1" dirty="0">
                  <a:solidFill>
                    <a:prstClr val="black"/>
                  </a:solidFill>
                  <a:latin typeface="Arial Black" panose="020B0A04020102020204" pitchFamily="34" charset="0"/>
                </a:rPr>
                <a:t>LIVERNOIS AVE</a:t>
              </a:r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323A6D13-FE59-453E-92C5-4A1919F48C38}"/>
              </a:ext>
            </a:extLst>
          </p:cNvPr>
          <p:cNvSpPr/>
          <p:nvPr/>
        </p:nvSpPr>
        <p:spPr>
          <a:xfrm>
            <a:off x="4673599" y="4978400"/>
            <a:ext cx="889000" cy="875992"/>
          </a:xfrm>
          <a:prstGeom prst="ellipse">
            <a:avLst/>
          </a:prstGeom>
          <a:solidFill>
            <a:schemeClr val="bg1"/>
          </a:solidFill>
          <a:ln w="50800">
            <a:solidFill>
              <a:srgbClr val="08B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b="1" dirty="0">
              <a:solidFill>
                <a:prstClr val="black"/>
              </a:solidFill>
              <a:latin typeface="Franklin Gothic Book" panose="020B0503020102020204" pitchFamily="34" charset="0"/>
            </a:endParaRPr>
          </a:p>
          <a:p>
            <a:pPr algn="ctr"/>
            <a:r>
              <a:rPr lang="en-US" sz="1050" b="1" dirty="0">
                <a:solidFill>
                  <a:prstClr val="black"/>
                </a:solidFill>
                <a:latin typeface="Franklin Gothic Book" panose="020B0503020102020204" pitchFamily="34" charset="0"/>
              </a:rPr>
              <a:t>STREET</a:t>
            </a:r>
          </a:p>
          <a:p>
            <a:pPr algn="ctr"/>
            <a:r>
              <a:rPr lang="en-US" sz="1050" b="1" dirty="0">
                <a:solidFill>
                  <a:prstClr val="black"/>
                </a:solidFill>
                <a:latin typeface="Franklin Gothic Book" panose="020B0503020102020204" pitchFamily="34" charset="0"/>
              </a:rPr>
              <a:t>NODE 2</a:t>
            </a:r>
          </a:p>
          <a:p>
            <a:pPr algn="ctr"/>
            <a:endParaRPr lang="en-US" sz="1400" b="1" dirty="0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5D2D0DC2-2BA9-4589-A358-BB81A9E39B05}"/>
              </a:ext>
            </a:extLst>
          </p:cNvPr>
          <p:cNvCxnSpPr>
            <a:stCxn id="19" idx="2"/>
          </p:cNvCxnSpPr>
          <p:nvPr/>
        </p:nvCxnSpPr>
        <p:spPr>
          <a:xfrm flipH="1" flipV="1">
            <a:off x="4292599" y="5054600"/>
            <a:ext cx="381000" cy="361796"/>
          </a:xfrm>
          <a:prstGeom prst="line">
            <a:avLst/>
          </a:prstGeom>
          <a:ln w="38100">
            <a:solidFill>
              <a:srgbClr val="08BC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C69D1B54-C18F-442A-863E-5B55FE2E6442}"/>
              </a:ext>
            </a:extLst>
          </p:cNvPr>
          <p:cNvCxnSpPr>
            <a:stCxn id="22" idx="2"/>
          </p:cNvCxnSpPr>
          <p:nvPr/>
        </p:nvCxnSpPr>
        <p:spPr>
          <a:xfrm flipH="1" flipV="1">
            <a:off x="3327399" y="2946400"/>
            <a:ext cx="1346200" cy="19630"/>
          </a:xfrm>
          <a:prstGeom prst="line">
            <a:avLst/>
          </a:prstGeom>
          <a:ln w="38100">
            <a:solidFill>
              <a:srgbClr val="1972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9358E4A3-F777-410E-8BD6-EC9ABCC21F7D}"/>
              </a:ext>
            </a:extLst>
          </p:cNvPr>
          <p:cNvSpPr/>
          <p:nvPr/>
        </p:nvSpPr>
        <p:spPr>
          <a:xfrm>
            <a:off x="4673599" y="2514600"/>
            <a:ext cx="887592" cy="902860"/>
          </a:xfrm>
          <a:prstGeom prst="ellipse">
            <a:avLst/>
          </a:prstGeom>
          <a:solidFill>
            <a:schemeClr val="bg1"/>
          </a:solidFill>
          <a:ln w="50800">
            <a:solidFill>
              <a:srgbClr val="1972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prstClr val="black"/>
                </a:solidFill>
                <a:latin typeface="Franklin Gothic Book" panose="020B0503020102020204" pitchFamily="34" charset="0"/>
              </a:rPr>
              <a:t>STREET</a:t>
            </a:r>
          </a:p>
          <a:p>
            <a:pPr algn="ctr"/>
            <a:r>
              <a:rPr lang="en-US" sz="1050" b="1" dirty="0">
                <a:solidFill>
                  <a:prstClr val="black"/>
                </a:solidFill>
                <a:latin typeface="Franklin Gothic Book" panose="020B0503020102020204" pitchFamily="34" charset="0"/>
              </a:rPr>
              <a:t>NODE 1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xmlns="" id="{1E2AA545-631E-467C-A5C5-394298080D19}"/>
              </a:ext>
            </a:extLst>
          </p:cNvPr>
          <p:cNvSpPr/>
          <p:nvPr/>
        </p:nvSpPr>
        <p:spPr>
          <a:xfrm rot="20069461">
            <a:off x="335172" y="3436781"/>
            <a:ext cx="3520934" cy="2843676"/>
          </a:xfrm>
          <a:custGeom>
            <a:avLst/>
            <a:gdLst>
              <a:gd name="connsiteX0" fmla="*/ 0 w 2251835"/>
              <a:gd name="connsiteY0" fmla="*/ 278228 h 1669333"/>
              <a:gd name="connsiteX1" fmla="*/ 278228 w 2251835"/>
              <a:gd name="connsiteY1" fmla="*/ 0 h 1669333"/>
              <a:gd name="connsiteX2" fmla="*/ 1973607 w 2251835"/>
              <a:gd name="connsiteY2" fmla="*/ 0 h 1669333"/>
              <a:gd name="connsiteX3" fmla="*/ 2251835 w 2251835"/>
              <a:gd name="connsiteY3" fmla="*/ 278228 h 1669333"/>
              <a:gd name="connsiteX4" fmla="*/ 2251835 w 2251835"/>
              <a:gd name="connsiteY4" fmla="*/ 1391105 h 1669333"/>
              <a:gd name="connsiteX5" fmla="*/ 1973607 w 2251835"/>
              <a:gd name="connsiteY5" fmla="*/ 1669333 h 1669333"/>
              <a:gd name="connsiteX6" fmla="*/ 278228 w 2251835"/>
              <a:gd name="connsiteY6" fmla="*/ 1669333 h 1669333"/>
              <a:gd name="connsiteX7" fmla="*/ 0 w 2251835"/>
              <a:gd name="connsiteY7" fmla="*/ 1391105 h 1669333"/>
              <a:gd name="connsiteX8" fmla="*/ 0 w 2251835"/>
              <a:gd name="connsiteY8" fmla="*/ 278228 h 1669333"/>
              <a:gd name="connsiteX0" fmla="*/ 0 w 2353064"/>
              <a:gd name="connsiteY0" fmla="*/ 278228 h 1669333"/>
              <a:gd name="connsiteX1" fmla="*/ 278228 w 2353064"/>
              <a:gd name="connsiteY1" fmla="*/ 0 h 1669333"/>
              <a:gd name="connsiteX2" fmla="*/ 1973607 w 2353064"/>
              <a:gd name="connsiteY2" fmla="*/ 0 h 1669333"/>
              <a:gd name="connsiteX3" fmla="*/ 2353064 w 2353064"/>
              <a:gd name="connsiteY3" fmla="*/ 298774 h 1669333"/>
              <a:gd name="connsiteX4" fmla="*/ 2251835 w 2353064"/>
              <a:gd name="connsiteY4" fmla="*/ 1391105 h 1669333"/>
              <a:gd name="connsiteX5" fmla="*/ 1973607 w 2353064"/>
              <a:gd name="connsiteY5" fmla="*/ 1669333 h 1669333"/>
              <a:gd name="connsiteX6" fmla="*/ 278228 w 2353064"/>
              <a:gd name="connsiteY6" fmla="*/ 1669333 h 1669333"/>
              <a:gd name="connsiteX7" fmla="*/ 0 w 2353064"/>
              <a:gd name="connsiteY7" fmla="*/ 1391105 h 1669333"/>
              <a:gd name="connsiteX8" fmla="*/ 0 w 2353064"/>
              <a:gd name="connsiteY8" fmla="*/ 278228 h 1669333"/>
              <a:gd name="connsiteX0" fmla="*/ 0 w 2369474"/>
              <a:gd name="connsiteY0" fmla="*/ 278228 h 1669333"/>
              <a:gd name="connsiteX1" fmla="*/ 278228 w 2369474"/>
              <a:gd name="connsiteY1" fmla="*/ 0 h 1669333"/>
              <a:gd name="connsiteX2" fmla="*/ 2270473 w 2369474"/>
              <a:gd name="connsiteY2" fmla="*/ 42202 h 1669333"/>
              <a:gd name="connsiteX3" fmla="*/ 2353064 w 2369474"/>
              <a:gd name="connsiteY3" fmla="*/ 298774 h 1669333"/>
              <a:gd name="connsiteX4" fmla="*/ 2251835 w 2369474"/>
              <a:gd name="connsiteY4" fmla="*/ 1391105 h 1669333"/>
              <a:gd name="connsiteX5" fmla="*/ 1973607 w 2369474"/>
              <a:gd name="connsiteY5" fmla="*/ 1669333 h 1669333"/>
              <a:gd name="connsiteX6" fmla="*/ 278228 w 2369474"/>
              <a:gd name="connsiteY6" fmla="*/ 1669333 h 1669333"/>
              <a:gd name="connsiteX7" fmla="*/ 0 w 2369474"/>
              <a:gd name="connsiteY7" fmla="*/ 1391105 h 1669333"/>
              <a:gd name="connsiteX8" fmla="*/ 0 w 2369474"/>
              <a:gd name="connsiteY8" fmla="*/ 278228 h 1669333"/>
              <a:gd name="connsiteX0" fmla="*/ 0 w 2369474"/>
              <a:gd name="connsiteY0" fmla="*/ 278228 h 1669333"/>
              <a:gd name="connsiteX1" fmla="*/ 278228 w 2369474"/>
              <a:gd name="connsiteY1" fmla="*/ 0 h 1669333"/>
              <a:gd name="connsiteX2" fmla="*/ 2270473 w 2369474"/>
              <a:gd name="connsiteY2" fmla="*/ 42202 h 1669333"/>
              <a:gd name="connsiteX3" fmla="*/ 2353064 w 2369474"/>
              <a:gd name="connsiteY3" fmla="*/ 298774 h 1669333"/>
              <a:gd name="connsiteX4" fmla="*/ 2351141 w 2369474"/>
              <a:gd name="connsiteY4" fmla="*/ 1469569 h 1669333"/>
              <a:gd name="connsiteX5" fmla="*/ 1973607 w 2369474"/>
              <a:gd name="connsiteY5" fmla="*/ 1669333 h 1669333"/>
              <a:gd name="connsiteX6" fmla="*/ 278228 w 2369474"/>
              <a:gd name="connsiteY6" fmla="*/ 1669333 h 1669333"/>
              <a:gd name="connsiteX7" fmla="*/ 0 w 2369474"/>
              <a:gd name="connsiteY7" fmla="*/ 1391105 h 1669333"/>
              <a:gd name="connsiteX8" fmla="*/ 0 w 2369474"/>
              <a:gd name="connsiteY8" fmla="*/ 278228 h 1669333"/>
              <a:gd name="connsiteX0" fmla="*/ 0 w 2369474"/>
              <a:gd name="connsiteY0" fmla="*/ 278228 h 1669333"/>
              <a:gd name="connsiteX1" fmla="*/ 278228 w 2369474"/>
              <a:gd name="connsiteY1" fmla="*/ 0 h 1669333"/>
              <a:gd name="connsiteX2" fmla="*/ 2270473 w 2369474"/>
              <a:gd name="connsiteY2" fmla="*/ 42202 h 1669333"/>
              <a:gd name="connsiteX3" fmla="*/ 2353064 w 2369474"/>
              <a:gd name="connsiteY3" fmla="*/ 298774 h 1669333"/>
              <a:gd name="connsiteX4" fmla="*/ 2351141 w 2369474"/>
              <a:gd name="connsiteY4" fmla="*/ 1469569 h 1669333"/>
              <a:gd name="connsiteX5" fmla="*/ 1973607 w 2369474"/>
              <a:gd name="connsiteY5" fmla="*/ 1669333 h 1669333"/>
              <a:gd name="connsiteX6" fmla="*/ 712127 w 2369474"/>
              <a:gd name="connsiteY6" fmla="*/ 1658826 h 1669333"/>
              <a:gd name="connsiteX7" fmla="*/ 0 w 2369474"/>
              <a:gd name="connsiteY7" fmla="*/ 1391105 h 1669333"/>
              <a:gd name="connsiteX8" fmla="*/ 0 w 2369474"/>
              <a:gd name="connsiteY8" fmla="*/ 278228 h 1669333"/>
              <a:gd name="connsiteX0" fmla="*/ 0 w 2369474"/>
              <a:gd name="connsiteY0" fmla="*/ 278228 h 1733988"/>
              <a:gd name="connsiteX1" fmla="*/ 278228 w 2369474"/>
              <a:gd name="connsiteY1" fmla="*/ 0 h 1733988"/>
              <a:gd name="connsiteX2" fmla="*/ 2270473 w 2369474"/>
              <a:gd name="connsiteY2" fmla="*/ 42202 h 1733988"/>
              <a:gd name="connsiteX3" fmla="*/ 2353064 w 2369474"/>
              <a:gd name="connsiteY3" fmla="*/ 298774 h 1733988"/>
              <a:gd name="connsiteX4" fmla="*/ 2351141 w 2369474"/>
              <a:gd name="connsiteY4" fmla="*/ 1469569 h 1733988"/>
              <a:gd name="connsiteX5" fmla="*/ 1973607 w 2369474"/>
              <a:gd name="connsiteY5" fmla="*/ 1669333 h 1733988"/>
              <a:gd name="connsiteX6" fmla="*/ 712127 w 2369474"/>
              <a:gd name="connsiteY6" fmla="*/ 1658826 h 1733988"/>
              <a:gd name="connsiteX7" fmla="*/ 0 w 2369474"/>
              <a:gd name="connsiteY7" fmla="*/ 1391105 h 1733988"/>
              <a:gd name="connsiteX8" fmla="*/ 0 w 2369474"/>
              <a:gd name="connsiteY8" fmla="*/ 278228 h 1733988"/>
              <a:gd name="connsiteX0" fmla="*/ 0 w 2369474"/>
              <a:gd name="connsiteY0" fmla="*/ 278228 h 1729573"/>
              <a:gd name="connsiteX1" fmla="*/ 278228 w 2369474"/>
              <a:gd name="connsiteY1" fmla="*/ 0 h 1729573"/>
              <a:gd name="connsiteX2" fmla="*/ 2270473 w 2369474"/>
              <a:gd name="connsiteY2" fmla="*/ 42202 h 1729573"/>
              <a:gd name="connsiteX3" fmla="*/ 2353064 w 2369474"/>
              <a:gd name="connsiteY3" fmla="*/ 298774 h 1729573"/>
              <a:gd name="connsiteX4" fmla="*/ 2351141 w 2369474"/>
              <a:gd name="connsiteY4" fmla="*/ 1469569 h 1729573"/>
              <a:gd name="connsiteX5" fmla="*/ 1973607 w 2369474"/>
              <a:gd name="connsiteY5" fmla="*/ 1669333 h 1729573"/>
              <a:gd name="connsiteX6" fmla="*/ 712127 w 2369474"/>
              <a:gd name="connsiteY6" fmla="*/ 1658826 h 1729573"/>
              <a:gd name="connsiteX7" fmla="*/ 501997 w 2369474"/>
              <a:gd name="connsiteY7" fmla="*/ 1717751 h 1729573"/>
              <a:gd name="connsiteX8" fmla="*/ 0 w 2369474"/>
              <a:gd name="connsiteY8" fmla="*/ 1391105 h 1729573"/>
              <a:gd name="connsiteX9" fmla="*/ 0 w 2369474"/>
              <a:gd name="connsiteY9" fmla="*/ 278228 h 1729573"/>
              <a:gd name="connsiteX0" fmla="*/ 0 w 2369474"/>
              <a:gd name="connsiteY0" fmla="*/ 278228 h 1864292"/>
              <a:gd name="connsiteX1" fmla="*/ 278228 w 2369474"/>
              <a:gd name="connsiteY1" fmla="*/ 0 h 1864292"/>
              <a:gd name="connsiteX2" fmla="*/ 2270473 w 2369474"/>
              <a:gd name="connsiteY2" fmla="*/ 42202 h 1864292"/>
              <a:gd name="connsiteX3" fmla="*/ 2353064 w 2369474"/>
              <a:gd name="connsiteY3" fmla="*/ 298774 h 1864292"/>
              <a:gd name="connsiteX4" fmla="*/ 2351141 w 2369474"/>
              <a:gd name="connsiteY4" fmla="*/ 1469569 h 1864292"/>
              <a:gd name="connsiteX5" fmla="*/ 1973607 w 2369474"/>
              <a:gd name="connsiteY5" fmla="*/ 1669333 h 1864292"/>
              <a:gd name="connsiteX6" fmla="*/ 712127 w 2369474"/>
              <a:gd name="connsiteY6" fmla="*/ 1658826 h 1864292"/>
              <a:gd name="connsiteX7" fmla="*/ 615000 w 2369474"/>
              <a:gd name="connsiteY7" fmla="*/ 1858692 h 1864292"/>
              <a:gd name="connsiteX8" fmla="*/ 0 w 2369474"/>
              <a:gd name="connsiteY8" fmla="*/ 1391105 h 1864292"/>
              <a:gd name="connsiteX9" fmla="*/ 0 w 2369474"/>
              <a:gd name="connsiteY9" fmla="*/ 278228 h 1864292"/>
              <a:gd name="connsiteX0" fmla="*/ 0 w 2369474"/>
              <a:gd name="connsiteY0" fmla="*/ 278228 h 1867214"/>
              <a:gd name="connsiteX1" fmla="*/ 278228 w 2369474"/>
              <a:gd name="connsiteY1" fmla="*/ 0 h 1867214"/>
              <a:gd name="connsiteX2" fmla="*/ 2270473 w 2369474"/>
              <a:gd name="connsiteY2" fmla="*/ 42202 h 1867214"/>
              <a:gd name="connsiteX3" fmla="*/ 2353064 w 2369474"/>
              <a:gd name="connsiteY3" fmla="*/ 298774 h 1867214"/>
              <a:gd name="connsiteX4" fmla="*/ 2351141 w 2369474"/>
              <a:gd name="connsiteY4" fmla="*/ 1469569 h 1867214"/>
              <a:gd name="connsiteX5" fmla="*/ 1973607 w 2369474"/>
              <a:gd name="connsiteY5" fmla="*/ 1669333 h 1867214"/>
              <a:gd name="connsiteX6" fmla="*/ 712127 w 2369474"/>
              <a:gd name="connsiteY6" fmla="*/ 1658826 h 1867214"/>
              <a:gd name="connsiteX7" fmla="*/ 601869 w 2369474"/>
              <a:gd name="connsiteY7" fmla="*/ 1690817 h 1867214"/>
              <a:gd name="connsiteX8" fmla="*/ 615000 w 2369474"/>
              <a:gd name="connsiteY8" fmla="*/ 1858692 h 1867214"/>
              <a:gd name="connsiteX9" fmla="*/ 0 w 2369474"/>
              <a:gd name="connsiteY9" fmla="*/ 1391105 h 1867214"/>
              <a:gd name="connsiteX10" fmla="*/ 0 w 2369474"/>
              <a:gd name="connsiteY10" fmla="*/ 278228 h 1867214"/>
              <a:gd name="connsiteX0" fmla="*/ 0 w 2369474"/>
              <a:gd name="connsiteY0" fmla="*/ 278228 h 1867564"/>
              <a:gd name="connsiteX1" fmla="*/ 278228 w 2369474"/>
              <a:gd name="connsiteY1" fmla="*/ 0 h 1867564"/>
              <a:gd name="connsiteX2" fmla="*/ 2270473 w 2369474"/>
              <a:gd name="connsiteY2" fmla="*/ 42202 h 1867564"/>
              <a:gd name="connsiteX3" fmla="*/ 2353064 w 2369474"/>
              <a:gd name="connsiteY3" fmla="*/ 298774 h 1867564"/>
              <a:gd name="connsiteX4" fmla="*/ 2351141 w 2369474"/>
              <a:gd name="connsiteY4" fmla="*/ 1469569 h 1867564"/>
              <a:gd name="connsiteX5" fmla="*/ 1973607 w 2369474"/>
              <a:gd name="connsiteY5" fmla="*/ 1669333 h 1867564"/>
              <a:gd name="connsiteX6" fmla="*/ 712127 w 2369474"/>
              <a:gd name="connsiteY6" fmla="*/ 1658826 h 1867564"/>
              <a:gd name="connsiteX7" fmla="*/ 672289 w 2369474"/>
              <a:gd name="connsiteY7" fmla="*/ 1699555 h 1867564"/>
              <a:gd name="connsiteX8" fmla="*/ 615000 w 2369474"/>
              <a:gd name="connsiteY8" fmla="*/ 1858692 h 1867564"/>
              <a:gd name="connsiteX9" fmla="*/ 0 w 2369474"/>
              <a:gd name="connsiteY9" fmla="*/ 1391105 h 1867564"/>
              <a:gd name="connsiteX10" fmla="*/ 0 w 2369474"/>
              <a:gd name="connsiteY10" fmla="*/ 278228 h 1867564"/>
              <a:gd name="connsiteX0" fmla="*/ 0 w 2369474"/>
              <a:gd name="connsiteY0" fmla="*/ 278228 h 1930157"/>
              <a:gd name="connsiteX1" fmla="*/ 278228 w 2369474"/>
              <a:gd name="connsiteY1" fmla="*/ 0 h 1930157"/>
              <a:gd name="connsiteX2" fmla="*/ 2270473 w 2369474"/>
              <a:gd name="connsiteY2" fmla="*/ 42202 h 1930157"/>
              <a:gd name="connsiteX3" fmla="*/ 2353064 w 2369474"/>
              <a:gd name="connsiteY3" fmla="*/ 298774 h 1930157"/>
              <a:gd name="connsiteX4" fmla="*/ 2351141 w 2369474"/>
              <a:gd name="connsiteY4" fmla="*/ 1469569 h 1930157"/>
              <a:gd name="connsiteX5" fmla="*/ 1973607 w 2369474"/>
              <a:gd name="connsiteY5" fmla="*/ 1669333 h 1930157"/>
              <a:gd name="connsiteX6" fmla="*/ 712127 w 2369474"/>
              <a:gd name="connsiteY6" fmla="*/ 1658826 h 1930157"/>
              <a:gd name="connsiteX7" fmla="*/ 672289 w 2369474"/>
              <a:gd name="connsiteY7" fmla="*/ 1699555 h 1930157"/>
              <a:gd name="connsiteX8" fmla="*/ 646302 w 2369474"/>
              <a:gd name="connsiteY8" fmla="*/ 1923355 h 1930157"/>
              <a:gd name="connsiteX9" fmla="*/ 0 w 2369474"/>
              <a:gd name="connsiteY9" fmla="*/ 1391105 h 1930157"/>
              <a:gd name="connsiteX10" fmla="*/ 0 w 2369474"/>
              <a:gd name="connsiteY10" fmla="*/ 278228 h 1930157"/>
              <a:gd name="connsiteX0" fmla="*/ 0 w 2369474"/>
              <a:gd name="connsiteY0" fmla="*/ 278228 h 1926653"/>
              <a:gd name="connsiteX1" fmla="*/ 278228 w 2369474"/>
              <a:gd name="connsiteY1" fmla="*/ 0 h 1926653"/>
              <a:gd name="connsiteX2" fmla="*/ 2270473 w 2369474"/>
              <a:gd name="connsiteY2" fmla="*/ 42202 h 1926653"/>
              <a:gd name="connsiteX3" fmla="*/ 2353064 w 2369474"/>
              <a:gd name="connsiteY3" fmla="*/ 298774 h 1926653"/>
              <a:gd name="connsiteX4" fmla="*/ 2351141 w 2369474"/>
              <a:gd name="connsiteY4" fmla="*/ 1469569 h 1926653"/>
              <a:gd name="connsiteX5" fmla="*/ 1973607 w 2369474"/>
              <a:gd name="connsiteY5" fmla="*/ 1669333 h 1926653"/>
              <a:gd name="connsiteX6" fmla="*/ 712127 w 2369474"/>
              <a:gd name="connsiteY6" fmla="*/ 1658826 h 1926653"/>
              <a:gd name="connsiteX7" fmla="*/ 672289 w 2369474"/>
              <a:gd name="connsiteY7" fmla="*/ 1699555 h 1926653"/>
              <a:gd name="connsiteX8" fmla="*/ 646302 w 2369474"/>
              <a:gd name="connsiteY8" fmla="*/ 1923355 h 1926653"/>
              <a:gd name="connsiteX9" fmla="*/ 443323 w 2369474"/>
              <a:gd name="connsiteY9" fmla="*/ 1801636 h 1926653"/>
              <a:gd name="connsiteX10" fmla="*/ 0 w 2369474"/>
              <a:gd name="connsiteY10" fmla="*/ 1391105 h 1926653"/>
              <a:gd name="connsiteX11" fmla="*/ 0 w 2369474"/>
              <a:gd name="connsiteY11" fmla="*/ 278228 h 1926653"/>
              <a:gd name="connsiteX0" fmla="*/ 0 w 2369474"/>
              <a:gd name="connsiteY0" fmla="*/ 278228 h 1948680"/>
              <a:gd name="connsiteX1" fmla="*/ 278228 w 2369474"/>
              <a:gd name="connsiteY1" fmla="*/ 0 h 1948680"/>
              <a:gd name="connsiteX2" fmla="*/ 2270473 w 2369474"/>
              <a:gd name="connsiteY2" fmla="*/ 42202 h 1948680"/>
              <a:gd name="connsiteX3" fmla="*/ 2353064 w 2369474"/>
              <a:gd name="connsiteY3" fmla="*/ 298774 h 1948680"/>
              <a:gd name="connsiteX4" fmla="*/ 2351141 w 2369474"/>
              <a:gd name="connsiteY4" fmla="*/ 1469569 h 1948680"/>
              <a:gd name="connsiteX5" fmla="*/ 1973607 w 2369474"/>
              <a:gd name="connsiteY5" fmla="*/ 1669333 h 1948680"/>
              <a:gd name="connsiteX6" fmla="*/ 712127 w 2369474"/>
              <a:gd name="connsiteY6" fmla="*/ 1658826 h 1948680"/>
              <a:gd name="connsiteX7" fmla="*/ 672289 w 2369474"/>
              <a:gd name="connsiteY7" fmla="*/ 1699555 h 1948680"/>
              <a:gd name="connsiteX8" fmla="*/ 646302 w 2369474"/>
              <a:gd name="connsiteY8" fmla="*/ 1923355 h 1948680"/>
              <a:gd name="connsiteX9" fmla="*/ 312045 w 2369474"/>
              <a:gd name="connsiteY9" fmla="*/ 1894389 h 1948680"/>
              <a:gd name="connsiteX10" fmla="*/ 0 w 2369474"/>
              <a:gd name="connsiteY10" fmla="*/ 1391105 h 1948680"/>
              <a:gd name="connsiteX11" fmla="*/ 0 w 2369474"/>
              <a:gd name="connsiteY11" fmla="*/ 278228 h 1948680"/>
              <a:gd name="connsiteX0" fmla="*/ 0 w 2369474"/>
              <a:gd name="connsiteY0" fmla="*/ 278228 h 1929630"/>
              <a:gd name="connsiteX1" fmla="*/ 278228 w 2369474"/>
              <a:gd name="connsiteY1" fmla="*/ 0 h 1929630"/>
              <a:gd name="connsiteX2" fmla="*/ 2270473 w 2369474"/>
              <a:gd name="connsiteY2" fmla="*/ 42202 h 1929630"/>
              <a:gd name="connsiteX3" fmla="*/ 2353064 w 2369474"/>
              <a:gd name="connsiteY3" fmla="*/ 298774 h 1929630"/>
              <a:gd name="connsiteX4" fmla="*/ 2351141 w 2369474"/>
              <a:gd name="connsiteY4" fmla="*/ 1469569 h 1929630"/>
              <a:gd name="connsiteX5" fmla="*/ 1973607 w 2369474"/>
              <a:gd name="connsiteY5" fmla="*/ 1669333 h 1929630"/>
              <a:gd name="connsiteX6" fmla="*/ 712127 w 2369474"/>
              <a:gd name="connsiteY6" fmla="*/ 1658826 h 1929630"/>
              <a:gd name="connsiteX7" fmla="*/ 672289 w 2369474"/>
              <a:gd name="connsiteY7" fmla="*/ 1699555 h 1929630"/>
              <a:gd name="connsiteX8" fmla="*/ 646302 w 2369474"/>
              <a:gd name="connsiteY8" fmla="*/ 1923355 h 1929630"/>
              <a:gd name="connsiteX9" fmla="*/ 312045 w 2369474"/>
              <a:gd name="connsiteY9" fmla="*/ 1894389 h 1929630"/>
              <a:gd name="connsiteX10" fmla="*/ 179253 w 2369474"/>
              <a:gd name="connsiteY10" fmla="*/ 1768866 h 1929630"/>
              <a:gd name="connsiteX11" fmla="*/ 0 w 2369474"/>
              <a:gd name="connsiteY11" fmla="*/ 1391105 h 1929630"/>
              <a:gd name="connsiteX12" fmla="*/ 0 w 2369474"/>
              <a:gd name="connsiteY12" fmla="*/ 278228 h 1929630"/>
              <a:gd name="connsiteX0" fmla="*/ 0 w 2369474"/>
              <a:gd name="connsiteY0" fmla="*/ 278228 h 1929630"/>
              <a:gd name="connsiteX1" fmla="*/ 278228 w 2369474"/>
              <a:gd name="connsiteY1" fmla="*/ 0 h 1929630"/>
              <a:gd name="connsiteX2" fmla="*/ 2270473 w 2369474"/>
              <a:gd name="connsiteY2" fmla="*/ 42202 h 1929630"/>
              <a:gd name="connsiteX3" fmla="*/ 2353064 w 2369474"/>
              <a:gd name="connsiteY3" fmla="*/ 298774 h 1929630"/>
              <a:gd name="connsiteX4" fmla="*/ 2351141 w 2369474"/>
              <a:gd name="connsiteY4" fmla="*/ 1469569 h 1929630"/>
              <a:gd name="connsiteX5" fmla="*/ 1973607 w 2369474"/>
              <a:gd name="connsiteY5" fmla="*/ 1669333 h 1929630"/>
              <a:gd name="connsiteX6" fmla="*/ 712127 w 2369474"/>
              <a:gd name="connsiteY6" fmla="*/ 1658826 h 1929630"/>
              <a:gd name="connsiteX7" fmla="*/ 672289 w 2369474"/>
              <a:gd name="connsiteY7" fmla="*/ 1699555 h 1929630"/>
              <a:gd name="connsiteX8" fmla="*/ 646302 w 2369474"/>
              <a:gd name="connsiteY8" fmla="*/ 1923355 h 1929630"/>
              <a:gd name="connsiteX9" fmla="*/ 312045 w 2369474"/>
              <a:gd name="connsiteY9" fmla="*/ 1894389 h 1929630"/>
              <a:gd name="connsiteX10" fmla="*/ 273138 w 2369474"/>
              <a:gd name="connsiteY10" fmla="*/ 1689350 h 1929630"/>
              <a:gd name="connsiteX11" fmla="*/ 0 w 2369474"/>
              <a:gd name="connsiteY11" fmla="*/ 1391105 h 1929630"/>
              <a:gd name="connsiteX12" fmla="*/ 0 w 2369474"/>
              <a:gd name="connsiteY12" fmla="*/ 278228 h 1929630"/>
              <a:gd name="connsiteX0" fmla="*/ 0 w 2369474"/>
              <a:gd name="connsiteY0" fmla="*/ 278228 h 1945082"/>
              <a:gd name="connsiteX1" fmla="*/ 278228 w 2369474"/>
              <a:gd name="connsiteY1" fmla="*/ 0 h 1945082"/>
              <a:gd name="connsiteX2" fmla="*/ 2270473 w 2369474"/>
              <a:gd name="connsiteY2" fmla="*/ 42202 h 1945082"/>
              <a:gd name="connsiteX3" fmla="*/ 2353064 w 2369474"/>
              <a:gd name="connsiteY3" fmla="*/ 298774 h 1945082"/>
              <a:gd name="connsiteX4" fmla="*/ 2351141 w 2369474"/>
              <a:gd name="connsiteY4" fmla="*/ 1469569 h 1945082"/>
              <a:gd name="connsiteX5" fmla="*/ 1973607 w 2369474"/>
              <a:gd name="connsiteY5" fmla="*/ 1669333 h 1945082"/>
              <a:gd name="connsiteX6" fmla="*/ 712127 w 2369474"/>
              <a:gd name="connsiteY6" fmla="*/ 1658826 h 1945082"/>
              <a:gd name="connsiteX7" fmla="*/ 672289 w 2369474"/>
              <a:gd name="connsiteY7" fmla="*/ 1699555 h 1945082"/>
              <a:gd name="connsiteX8" fmla="*/ 646302 w 2369474"/>
              <a:gd name="connsiteY8" fmla="*/ 1923355 h 1945082"/>
              <a:gd name="connsiteX9" fmla="*/ 312740 w 2369474"/>
              <a:gd name="connsiteY9" fmla="*/ 1932015 h 1945082"/>
              <a:gd name="connsiteX10" fmla="*/ 273138 w 2369474"/>
              <a:gd name="connsiteY10" fmla="*/ 1689350 h 1945082"/>
              <a:gd name="connsiteX11" fmla="*/ 0 w 2369474"/>
              <a:gd name="connsiteY11" fmla="*/ 1391105 h 1945082"/>
              <a:gd name="connsiteX12" fmla="*/ 0 w 2369474"/>
              <a:gd name="connsiteY12" fmla="*/ 278228 h 1945082"/>
              <a:gd name="connsiteX0" fmla="*/ 0 w 2369474"/>
              <a:gd name="connsiteY0" fmla="*/ 278228 h 1938478"/>
              <a:gd name="connsiteX1" fmla="*/ 278228 w 2369474"/>
              <a:gd name="connsiteY1" fmla="*/ 0 h 1938478"/>
              <a:gd name="connsiteX2" fmla="*/ 2270473 w 2369474"/>
              <a:gd name="connsiteY2" fmla="*/ 42202 h 1938478"/>
              <a:gd name="connsiteX3" fmla="*/ 2353064 w 2369474"/>
              <a:gd name="connsiteY3" fmla="*/ 298774 h 1938478"/>
              <a:gd name="connsiteX4" fmla="*/ 2351141 w 2369474"/>
              <a:gd name="connsiteY4" fmla="*/ 1469569 h 1938478"/>
              <a:gd name="connsiteX5" fmla="*/ 1973607 w 2369474"/>
              <a:gd name="connsiteY5" fmla="*/ 1669333 h 1938478"/>
              <a:gd name="connsiteX6" fmla="*/ 712127 w 2369474"/>
              <a:gd name="connsiteY6" fmla="*/ 1658826 h 1938478"/>
              <a:gd name="connsiteX7" fmla="*/ 672289 w 2369474"/>
              <a:gd name="connsiteY7" fmla="*/ 1699555 h 1938478"/>
              <a:gd name="connsiteX8" fmla="*/ 646302 w 2369474"/>
              <a:gd name="connsiteY8" fmla="*/ 1923355 h 1938478"/>
              <a:gd name="connsiteX9" fmla="*/ 342655 w 2369474"/>
              <a:gd name="connsiteY9" fmla="*/ 1921427 h 1938478"/>
              <a:gd name="connsiteX10" fmla="*/ 273138 w 2369474"/>
              <a:gd name="connsiteY10" fmla="*/ 1689350 h 1938478"/>
              <a:gd name="connsiteX11" fmla="*/ 0 w 2369474"/>
              <a:gd name="connsiteY11" fmla="*/ 1391105 h 1938478"/>
              <a:gd name="connsiteX12" fmla="*/ 0 w 2369474"/>
              <a:gd name="connsiteY12" fmla="*/ 278228 h 1938478"/>
              <a:gd name="connsiteX0" fmla="*/ 0 w 2369474"/>
              <a:gd name="connsiteY0" fmla="*/ 278228 h 1938478"/>
              <a:gd name="connsiteX1" fmla="*/ 278228 w 2369474"/>
              <a:gd name="connsiteY1" fmla="*/ 0 h 1938478"/>
              <a:gd name="connsiteX2" fmla="*/ 2270473 w 2369474"/>
              <a:gd name="connsiteY2" fmla="*/ 42202 h 1938478"/>
              <a:gd name="connsiteX3" fmla="*/ 2353064 w 2369474"/>
              <a:gd name="connsiteY3" fmla="*/ 298774 h 1938478"/>
              <a:gd name="connsiteX4" fmla="*/ 2351141 w 2369474"/>
              <a:gd name="connsiteY4" fmla="*/ 1469569 h 1938478"/>
              <a:gd name="connsiteX5" fmla="*/ 1973607 w 2369474"/>
              <a:gd name="connsiteY5" fmla="*/ 1669333 h 1938478"/>
              <a:gd name="connsiteX6" fmla="*/ 712127 w 2369474"/>
              <a:gd name="connsiteY6" fmla="*/ 1658826 h 1938478"/>
              <a:gd name="connsiteX7" fmla="*/ 672289 w 2369474"/>
              <a:gd name="connsiteY7" fmla="*/ 1699555 h 1938478"/>
              <a:gd name="connsiteX8" fmla="*/ 646302 w 2369474"/>
              <a:gd name="connsiteY8" fmla="*/ 1923355 h 1938478"/>
              <a:gd name="connsiteX9" fmla="*/ 342655 w 2369474"/>
              <a:gd name="connsiteY9" fmla="*/ 1921427 h 1938478"/>
              <a:gd name="connsiteX10" fmla="*/ 315132 w 2369474"/>
              <a:gd name="connsiteY10" fmla="*/ 1653447 h 1938478"/>
              <a:gd name="connsiteX11" fmla="*/ 0 w 2369474"/>
              <a:gd name="connsiteY11" fmla="*/ 1391105 h 1938478"/>
              <a:gd name="connsiteX12" fmla="*/ 0 w 2369474"/>
              <a:gd name="connsiteY12" fmla="*/ 278228 h 1938478"/>
              <a:gd name="connsiteX0" fmla="*/ 134261 w 2503735"/>
              <a:gd name="connsiteY0" fmla="*/ 278228 h 1938478"/>
              <a:gd name="connsiteX1" fmla="*/ 412489 w 2503735"/>
              <a:gd name="connsiteY1" fmla="*/ 0 h 1938478"/>
              <a:gd name="connsiteX2" fmla="*/ 2404734 w 2503735"/>
              <a:gd name="connsiteY2" fmla="*/ 42202 h 1938478"/>
              <a:gd name="connsiteX3" fmla="*/ 2487325 w 2503735"/>
              <a:gd name="connsiteY3" fmla="*/ 298774 h 1938478"/>
              <a:gd name="connsiteX4" fmla="*/ 2485402 w 2503735"/>
              <a:gd name="connsiteY4" fmla="*/ 1469569 h 1938478"/>
              <a:gd name="connsiteX5" fmla="*/ 2107868 w 2503735"/>
              <a:gd name="connsiteY5" fmla="*/ 1669333 h 1938478"/>
              <a:gd name="connsiteX6" fmla="*/ 846388 w 2503735"/>
              <a:gd name="connsiteY6" fmla="*/ 1658826 h 1938478"/>
              <a:gd name="connsiteX7" fmla="*/ 806550 w 2503735"/>
              <a:gd name="connsiteY7" fmla="*/ 1699555 h 1938478"/>
              <a:gd name="connsiteX8" fmla="*/ 780563 w 2503735"/>
              <a:gd name="connsiteY8" fmla="*/ 1923355 h 1938478"/>
              <a:gd name="connsiteX9" fmla="*/ 476916 w 2503735"/>
              <a:gd name="connsiteY9" fmla="*/ 1921427 h 1938478"/>
              <a:gd name="connsiteX10" fmla="*/ 449393 w 2503735"/>
              <a:gd name="connsiteY10" fmla="*/ 1653447 h 1938478"/>
              <a:gd name="connsiteX11" fmla="*/ 0 w 2503735"/>
              <a:gd name="connsiteY11" fmla="*/ 1594317 h 1938478"/>
              <a:gd name="connsiteX12" fmla="*/ 134261 w 2503735"/>
              <a:gd name="connsiteY12" fmla="*/ 278228 h 1938478"/>
              <a:gd name="connsiteX0" fmla="*/ 134261 w 2503735"/>
              <a:gd name="connsiteY0" fmla="*/ 238904 h 1899154"/>
              <a:gd name="connsiteX1" fmla="*/ 729375 w 2503735"/>
              <a:gd name="connsiteY1" fmla="*/ 0 h 1899154"/>
              <a:gd name="connsiteX2" fmla="*/ 2404734 w 2503735"/>
              <a:gd name="connsiteY2" fmla="*/ 2878 h 1899154"/>
              <a:gd name="connsiteX3" fmla="*/ 2487325 w 2503735"/>
              <a:gd name="connsiteY3" fmla="*/ 259450 h 1899154"/>
              <a:gd name="connsiteX4" fmla="*/ 2485402 w 2503735"/>
              <a:gd name="connsiteY4" fmla="*/ 1430245 h 1899154"/>
              <a:gd name="connsiteX5" fmla="*/ 2107868 w 2503735"/>
              <a:gd name="connsiteY5" fmla="*/ 1630009 h 1899154"/>
              <a:gd name="connsiteX6" fmla="*/ 846388 w 2503735"/>
              <a:gd name="connsiteY6" fmla="*/ 1619502 h 1899154"/>
              <a:gd name="connsiteX7" fmla="*/ 806550 w 2503735"/>
              <a:gd name="connsiteY7" fmla="*/ 1660231 h 1899154"/>
              <a:gd name="connsiteX8" fmla="*/ 780563 w 2503735"/>
              <a:gd name="connsiteY8" fmla="*/ 1884031 h 1899154"/>
              <a:gd name="connsiteX9" fmla="*/ 476916 w 2503735"/>
              <a:gd name="connsiteY9" fmla="*/ 1882103 h 1899154"/>
              <a:gd name="connsiteX10" fmla="*/ 449393 w 2503735"/>
              <a:gd name="connsiteY10" fmla="*/ 1614123 h 1899154"/>
              <a:gd name="connsiteX11" fmla="*/ 0 w 2503735"/>
              <a:gd name="connsiteY11" fmla="*/ 1554993 h 1899154"/>
              <a:gd name="connsiteX12" fmla="*/ 134261 w 2503735"/>
              <a:gd name="connsiteY12" fmla="*/ 238904 h 1899154"/>
              <a:gd name="connsiteX0" fmla="*/ 503626 w 2503735"/>
              <a:gd name="connsiteY0" fmla="*/ 402722 h 1899154"/>
              <a:gd name="connsiteX1" fmla="*/ 729375 w 2503735"/>
              <a:gd name="connsiteY1" fmla="*/ 0 h 1899154"/>
              <a:gd name="connsiteX2" fmla="*/ 2404734 w 2503735"/>
              <a:gd name="connsiteY2" fmla="*/ 2878 h 1899154"/>
              <a:gd name="connsiteX3" fmla="*/ 2487325 w 2503735"/>
              <a:gd name="connsiteY3" fmla="*/ 259450 h 1899154"/>
              <a:gd name="connsiteX4" fmla="*/ 2485402 w 2503735"/>
              <a:gd name="connsiteY4" fmla="*/ 1430245 h 1899154"/>
              <a:gd name="connsiteX5" fmla="*/ 2107868 w 2503735"/>
              <a:gd name="connsiteY5" fmla="*/ 1630009 h 1899154"/>
              <a:gd name="connsiteX6" fmla="*/ 846388 w 2503735"/>
              <a:gd name="connsiteY6" fmla="*/ 1619502 h 1899154"/>
              <a:gd name="connsiteX7" fmla="*/ 806550 w 2503735"/>
              <a:gd name="connsiteY7" fmla="*/ 1660231 h 1899154"/>
              <a:gd name="connsiteX8" fmla="*/ 780563 w 2503735"/>
              <a:gd name="connsiteY8" fmla="*/ 1884031 h 1899154"/>
              <a:gd name="connsiteX9" fmla="*/ 476916 w 2503735"/>
              <a:gd name="connsiteY9" fmla="*/ 1882103 h 1899154"/>
              <a:gd name="connsiteX10" fmla="*/ 449393 w 2503735"/>
              <a:gd name="connsiteY10" fmla="*/ 1614123 h 1899154"/>
              <a:gd name="connsiteX11" fmla="*/ 0 w 2503735"/>
              <a:gd name="connsiteY11" fmla="*/ 1554993 h 1899154"/>
              <a:gd name="connsiteX12" fmla="*/ 503626 w 2503735"/>
              <a:gd name="connsiteY12" fmla="*/ 402722 h 1899154"/>
              <a:gd name="connsiteX0" fmla="*/ 503626 w 2503735"/>
              <a:gd name="connsiteY0" fmla="*/ 402722 h 1899154"/>
              <a:gd name="connsiteX1" fmla="*/ 729375 w 2503735"/>
              <a:gd name="connsiteY1" fmla="*/ 0 h 1899154"/>
              <a:gd name="connsiteX2" fmla="*/ 2404734 w 2503735"/>
              <a:gd name="connsiteY2" fmla="*/ 2878 h 1899154"/>
              <a:gd name="connsiteX3" fmla="*/ 2487325 w 2503735"/>
              <a:gd name="connsiteY3" fmla="*/ 259450 h 1899154"/>
              <a:gd name="connsiteX4" fmla="*/ 2485402 w 2503735"/>
              <a:gd name="connsiteY4" fmla="*/ 1430245 h 1899154"/>
              <a:gd name="connsiteX5" fmla="*/ 2107868 w 2503735"/>
              <a:gd name="connsiteY5" fmla="*/ 1630009 h 1899154"/>
              <a:gd name="connsiteX6" fmla="*/ 846388 w 2503735"/>
              <a:gd name="connsiteY6" fmla="*/ 1619502 h 1899154"/>
              <a:gd name="connsiteX7" fmla="*/ 806550 w 2503735"/>
              <a:gd name="connsiteY7" fmla="*/ 1660231 h 1899154"/>
              <a:gd name="connsiteX8" fmla="*/ 780563 w 2503735"/>
              <a:gd name="connsiteY8" fmla="*/ 1884031 h 1899154"/>
              <a:gd name="connsiteX9" fmla="*/ 476916 w 2503735"/>
              <a:gd name="connsiteY9" fmla="*/ 1882103 h 1899154"/>
              <a:gd name="connsiteX10" fmla="*/ 449393 w 2503735"/>
              <a:gd name="connsiteY10" fmla="*/ 1614123 h 1899154"/>
              <a:gd name="connsiteX11" fmla="*/ 0 w 2503735"/>
              <a:gd name="connsiteY11" fmla="*/ 1554993 h 1899154"/>
              <a:gd name="connsiteX12" fmla="*/ 503626 w 2503735"/>
              <a:gd name="connsiteY12" fmla="*/ 402722 h 1899154"/>
              <a:gd name="connsiteX0" fmla="*/ 503626 w 2503735"/>
              <a:gd name="connsiteY0" fmla="*/ 402722 h 1899154"/>
              <a:gd name="connsiteX1" fmla="*/ 729375 w 2503735"/>
              <a:gd name="connsiteY1" fmla="*/ 0 h 1899154"/>
              <a:gd name="connsiteX2" fmla="*/ 2404734 w 2503735"/>
              <a:gd name="connsiteY2" fmla="*/ 2878 h 1899154"/>
              <a:gd name="connsiteX3" fmla="*/ 2487325 w 2503735"/>
              <a:gd name="connsiteY3" fmla="*/ 259450 h 1899154"/>
              <a:gd name="connsiteX4" fmla="*/ 2485402 w 2503735"/>
              <a:gd name="connsiteY4" fmla="*/ 1430245 h 1899154"/>
              <a:gd name="connsiteX5" fmla="*/ 2107868 w 2503735"/>
              <a:gd name="connsiteY5" fmla="*/ 1630009 h 1899154"/>
              <a:gd name="connsiteX6" fmla="*/ 846388 w 2503735"/>
              <a:gd name="connsiteY6" fmla="*/ 1619502 h 1899154"/>
              <a:gd name="connsiteX7" fmla="*/ 806550 w 2503735"/>
              <a:gd name="connsiteY7" fmla="*/ 1660231 h 1899154"/>
              <a:gd name="connsiteX8" fmla="*/ 780563 w 2503735"/>
              <a:gd name="connsiteY8" fmla="*/ 1884031 h 1899154"/>
              <a:gd name="connsiteX9" fmla="*/ 476916 w 2503735"/>
              <a:gd name="connsiteY9" fmla="*/ 1882103 h 1899154"/>
              <a:gd name="connsiteX10" fmla="*/ 449393 w 2503735"/>
              <a:gd name="connsiteY10" fmla="*/ 1614123 h 1899154"/>
              <a:gd name="connsiteX11" fmla="*/ 0 w 2503735"/>
              <a:gd name="connsiteY11" fmla="*/ 1554993 h 1899154"/>
              <a:gd name="connsiteX12" fmla="*/ 503626 w 2503735"/>
              <a:gd name="connsiteY12" fmla="*/ 402722 h 1899154"/>
              <a:gd name="connsiteX0" fmla="*/ 503626 w 2503735"/>
              <a:gd name="connsiteY0" fmla="*/ 399844 h 1896276"/>
              <a:gd name="connsiteX1" fmla="*/ 787253 w 2503735"/>
              <a:gd name="connsiteY1" fmla="*/ 6092 h 1896276"/>
              <a:gd name="connsiteX2" fmla="*/ 2404734 w 2503735"/>
              <a:gd name="connsiteY2" fmla="*/ 0 h 1896276"/>
              <a:gd name="connsiteX3" fmla="*/ 2487325 w 2503735"/>
              <a:gd name="connsiteY3" fmla="*/ 256572 h 1896276"/>
              <a:gd name="connsiteX4" fmla="*/ 2485402 w 2503735"/>
              <a:gd name="connsiteY4" fmla="*/ 1427367 h 1896276"/>
              <a:gd name="connsiteX5" fmla="*/ 2107868 w 2503735"/>
              <a:gd name="connsiteY5" fmla="*/ 1627131 h 1896276"/>
              <a:gd name="connsiteX6" fmla="*/ 846388 w 2503735"/>
              <a:gd name="connsiteY6" fmla="*/ 1616624 h 1896276"/>
              <a:gd name="connsiteX7" fmla="*/ 806550 w 2503735"/>
              <a:gd name="connsiteY7" fmla="*/ 1657353 h 1896276"/>
              <a:gd name="connsiteX8" fmla="*/ 780563 w 2503735"/>
              <a:gd name="connsiteY8" fmla="*/ 1881153 h 1896276"/>
              <a:gd name="connsiteX9" fmla="*/ 476916 w 2503735"/>
              <a:gd name="connsiteY9" fmla="*/ 1879225 h 1896276"/>
              <a:gd name="connsiteX10" fmla="*/ 449393 w 2503735"/>
              <a:gd name="connsiteY10" fmla="*/ 1611245 h 1896276"/>
              <a:gd name="connsiteX11" fmla="*/ 0 w 2503735"/>
              <a:gd name="connsiteY11" fmla="*/ 1552115 h 1896276"/>
              <a:gd name="connsiteX12" fmla="*/ 503626 w 2503735"/>
              <a:gd name="connsiteY12" fmla="*/ 399844 h 1896276"/>
              <a:gd name="connsiteX0" fmla="*/ 524170 w 2524279"/>
              <a:gd name="connsiteY0" fmla="*/ 399844 h 1896276"/>
              <a:gd name="connsiteX1" fmla="*/ 807797 w 2524279"/>
              <a:gd name="connsiteY1" fmla="*/ 6092 h 1896276"/>
              <a:gd name="connsiteX2" fmla="*/ 2425278 w 2524279"/>
              <a:gd name="connsiteY2" fmla="*/ 0 h 1896276"/>
              <a:gd name="connsiteX3" fmla="*/ 2507869 w 2524279"/>
              <a:gd name="connsiteY3" fmla="*/ 256572 h 1896276"/>
              <a:gd name="connsiteX4" fmla="*/ 2505946 w 2524279"/>
              <a:gd name="connsiteY4" fmla="*/ 1427367 h 1896276"/>
              <a:gd name="connsiteX5" fmla="*/ 2128412 w 2524279"/>
              <a:gd name="connsiteY5" fmla="*/ 1627131 h 1896276"/>
              <a:gd name="connsiteX6" fmla="*/ 866932 w 2524279"/>
              <a:gd name="connsiteY6" fmla="*/ 1616624 h 1896276"/>
              <a:gd name="connsiteX7" fmla="*/ 827094 w 2524279"/>
              <a:gd name="connsiteY7" fmla="*/ 1657353 h 1896276"/>
              <a:gd name="connsiteX8" fmla="*/ 801107 w 2524279"/>
              <a:gd name="connsiteY8" fmla="*/ 1881153 h 1896276"/>
              <a:gd name="connsiteX9" fmla="*/ 497460 w 2524279"/>
              <a:gd name="connsiteY9" fmla="*/ 1879225 h 1896276"/>
              <a:gd name="connsiteX10" fmla="*/ 469937 w 2524279"/>
              <a:gd name="connsiteY10" fmla="*/ 1611245 h 1896276"/>
              <a:gd name="connsiteX11" fmla="*/ 0 w 2524279"/>
              <a:gd name="connsiteY11" fmla="*/ 1513984 h 1896276"/>
              <a:gd name="connsiteX12" fmla="*/ 524170 w 2524279"/>
              <a:gd name="connsiteY12" fmla="*/ 399844 h 1896276"/>
              <a:gd name="connsiteX0" fmla="*/ 524170 w 2524279"/>
              <a:gd name="connsiteY0" fmla="*/ 399844 h 1896276"/>
              <a:gd name="connsiteX1" fmla="*/ 807797 w 2524279"/>
              <a:gd name="connsiteY1" fmla="*/ 6092 h 1896276"/>
              <a:gd name="connsiteX2" fmla="*/ 2425278 w 2524279"/>
              <a:gd name="connsiteY2" fmla="*/ 0 h 1896276"/>
              <a:gd name="connsiteX3" fmla="*/ 2507869 w 2524279"/>
              <a:gd name="connsiteY3" fmla="*/ 256572 h 1896276"/>
              <a:gd name="connsiteX4" fmla="*/ 2505946 w 2524279"/>
              <a:gd name="connsiteY4" fmla="*/ 1427367 h 1896276"/>
              <a:gd name="connsiteX5" fmla="*/ 2128412 w 2524279"/>
              <a:gd name="connsiteY5" fmla="*/ 1627131 h 1896276"/>
              <a:gd name="connsiteX6" fmla="*/ 866932 w 2524279"/>
              <a:gd name="connsiteY6" fmla="*/ 1616624 h 1896276"/>
              <a:gd name="connsiteX7" fmla="*/ 827094 w 2524279"/>
              <a:gd name="connsiteY7" fmla="*/ 1657353 h 1896276"/>
              <a:gd name="connsiteX8" fmla="*/ 801107 w 2524279"/>
              <a:gd name="connsiteY8" fmla="*/ 1881153 h 1896276"/>
              <a:gd name="connsiteX9" fmla="*/ 497460 w 2524279"/>
              <a:gd name="connsiteY9" fmla="*/ 1879225 h 1896276"/>
              <a:gd name="connsiteX10" fmla="*/ 449153 w 2524279"/>
              <a:gd name="connsiteY10" fmla="*/ 1651760 h 1896276"/>
              <a:gd name="connsiteX11" fmla="*/ 0 w 2524279"/>
              <a:gd name="connsiteY11" fmla="*/ 1513984 h 1896276"/>
              <a:gd name="connsiteX12" fmla="*/ 524170 w 2524279"/>
              <a:gd name="connsiteY12" fmla="*/ 399844 h 1896276"/>
              <a:gd name="connsiteX0" fmla="*/ 524170 w 2524279"/>
              <a:gd name="connsiteY0" fmla="*/ 399844 h 1896276"/>
              <a:gd name="connsiteX1" fmla="*/ 831308 w 2524279"/>
              <a:gd name="connsiteY1" fmla="*/ 12383 h 1896276"/>
              <a:gd name="connsiteX2" fmla="*/ 2425278 w 2524279"/>
              <a:gd name="connsiteY2" fmla="*/ 0 h 1896276"/>
              <a:gd name="connsiteX3" fmla="*/ 2507869 w 2524279"/>
              <a:gd name="connsiteY3" fmla="*/ 256572 h 1896276"/>
              <a:gd name="connsiteX4" fmla="*/ 2505946 w 2524279"/>
              <a:gd name="connsiteY4" fmla="*/ 1427367 h 1896276"/>
              <a:gd name="connsiteX5" fmla="*/ 2128412 w 2524279"/>
              <a:gd name="connsiteY5" fmla="*/ 1627131 h 1896276"/>
              <a:gd name="connsiteX6" fmla="*/ 866932 w 2524279"/>
              <a:gd name="connsiteY6" fmla="*/ 1616624 h 1896276"/>
              <a:gd name="connsiteX7" fmla="*/ 827094 w 2524279"/>
              <a:gd name="connsiteY7" fmla="*/ 1657353 h 1896276"/>
              <a:gd name="connsiteX8" fmla="*/ 801107 w 2524279"/>
              <a:gd name="connsiteY8" fmla="*/ 1881153 h 1896276"/>
              <a:gd name="connsiteX9" fmla="*/ 497460 w 2524279"/>
              <a:gd name="connsiteY9" fmla="*/ 1879225 h 1896276"/>
              <a:gd name="connsiteX10" fmla="*/ 449153 w 2524279"/>
              <a:gd name="connsiteY10" fmla="*/ 1651760 h 1896276"/>
              <a:gd name="connsiteX11" fmla="*/ 0 w 2524279"/>
              <a:gd name="connsiteY11" fmla="*/ 1513984 h 1896276"/>
              <a:gd name="connsiteX12" fmla="*/ 524170 w 2524279"/>
              <a:gd name="connsiteY12" fmla="*/ 399844 h 189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24279" h="1896276">
                <a:moveTo>
                  <a:pt x="524170" y="399844"/>
                </a:moveTo>
                <a:cubicBezTo>
                  <a:pt x="597467" y="274943"/>
                  <a:pt x="677647" y="12383"/>
                  <a:pt x="831308" y="12383"/>
                </a:cubicBezTo>
                <a:lnTo>
                  <a:pt x="2425278" y="0"/>
                </a:lnTo>
                <a:cubicBezTo>
                  <a:pt x="2578939" y="0"/>
                  <a:pt x="2507869" y="102911"/>
                  <a:pt x="2507869" y="256572"/>
                </a:cubicBezTo>
                <a:cubicBezTo>
                  <a:pt x="2507869" y="627531"/>
                  <a:pt x="2505946" y="1056408"/>
                  <a:pt x="2505946" y="1427367"/>
                </a:cubicBezTo>
                <a:cubicBezTo>
                  <a:pt x="2505946" y="1581028"/>
                  <a:pt x="2282073" y="1627131"/>
                  <a:pt x="2128412" y="1627131"/>
                </a:cubicBezTo>
                <a:lnTo>
                  <a:pt x="866932" y="1616624"/>
                </a:lnTo>
                <a:cubicBezTo>
                  <a:pt x="638309" y="1620205"/>
                  <a:pt x="843282" y="1624042"/>
                  <a:pt x="827094" y="1657353"/>
                </a:cubicBezTo>
                <a:cubicBezTo>
                  <a:pt x="810906" y="1690664"/>
                  <a:pt x="839268" y="1864140"/>
                  <a:pt x="801107" y="1881153"/>
                </a:cubicBezTo>
                <a:cubicBezTo>
                  <a:pt x="762946" y="1898166"/>
                  <a:pt x="575301" y="1904973"/>
                  <a:pt x="497460" y="1879225"/>
                </a:cubicBezTo>
                <a:cubicBezTo>
                  <a:pt x="419619" y="1853477"/>
                  <a:pt x="501161" y="1735641"/>
                  <a:pt x="449153" y="1651760"/>
                </a:cubicBezTo>
                <a:cubicBezTo>
                  <a:pt x="397146" y="1567879"/>
                  <a:pt x="29875" y="1762424"/>
                  <a:pt x="0" y="1513984"/>
                </a:cubicBezTo>
                <a:lnTo>
                  <a:pt x="524170" y="399844"/>
                </a:lnTo>
                <a:close/>
              </a:path>
            </a:pathLst>
          </a:custGeom>
          <a:noFill/>
          <a:ln w="76200">
            <a:solidFill>
              <a:schemeClr val="accent6">
                <a:alpha val="2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62E1B05-3B00-4203-B047-C9373D94A375}"/>
              </a:ext>
            </a:extLst>
          </p:cNvPr>
          <p:cNvSpPr txBox="1"/>
          <p:nvPr/>
        </p:nvSpPr>
        <p:spPr>
          <a:xfrm>
            <a:off x="1575841" y="4247065"/>
            <a:ext cx="15953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</a:rPr>
              <a:t>RUSSELL WOODS</a:t>
            </a:r>
          </a:p>
          <a:p>
            <a:r>
              <a:rPr lang="en-US" sz="1400" b="1" dirty="0">
                <a:solidFill>
                  <a:prstClr val="black"/>
                </a:solidFill>
              </a:rPr>
              <a:t>HISTORIC DISTRICT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EF0BEE3-8251-4903-9837-37C2161B90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307"/>
          <a:stretch/>
        </p:blipFill>
        <p:spPr>
          <a:xfrm>
            <a:off x="5625747" y="4374287"/>
            <a:ext cx="6566253" cy="250184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50CC00D7-6F81-42A3-8BE7-172D10C2C3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38"/>
          <a:stretch/>
        </p:blipFill>
        <p:spPr>
          <a:xfrm>
            <a:off x="5625747" y="1071342"/>
            <a:ext cx="6566253" cy="305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530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748509"/>
            <a:ext cx="11279807" cy="5889141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 noChangeAspect="1"/>
          </p:cNvSpPr>
          <p:nvPr/>
        </p:nvSpPr>
        <p:spPr>
          <a:xfrm>
            <a:off x="131323" y="118353"/>
            <a:ext cx="11731752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What is a “streetscape”?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178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2967789" cy="685799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325815" y="4375298"/>
            <a:ext cx="11731752" cy="457200"/>
          </a:xfrm>
        </p:spPr>
        <p:txBody>
          <a:bodyPr/>
          <a:lstStyle/>
          <a:p>
            <a:fld id="{1B0A78D0-7B40-4006-A74F-B856EFFEF7A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72BE749-A2F9-49B6-B266-BE95EEC62540}"/>
              </a:ext>
            </a:extLst>
          </p:cNvPr>
          <p:cNvSpPr txBox="1"/>
          <p:nvPr/>
        </p:nvSpPr>
        <p:spPr>
          <a:xfrm>
            <a:off x="228600" y="150951"/>
            <a:ext cx="273918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Detroit Bond Program </a:t>
            </a:r>
          </a:p>
        </p:txBody>
      </p:sp>
      <p:pic>
        <p:nvPicPr>
          <p:cNvPr id="5" name="Picture 4" descr="A picture containing photo, showing, text, different&#10;&#10;Description automatically generated">
            <a:extLst>
              <a:ext uri="{FF2B5EF4-FFF2-40B4-BE49-F238E27FC236}">
                <a16:creationId xmlns:a16="http://schemas.microsoft.com/office/drawing/2014/main" xmlns="" id="{E7F29F4E-278B-4D99-8DE4-AB0992876F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" t="7009" r="3247" b="41845"/>
          <a:stretch/>
        </p:blipFill>
        <p:spPr>
          <a:xfrm>
            <a:off x="2967789" y="0"/>
            <a:ext cx="9431813" cy="6857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C297999-4766-48CB-8EFB-15745768E635}"/>
              </a:ext>
            </a:extLst>
          </p:cNvPr>
          <p:cNvSpPr txBox="1"/>
          <p:nvPr/>
        </p:nvSpPr>
        <p:spPr>
          <a:xfrm>
            <a:off x="228600" y="2173010"/>
            <a:ext cx="296778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5-Years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projects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$80 million</a:t>
            </a:r>
          </a:p>
          <a:p>
            <a:endParaRPr lang="en-US" sz="4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47576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2967789" cy="685799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325815" y="4375298"/>
            <a:ext cx="11731752" cy="457200"/>
          </a:xfrm>
        </p:spPr>
        <p:txBody>
          <a:bodyPr/>
          <a:lstStyle/>
          <a:p>
            <a:fld id="{1B0A78D0-7B40-4006-A74F-B856EFFEF7A8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72BE749-A2F9-49B6-B266-BE95EEC62540}"/>
              </a:ext>
            </a:extLst>
          </p:cNvPr>
          <p:cNvSpPr txBox="1"/>
          <p:nvPr/>
        </p:nvSpPr>
        <p:spPr>
          <a:xfrm>
            <a:off x="228600" y="150951"/>
            <a:ext cx="273918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Detroit Bond Program </a:t>
            </a:r>
          </a:p>
        </p:txBody>
      </p:sp>
      <p:pic>
        <p:nvPicPr>
          <p:cNvPr id="5" name="Picture 4" descr="A picture containing photo, showing, text, different&#10;&#10;Description automatically generated">
            <a:extLst>
              <a:ext uri="{FF2B5EF4-FFF2-40B4-BE49-F238E27FC236}">
                <a16:creationId xmlns:a16="http://schemas.microsoft.com/office/drawing/2014/main" xmlns="" id="{E7F29F4E-278B-4D99-8DE4-AB0992876F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" t="59982" r="3247" b="4395"/>
          <a:stretch/>
        </p:blipFill>
        <p:spPr>
          <a:xfrm>
            <a:off x="2967789" y="14095"/>
            <a:ext cx="9224212" cy="46714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A79C3DF-54CE-49A8-B655-F427DB2C0D5B}"/>
              </a:ext>
            </a:extLst>
          </p:cNvPr>
          <p:cNvSpPr txBox="1"/>
          <p:nvPr/>
        </p:nvSpPr>
        <p:spPr>
          <a:xfrm>
            <a:off x="3201418" y="4603139"/>
            <a:ext cx="922421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Funding to support transformative streetscape projects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Revitalizing retail corridors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Tied to Neighborhood Framework Plans</a:t>
            </a:r>
          </a:p>
          <a:p>
            <a:endParaRPr lang="en-US" sz="44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2912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AD4C6B53-A721-4999-9518-E56159E4D1A7}"/>
              </a:ext>
            </a:extLst>
          </p:cNvPr>
          <p:cNvSpPr/>
          <p:nvPr/>
        </p:nvSpPr>
        <p:spPr>
          <a:xfrm>
            <a:off x="4905276" y="1217975"/>
            <a:ext cx="7286724" cy="75049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11725DD-8FE0-491F-82AE-49F2B2EC064E}"/>
              </a:ext>
            </a:extLst>
          </p:cNvPr>
          <p:cNvSpPr/>
          <p:nvPr/>
        </p:nvSpPr>
        <p:spPr>
          <a:xfrm>
            <a:off x="0" y="1217154"/>
            <a:ext cx="4946650" cy="7504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1E7067C8-CA78-45C6-AF13-8E2908F728B1}"/>
              </a:ext>
            </a:extLst>
          </p:cNvPr>
          <p:cNvSpPr/>
          <p:nvPr/>
        </p:nvSpPr>
        <p:spPr>
          <a:xfrm>
            <a:off x="710599" y="4466607"/>
            <a:ext cx="477387" cy="491754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514781EA-C905-4538-95C0-E944F0FB9F82}"/>
              </a:ext>
            </a:extLst>
          </p:cNvPr>
          <p:cNvSpPr/>
          <p:nvPr/>
        </p:nvSpPr>
        <p:spPr>
          <a:xfrm>
            <a:off x="5970172" y="2524131"/>
            <a:ext cx="220824" cy="3866824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1C9A4FF7-BF80-4A26-B3D5-5CB7E0F03061}"/>
              </a:ext>
            </a:extLst>
          </p:cNvPr>
          <p:cNvSpPr/>
          <p:nvPr/>
        </p:nvSpPr>
        <p:spPr>
          <a:xfrm>
            <a:off x="2293018" y="2524504"/>
            <a:ext cx="220824" cy="3866824"/>
          </a:xfrm>
          <a:prstGeom prst="rect">
            <a:avLst/>
          </a:prstGeom>
          <a:pattFill prst="wdUpDiag">
            <a:fgClr>
              <a:schemeClr val="accent2"/>
            </a:fgClr>
            <a:bgClr>
              <a:schemeClr val="bg1"/>
            </a:bgClr>
          </a:pattFill>
          <a:ln w="22225">
            <a:gradFill flip="none" rotWithShape="1">
              <a:gsLst>
                <a:gs pos="0">
                  <a:schemeClr val="accent2">
                    <a:lumMod val="5000"/>
                    <a:lumOff val="95000"/>
                  </a:schemeClr>
                </a:gs>
                <a:gs pos="74000">
                  <a:schemeClr val="accent2">
                    <a:lumMod val="45000"/>
                    <a:lumOff val="55000"/>
                  </a:schemeClr>
                </a:gs>
                <a:gs pos="83000">
                  <a:schemeClr val="accent2">
                    <a:lumMod val="45000"/>
                    <a:lumOff val="55000"/>
                  </a:schemeClr>
                </a:gs>
                <a:gs pos="100000">
                  <a:schemeClr val="accent2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0B8046B2-0077-4A46-8850-0EA8552B2762}"/>
              </a:ext>
            </a:extLst>
          </p:cNvPr>
          <p:cNvSpPr/>
          <p:nvPr/>
        </p:nvSpPr>
        <p:spPr>
          <a:xfrm>
            <a:off x="3980312" y="2524131"/>
            <a:ext cx="220824" cy="3866824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97C965AF-0297-4093-BAB5-744309D1E86C}"/>
              </a:ext>
            </a:extLst>
          </p:cNvPr>
          <p:cNvSpPr/>
          <p:nvPr/>
        </p:nvSpPr>
        <p:spPr>
          <a:xfrm>
            <a:off x="8582025" y="2524131"/>
            <a:ext cx="220824" cy="3866824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A39B702-B3A1-4D08-81B3-61D2F706A119}"/>
              </a:ext>
            </a:extLst>
          </p:cNvPr>
          <p:cNvSpPr/>
          <p:nvPr/>
        </p:nvSpPr>
        <p:spPr>
          <a:xfrm>
            <a:off x="1266826" y="2524131"/>
            <a:ext cx="220824" cy="3866824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ED7F599-2B0B-4974-8D00-C8302D03E70F}"/>
              </a:ext>
            </a:extLst>
          </p:cNvPr>
          <p:cNvSpPr/>
          <p:nvPr/>
        </p:nvSpPr>
        <p:spPr>
          <a:xfrm>
            <a:off x="578636" y="2762416"/>
            <a:ext cx="2802739" cy="33920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2"/>
            <a:ext cx="12192000" cy="97729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72BE749-A2F9-49B6-B266-BE95EEC62540}"/>
              </a:ext>
            </a:extLst>
          </p:cNvPr>
          <p:cNvSpPr txBox="1"/>
          <p:nvPr/>
        </p:nvSpPr>
        <p:spPr>
          <a:xfrm>
            <a:off x="228600" y="98964"/>
            <a:ext cx="111773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Schedule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0F73E36-5EAD-4B11-AA3B-140EA6740C6D}"/>
              </a:ext>
            </a:extLst>
          </p:cNvPr>
          <p:cNvSpPr/>
          <p:nvPr/>
        </p:nvSpPr>
        <p:spPr>
          <a:xfrm>
            <a:off x="92569" y="6013920"/>
            <a:ext cx="754836" cy="8440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3A13A636-BAA6-4C1C-8553-0244A2FB8B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1662245"/>
              </p:ext>
            </p:extLst>
          </p:nvPr>
        </p:nvGraphicFramePr>
        <p:xfrm>
          <a:off x="4" y="1612954"/>
          <a:ext cx="12191996" cy="4000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8199">
                  <a:extLst>
                    <a:ext uri="{9D8B030D-6E8A-4147-A177-3AD203B41FA5}">
                      <a16:colId xmlns:a16="http://schemas.microsoft.com/office/drawing/2014/main" xmlns="" val="875682473"/>
                    </a:ext>
                  </a:extLst>
                </a:gridCol>
                <a:gridCol w="1118798">
                  <a:extLst>
                    <a:ext uri="{9D8B030D-6E8A-4147-A177-3AD203B41FA5}">
                      <a16:colId xmlns:a16="http://schemas.microsoft.com/office/drawing/2014/main" xmlns="" val="41243502"/>
                    </a:ext>
                  </a:extLst>
                </a:gridCol>
                <a:gridCol w="978500">
                  <a:extLst>
                    <a:ext uri="{9D8B030D-6E8A-4147-A177-3AD203B41FA5}">
                      <a16:colId xmlns:a16="http://schemas.microsoft.com/office/drawing/2014/main" xmlns="" val="801392365"/>
                    </a:ext>
                  </a:extLst>
                </a:gridCol>
                <a:gridCol w="978498">
                  <a:extLst>
                    <a:ext uri="{9D8B030D-6E8A-4147-A177-3AD203B41FA5}">
                      <a16:colId xmlns:a16="http://schemas.microsoft.com/office/drawing/2014/main" xmlns="" val="555659212"/>
                    </a:ext>
                  </a:extLst>
                </a:gridCol>
                <a:gridCol w="978500">
                  <a:extLst>
                    <a:ext uri="{9D8B030D-6E8A-4147-A177-3AD203B41FA5}">
                      <a16:colId xmlns:a16="http://schemas.microsoft.com/office/drawing/2014/main" xmlns="" val="45584811"/>
                    </a:ext>
                  </a:extLst>
                </a:gridCol>
                <a:gridCol w="1035525">
                  <a:extLst>
                    <a:ext uri="{9D8B030D-6E8A-4147-A177-3AD203B41FA5}">
                      <a16:colId xmlns:a16="http://schemas.microsoft.com/office/drawing/2014/main" xmlns="" val="607734643"/>
                    </a:ext>
                  </a:extLst>
                </a:gridCol>
                <a:gridCol w="978500">
                  <a:extLst>
                    <a:ext uri="{9D8B030D-6E8A-4147-A177-3AD203B41FA5}">
                      <a16:colId xmlns:a16="http://schemas.microsoft.com/office/drawing/2014/main" xmlns="" val="2564613959"/>
                    </a:ext>
                  </a:extLst>
                </a:gridCol>
                <a:gridCol w="1026372">
                  <a:extLst>
                    <a:ext uri="{9D8B030D-6E8A-4147-A177-3AD203B41FA5}">
                      <a16:colId xmlns:a16="http://schemas.microsoft.com/office/drawing/2014/main" xmlns="" val="2441482163"/>
                    </a:ext>
                  </a:extLst>
                </a:gridCol>
                <a:gridCol w="978500">
                  <a:extLst>
                    <a:ext uri="{9D8B030D-6E8A-4147-A177-3AD203B41FA5}">
                      <a16:colId xmlns:a16="http://schemas.microsoft.com/office/drawing/2014/main" xmlns="" val="1932297279"/>
                    </a:ext>
                  </a:extLst>
                </a:gridCol>
                <a:gridCol w="1323606">
                  <a:extLst>
                    <a:ext uri="{9D8B030D-6E8A-4147-A177-3AD203B41FA5}">
                      <a16:colId xmlns:a16="http://schemas.microsoft.com/office/drawing/2014/main" xmlns="" val="1113767103"/>
                    </a:ext>
                  </a:extLst>
                </a:gridCol>
                <a:gridCol w="978498">
                  <a:extLst>
                    <a:ext uri="{9D8B030D-6E8A-4147-A177-3AD203B41FA5}">
                      <a16:colId xmlns:a16="http://schemas.microsoft.com/office/drawing/2014/main" xmlns="" val="1427402599"/>
                    </a:ext>
                  </a:extLst>
                </a:gridCol>
                <a:gridCol w="978500">
                  <a:extLst>
                    <a:ext uri="{9D8B030D-6E8A-4147-A177-3AD203B41FA5}">
                      <a16:colId xmlns:a16="http://schemas.microsoft.com/office/drawing/2014/main" xmlns="" val="2146666870"/>
                    </a:ext>
                  </a:extLst>
                </a:gridCol>
              </a:tblGrid>
              <a:tr h="400028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AUG</a:t>
                      </a:r>
                    </a:p>
                  </a:txBody>
                  <a:tcPr marL="81145" marR="81145" marT="40572" marB="4057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SEPT</a:t>
                      </a:r>
                    </a:p>
                  </a:txBody>
                  <a:tcPr marL="79067" marR="79067" marT="39533" marB="3953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accent2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OCT</a:t>
                      </a:r>
                    </a:p>
                  </a:txBody>
                  <a:tcPr marL="79067" marR="79067" marT="39533" marB="3953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NOV</a:t>
                      </a:r>
                    </a:p>
                  </a:txBody>
                  <a:tcPr marL="81145" marR="81145" marT="40572" marB="4057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DEC</a:t>
                      </a:r>
                    </a:p>
                  </a:txBody>
                  <a:tcPr marL="79067" marR="79067" marT="39533" marB="3953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JAN</a:t>
                      </a:r>
                    </a:p>
                  </a:txBody>
                  <a:tcPr marL="79067" marR="79067" marT="39533" marB="3953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FEB</a:t>
                      </a:r>
                    </a:p>
                  </a:txBody>
                  <a:tcPr marL="79067" marR="79067" marT="39533" marB="3953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MAR</a:t>
                      </a:r>
                    </a:p>
                  </a:txBody>
                  <a:tcPr marL="81145" marR="81145" marT="40572" marB="4057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APR</a:t>
                      </a:r>
                    </a:p>
                  </a:txBody>
                  <a:tcPr marL="79067" marR="79067" marT="39533" marB="3953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MAY</a:t>
                      </a:r>
                    </a:p>
                  </a:txBody>
                  <a:tcPr marL="81145" marR="81145" marT="40572" marB="4057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JUNE</a:t>
                      </a:r>
                    </a:p>
                  </a:txBody>
                  <a:tcPr marL="81145" marR="81145" marT="40572" marB="4057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JULY</a:t>
                      </a:r>
                    </a:p>
                  </a:txBody>
                  <a:tcPr marL="79067" marR="79067" marT="39533" marB="3953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8589514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8B123A9-D2C7-45A6-8DCF-49E03339B6A9}"/>
              </a:ext>
            </a:extLst>
          </p:cNvPr>
          <p:cNvSpPr txBox="1"/>
          <p:nvPr/>
        </p:nvSpPr>
        <p:spPr>
          <a:xfrm>
            <a:off x="1962150" y="1160119"/>
            <a:ext cx="102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2019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2F6F5F2B-6FBF-469D-82A2-5E776C4FC718}"/>
              </a:ext>
            </a:extLst>
          </p:cNvPr>
          <p:cNvSpPr txBox="1"/>
          <p:nvPr/>
        </p:nvSpPr>
        <p:spPr>
          <a:xfrm>
            <a:off x="7969880" y="1202235"/>
            <a:ext cx="102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2020</a:t>
            </a:r>
          </a:p>
        </p:txBody>
      </p:sp>
      <p:sp>
        <p:nvSpPr>
          <p:cNvPr id="28" name="Diamond 27">
            <a:extLst>
              <a:ext uri="{FF2B5EF4-FFF2-40B4-BE49-F238E27FC236}">
                <a16:creationId xmlns:a16="http://schemas.microsoft.com/office/drawing/2014/main" xmlns="" id="{229FF111-AFAA-43FD-9BA5-EAD283731DAE}"/>
              </a:ext>
            </a:extLst>
          </p:cNvPr>
          <p:cNvSpPr/>
          <p:nvPr/>
        </p:nvSpPr>
        <p:spPr>
          <a:xfrm>
            <a:off x="166111" y="2124670"/>
            <a:ext cx="350036" cy="429591"/>
          </a:xfrm>
          <a:prstGeom prst="diamond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234FF18-2FCA-40DD-8380-B06BA71A686F}"/>
              </a:ext>
            </a:extLst>
          </p:cNvPr>
          <p:cNvSpPr txBox="1"/>
          <p:nvPr/>
        </p:nvSpPr>
        <p:spPr>
          <a:xfrm>
            <a:off x="462048" y="2001952"/>
            <a:ext cx="3123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PROJECT START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745E4482-BB9C-4C45-A438-3C889FB99074}"/>
              </a:ext>
            </a:extLst>
          </p:cNvPr>
          <p:cNvSpPr txBox="1"/>
          <p:nvPr/>
        </p:nvSpPr>
        <p:spPr>
          <a:xfrm>
            <a:off x="717943" y="2751502"/>
            <a:ext cx="2488414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CONCEPT DESIGN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637D1714-C954-426F-A062-ABD217ADF9A2}"/>
              </a:ext>
            </a:extLst>
          </p:cNvPr>
          <p:cNvSpPr/>
          <p:nvPr/>
        </p:nvSpPr>
        <p:spPr>
          <a:xfrm>
            <a:off x="3040864" y="3350817"/>
            <a:ext cx="3395638" cy="33920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9D4A5468-B1D2-4B72-92B9-B37DAD7C6AE7}"/>
              </a:ext>
            </a:extLst>
          </p:cNvPr>
          <p:cNvSpPr/>
          <p:nvPr/>
        </p:nvSpPr>
        <p:spPr>
          <a:xfrm>
            <a:off x="6445179" y="3947520"/>
            <a:ext cx="2563082" cy="33920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D9B86CCA-A2F9-4615-949B-0C45FEACFF91}"/>
              </a:ext>
            </a:extLst>
          </p:cNvPr>
          <p:cNvSpPr txBox="1"/>
          <p:nvPr/>
        </p:nvSpPr>
        <p:spPr>
          <a:xfrm>
            <a:off x="6539146" y="3917390"/>
            <a:ext cx="2221913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BIDDING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9C95A906-9057-4E46-A580-34D3E5CA2DA8}"/>
              </a:ext>
            </a:extLst>
          </p:cNvPr>
          <p:cNvSpPr/>
          <p:nvPr/>
        </p:nvSpPr>
        <p:spPr>
          <a:xfrm>
            <a:off x="8858250" y="4532718"/>
            <a:ext cx="2912261" cy="33920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D450A08A-604A-4F52-B427-76BB63A308C2}"/>
              </a:ext>
            </a:extLst>
          </p:cNvPr>
          <p:cNvSpPr txBox="1"/>
          <p:nvPr/>
        </p:nvSpPr>
        <p:spPr>
          <a:xfrm>
            <a:off x="8761059" y="4509511"/>
            <a:ext cx="2537615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CONSTRUCTION – 2020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95485F5E-5450-4EDC-82C6-7ABAA874D884}"/>
              </a:ext>
            </a:extLst>
          </p:cNvPr>
          <p:cNvSpPr txBox="1"/>
          <p:nvPr/>
        </p:nvSpPr>
        <p:spPr>
          <a:xfrm rot="16200000">
            <a:off x="-721868" y="4488960"/>
            <a:ext cx="3334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COMMUNITY </a:t>
            </a:r>
          </a:p>
          <a:p>
            <a:r>
              <a:rPr lang="en-US" b="1" dirty="0"/>
              <a:t>ENGAGEMENT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20DB829C-CFA0-4377-B4E1-676F27C9E013}"/>
              </a:ext>
            </a:extLst>
          </p:cNvPr>
          <p:cNvSpPr txBox="1"/>
          <p:nvPr/>
        </p:nvSpPr>
        <p:spPr>
          <a:xfrm rot="16200000">
            <a:off x="1172479" y="5367421"/>
            <a:ext cx="1623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COMMUNITY </a:t>
            </a:r>
          </a:p>
          <a:p>
            <a:r>
              <a:rPr lang="en-US" b="1" dirty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ENGAGEMENT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14CEC5D3-242A-4D3F-97F1-CB840C87AF24}"/>
              </a:ext>
            </a:extLst>
          </p:cNvPr>
          <p:cNvSpPr txBox="1"/>
          <p:nvPr/>
        </p:nvSpPr>
        <p:spPr>
          <a:xfrm rot="16200000">
            <a:off x="2842925" y="5356849"/>
            <a:ext cx="1616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COMMUNITY </a:t>
            </a:r>
          </a:p>
          <a:p>
            <a:r>
              <a:rPr lang="en-US" b="1" dirty="0"/>
              <a:t>ENGAGEMENT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C3F1E161-3B6F-449E-9E7F-EA0F298AFADF}"/>
              </a:ext>
            </a:extLst>
          </p:cNvPr>
          <p:cNvSpPr txBox="1"/>
          <p:nvPr/>
        </p:nvSpPr>
        <p:spPr>
          <a:xfrm rot="16200000">
            <a:off x="4836123" y="5313589"/>
            <a:ext cx="1716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COMMUNITY </a:t>
            </a:r>
          </a:p>
          <a:p>
            <a:r>
              <a:rPr lang="en-US" b="1" dirty="0"/>
              <a:t>ENGAGEMENT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4CD13E8A-A13F-4DC6-AAD5-239A559CD3BA}"/>
              </a:ext>
            </a:extLst>
          </p:cNvPr>
          <p:cNvSpPr txBox="1"/>
          <p:nvPr/>
        </p:nvSpPr>
        <p:spPr>
          <a:xfrm rot="16200000">
            <a:off x="7434766" y="5321594"/>
            <a:ext cx="1716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COMMUNITY</a:t>
            </a:r>
          </a:p>
          <a:p>
            <a:r>
              <a:rPr lang="en-US" b="1" dirty="0"/>
              <a:t>ENGAGEMENT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488A4A1-54DE-435A-986C-C9287437613F}"/>
              </a:ext>
            </a:extLst>
          </p:cNvPr>
          <p:cNvSpPr txBox="1"/>
          <p:nvPr/>
        </p:nvSpPr>
        <p:spPr>
          <a:xfrm>
            <a:off x="3366132" y="3323620"/>
            <a:ext cx="2554841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ENGINEERING &amp; DESIGN 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xmlns="" id="{6A9A3957-B5E5-457A-9382-414EA32CDEA2}"/>
              </a:ext>
            </a:extLst>
          </p:cNvPr>
          <p:cNvSpPr/>
          <p:nvPr/>
        </p:nvSpPr>
        <p:spPr>
          <a:xfrm>
            <a:off x="11125012" y="4356242"/>
            <a:ext cx="998122" cy="692153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C9D43129-0E61-4234-8962-58CC678C33BA}"/>
              </a:ext>
            </a:extLst>
          </p:cNvPr>
          <p:cNvSpPr txBox="1"/>
          <p:nvPr/>
        </p:nvSpPr>
        <p:spPr>
          <a:xfrm rot="16200000">
            <a:off x="723677" y="4385589"/>
            <a:ext cx="404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93E09045-0146-4108-BBC7-2307516CF803}"/>
              </a:ext>
            </a:extLst>
          </p:cNvPr>
          <p:cNvSpPr/>
          <p:nvPr/>
        </p:nvSpPr>
        <p:spPr>
          <a:xfrm>
            <a:off x="1731667" y="4466607"/>
            <a:ext cx="477387" cy="491754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47FB765D-16C6-4B3D-9E6B-CF8255F47497}"/>
              </a:ext>
            </a:extLst>
          </p:cNvPr>
          <p:cNvSpPr txBox="1"/>
          <p:nvPr/>
        </p:nvSpPr>
        <p:spPr>
          <a:xfrm rot="16200000">
            <a:off x="1751315" y="4395684"/>
            <a:ext cx="404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2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xmlns="" id="{43F25B91-97AB-4430-822A-8D6E8AA90096}"/>
              </a:ext>
            </a:extLst>
          </p:cNvPr>
          <p:cNvSpPr/>
          <p:nvPr/>
        </p:nvSpPr>
        <p:spPr>
          <a:xfrm>
            <a:off x="3403843" y="4470231"/>
            <a:ext cx="477387" cy="491754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DB88CCF9-9D03-4302-9F7D-4CB4F245CD60}"/>
              </a:ext>
            </a:extLst>
          </p:cNvPr>
          <p:cNvSpPr txBox="1"/>
          <p:nvPr/>
        </p:nvSpPr>
        <p:spPr>
          <a:xfrm rot="16200000">
            <a:off x="3433204" y="4390047"/>
            <a:ext cx="404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xmlns="" id="{F18B1C7B-A55E-4548-A844-D6F461707D69}"/>
              </a:ext>
            </a:extLst>
          </p:cNvPr>
          <p:cNvSpPr/>
          <p:nvPr/>
        </p:nvSpPr>
        <p:spPr>
          <a:xfrm>
            <a:off x="5410135" y="4456441"/>
            <a:ext cx="477387" cy="491754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80F34423-EC8B-4027-92E8-EA058204997C}"/>
              </a:ext>
            </a:extLst>
          </p:cNvPr>
          <p:cNvSpPr txBox="1"/>
          <p:nvPr/>
        </p:nvSpPr>
        <p:spPr>
          <a:xfrm rot="16200000">
            <a:off x="5448508" y="4385588"/>
            <a:ext cx="404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xmlns="" id="{9586112F-F9F8-4B9D-85DA-4125C14F8371}"/>
              </a:ext>
            </a:extLst>
          </p:cNvPr>
          <p:cNvSpPr/>
          <p:nvPr/>
        </p:nvSpPr>
        <p:spPr>
          <a:xfrm>
            <a:off x="8014991" y="4466608"/>
            <a:ext cx="477387" cy="491754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27B6439E-2907-4C32-A883-154982586F60}"/>
              </a:ext>
            </a:extLst>
          </p:cNvPr>
          <p:cNvSpPr txBox="1"/>
          <p:nvPr/>
        </p:nvSpPr>
        <p:spPr>
          <a:xfrm rot="16200000">
            <a:off x="8028069" y="4385590"/>
            <a:ext cx="404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2427281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5059</TotalTime>
  <Words>599</Words>
  <Application>Microsoft Office PowerPoint</Application>
  <PresentationFormat>Widescreen</PresentationFormat>
  <Paragraphs>320</Paragraphs>
  <Slides>32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Arial Black</vt:lpstr>
      <vt:lpstr>Calibri</vt:lpstr>
      <vt:lpstr>Calibri Light</vt:lpstr>
      <vt:lpstr>Franklin Gothic Book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City of Detroit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Sivils</dc:creator>
  <cp:lastModifiedBy>Gustavo Serratos</cp:lastModifiedBy>
  <cp:revision>283</cp:revision>
  <dcterms:created xsi:type="dcterms:W3CDTF">2018-06-02T18:01:10Z</dcterms:created>
  <dcterms:modified xsi:type="dcterms:W3CDTF">2019-10-14T18:17:58Z</dcterms:modified>
</cp:coreProperties>
</file>