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83" r:id="rId2"/>
  </p:sldMasterIdLst>
  <p:notesMasterIdLst>
    <p:notesMasterId r:id="rId12"/>
  </p:notesMasterIdLst>
  <p:handoutMasterIdLst>
    <p:handoutMasterId r:id="rId13"/>
  </p:handoutMasterIdLst>
  <p:sldIdLst>
    <p:sldId id="481" r:id="rId3"/>
    <p:sldId id="655" r:id="rId4"/>
    <p:sldId id="511" r:id="rId5"/>
    <p:sldId id="656" r:id="rId6"/>
    <p:sldId id="513" r:id="rId7"/>
    <p:sldId id="512" r:id="rId8"/>
    <p:sldId id="514" r:id="rId9"/>
    <p:sldId id="515" r:id="rId10"/>
    <p:sldId id="657" r:id="rId11"/>
  </p:sldIdLst>
  <p:sldSz cx="9144000" cy="6858000" type="screen4x3"/>
  <p:notesSz cx="7102475" cy="9388475"/>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B49"/>
    <a:srgbClr val="279989"/>
    <a:srgbClr val="B7CDC2"/>
    <a:srgbClr val="008000"/>
    <a:srgbClr val="0066FF"/>
    <a:srgbClr val="E7E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6" autoAdjust="0"/>
    <p:restoredTop sz="88493" autoAdjust="0"/>
  </p:normalViewPr>
  <p:slideViewPr>
    <p:cSldViewPr>
      <p:cViewPr varScale="1">
        <p:scale>
          <a:sx n="69" d="100"/>
          <a:sy n="69" d="100"/>
        </p:scale>
        <p:origin x="1548" y="66"/>
      </p:cViewPr>
      <p:guideLst>
        <p:guide orient="horz" pos="2160"/>
        <p:guide pos="2880"/>
      </p:guideLst>
    </p:cSldViewPr>
  </p:slideViewPr>
  <p:notesTextViewPr>
    <p:cViewPr>
      <p:scale>
        <a:sx n="3" d="2"/>
        <a:sy n="3" d="2"/>
      </p:scale>
      <p:origin x="0" y="0"/>
    </p:cViewPr>
  </p:notesTextViewPr>
  <p:sorterViewPr>
    <p:cViewPr varScale="1">
      <p:scale>
        <a:sx n="1" d="1"/>
        <a:sy n="1" d="1"/>
      </p:scale>
      <p:origin x="0" y="-3300"/>
    </p:cViewPr>
  </p:sorterViewPr>
  <p:notesViewPr>
    <p:cSldViewPr showGuides="1">
      <p:cViewPr varScale="1">
        <p:scale>
          <a:sx n="84" d="100"/>
          <a:sy n="84" d="100"/>
        </p:scale>
        <p:origin x="3126" y="4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8058" cy="471176"/>
          </a:xfrm>
          <a:prstGeom prst="rect">
            <a:avLst/>
          </a:prstGeom>
        </p:spPr>
        <p:txBody>
          <a:bodyPr vert="horz" lIns="91699" tIns="45850" rIns="91699" bIns="45850" rtlCol="0"/>
          <a:lstStyle>
            <a:lvl1pPr algn="l">
              <a:defRPr sz="1200"/>
            </a:lvl1pPr>
          </a:lstStyle>
          <a:p>
            <a:endParaRPr lang="en-US" dirty="0"/>
          </a:p>
        </p:txBody>
      </p:sp>
      <p:sp>
        <p:nvSpPr>
          <p:cNvPr id="3" name="Date Placeholder 2"/>
          <p:cNvSpPr>
            <a:spLocks noGrp="1"/>
          </p:cNvSpPr>
          <p:nvPr>
            <p:ph type="dt" sz="quarter" idx="1"/>
          </p:nvPr>
        </p:nvSpPr>
        <p:spPr>
          <a:xfrm>
            <a:off x="4022827" y="0"/>
            <a:ext cx="3078058" cy="471176"/>
          </a:xfrm>
          <a:prstGeom prst="rect">
            <a:avLst/>
          </a:prstGeom>
        </p:spPr>
        <p:txBody>
          <a:bodyPr vert="horz" lIns="91699" tIns="45850" rIns="91699" bIns="45850" rtlCol="0"/>
          <a:lstStyle>
            <a:lvl1pPr algn="r">
              <a:defRPr sz="1200"/>
            </a:lvl1pPr>
          </a:lstStyle>
          <a:p>
            <a:fld id="{0EEA3F8D-02E8-45CA-93A9-55D352D8AA85}" type="datetimeFigureOut">
              <a:rPr lang="en-US" smtClean="0"/>
              <a:t>10/30/2019</a:t>
            </a:fld>
            <a:endParaRPr lang="en-US" dirty="0"/>
          </a:p>
        </p:txBody>
      </p:sp>
      <p:sp>
        <p:nvSpPr>
          <p:cNvPr id="4" name="Footer Placeholder 3"/>
          <p:cNvSpPr>
            <a:spLocks noGrp="1"/>
          </p:cNvSpPr>
          <p:nvPr>
            <p:ph type="ftr" sz="quarter" idx="2"/>
          </p:nvPr>
        </p:nvSpPr>
        <p:spPr>
          <a:xfrm>
            <a:off x="3" y="8917299"/>
            <a:ext cx="3078058" cy="471176"/>
          </a:xfrm>
          <a:prstGeom prst="rect">
            <a:avLst/>
          </a:prstGeom>
        </p:spPr>
        <p:txBody>
          <a:bodyPr vert="horz" lIns="91699" tIns="45850" rIns="91699" bIns="458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827" y="8917299"/>
            <a:ext cx="3078058" cy="471176"/>
          </a:xfrm>
          <a:prstGeom prst="rect">
            <a:avLst/>
          </a:prstGeom>
        </p:spPr>
        <p:txBody>
          <a:bodyPr vert="horz" lIns="91699" tIns="45850" rIns="91699" bIns="45850" rtlCol="0" anchor="b"/>
          <a:lstStyle>
            <a:lvl1pPr algn="r">
              <a:defRPr sz="1200"/>
            </a:lvl1pPr>
          </a:lstStyle>
          <a:p>
            <a:fld id="{C22356B5-1F51-47A2-A071-68AB4D28C185}" type="slidenum">
              <a:rPr lang="en-US" smtClean="0"/>
              <a:t>‹#›</a:t>
            </a:fld>
            <a:endParaRPr lang="en-US" dirty="0"/>
          </a:p>
        </p:txBody>
      </p:sp>
    </p:spTree>
    <p:custDataLst>
      <p:tags r:id="rId2"/>
    </p:custDataLst>
    <p:extLst>
      <p:ext uri="{BB962C8B-B14F-4D97-AF65-F5344CB8AC3E}">
        <p14:creationId xmlns:p14="http://schemas.microsoft.com/office/powerpoint/2010/main" val="239061390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7739" cy="469424"/>
          </a:xfrm>
          <a:prstGeom prst="rect">
            <a:avLst/>
          </a:prstGeom>
        </p:spPr>
        <p:txBody>
          <a:bodyPr vert="horz" lIns="94171" tIns="47084" rIns="94171" bIns="47084" rtlCol="0"/>
          <a:lstStyle>
            <a:lvl1pPr algn="l">
              <a:defRPr sz="1100"/>
            </a:lvl1pPr>
          </a:lstStyle>
          <a:p>
            <a:endParaRPr lang="en-US" dirty="0"/>
          </a:p>
        </p:txBody>
      </p:sp>
      <p:sp>
        <p:nvSpPr>
          <p:cNvPr id="3" name="Date Placeholder 2"/>
          <p:cNvSpPr>
            <a:spLocks noGrp="1"/>
          </p:cNvSpPr>
          <p:nvPr>
            <p:ph type="dt" idx="1"/>
          </p:nvPr>
        </p:nvSpPr>
        <p:spPr>
          <a:xfrm>
            <a:off x="4023097" y="0"/>
            <a:ext cx="3077739" cy="469424"/>
          </a:xfrm>
          <a:prstGeom prst="rect">
            <a:avLst/>
          </a:prstGeom>
        </p:spPr>
        <p:txBody>
          <a:bodyPr vert="horz" lIns="94171" tIns="47084" rIns="94171" bIns="47084" rtlCol="0"/>
          <a:lstStyle>
            <a:lvl1pPr algn="r">
              <a:defRPr sz="1100"/>
            </a:lvl1pPr>
          </a:lstStyle>
          <a:p>
            <a:fld id="{3537F425-149C-41BF-B556-C4ECA0B92AEC}" type="datetimeFigureOut">
              <a:rPr lang="en-US" smtClean="0"/>
              <a:pPr/>
              <a:t>10/30/2019</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171" tIns="47084" rIns="94171" bIns="47084"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171" tIns="47084" rIns="94171" bIns="470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917423"/>
            <a:ext cx="3077739" cy="469424"/>
          </a:xfrm>
          <a:prstGeom prst="rect">
            <a:avLst/>
          </a:prstGeom>
        </p:spPr>
        <p:txBody>
          <a:bodyPr vert="horz" lIns="94171" tIns="47084" rIns="94171" bIns="47084" rtlCol="0" anchor="b"/>
          <a:lstStyle>
            <a:lvl1pPr algn="l">
              <a:defRPr sz="1100"/>
            </a:lvl1pPr>
          </a:lstStyle>
          <a:p>
            <a:endParaRPr lang="en-US" dirty="0"/>
          </a:p>
        </p:txBody>
      </p:sp>
      <p:sp>
        <p:nvSpPr>
          <p:cNvPr id="7" name="Slide Number Placeholder 6"/>
          <p:cNvSpPr>
            <a:spLocks noGrp="1"/>
          </p:cNvSpPr>
          <p:nvPr>
            <p:ph type="sldNum" sz="quarter" idx="5"/>
          </p:nvPr>
        </p:nvSpPr>
        <p:spPr>
          <a:xfrm>
            <a:off x="4023097" y="8917423"/>
            <a:ext cx="3077739" cy="469424"/>
          </a:xfrm>
          <a:prstGeom prst="rect">
            <a:avLst/>
          </a:prstGeom>
        </p:spPr>
        <p:txBody>
          <a:bodyPr vert="horz" lIns="94171" tIns="47084" rIns="94171" bIns="47084" rtlCol="0" anchor="b"/>
          <a:lstStyle>
            <a:lvl1pPr algn="r">
              <a:defRPr sz="1100"/>
            </a:lvl1pPr>
          </a:lstStyle>
          <a:p>
            <a:fld id="{04C699A9-D0F5-4661-B1F2-5BDD85C30172}" type="slidenum">
              <a:rPr lang="en-US" smtClean="0"/>
              <a:pPr/>
              <a:t>‹#›</a:t>
            </a:fld>
            <a:endParaRPr lang="en-US" dirty="0"/>
          </a:p>
        </p:txBody>
      </p:sp>
    </p:spTree>
    <p:extLst>
      <p:ext uri="{BB962C8B-B14F-4D97-AF65-F5344CB8AC3E}">
        <p14:creationId xmlns:p14="http://schemas.microsoft.com/office/powerpoint/2010/main" val="81008340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Facilitator – EMPLOYEE</a:t>
            </a:r>
            <a:r>
              <a:rPr lang="en-US" baseline="0" dirty="0" smtClean="0">
                <a:latin typeface="Tahoma" panose="020B0604030504040204" pitchFamily="34" charset="0"/>
                <a:ea typeface="Tahoma" panose="020B0604030504040204" pitchFamily="34" charset="0"/>
                <a:cs typeface="Tahoma" panose="020B0604030504040204" pitchFamily="34" charset="0"/>
              </a:rPr>
              <a:t> SERVICES AND BENEFITS DEPARTMENTS</a:t>
            </a:r>
            <a:r>
              <a:rPr lang="en-US" dirty="0" smtClean="0">
                <a:latin typeface="Tahoma" panose="020B0604030504040204" pitchFamily="34" charset="0"/>
                <a:ea typeface="Tahoma" panose="020B0604030504040204" pitchFamily="34" charset="0"/>
                <a:cs typeface="Tahoma" panose="020B0604030504040204" pitchFamily="34" charset="0"/>
              </a:rPr>
              <a:t>:</a:t>
            </a:r>
          </a:p>
          <a:p>
            <a:endParaRPr lang="en-US" dirty="0" smtClean="0">
              <a:latin typeface="Tahoma" panose="020B0604030504040204" pitchFamily="34" charset="0"/>
              <a:ea typeface="Tahoma" panose="020B0604030504040204" pitchFamily="34" charset="0"/>
              <a:cs typeface="Tahoma" panose="020B0604030504040204" pitchFamily="34" charset="0"/>
            </a:endParaRPr>
          </a:p>
          <a:p>
            <a:pPr defTabSz="942201">
              <a:defRPr/>
            </a:pPr>
            <a:r>
              <a:rPr lang="en-US" dirty="0" smtClean="0">
                <a:latin typeface="Tahoma" panose="020B0604030504040204" pitchFamily="34" charset="0"/>
                <a:ea typeface="Tahoma" panose="020B0604030504040204" pitchFamily="34" charset="0"/>
                <a:cs typeface="Tahoma" panose="020B0604030504040204" pitchFamily="34" charset="0"/>
              </a:rPr>
              <a:t>In our next section, we will</a:t>
            </a:r>
            <a:r>
              <a:rPr lang="en-US" baseline="0" dirty="0" smtClean="0">
                <a:latin typeface="Tahoma" panose="020B0604030504040204" pitchFamily="34" charset="0"/>
                <a:ea typeface="Tahoma" panose="020B0604030504040204" pitchFamily="34" charset="0"/>
                <a:cs typeface="Tahoma" panose="020B0604030504040204" pitchFamily="34" charset="0"/>
              </a:rPr>
              <a:t> take a look at compensation and benefits.</a:t>
            </a:r>
          </a:p>
          <a:p>
            <a:pPr defTabSz="942201">
              <a:defRPr/>
            </a:pPr>
            <a:endParaRPr lang="en-US" baseline="0" dirty="0" smtClean="0">
              <a:latin typeface="Tahoma" panose="020B0604030504040204" pitchFamily="34" charset="0"/>
              <a:ea typeface="Tahoma" panose="020B0604030504040204" pitchFamily="34" charset="0"/>
              <a:cs typeface="Tahoma" panose="020B0604030504040204" pitchFamily="34" charset="0"/>
            </a:endParaRPr>
          </a:p>
          <a:p>
            <a:pPr defTabSz="942201">
              <a:defRPr/>
            </a:pPr>
            <a:r>
              <a:rPr lang="en-US" b="1" dirty="0" smtClean="0">
                <a:latin typeface="Tahoma" panose="020B0604030504040204" pitchFamily="34" charset="0"/>
                <a:ea typeface="Tahoma" panose="020B0604030504040204" pitchFamily="34" charset="0"/>
                <a:cs typeface="Tahoma" panose="020B0604030504040204" pitchFamily="34" charset="0"/>
              </a:rPr>
              <a:t>THIS SECTION IS FACILITATED</a:t>
            </a:r>
            <a:r>
              <a:rPr lang="en-US" b="1" baseline="0" dirty="0" smtClean="0">
                <a:latin typeface="Tahoma" panose="020B0604030504040204" pitchFamily="34" charset="0"/>
                <a:ea typeface="Tahoma" panose="020B0604030504040204" pitchFamily="34" charset="0"/>
                <a:cs typeface="Tahoma" panose="020B0604030504040204" pitchFamily="34" charset="0"/>
              </a:rPr>
              <a:t> BY THE EMPLOYEE SERVICES AND BENEFITS DEPARTMENTS. THE FOLLOWING NOTES MAY BE USED TO GUIDE THE FACILITATOR THROUGH THIS PORTION OF THE PRESENTATION. </a:t>
            </a:r>
            <a:endParaRPr lang="en-US" b="1" dirty="0" smtClean="0">
              <a:latin typeface="Tahoma" panose="020B0604030504040204" pitchFamily="34" charset="0"/>
              <a:ea typeface="Tahoma" panose="020B0604030504040204" pitchFamily="34" charset="0"/>
              <a:cs typeface="Tahoma" panose="020B0604030504040204" pitchFamily="34" charset="0"/>
            </a:endParaRPr>
          </a:p>
          <a:p>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0</a:t>
            </a:fld>
            <a:endParaRPr lang="en-US" dirty="0"/>
          </a:p>
        </p:txBody>
      </p:sp>
    </p:spTree>
    <p:extLst>
      <p:ext uri="{BB962C8B-B14F-4D97-AF65-F5344CB8AC3E}">
        <p14:creationId xmlns:p14="http://schemas.microsoft.com/office/powerpoint/2010/main" val="96788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1</a:t>
            </a:fld>
            <a:endParaRPr lang="en-US" dirty="0"/>
          </a:p>
        </p:txBody>
      </p:sp>
    </p:spTree>
    <p:extLst>
      <p:ext uri="{BB962C8B-B14F-4D97-AF65-F5344CB8AC3E}">
        <p14:creationId xmlns:p14="http://schemas.microsoft.com/office/powerpoint/2010/main" val="307143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Deferred Compensation Plan is also know as a 457(b) plan.  You may have heard of a 401(k) plan before, a 457(b) plan works in the same way.  A 401(k) is a way for employees to save for retirement in the private sector and a 457(b) is for employees of municipalities or governmental entities.</a:t>
            </a:r>
          </a:p>
          <a:p>
            <a:r>
              <a:rPr lang="en-US" dirty="0" smtClean="0"/>
              <a:t>The employee chooses the amount that they want deducted from their payroll on a pre-tax basis and those deducted amounts are invested in the elected funds within the 457(b) plan.  Those accumulated deductions grow tax deferred until the time the employee withdrawals from the plan.  </a:t>
            </a:r>
          </a:p>
          <a:p>
            <a:r>
              <a:rPr lang="en-US" dirty="0" smtClean="0"/>
              <a:t>The City of Detroit has four financial institutions to invest with within their Deferred Compensation Plan.  The  general city employees are eligible to choose one from three of the financial institutions and the police and fire have the same three plus one additional financial institution to choose one from.</a:t>
            </a:r>
          </a:p>
          <a:p>
            <a:endParaRPr lang="en-US" dirty="0"/>
          </a:p>
        </p:txBody>
      </p:sp>
      <p:sp>
        <p:nvSpPr>
          <p:cNvPr id="4" name="Slide Number Placeholder 3"/>
          <p:cNvSpPr>
            <a:spLocks noGrp="1"/>
          </p:cNvSpPr>
          <p:nvPr>
            <p:ph type="sldNum" sz="quarter" idx="10"/>
          </p:nvPr>
        </p:nvSpPr>
        <p:spPr/>
        <p:txBody>
          <a:bodyPr/>
          <a:lstStyle/>
          <a:p>
            <a:fld id="{D7710A06-E86D-49A7-9637-9A5606939052}" type="slidenum">
              <a:rPr lang="en-US" smtClean="0"/>
              <a:t>2</a:t>
            </a:fld>
            <a:endParaRPr lang="en-US" dirty="0"/>
          </a:p>
        </p:txBody>
      </p:sp>
    </p:spTree>
    <p:extLst>
      <p:ext uri="{BB962C8B-B14F-4D97-AF65-F5344CB8AC3E}">
        <p14:creationId xmlns:p14="http://schemas.microsoft.com/office/powerpoint/2010/main" val="366103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3</a:t>
            </a:fld>
            <a:endParaRPr lang="en-US" dirty="0"/>
          </a:p>
        </p:txBody>
      </p:sp>
    </p:spTree>
    <p:extLst>
      <p:ext uri="{BB962C8B-B14F-4D97-AF65-F5344CB8AC3E}">
        <p14:creationId xmlns:p14="http://schemas.microsoft.com/office/powerpoint/2010/main" val="71278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4</a:t>
            </a:fld>
            <a:endParaRPr lang="en-US" dirty="0"/>
          </a:p>
        </p:txBody>
      </p:sp>
    </p:spTree>
    <p:extLst>
      <p:ext uri="{BB962C8B-B14F-4D97-AF65-F5344CB8AC3E}">
        <p14:creationId xmlns:p14="http://schemas.microsoft.com/office/powerpoint/2010/main" val="139686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5</a:t>
            </a:fld>
            <a:endParaRPr lang="en-US" dirty="0"/>
          </a:p>
        </p:txBody>
      </p:sp>
    </p:spTree>
    <p:extLst>
      <p:ext uri="{BB962C8B-B14F-4D97-AF65-F5344CB8AC3E}">
        <p14:creationId xmlns:p14="http://schemas.microsoft.com/office/powerpoint/2010/main" val="361307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6</a:t>
            </a:fld>
            <a:endParaRPr lang="en-US" dirty="0"/>
          </a:p>
        </p:txBody>
      </p:sp>
    </p:spTree>
    <p:extLst>
      <p:ext uri="{BB962C8B-B14F-4D97-AF65-F5344CB8AC3E}">
        <p14:creationId xmlns:p14="http://schemas.microsoft.com/office/powerpoint/2010/main" val="407019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83">
              <a:defRPr/>
            </a:pPr>
            <a:r>
              <a:rPr lang="en-US" dirty="0" smtClean="0">
                <a:solidFill>
                  <a:schemeClr val="tx1"/>
                </a:solidFill>
              </a:rPr>
              <a:t>The City of Detroit has chosen well known and highly rated financial institutions to offer their 457(b) governmental plans within the City of Detroit Deferred Compensation Plan.</a:t>
            </a:r>
          </a:p>
          <a:p>
            <a:endParaRPr lang="en-US" dirty="0"/>
          </a:p>
        </p:txBody>
      </p:sp>
      <p:sp>
        <p:nvSpPr>
          <p:cNvPr id="4" name="Slide Number Placeholder 3"/>
          <p:cNvSpPr>
            <a:spLocks noGrp="1"/>
          </p:cNvSpPr>
          <p:nvPr>
            <p:ph type="sldNum" sz="quarter" idx="10"/>
          </p:nvPr>
        </p:nvSpPr>
        <p:spPr/>
        <p:txBody>
          <a:bodyPr/>
          <a:lstStyle/>
          <a:p>
            <a:fld id="{D7710A06-E86D-49A7-9637-9A5606939052}" type="slidenum">
              <a:rPr lang="en-US" smtClean="0"/>
              <a:t>7</a:t>
            </a:fld>
            <a:endParaRPr lang="en-US" dirty="0"/>
          </a:p>
        </p:txBody>
      </p:sp>
    </p:spTree>
    <p:extLst>
      <p:ext uri="{BB962C8B-B14F-4D97-AF65-F5344CB8AC3E}">
        <p14:creationId xmlns:p14="http://schemas.microsoft.com/office/powerpoint/2010/main" val="50845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8</a:t>
            </a:fld>
            <a:endParaRPr lang="en-US" dirty="0"/>
          </a:p>
        </p:txBody>
      </p:sp>
    </p:spTree>
    <p:extLst>
      <p:ext uri="{BB962C8B-B14F-4D97-AF65-F5344CB8AC3E}">
        <p14:creationId xmlns:p14="http://schemas.microsoft.com/office/powerpoint/2010/main" val="4081426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6.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5414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1" y="96679"/>
            <a:ext cx="8094210" cy="589121"/>
          </a:xfrm>
        </p:spPr>
        <p:txBody>
          <a:bodyPr anchor="ctr"/>
          <a:lstStyle>
            <a:lvl1pPr>
              <a:defRPr>
                <a:solidFill>
                  <a:srgbClr val="003B4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anose="05000000000000000000" pitchFamily="2" charset="2"/>
              <a:buChar char="v"/>
              <a:defRPr>
                <a:solidFill>
                  <a:srgbClr val="003B49"/>
                </a:solidFill>
              </a:defRPr>
            </a:lvl1pPr>
            <a:lvl2pPr marL="631825" indent="-223838">
              <a:buSzPct val="100000"/>
              <a:buFont typeface="Wingdings" panose="05000000000000000000" pitchFamily="2" charset="2"/>
              <a:buChar char="w"/>
              <a:defRPr sz="1800">
                <a:solidFill>
                  <a:srgbClr val="003B49"/>
                </a:solidFill>
              </a:defRPr>
            </a:lvl2pPr>
            <a:lvl3pPr marL="914400" indent="-238125">
              <a:buFont typeface="Wingdings" panose="05000000000000000000" pitchFamily="2" charset="2"/>
              <a:buChar char="ü"/>
              <a:defRPr sz="1400">
                <a:solidFill>
                  <a:srgbClr val="003B49"/>
                </a:solidFill>
              </a:defRPr>
            </a:lvl3pPr>
            <a:lvl4pPr marL="1146175" indent="-220663">
              <a:defRPr>
                <a:solidFill>
                  <a:srgbClr val="003B49"/>
                </a:solidFill>
              </a:defRPr>
            </a:lvl4pPr>
            <a:lvl5pPr marL="1377950" indent="-225425">
              <a:defRPr>
                <a:solidFill>
                  <a:srgbClr val="003B4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0425234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Detroit_Skyline47.jpg"/>
          <p:cNvPicPr>
            <a:picLocks noChangeAspect="1"/>
          </p:cNvPicPr>
          <p:nvPr userDrawn="1"/>
        </p:nvPicPr>
        <p:blipFill>
          <a:blip r:embed="rId3" cstate="print">
            <a:lum bright="70000" contrast="-70000"/>
            <a:extLst>
              <a:ext uri="{BEBA8EAE-BF5A-486C-A8C5-ECC9F3942E4B}">
                <a14:imgProps xmlns:a14="http://schemas.microsoft.com/office/drawing/2010/main">
                  <a14:imgLayer r:embed="rId4">
                    <a14:imgEffect>
                      <a14:saturation sat="33000"/>
                    </a14:imgEffect>
                  </a14:imgLayer>
                </a14:imgProps>
              </a:ext>
            </a:extLst>
          </a:blip>
          <a:srcRect l="21195"/>
          <a:stretch>
            <a:fillRect/>
          </a:stretch>
        </p:blipFill>
        <p:spPr>
          <a:xfrm>
            <a:off x="854939" y="3843656"/>
            <a:ext cx="8066843" cy="2366743"/>
          </a:xfrm>
          <a:prstGeom prst="rect">
            <a:avLst/>
          </a:prstGeom>
        </p:spPr>
      </p:pic>
      <p:sp>
        <p:nvSpPr>
          <p:cNvPr id="2" name="Title 1"/>
          <p:cNvSpPr>
            <a:spLocks noGrp="1"/>
          </p:cNvSpPr>
          <p:nvPr>
            <p:ph type="title"/>
          </p:nvPr>
        </p:nvSpPr>
        <p:spPr>
          <a:xfrm>
            <a:off x="838605" y="3810000"/>
            <a:ext cx="7771995" cy="553998"/>
          </a:xfrm>
          <a:solidFill>
            <a:srgbClr val="E7E8EA"/>
          </a:solidFill>
        </p:spPr>
        <p:txBody>
          <a:bodyPr/>
          <a:lstStyle>
            <a:lvl1pPr algn="l">
              <a:defRPr sz="3600" b="1" cap="none" baseline="0">
                <a:solidFill>
                  <a:srgbClr val="003B49"/>
                </a:solidFill>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3339863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1" y="145018"/>
            <a:ext cx="8094210" cy="492443"/>
          </a:xfrm>
        </p:spPr>
        <p:txBody>
          <a:bodyPr anchor="ctr"/>
          <a:lstStyle>
            <a:lvl1pPr>
              <a:defRPr>
                <a:solidFill>
                  <a:srgbClr val="003B4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482156" y="1990667"/>
            <a:ext cx="2117131" cy="1247204"/>
          </a:xfrm>
        </p:spPr>
        <p:txBody>
          <a:bodyPr/>
          <a:lstStyle>
            <a:lvl1pPr>
              <a:defRPr sz="2900"/>
            </a:lvl1pPr>
            <a:lvl2pPr>
              <a:defRPr sz="2400"/>
            </a:lvl2pPr>
            <a:lvl3pPr>
              <a:defRPr sz="2000">
                <a:solidFill>
                  <a:srgbClr val="003B49"/>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754792"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37543241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534805" cy="492443"/>
          </a:xfrm>
        </p:spPr>
        <p:txBody>
          <a:bodyPr/>
          <a:lstStyle>
            <a:lvl1pPr>
              <a:defRPr>
                <a:solidFill>
                  <a:srgbClr val="003B4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6797" y="1535520"/>
            <a:ext cx="4039882" cy="639800"/>
          </a:xfrm>
        </p:spPr>
        <p:txBody>
          <a:bodyPr anchor="b"/>
          <a:lstStyle>
            <a:lvl1pPr marL="0" indent="0">
              <a:buNone/>
              <a:defRPr sz="2400" b="1"/>
            </a:lvl1pPr>
            <a:lvl2pPr marL="466431" indent="0">
              <a:buNone/>
              <a:defRPr sz="2000" b="1"/>
            </a:lvl2pPr>
            <a:lvl3pPr marL="932863" indent="0">
              <a:buNone/>
              <a:defRPr sz="1800" b="1"/>
            </a:lvl3pPr>
            <a:lvl4pPr marL="1399295" indent="0">
              <a:buNone/>
              <a:defRPr sz="1600" b="1"/>
            </a:lvl4pPr>
            <a:lvl5pPr marL="1865728" indent="0">
              <a:buNone/>
              <a:defRPr sz="1600" b="1"/>
            </a:lvl5pPr>
            <a:lvl6pPr marL="2332159" indent="0">
              <a:buNone/>
              <a:defRPr sz="1600" b="1"/>
            </a:lvl6pPr>
            <a:lvl7pPr marL="2798590" indent="0">
              <a:buNone/>
              <a:defRPr sz="1600" b="1"/>
            </a:lvl7pPr>
            <a:lvl8pPr marL="3265022" indent="0">
              <a:buNone/>
              <a:defRPr sz="1600" b="1"/>
            </a:lvl8pPr>
            <a:lvl9pPr marL="373145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7"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20"/>
            <a:ext cx="4041502" cy="639800"/>
          </a:xfrm>
        </p:spPr>
        <p:txBody>
          <a:bodyPr anchor="b"/>
          <a:lstStyle>
            <a:lvl1pPr marL="0" indent="0">
              <a:buNone/>
              <a:defRPr sz="2400" b="1"/>
            </a:lvl1pPr>
            <a:lvl2pPr marL="466431" indent="0">
              <a:buNone/>
              <a:defRPr sz="2000" b="1"/>
            </a:lvl2pPr>
            <a:lvl3pPr marL="932863" indent="0">
              <a:buNone/>
              <a:defRPr sz="1800" b="1"/>
            </a:lvl3pPr>
            <a:lvl4pPr marL="1399295" indent="0">
              <a:buNone/>
              <a:defRPr sz="1600" b="1"/>
            </a:lvl4pPr>
            <a:lvl5pPr marL="1865728" indent="0">
              <a:buNone/>
              <a:defRPr sz="1600" b="1"/>
            </a:lvl5pPr>
            <a:lvl6pPr marL="2332159" indent="0">
              <a:buNone/>
              <a:defRPr sz="1600" b="1"/>
            </a:lvl6pPr>
            <a:lvl7pPr marL="2798590" indent="0">
              <a:buNone/>
              <a:defRPr sz="1600" b="1"/>
            </a:lvl7pPr>
            <a:lvl8pPr marL="3265022" indent="0">
              <a:buNone/>
              <a:defRPr sz="1600" b="1"/>
            </a:lvl8pPr>
            <a:lvl9pPr marL="373145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304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75628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45018"/>
            <a:ext cx="8991599" cy="492443"/>
          </a:xfrm>
        </p:spPr>
        <p:txBody>
          <a:bodyPr anchor="ctr"/>
          <a:lstStyle>
            <a:lvl1pPr>
              <a:defRPr>
                <a:solidFill>
                  <a:srgbClr val="003B49"/>
                </a:solidFill>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17077780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794113" cy="492443"/>
          </a:xfrm>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26650912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image" Target="../media/image1.jpeg"/><Relationship Id="rId4" Type="http://schemas.openxmlformats.org/officeDocument/2006/relationships/slideLayout" Target="../slideLayouts/slideLayout5.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3"/>
    </p:custDataLst>
    <p:extLst>
      <p:ext uri="{BB962C8B-B14F-4D97-AF65-F5344CB8AC3E}">
        <p14:creationId xmlns:p14="http://schemas.microsoft.com/office/powerpoint/2010/main" val="464245485"/>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ctr" defTabSz="932962" rtl="0" eaLnBrk="1" latinLnBrk="0" hangingPunct="1">
        <a:spcBef>
          <a:spcPct val="0"/>
        </a:spcBef>
        <a:buNone/>
        <a:defRPr sz="4500" kern="1200">
          <a:solidFill>
            <a:schemeClr val="tx1"/>
          </a:solidFill>
          <a:latin typeface="+mj-lt"/>
          <a:ea typeface="+mj-ea"/>
          <a:cs typeface="+mj-cs"/>
        </a:defRPr>
      </a:lvl1pPr>
    </p:titleStyle>
    <p:bodyStyle>
      <a:lvl1pPr marL="349861" indent="-349861" algn="l" defTabSz="93296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8032" indent="-291551" algn="l" defTabSz="932962"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66203" indent="-233241" algn="l" defTabSz="93296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32684"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9165"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65646"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128"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609"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090"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McK 2. Slide Title"/>
          <p:cNvSpPr>
            <a:spLocks noGrp="1" noChangeArrowheads="1"/>
          </p:cNvSpPr>
          <p:nvPr>
            <p:ph type="title"/>
          </p:nvPr>
        </p:nvSpPr>
        <p:spPr bwMode="auto">
          <a:xfrm>
            <a:off x="152401" y="0"/>
            <a:ext cx="809421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grpSp>
        <p:nvGrpSpPr>
          <p:cNvPr id="8197" name="McK Slide Elements"/>
          <p:cNvGrpSpPr>
            <a:grpSpLocks/>
          </p:cNvGrpSpPr>
          <p:nvPr userDrawn="1"/>
        </p:nvGrpSpPr>
        <p:grpSpPr bwMode="auto">
          <a:xfrm>
            <a:off x="121489" y="6203623"/>
            <a:ext cx="8722840" cy="518318"/>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ea typeface="ＭＳ Ｐゴシック" charset="0"/>
                </a:defRPr>
              </a:lvl1pPr>
              <a:lvl2pPr marL="1031875" defTabSz="895350">
                <a:defRPr sz="2400">
                  <a:solidFill>
                    <a:schemeClr val="tx1"/>
                  </a:solidFill>
                  <a:latin typeface="Arial" charset="0"/>
                  <a:ea typeface="ＭＳ Ｐゴシック" charset="0"/>
                </a:defRPr>
              </a:lvl2pPr>
              <a:lvl3pPr marL="1217613" defTabSz="895350">
                <a:defRPr sz="2400">
                  <a:solidFill>
                    <a:schemeClr val="tx1"/>
                  </a:solidFill>
                  <a:latin typeface="Arial" charset="0"/>
                  <a:ea typeface="ＭＳ Ｐゴシック" charset="0"/>
                </a:defRPr>
              </a:lvl3pPr>
              <a:lvl4pPr marL="1404938" defTabSz="895350">
                <a:defRPr sz="2400">
                  <a:solidFill>
                    <a:schemeClr val="tx1"/>
                  </a:solidFill>
                  <a:latin typeface="Arial" charset="0"/>
                  <a:ea typeface="ＭＳ Ｐゴシック" charset="0"/>
                </a:defRPr>
              </a:lvl4pPr>
              <a:lvl5pPr marL="1792288" defTabSz="895350">
                <a:defRPr sz="2400">
                  <a:solidFill>
                    <a:schemeClr val="tx1"/>
                  </a:solidFill>
                  <a:latin typeface="Arial" charset="0"/>
                  <a:ea typeface="ＭＳ Ｐゴシック" charset="0"/>
                </a:defRPr>
              </a:lvl5pPr>
              <a:lvl6pPr marL="2249488" defTabSz="895350" fontAlgn="base">
                <a:spcBef>
                  <a:spcPct val="0"/>
                </a:spcBef>
                <a:spcAft>
                  <a:spcPct val="0"/>
                </a:spcAft>
                <a:defRPr sz="2400">
                  <a:solidFill>
                    <a:schemeClr val="tx1"/>
                  </a:solidFill>
                  <a:latin typeface="Arial" charset="0"/>
                  <a:ea typeface="ＭＳ Ｐゴシック" charset="0"/>
                </a:defRPr>
              </a:lvl6pPr>
              <a:lvl7pPr marL="2706688" defTabSz="895350" fontAlgn="base">
                <a:spcBef>
                  <a:spcPct val="0"/>
                </a:spcBef>
                <a:spcAft>
                  <a:spcPct val="0"/>
                </a:spcAft>
                <a:defRPr sz="2400">
                  <a:solidFill>
                    <a:schemeClr val="tx1"/>
                  </a:solidFill>
                  <a:latin typeface="Arial" charset="0"/>
                  <a:ea typeface="ＭＳ Ｐゴシック" charset="0"/>
                </a:defRPr>
              </a:lvl7pPr>
              <a:lvl8pPr marL="3163888" defTabSz="895350" fontAlgn="base">
                <a:spcBef>
                  <a:spcPct val="0"/>
                </a:spcBef>
                <a:spcAft>
                  <a:spcPct val="0"/>
                </a:spcAft>
                <a:defRPr sz="2400">
                  <a:solidFill>
                    <a:schemeClr val="tx1"/>
                  </a:solidFill>
                  <a:latin typeface="Arial" charset="0"/>
                  <a:ea typeface="ＭＳ Ｐゴシック" charset="0"/>
                </a:defRPr>
              </a:lvl8pPr>
              <a:lvl9pPr marL="3621088" defTabSz="895350" fontAlgn="base">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1000" dirty="0" smtClean="0">
                  <a:solidFill>
                    <a:srgbClr val="002960"/>
                  </a:solidFill>
                  <a:latin typeface="Garamond" panose="02020404030301010803" pitchFamily="18" charset="0"/>
                </a:rPr>
                <a:t>1 Footnote</a:t>
              </a:r>
            </a:p>
          </p:txBody>
        </p:sp>
        <p:sp>
          <p:nvSpPr>
            <p:cNvPr id="1154" name="McK 5. Source" hidden="1"/>
            <p:cNvSpPr>
              <a:spLocks noChangeArrowheads="1"/>
            </p:cNvSpPr>
            <p:nvPr userDrawn="1"/>
          </p:nvSpPr>
          <p:spPr bwMode="auto">
            <a:xfrm>
              <a:off x="75" y="4054"/>
              <a:ext cx="4323" cy="96"/>
            </a:xfrm>
            <a:prstGeom prst="rect">
              <a:avLst/>
            </a:prstGeom>
            <a:noFill/>
            <a:ln>
              <a:noFill/>
            </a:ln>
            <a:effectLst/>
            <a:extLst/>
          </p:spPr>
          <p:txBody>
            <a:bodyPr lIns="0" tIns="0" rIns="0" bIns="0" anchor="ctr">
              <a:spAutoFit/>
            </a:bodyPr>
            <a:lstStyle/>
            <a:p>
              <a:pPr marL="621910" indent="-621910" defTabSz="913429" fontAlgn="base">
                <a:spcBef>
                  <a:spcPct val="0"/>
                </a:spcBef>
                <a:spcAft>
                  <a:spcPct val="0"/>
                </a:spcAft>
                <a:tabLst>
                  <a:tab pos="625148" algn="l"/>
                </a:tabLst>
                <a:defRPr/>
              </a:pPr>
              <a:r>
                <a:rPr lang="en-US" sz="1000" dirty="0">
                  <a:solidFill>
                    <a:srgbClr val="000000"/>
                  </a:solidFill>
                  <a:latin typeface="Garamond" panose="02020404030301010803" pitchFamily="18" charset="0"/>
                  <a:ea typeface="ＭＳ Ｐゴシック" charset="0"/>
                </a:rPr>
                <a:t>SOURCE: Source</a:t>
              </a:r>
            </a:p>
          </p:txBody>
        </p:sp>
      </p:grpSp>
      <p:sp>
        <p:nvSpPr>
          <p:cNvPr id="1306" name="doc id"/>
          <p:cNvSpPr>
            <a:spLocks noChangeArrowheads="1"/>
          </p:cNvSpPr>
          <p:nvPr/>
        </p:nvSpPr>
        <p:spPr bwMode="auto">
          <a:xfrm>
            <a:off x="8246610" y="37255"/>
            <a:ext cx="670614" cy="124720"/>
          </a:xfrm>
          <a:prstGeom prst="rect">
            <a:avLst/>
          </a:prstGeom>
          <a:noFill/>
          <a:ln>
            <a:noFill/>
          </a:ln>
          <a:effectLst/>
          <a:extLst/>
        </p:spPr>
        <p:txBody>
          <a:bodyPr wrap="none" lIns="0" tIns="0" rIns="0" bIns="0"/>
          <a:lstStyle/>
          <a:p>
            <a:pPr algn="r" defTabSz="913429" fontAlgn="base">
              <a:spcBef>
                <a:spcPct val="0"/>
              </a:spcBef>
              <a:spcAft>
                <a:spcPct val="0"/>
              </a:spcAft>
              <a:defRPr/>
            </a:pPr>
            <a:endParaRPr lang="cs-CZ" sz="800" dirty="0">
              <a:solidFill>
                <a:srgbClr val="000000"/>
              </a:solidFill>
              <a:latin typeface="Garamond" panose="02020404030301010803" pitchFamily="18" charset="0"/>
              <a:ea typeface="ＭＳ Ｐゴシック" charset="0"/>
            </a:endParaRPr>
          </a:p>
        </p:txBody>
      </p:sp>
      <p:sp>
        <p:nvSpPr>
          <p:cNvPr id="8201" name="Rectangle 286"/>
          <p:cNvSpPr>
            <a:spLocks noGrp="1" noChangeArrowheads="1"/>
          </p:cNvSpPr>
          <p:nvPr>
            <p:ph type="body" idx="1"/>
          </p:nvPr>
        </p:nvSpPr>
        <p:spPr bwMode="auto">
          <a:xfrm>
            <a:off x="144166" y="685800"/>
            <a:ext cx="8626460" cy="56976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5" name="Straight Connector 14"/>
          <p:cNvCxnSpPr/>
          <p:nvPr userDrawn="1"/>
        </p:nvCxnSpPr>
        <p:spPr>
          <a:xfrm>
            <a:off x="144166" y="685800"/>
            <a:ext cx="8797353" cy="0"/>
          </a:xfrm>
          <a:prstGeom prst="line">
            <a:avLst/>
          </a:prstGeom>
          <a:ln cmpd="sng">
            <a:solidFill>
              <a:srgbClr val="003B49"/>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10782" y="6621262"/>
            <a:ext cx="7927499" cy="0"/>
          </a:xfrm>
          <a:prstGeom prst="line">
            <a:avLst/>
          </a:prstGeom>
          <a:ln cmpd="sng">
            <a:solidFill>
              <a:srgbClr val="003B49"/>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City Seal.jpg"/>
          <p:cNvPicPr>
            <a:picLocks noChangeAspect="1"/>
          </p:cNvPicPr>
          <p:nvPr userDrawn="1"/>
        </p:nvPicPr>
        <p:blipFill>
          <a:blip r:embed="rId10" cstate="print"/>
          <a:stretch>
            <a:fillRect/>
          </a:stretch>
        </p:blipFill>
        <p:spPr>
          <a:xfrm>
            <a:off x="152400" y="6126480"/>
            <a:ext cx="731563" cy="731520"/>
          </a:xfrm>
          <a:prstGeom prst="rect">
            <a:avLst/>
          </a:prstGeom>
        </p:spPr>
      </p:pic>
      <p:sp>
        <p:nvSpPr>
          <p:cNvPr id="20" name="TextBox 19"/>
          <p:cNvSpPr txBox="1"/>
          <p:nvPr userDrawn="1"/>
        </p:nvSpPr>
        <p:spPr>
          <a:xfrm>
            <a:off x="2997515" y="6623723"/>
            <a:ext cx="3148970" cy="219820"/>
          </a:xfrm>
          <a:prstGeom prst="rect">
            <a:avLst/>
          </a:prstGeom>
          <a:noFill/>
        </p:spPr>
        <p:txBody>
          <a:bodyPr wrap="square" lIns="93286" tIns="46643" rIns="93286" bIns="46643" rtlCol="0">
            <a:spAutoFit/>
          </a:bodyPr>
          <a:lstStyle/>
          <a:p>
            <a:pPr algn="ctr" fontAlgn="base">
              <a:spcBef>
                <a:spcPct val="0"/>
              </a:spcBef>
              <a:spcAft>
                <a:spcPct val="0"/>
              </a:spcAft>
            </a:pPr>
            <a:r>
              <a:rPr lang="en-US" sz="800" dirty="0" smtClean="0">
                <a:solidFill>
                  <a:srgbClr val="003B49"/>
                </a:solidFill>
                <a:latin typeface="Tahoma" panose="020B0604030504040204" pitchFamily="34" charset="0"/>
                <a:ea typeface="Tahoma" panose="020B0604030504040204" pitchFamily="34" charset="0"/>
                <a:cs typeface="Tahoma" panose="020B0604030504040204" pitchFamily="34" charset="0"/>
              </a:rPr>
              <a:t>Office of Talent Development and Performance Management</a:t>
            </a:r>
            <a:endParaRPr lang="en-US" sz="800" dirty="0">
              <a:solidFill>
                <a:srgbClr val="003B49"/>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13228" y="76200"/>
            <a:ext cx="500432" cy="573411"/>
          </a:xfrm>
          <a:prstGeom prst="rect">
            <a:avLst/>
          </a:prstGeom>
        </p:spPr>
      </p:pic>
    </p:spTree>
    <p:custDataLst>
      <p:tags r:id="rId9"/>
    </p:custDataLst>
    <p:extLst>
      <p:ext uri="{BB962C8B-B14F-4D97-AF65-F5344CB8AC3E}">
        <p14:creationId xmlns:p14="http://schemas.microsoft.com/office/powerpoint/2010/main" val="257049482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iming>
    <p:tnLst>
      <p:par>
        <p:cTn id="1" dur="indefinite" restart="never" nodeType="tmRoot"/>
      </p:par>
    </p:tnLst>
  </p:timing>
  <p:hf hdr="0" ftr="0" dt="0"/>
  <p:txStyles>
    <p:titleStyle>
      <a:lvl1pPr algn="l" defTabSz="913429" rtl="0" eaLnBrk="0" fontAlgn="base" hangingPunct="0">
        <a:spcBef>
          <a:spcPct val="0"/>
        </a:spcBef>
        <a:spcAft>
          <a:spcPct val="0"/>
        </a:spcAft>
        <a:defRPr sz="32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l" defTabSz="913429" rtl="0" eaLnBrk="0" fontAlgn="base" hangingPunct="0">
        <a:spcBef>
          <a:spcPct val="0"/>
        </a:spcBef>
        <a:spcAft>
          <a:spcPct val="0"/>
        </a:spcAft>
        <a:defRPr sz="1900" b="1">
          <a:solidFill>
            <a:schemeClr val="tx2"/>
          </a:solidFill>
          <a:latin typeface="Arial" charset="0"/>
          <a:ea typeface="ＭＳ Ｐゴシック" charset="0"/>
          <a:cs typeface="ＭＳ Ｐゴシック"/>
        </a:defRPr>
      </a:lvl2pPr>
      <a:lvl3pPr algn="l" defTabSz="913429" rtl="0" eaLnBrk="0" fontAlgn="base" hangingPunct="0">
        <a:spcBef>
          <a:spcPct val="0"/>
        </a:spcBef>
        <a:spcAft>
          <a:spcPct val="0"/>
        </a:spcAft>
        <a:defRPr sz="1900" b="1">
          <a:solidFill>
            <a:schemeClr val="tx2"/>
          </a:solidFill>
          <a:latin typeface="Arial" charset="0"/>
          <a:ea typeface="ＭＳ Ｐゴシック" charset="0"/>
          <a:cs typeface="ＭＳ Ｐゴシック"/>
        </a:defRPr>
      </a:lvl3pPr>
      <a:lvl4pPr algn="l" defTabSz="913429" rtl="0" eaLnBrk="0" fontAlgn="base" hangingPunct="0">
        <a:spcBef>
          <a:spcPct val="0"/>
        </a:spcBef>
        <a:spcAft>
          <a:spcPct val="0"/>
        </a:spcAft>
        <a:defRPr sz="1900" b="1">
          <a:solidFill>
            <a:schemeClr val="tx2"/>
          </a:solidFill>
          <a:latin typeface="Arial" charset="0"/>
          <a:ea typeface="ＭＳ Ｐゴシック" charset="0"/>
          <a:cs typeface="ＭＳ Ｐゴシック"/>
        </a:defRPr>
      </a:lvl4pPr>
      <a:lvl5pPr algn="l" defTabSz="913429" rtl="0" eaLnBrk="0" fontAlgn="base" hangingPunct="0">
        <a:spcBef>
          <a:spcPct val="0"/>
        </a:spcBef>
        <a:spcAft>
          <a:spcPct val="0"/>
        </a:spcAft>
        <a:defRPr sz="1900" b="1">
          <a:solidFill>
            <a:schemeClr val="tx2"/>
          </a:solidFill>
          <a:latin typeface="Arial" charset="0"/>
          <a:ea typeface="ＭＳ Ｐゴシック" charset="0"/>
          <a:cs typeface="ＭＳ Ｐゴシック"/>
        </a:defRPr>
      </a:lvl5pPr>
      <a:lvl6pPr marL="466431" algn="l" defTabSz="913429" rtl="0" fontAlgn="base">
        <a:spcBef>
          <a:spcPct val="0"/>
        </a:spcBef>
        <a:spcAft>
          <a:spcPct val="0"/>
        </a:spcAft>
        <a:defRPr sz="1900" b="1">
          <a:solidFill>
            <a:schemeClr val="tx2"/>
          </a:solidFill>
          <a:latin typeface="Arial" charset="0"/>
          <a:ea typeface="ＭＳ Ｐゴシック" charset="0"/>
        </a:defRPr>
      </a:lvl6pPr>
      <a:lvl7pPr marL="932863" algn="l" defTabSz="913429" rtl="0" fontAlgn="base">
        <a:spcBef>
          <a:spcPct val="0"/>
        </a:spcBef>
        <a:spcAft>
          <a:spcPct val="0"/>
        </a:spcAft>
        <a:defRPr sz="1900" b="1">
          <a:solidFill>
            <a:schemeClr val="tx2"/>
          </a:solidFill>
          <a:latin typeface="Arial" charset="0"/>
          <a:ea typeface="ＭＳ Ｐゴシック" charset="0"/>
        </a:defRPr>
      </a:lvl7pPr>
      <a:lvl8pPr marL="1399295" algn="l" defTabSz="913429" rtl="0" fontAlgn="base">
        <a:spcBef>
          <a:spcPct val="0"/>
        </a:spcBef>
        <a:spcAft>
          <a:spcPct val="0"/>
        </a:spcAft>
        <a:defRPr sz="1900" b="1">
          <a:solidFill>
            <a:schemeClr val="tx2"/>
          </a:solidFill>
          <a:latin typeface="Arial" charset="0"/>
          <a:ea typeface="ＭＳ Ｐゴシック" charset="0"/>
        </a:defRPr>
      </a:lvl8pPr>
      <a:lvl9pPr marL="1865728" algn="l" defTabSz="913429" rtl="0" fontAlgn="base">
        <a:spcBef>
          <a:spcPct val="0"/>
        </a:spcBef>
        <a:spcAft>
          <a:spcPct val="0"/>
        </a:spcAft>
        <a:defRPr sz="1900" b="1">
          <a:solidFill>
            <a:schemeClr val="tx2"/>
          </a:solidFill>
          <a:latin typeface="Arial" charset="0"/>
          <a:ea typeface="ＭＳ Ｐゴシック" charset="0"/>
        </a:defRPr>
      </a:lvl9pPr>
    </p:titleStyle>
    <p:bodyStyle>
      <a:lvl1pPr marL="349824" indent="-349824" algn="l" defTabSz="913429" rtl="0" eaLnBrk="0" fontAlgn="base" hangingPunct="0">
        <a:spcBef>
          <a:spcPct val="0"/>
        </a:spcBef>
        <a:spcAft>
          <a:spcPct val="0"/>
        </a:spcAft>
        <a:buClr>
          <a:schemeClr val="tx2"/>
        </a:buClr>
        <a:buNone/>
        <a:defRPr sz="2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225425" indent="-223838" algn="l" defTabSz="913429" rtl="0" eaLnBrk="0" fontAlgn="base" hangingPunct="0">
        <a:spcBef>
          <a:spcPct val="0"/>
        </a:spcBef>
        <a:spcAft>
          <a:spcPct val="0"/>
        </a:spcAft>
        <a:buClr>
          <a:schemeClr val="tx2"/>
        </a:buClr>
        <a:buSzPct val="125000"/>
        <a:buFont typeface="Arial" charset="0"/>
        <a:buChar char="▪"/>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463550" indent="-238125" algn="l" defTabSz="913429" rtl="0" eaLnBrk="0" fontAlgn="base" hangingPunct="0">
        <a:spcBef>
          <a:spcPct val="0"/>
        </a:spcBef>
        <a:spcAft>
          <a:spcPct val="0"/>
        </a:spcAft>
        <a:buClr>
          <a:schemeClr val="tx2"/>
        </a:buClr>
        <a:buSzPct val="120000"/>
        <a:buFont typeface="Arial" pitchFamily="34" charset="0"/>
        <a:buChar char="•"/>
        <a:defRPr sz="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688975" indent="-220663" algn="l" defTabSz="913429" rtl="0" eaLnBrk="0" fontAlgn="base" hangingPunct="0">
        <a:spcBef>
          <a:spcPct val="0"/>
        </a:spcBef>
        <a:spcAft>
          <a:spcPct val="0"/>
        </a:spcAft>
        <a:buClr>
          <a:schemeClr val="tx2"/>
        </a:buClr>
        <a:buSzPct val="120000"/>
        <a:buFont typeface="Arial" charset="0"/>
        <a:buChar char="▫"/>
        <a:defRPr sz="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14400" indent="-225425" algn="l" defTabSz="913429" rtl="0" eaLnBrk="0" fontAlgn="base" hangingPunct="0">
        <a:spcBef>
          <a:spcPct val="0"/>
        </a:spcBef>
        <a:spcAft>
          <a:spcPct val="0"/>
        </a:spcAft>
        <a:buClr>
          <a:schemeClr val="tx2"/>
        </a:buClr>
        <a:buSzPct val="89000"/>
        <a:buFont typeface="Arial" charset="0"/>
        <a:buChar char="-"/>
        <a:defRPr sz="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27622"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6pPr>
      <a:lvl7pPr marL="1694054"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7pPr>
      <a:lvl8pPr marL="2160486"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8pPr>
      <a:lvl9pPr marL="2626917"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9pPr>
    </p:bodyStyle>
    <p:otherStyle>
      <a:defPPr>
        <a:defRPr lang="en-US"/>
      </a:defPPr>
      <a:lvl1pPr marL="0" algn="l" defTabSz="466431" rtl="0" eaLnBrk="1" latinLnBrk="0" hangingPunct="1">
        <a:defRPr sz="1800" kern="1200">
          <a:solidFill>
            <a:schemeClr val="tx1"/>
          </a:solidFill>
          <a:latin typeface="+mn-lt"/>
          <a:ea typeface="+mn-ea"/>
          <a:cs typeface="+mn-cs"/>
        </a:defRPr>
      </a:lvl1pPr>
      <a:lvl2pPr marL="466431" algn="l" defTabSz="466431" rtl="0" eaLnBrk="1" latinLnBrk="0" hangingPunct="1">
        <a:defRPr sz="1800" kern="1200">
          <a:solidFill>
            <a:schemeClr val="tx1"/>
          </a:solidFill>
          <a:latin typeface="+mn-lt"/>
          <a:ea typeface="+mn-ea"/>
          <a:cs typeface="+mn-cs"/>
        </a:defRPr>
      </a:lvl2pPr>
      <a:lvl3pPr marL="932863" algn="l" defTabSz="466431" rtl="0" eaLnBrk="1" latinLnBrk="0" hangingPunct="1">
        <a:defRPr sz="1800" kern="1200">
          <a:solidFill>
            <a:schemeClr val="tx1"/>
          </a:solidFill>
          <a:latin typeface="+mn-lt"/>
          <a:ea typeface="+mn-ea"/>
          <a:cs typeface="+mn-cs"/>
        </a:defRPr>
      </a:lvl3pPr>
      <a:lvl4pPr marL="1399295" algn="l" defTabSz="466431" rtl="0" eaLnBrk="1" latinLnBrk="0" hangingPunct="1">
        <a:defRPr sz="1800" kern="1200">
          <a:solidFill>
            <a:schemeClr val="tx1"/>
          </a:solidFill>
          <a:latin typeface="+mn-lt"/>
          <a:ea typeface="+mn-ea"/>
          <a:cs typeface="+mn-cs"/>
        </a:defRPr>
      </a:lvl4pPr>
      <a:lvl5pPr marL="1865728" algn="l" defTabSz="466431" rtl="0" eaLnBrk="1" latinLnBrk="0" hangingPunct="1">
        <a:defRPr sz="1800" kern="1200">
          <a:solidFill>
            <a:schemeClr val="tx1"/>
          </a:solidFill>
          <a:latin typeface="+mn-lt"/>
          <a:ea typeface="+mn-ea"/>
          <a:cs typeface="+mn-cs"/>
        </a:defRPr>
      </a:lvl5pPr>
      <a:lvl6pPr marL="2332159" algn="l" defTabSz="466431" rtl="0" eaLnBrk="1" latinLnBrk="0" hangingPunct="1">
        <a:defRPr sz="1800" kern="1200">
          <a:solidFill>
            <a:schemeClr val="tx1"/>
          </a:solidFill>
          <a:latin typeface="+mn-lt"/>
          <a:ea typeface="+mn-ea"/>
          <a:cs typeface="+mn-cs"/>
        </a:defRPr>
      </a:lvl6pPr>
      <a:lvl7pPr marL="2798590" algn="l" defTabSz="466431" rtl="0" eaLnBrk="1" latinLnBrk="0" hangingPunct="1">
        <a:defRPr sz="1800" kern="1200">
          <a:solidFill>
            <a:schemeClr val="tx1"/>
          </a:solidFill>
          <a:latin typeface="+mn-lt"/>
          <a:ea typeface="+mn-ea"/>
          <a:cs typeface="+mn-cs"/>
        </a:defRPr>
      </a:lvl7pPr>
      <a:lvl8pPr marL="3265022" algn="l" defTabSz="466431" rtl="0" eaLnBrk="1" latinLnBrk="0" hangingPunct="1">
        <a:defRPr sz="1800" kern="1200">
          <a:solidFill>
            <a:schemeClr val="tx1"/>
          </a:solidFill>
          <a:latin typeface="+mn-lt"/>
          <a:ea typeface="+mn-ea"/>
          <a:cs typeface="+mn-cs"/>
        </a:defRPr>
      </a:lvl8pPr>
      <a:lvl9pPr marL="3731453" algn="l" defTabSz="4664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hyperlink" Target="mailto:GroulxM@detroitmi.gov"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solidFill>
                  <a:srgbClr val="002960"/>
                </a:solidFill>
              </a:rPr>
              <a:t>1</a:t>
            </a:r>
            <a:endParaRPr lang="en-US" sz="1000" dirty="0">
              <a:solidFill>
                <a:srgbClr val="002960"/>
              </a:solidFill>
            </a:endParaRPr>
          </a:p>
        </p:txBody>
      </p:sp>
      <p:sp>
        <p:nvSpPr>
          <p:cNvPr id="7" name="Title 6"/>
          <p:cNvSpPr>
            <a:spLocks noGrp="1"/>
          </p:cNvSpPr>
          <p:nvPr>
            <p:ph type="title"/>
          </p:nvPr>
        </p:nvSpPr>
        <p:spPr>
          <a:xfrm>
            <a:off x="114300" y="3276600"/>
            <a:ext cx="9144000" cy="1231106"/>
          </a:xfrm>
          <a:noFill/>
        </p:spPr>
        <p:txBody>
          <a:bodyPr/>
          <a:lstStyle/>
          <a:p>
            <a:pPr algn="ctr"/>
            <a:r>
              <a:rPr lang="en-US" sz="4000" dirty="0" smtClean="0"/>
              <a:t>City of Detroit Deferred Compensation Plan</a:t>
            </a:r>
            <a:endParaRPr lang="en-US" sz="4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837" y="800100"/>
            <a:ext cx="3034926" cy="2476500"/>
          </a:xfrm>
          <a:prstGeom prst="rect">
            <a:avLst/>
          </a:prstGeom>
        </p:spPr>
      </p:pic>
    </p:spTree>
    <p:custDataLst>
      <p:tags r:id="rId1"/>
    </p:custDataLst>
    <p:extLst>
      <p:ext uri="{BB962C8B-B14F-4D97-AF65-F5344CB8AC3E}">
        <p14:creationId xmlns:p14="http://schemas.microsoft.com/office/powerpoint/2010/main" val="412463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76200"/>
            <a:ext cx="8991600" cy="583933"/>
          </a:xfrm>
        </p:spPr>
        <p:txBody>
          <a:bodyPr anchor="ctr">
            <a:normAutofit/>
          </a:bodyPr>
          <a:lstStyle/>
          <a:p>
            <a:r>
              <a:rPr lang="en-US" b="1" dirty="0" smtClean="0">
                <a:solidFill>
                  <a:srgbClr val="003B49"/>
                </a:solidFill>
              </a:rPr>
              <a:t>Contact Information</a:t>
            </a:r>
            <a:endParaRPr lang="en-US" b="1" dirty="0">
              <a:solidFill>
                <a:srgbClr val="003B49"/>
              </a:solidFill>
            </a:endParaRPr>
          </a:p>
        </p:txBody>
      </p:sp>
      <p:sp>
        <p:nvSpPr>
          <p:cNvPr id="4" name="Rectangle 6"/>
          <p:cNvSpPr txBox="1">
            <a:spLocks noGrp="1" noChangeArrowheads="1"/>
          </p:cNvSpPr>
          <p:nvPr>
            <p:ph idx="4294967295"/>
          </p:nvPr>
        </p:nvSpPr>
        <p:spPr bwMode="auto">
          <a:xfrm>
            <a:off x="-22658" y="4686627"/>
            <a:ext cx="9144000" cy="14779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349824" indent="-349824" algn="l" defTabSz="913429" rtl="0" eaLnBrk="0" fontAlgn="base" hangingPunct="0">
              <a:spcBef>
                <a:spcPct val="0"/>
              </a:spcBef>
              <a:spcAft>
                <a:spcPct val="0"/>
              </a:spcAft>
              <a:buClr>
                <a:schemeClr val="tx2"/>
              </a:buClr>
              <a:buFont typeface="Wingdings" panose="05000000000000000000" pitchFamily="2" charset="2"/>
              <a:buChar char="v"/>
              <a:defRPr sz="2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31825" indent="-223838" algn="l" defTabSz="913429" rtl="0" eaLnBrk="0" fontAlgn="base" hangingPunct="0">
              <a:spcBef>
                <a:spcPct val="0"/>
              </a:spcBef>
              <a:spcAft>
                <a:spcPct val="0"/>
              </a:spcAft>
              <a:buClr>
                <a:schemeClr val="tx2"/>
              </a:buClr>
              <a:buSzPct val="100000"/>
              <a:buFont typeface="Wingdings" panose="05000000000000000000" pitchFamily="2" charset="2"/>
              <a:buChar char="w"/>
              <a:defRPr sz="1800" b="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38125" algn="l" defTabSz="913429" rtl="0" eaLnBrk="0" fontAlgn="base" hangingPunct="0">
              <a:spcBef>
                <a:spcPct val="0"/>
              </a:spcBef>
              <a:spcAft>
                <a:spcPct val="0"/>
              </a:spcAft>
              <a:buClr>
                <a:schemeClr val="tx2"/>
              </a:buClr>
              <a:buSzPct val="120000"/>
              <a:buFont typeface="Wingdings" panose="05000000000000000000" pitchFamily="2" charset="2"/>
              <a:buChar char="ü"/>
              <a:defRPr sz="1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46175" indent="-220663" algn="l" defTabSz="913429" rtl="0" eaLnBrk="0" fontAlgn="base" hangingPunct="0">
              <a:spcBef>
                <a:spcPct val="0"/>
              </a:spcBef>
              <a:spcAft>
                <a:spcPct val="0"/>
              </a:spcAft>
              <a:buClr>
                <a:schemeClr val="tx2"/>
              </a:buClr>
              <a:buSzPct val="120000"/>
              <a:buFont typeface="Arial" charset="0"/>
              <a:buChar char="▫"/>
              <a:defRPr sz="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77950" indent="-225425" algn="l" defTabSz="913429" rtl="0" eaLnBrk="0" fontAlgn="base" hangingPunct="0">
              <a:spcBef>
                <a:spcPct val="0"/>
              </a:spcBef>
              <a:spcAft>
                <a:spcPct val="0"/>
              </a:spcAft>
              <a:buClr>
                <a:schemeClr val="tx2"/>
              </a:buClr>
              <a:buSzPct val="89000"/>
              <a:buFont typeface="Arial" charset="0"/>
              <a:buChar char="-"/>
              <a:defRPr sz="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27622"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6pPr>
            <a:lvl7pPr marL="1694054"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7pPr>
            <a:lvl8pPr marL="2160486"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8pPr>
            <a:lvl9pPr marL="2626917"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9pPr>
          </a:lstStyle>
          <a:p>
            <a:pPr marL="0" indent="342900" algn="ctr" defTabSz="685800">
              <a:buClrTx/>
              <a:buNone/>
            </a:pPr>
            <a:r>
              <a:rPr lang="en-US" sz="2800" b="1" dirty="0" smtClean="0">
                <a:solidFill>
                  <a:schemeClr val="accent5">
                    <a:lumMod val="25000"/>
                  </a:schemeClr>
                </a:solidFill>
              </a:rPr>
              <a:t>Craig Love</a:t>
            </a:r>
            <a:endParaRPr lang="en-US" sz="2800" b="1" dirty="0">
              <a:solidFill>
                <a:schemeClr val="accent5">
                  <a:lumMod val="25000"/>
                </a:schemeClr>
              </a:solidFill>
            </a:endParaRPr>
          </a:p>
          <a:p>
            <a:pPr marL="0" indent="342900" algn="ctr" defTabSz="685800">
              <a:buClrTx/>
              <a:buNone/>
            </a:pPr>
            <a:r>
              <a:rPr lang="en-US" sz="2100" dirty="0" smtClean="0">
                <a:solidFill>
                  <a:schemeClr val="accent5">
                    <a:lumMod val="75000"/>
                  </a:schemeClr>
                </a:solidFill>
                <a:latin typeface="+mn-lt"/>
                <a:cs typeface="Arial" panose="020B0604020202020204" pitchFamily="34" charset="0"/>
                <a:hlinkClick r:id="rId3"/>
              </a:rPr>
              <a:t>LoveC@detroitmi.gov</a:t>
            </a:r>
            <a:endParaRPr lang="en-US" sz="2100" dirty="0">
              <a:solidFill>
                <a:schemeClr val="accent5">
                  <a:lumMod val="75000"/>
                </a:schemeClr>
              </a:solidFill>
              <a:latin typeface="+mn-lt"/>
              <a:cs typeface="Arial" panose="020B0604020202020204" pitchFamily="34" charset="0"/>
            </a:endParaRPr>
          </a:p>
          <a:p>
            <a:pPr marL="0" indent="342900" algn="ctr" defTabSz="685800">
              <a:buClrTx/>
              <a:buNone/>
            </a:pPr>
            <a:endParaRPr lang="en-US" sz="2100" b="1" dirty="0">
              <a:solidFill>
                <a:srgbClr val="00B050"/>
              </a:solidFill>
              <a:latin typeface="+mn-lt"/>
              <a:cs typeface="Arial" panose="020B0604020202020204" pitchFamily="34" charset="0"/>
            </a:endParaRPr>
          </a:p>
        </p:txBody>
      </p:sp>
      <p:sp>
        <p:nvSpPr>
          <p:cNvPr id="5" name="TextBox 4"/>
          <p:cNvSpPr txBox="1"/>
          <p:nvPr/>
        </p:nvSpPr>
        <p:spPr>
          <a:xfrm>
            <a:off x="0" y="1828800"/>
            <a:ext cx="9121342" cy="3170099"/>
          </a:xfrm>
          <a:prstGeom prst="rect">
            <a:avLst/>
          </a:prstGeom>
          <a:noFill/>
        </p:spPr>
        <p:txBody>
          <a:bodyPr wrap="square" rtlCol="0">
            <a:spAutoFit/>
          </a:bodyPr>
          <a:lstStyle/>
          <a:p>
            <a:pPr algn="ctr"/>
            <a:r>
              <a:rPr lang="en-US" dirty="0" smtClean="0">
                <a:solidFill>
                  <a:schemeClr val="accent5">
                    <a:lumMod val="25000"/>
                  </a:schemeClr>
                </a:solidFill>
              </a:rPr>
              <a:t>FOR QUESTIONS, PLEASE CONTACT:</a:t>
            </a:r>
            <a:br>
              <a:rPr lang="en-US" dirty="0" smtClean="0">
                <a:solidFill>
                  <a:schemeClr val="accent5">
                    <a:lumMod val="25000"/>
                  </a:schemeClr>
                </a:solidFill>
              </a:rPr>
            </a:br>
            <a:r>
              <a:rPr lang="en-US" dirty="0" smtClean="0">
                <a:solidFill>
                  <a:schemeClr val="accent5">
                    <a:lumMod val="25000"/>
                  </a:schemeClr>
                </a:solidFill>
              </a:rPr>
              <a:t/>
            </a:r>
            <a:br>
              <a:rPr lang="en-US" dirty="0" smtClean="0">
                <a:solidFill>
                  <a:schemeClr val="accent5">
                    <a:lumMod val="25000"/>
                  </a:schemeClr>
                </a:solidFill>
              </a:rPr>
            </a:br>
            <a:r>
              <a:rPr lang="en-US" dirty="0" smtClean="0">
                <a:solidFill>
                  <a:schemeClr val="accent5">
                    <a:lumMod val="25000"/>
                  </a:schemeClr>
                </a:solidFill>
              </a:rPr>
              <a:t/>
            </a:r>
            <a:br>
              <a:rPr lang="en-US" dirty="0" smtClean="0">
                <a:solidFill>
                  <a:schemeClr val="accent5">
                    <a:lumMod val="25000"/>
                  </a:schemeClr>
                </a:solidFill>
              </a:rPr>
            </a:br>
            <a:r>
              <a:rPr lang="en-US" sz="1400" b="1"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CITY OF DETROIT BENEFITS</a:t>
            </a:r>
          </a:p>
          <a:p>
            <a:pPr algn="ctr"/>
            <a:r>
              <a:rPr lang="en-US" sz="1400" b="1"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ADMINISTRATION OFFICE, SUITE 304 </a:t>
            </a:r>
            <a:br>
              <a:rPr lang="en-US" sz="1400" b="1"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br>
            <a:r>
              <a:rPr lang="en-US" sz="1400" b="1"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COLEMAN A. YOUNG MUNICIPAL CENTER</a:t>
            </a:r>
            <a:br>
              <a:rPr lang="en-US" sz="1400" b="1"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br>
            <a:r>
              <a:rPr lang="en-US" sz="1400"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2 WOODWARD AVE, SUITE DETROIT, MI </a:t>
            </a:r>
            <a:r>
              <a:rPr lang="en-US" sz="1400" b="1"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48226</a:t>
            </a:r>
          </a:p>
          <a:p>
            <a:pPr algn="ctr"/>
            <a:endParaRPr lang="en-US" b="1"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OFFICE</a:t>
            </a:r>
            <a:r>
              <a:rPr lang="en-US"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t>
            </a:r>
            <a:r>
              <a:rPr lang="en-US"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 (313) </a:t>
            </a:r>
            <a:r>
              <a:rPr lang="en-US" b="1"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224-4815</a:t>
            </a:r>
          </a:p>
          <a:p>
            <a:pPr algn="ctr"/>
            <a:r>
              <a:rPr lang="en-US"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FAX</a:t>
            </a:r>
            <a:r>
              <a:rPr lang="en-US"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t>
            </a:r>
            <a:r>
              <a:rPr lang="en-US"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 (313) 224-4456</a:t>
            </a:r>
          </a:p>
          <a:p>
            <a:pPr algn="ctr"/>
            <a:endParaRPr lang="en-US" dirty="0" smtClean="0">
              <a:solidFill>
                <a:schemeClr val="accent5">
                  <a:lumMod val="25000"/>
                </a:schemeClr>
              </a:solidFill>
            </a:endParaRPr>
          </a:p>
          <a:p>
            <a:pPr algn="ctr"/>
            <a:endParaRPr lang="en-US" dirty="0">
              <a:solidFill>
                <a:schemeClr val="accent5">
                  <a:lumMod val="25000"/>
                </a:schemeClr>
              </a:solidFill>
            </a:endParaRPr>
          </a:p>
        </p:txBody>
      </p:sp>
      <p:sp>
        <p:nvSpPr>
          <p:cNvPr id="6"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solidFill>
                  <a:srgbClr val="002960"/>
                </a:solidFill>
              </a:rPr>
              <a:t>2</a:t>
            </a:r>
            <a:endParaRPr lang="en-US" sz="1000" dirty="0">
              <a:solidFill>
                <a:srgbClr val="00296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946210"/>
            <a:ext cx="2057400" cy="2571750"/>
          </a:xfrm>
          <a:prstGeom prst="rect">
            <a:avLst/>
          </a:prstGeom>
        </p:spPr>
      </p:pic>
    </p:spTree>
    <p:extLst>
      <p:ext uri="{BB962C8B-B14F-4D97-AF65-F5344CB8AC3E}">
        <p14:creationId xmlns:p14="http://schemas.microsoft.com/office/powerpoint/2010/main" val="1779802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152400"/>
            <a:ext cx="8991600" cy="609600"/>
          </a:xfrm>
        </p:spPr>
        <p:txBody>
          <a:bodyPr>
            <a:normAutofit/>
          </a:bodyPr>
          <a:lstStyle/>
          <a:p>
            <a:r>
              <a:rPr lang="en-US" b="1" dirty="0" smtClean="0">
                <a:solidFill>
                  <a:srgbClr val="003B49"/>
                </a:solidFill>
              </a:rPr>
              <a:t>Deferred Compensation Plan</a:t>
            </a:r>
            <a:endParaRPr lang="en-US" b="1" dirty="0">
              <a:solidFill>
                <a:srgbClr val="003B49"/>
              </a:solidFill>
            </a:endParaRPr>
          </a:p>
        </p:txBody>
      </p:sp>
      <p:sp>
        <p:nvSpPr>
          <p:cNvPr id="3" name="Subtitle 2"/>
          <p:cNvSpPr>
            <a:spLocks noGrp="1"/>
          </p:cNvSpPr>
          <p:nvPr>
            <p:ph type="subTitle" idx="4294967295"/>
          </p:nvPr>
        </p:nvSpPr>
        <p:spPr>
          <a:xfrm>
            <a:off x="152400" y="814047"/>
            <a:ext cx="8153400" cy="461963"/>
          </a:xfrm>
        </p:spPr>
        <p:txBody>
          <a:bodyPr/>
          <a:lstStyle/>
          <a:p>
            <a:pPr marL="0" indent="0">
              <a:buNone/>
            </a:pPr>
            <a:r>
              <a:rPr lang="en-US" dirty="0">
                <a:solidFill>
                  <a:schemeClr val="accent5">
                    <a:lumMod val="25000"/>
                  </a:schemeClr>
                </a:solidFill>
              </a:rPr>
              <a:t>WHAT IS </a:t>
            </a:r>
            <a:r>
              <a:rPr lang="en-US" dirty="0" smtClean="0">
                <a:solidFill>
                  <a:schemeClr val="accent5">
                    <a:lumMod val="25000"/>
                  </a:schemeClr>
                </a:solidFill>
              </a:rPr>
              <a:t>A DEFERRED COMPENSATION PLAN?</a:t>
            </a:r>
            <a:endParaRPr lang="en-US" dirty="0">
              <a:solidFill>
                <a:schemeClr val="accent5">
                  <a:lumMod val="25000"/>
                </a:schemeClr>
              </a:solidFill>
            </a:endParaRPr>
          </a:p>
        </p:txBody>
      </p:sp>
      <p:sp>
        <p:nvSpPr>
          <p:cNvPr id="4" name="TextBox 3"/>
          <p:cNvSpPr txBox="1"/>
          <p:nvPr/>
        </p:nvSpPr>
        <p:spPr>
          <a:xfrm>
            <a:off x="344424" y="1371600"/>
            <a:ext cx="4227576" cy="4093428"/>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US" sz="15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457(b</a:t>
            </a:r>
            <a:r>
              <a:rPr lang="en-US" sz="15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5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Plan:</a:t>
            </a:r>
          </a:p>
          <a:p>
            <a:pPr>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a:t>
            </a: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ax </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deferred compensation plan under section 457(b) of the Internal Revenue Code and a retirement savings plan available to state and local government </a:t>
            </a: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employers.</a:t>
            </a:r>
          </a:p>
          <a:p>
            <a:pPr marL="342900" indent="-342900">
              <a:spcAft>
                <a:spcPts val="600"/>
              </a:spcAft>
              <a:buFont typeface="Wingdings" panose="05000000000000000000" pitchFamily="2" charset="2"/>
              <a:buChar char="§"/>
            </a:pPr>
            <a:r>
              <a:rPr lang="en-US" sz="1500" b="1" dirty="0">
                <a:solidFill>
                  <a:srgbClr val="000000"/>
                </a:solidFill>
                <a:latin typeface="Tahoma" panose="020B0604030504040204" pitchFamily="34" charset="0"/>
                <a:ea typeface="Tahoma" panose="020B0604030504040204" pitchFamily="34" charset="0"/>
                <a:cs typeface="Tahoma" panose="020B0604030504040204" pitchFamily="34" charset="0"/>
              </a:rPr>
              <a:t>Deferred </a:t>
            </a:r>
            <a:r>
              <a:rPr lang="en-US" sz="15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Compensation:</a:t>
            </a:r>
          </a:p>
          <a:p>
            <a:pPr>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s </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a way to save for retirement in addition to pension and pension related annuity</a:t>
            </a:r>
          </a:p>
          <a:p>
            <a:pPr marL="342900" indent="-342900">
              <a:spcAft>
                <a:spcPts val="600"/>
              </a:spcAft>
              <a:buFont typeface="Wingdings" panose="05000000000000000000" pitchFamily="2" charset="2"/>
              <a:buChar char="§"/>
            </a:pPr>
            <a:r>
              <a:rPr lang="en-US" sz="15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Contributions:</a:t>
            </a:r>
          </a:p>
          <a:p>
            <a:pPr>
              <a:spcAft>
                <a:spcPts val="600"/>
              </a:spcAft>
            </a:pP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Are pre-tax </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with no Federal income tax paid until </a:t>
            </a: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distribution. </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Earnings grow tax deferred until distribution</a:t>
            </a:r>
          </a:p>
          <a:p>
            <a:pPr marL="285750" indent="-285750">
              <a:spcAft>
                <a:spcPts val="600"/>
              </a:spcAft>
              <a:buFont typeface="Wingdings" panose="05000000000000000000" pitchFamily="2" charset="2"/>
              <a:buChar char="v"/>
            </a:pP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Employees choose the amount they want to deduct from their payroll on a pre-tax basis </a:t>
            </a:r>
          </a:p>
          <a:p>
            <a:pPr marL="285750" indent="-285750">
              <a:spcAft>
                <a:spcPts val="600"/>
              </a:spcAft>
              <a:buFont typeface="Wingdings" panose="05000000000000000000" pitchFamily="2" charset="2"/>
              <a:buChar char="v"/>
            </a:pPr>
            <a:r>
              <a:rPr lang="en-US" sz="1500" dirty="0" smtClean="0">
                <a:solidFill>
                  <a:srgbClr val="000000"/>
                </a:solidFill>
                <a:latin typeface="Tahoma" panose="020B0604030504040204" pitchFamily="34" charset="0"/>
                <a:ea typeface="Tahoma" panose="020B0604030504040204" pitchFamily="34" charset="0"/>
                <a:cs typeface="Tahoma" panose="020B0604030504040204" pitchFamily="34" charset="0"/>
              </a:rPr>
              <a:t>Four investment plans are offered</a:t>
            </a:r>
          </a:p>
        </p:txBody>
      </p:sp>
      <p:sp>
        <p:nvSpPr>
          <p:cNvPr id="5"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solidFill>
                  <a:srgbClr val="002960"/>
                </a:solidFill>
              </a:rPr>
              <a:t>3</a:t>
            </a:r>
            <a:endParaRPr lang="en-US" sz="1000" dirty="0">
              <a:solidFill>
                <a:srgbClr val="0029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94314"/>
            <a:ext cx="4305300" cy="3048000"/>
          </a:xfrm>
          <a:prstGeom prst="rect">
            <a:avLst/>
          </a:prstGeom>
        </p:spPr>
      </p:pic>
    </p:spTree>
    <p:extLst>
      <p:ext uri="{BB962C8B-B14F-4D97-AF65-F5344CB8AC3E}">
        <p14:creationId xmlns:p14="http://schemas.microsoft.com/office/powerpoint/2010/main" val="15847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17"/>
            <a:ext cx="8991600" cy="679383"/>
          </a:xfrm>
        </p:spPr>
        <p:txBody>
          <a:bodyPr>
            <a:normAutofit/>
          </a:bodyPr>
          <a:lstStyle/>
          <a:p>
            <a:r>
              <a:rPr lang="en-US" b="1" dirty="0" smtClean="0"/>
              <a:t>Eligibility</a:t>
            </a:r>
            <a:endParaRPr lang="en-US" b="1" dirty="0"/>
          </a:p>
        </p:txBody>
      </p:sp>
      <p:sp>
        <p:nvSpPr>
          <p:cNvPr id="3" name="Content Placeholder 2"/>
          <p:cNvSpPr>
            <a:spLocks noGrp="1"/>
          </p:cNvSpPr>
          <p:nvPr>
            <p:ph idx="1"/>
          </p:nvPr>
        </p:nvSpPr>
        <p:spPr>
          <a:xfrm>
            <a:off x="152400" y="1066800"/>
            <a:ext cx="3886200" cy="5181600"/>
          </a:xfrm>
        </p:spPr>
        <p:txBody>
          <a:bodyPr>
            <a:noAutofit/>
          </a:bodyPr>
          <a:lstStyle/>
          <a:p>
            <a:pPr>
              <a:spcBef>
                <a:spcPts val="0"/>
              </a:spcBef>
              <a:spcAft>
                <a:spcPts val="600"/>
              </a:spcAft>
              <a:buClr>
                <a:schemeClr val="accent5">
                  <a:lumMod val="25000"/>
                </a:schemeClr>
              </a:buClr>
              <a:buFont typeface="Arial" panose="020B0604020202020204" pitchFamily="34" charset="0"/>
              <a:buChar char="•"/>
            </a:pPr>
            <a:r>
              <a:rPr lang="en-US" sz="2000" dirty="0" smtClean="0">
                <a:solidFill>
                  <a:srgbClr val="000000"/>
                </a:solidFill>
              </a:rPr>
              <a:t>City of Detroit Full-time </a:t>
            </a:r>
            <a:r>
              <a:rPr lang="en-US" sz="2000" dirty="0">
                <a:solidFill>
                  <a:srgbClr val="000000"/>
                </a:solidFill>
              </a:rPr>
              <a:t>employees (ages 18 – 80) </a:t>
            </a:r>
            <a:r>
              <a:rPr lang="en-US" sz="2000" dirty="0" smtClean="0">
                <a:solidFill>
                  <a:srgbClr val="000000"/>
                </a:solidFill>
              </a:rPr>
              <a:t>are eligible to participate in the plan </a:t>
            </a:r>
            <a:r>
              <a:rPr lang="en-US" sz="2000" dirty="0">
                <a:solidFill>
                  <a:srgbClr val="000000"/>
                </a:solidFill>
              </a:rPr>
              <a:t>immediately upon employment.  </a:t>
            </a:r>
            <a:endParaRPr lang="en-US" sz="2000" dirty="0" smtClean="0">
              <a:solidFill>
                <a:srgbClr val="000000"/>
              </a:solidFill>
            </a:endParaRPr>
          </a:p>
          <a:p>
            <a:pPr>
              <a:spcBef>
                <a:spcPts val="0"/>
              </a:spcBef>
              <a:spcAft>
                <a:spcPts val="600"/>
              </a:spcAft>
              <a:buClr>
                <a:schemeClr val="accent5">
                  <a:lumMod val="25000"/>
                </a:schemeClr>
              </a:buClr>
              <a:buFont typeface="Arial" panose="020B0604020202020204" pitchFamily="34" charset="0"/>
              <a:buChar char="•"/>
            </a:pPr>
            <a:endParaRPr lang="en-US" sz="2000" dirty="0">
              <a:solidFill>
                <a:srgbClr val="000000"/>
              </a:solidFill>
            </a:endParaRPr>
          </a:p>
          <a:p>
            <a:pPr>
              <a:spcBef>
                <a:spcPts val="0"/>
              </a:spcBef>
              <a:spcAft>
                <a:spcPts val="600"/>
              </a:spcAft>
              <a:buClr>
                <a:schemeClr val="accent5">
                  <a:lumMod val="25000"/>
                </a:schemeClr>
              </a:buClr>
              <a:buFont typeface="Arial" panose="020B0604020202020204" pitchFamily="34" charset="0"/>
              <a:buChar char="•"/>
            </a:pPr>
            <a:r>
              <a:rPr lang="en-US" sz="2000" dirty="0" smtClean="0">
                <a:solidFill>
                  <a:srgbClr val="000000"/>
                </a:solidFill>
              </a:rPr>
              <a:t>Once </a:t>
            </a:r>
            <a:r>
              <a:rPr lang="en-US" sz="2000" dirty="0">
                <a:solidFill>
                  <a:srgbClr val="000000"/>
                </a:solidFill>
              </a:rPr>
              <a:t>the employee is retired or no longer </a:t>
            </a:r>
            <a:r>
              <a:rPr lang="en-US" sz="2000" dirty="0" smtClean="0">
                <a:solidFill>
                  <a:srgbClr val="000000"/>
                </a:solidFill>
              </a:rPr>
              <a:t>an </a:t>
            </a:r>
            <a:r>
              <a:rPr lang="en-US" sz="2000" dirty="0">
                <a:solidFill>
                  <a:srgbClr val="000000"/>
                </a:solidFill>
              </a:rPr>
              <a:t>employee of the City of Detroit they can keep their funds in the plan but they can no longer contribute to the plan</a:t>
            </a:r>
            <a:r>
              <a:rPr lang="en-US" sz="2000" dirty="0" smtClean="0">
                <a:solidFill>
                  <a:srgbClr val="000000"/>
                </a:solidFill>
              </a:rPr>
              <a:t>.</a:t>
            </a:r>
            <a:endParaRPr lang="en-US" sz="2000" dirty="0">
              <a:solidFill>
                <a:srgbClr val="000000"/>
              </a:solidFill>
            </a:endParaRPr>
          </a:p>
        </p:txBody>
      </p:sp>
      <p:pic>
        <p:nvPicPr>
          <p:cNvPr id="4" name="Picture 3"/>
          <p:cNvPicPr>
            <a:picLocks noChangeAspect="1"/>
          </p:cNvPicPr>
          <p:nvPr/>
        </p:nvPicPr>
        <p:blipFill>
          <a:blip r:embed="rId3"/>
          <a:stretch>
            <a:fillRect/>
          </a:stretch>
        </p:blipFill>
        <p:spPr>
          <a:xfrm>
            <a:off x="4267200" y="1062446"/>
            <a:ext cx="4431835" cy="3886200"/>
          </a:xfrm>
          <a:prstGeom prst="rect">
            <a:avLst/>
          </a:prstGeom>
          <a:effectLst>
            <a:softEdge rad="215900"/>
          </a:effectLst>
        </p:spPr>
      </p:pic>
      <p:sp>
        <p:nvSpPr>
          <p:cNvPr id="5"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solidFill>
                  <a:srgbClr val="002960"/>
                </a:solidFill>
              </a:rPr>
              <a:t>4</a:t>
            </a:r>
            <a:endParaRPr lang="en-US" sz="1000" dirty="0">
              <a:solidFill>
                <a:srgbClr val="002960"/>
              </a:solidFill>
            </a:endParaRPr>
          </a:p>
        </p:txBody>
      </p:sp>
    </p:spTree>
    <p:extLst>
      <p:ext uri="{BB962C8B-B14F-4D97-AF65-F5344CB8AC3E}">
        <p14:creationId xmlns:p14="http://schemas.microsoft.com/office/powerpoint/2010/main" val="149716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17"/>
            <a:ext cx="8991600" cy="679383"/>
          </a:xfrm>
        </p:spPr>
        <p:txBody>
          <a:bodyPr>
            <a:normAutofit/>
          </a:bodyPr>
          <a:lstStyle/>
          <a:p>
            <a:r>
              <a:rPr lang="en-US" b="1" dirty="0" smtClean="0"/>
              <a:t>Contributions</a:t>
            </a:r>
            <a:endParaRPr lang="en-US" b="1" dirty="0"/>
          </a:p>
        </p:txBody>
      </p:sp>
      <p:sp>
        <p:nvSpPr>
          <p:cNvPr id="3" name="Content Placeholder 2"/>
          <p:cNvSpPr>
            <a:spLocks noGrp="1"/>
          </p:cNvSpPr>
          <p:nvPr>
            <p:ph idx="1"/>
          </p:nvPr>
        </p:nvSpPr>
        <p:spPr>
          <a:xfrm>
            <a:off x="381000" y="1371600"/>
            <a:ext cx="4114800" cy="3886200"/>
          </a:xfrm>
        </p:spPr>
        <p:txBody>
          <a:bodyPr>
            <a:noAutofit/>
          </a:bodyPr>
          <a:lstStyle/>
          <a:p>
            <a:pPr>
              <a:spcBef>
                <a:spcPts val="0"/>
              </a:spcBef>
              <a:spcAft>
                <a:spcPts val="600"/>
              </a:spcAft>
              <a:buClr>
                <a:schemeClr val="accent5">
                  <a:lumMod val="25000"/>
                </a:schemeClr>
              </a:buClr>
              <a:buFont typeface="Wingdings" panose="05000000000000000000" pitchFamily="2" charset="2"/>
              <a:buChar char="§"/>
            </a:pPr>
            <a:r>
              <a:rPr lang="en-US" sz="2000" dirty="0" smtClean="0">
                <a:solidFill>
                  <a:schemeClr val="accent5">
                    <a:lumMod val="25000"/>
                  </a:schemeClr>
                </a:solidFill>
              </a:rPr>
              <a:t>Contributions may be made through pre-tax payroll deductions</a:t>
            </a:r>
          </a:p>
          <a:p>
            <a:pPr>
              <a:spcBef>
                <a:spcPts val="0"/>
              </a:spcBef>
              <a:spcAft>
                <a:spcPts val="600"/>
              </a:spcAft>
              <a:buClr>
                <a:schemeClr val="accent5">
                  <a:lumMod val="25000"/>
                </a:schemeClr>
              </a:buClr>
              <a:buFont typeface="Wingdings" panose="05000000000000000000" pitchFamily="2" charset="2"/>
              <a:buChar char="§"/>
            </a:pPr>
            <a:r>
              <a:rPr lang="en-US" sz="2000" dirty="0">
                <a:solidFill>
                  <a:schemeClr val="accent5">
                    <a:lumMod val="25000"/>
                  </a:schemeClr>
                </a:solidFill>
              </a:rPr>
              <a:t>M</a:t>
            </a:r>
            <a:r>
              <a:rPr lang="en-US" sz="2000" dirty="0" smtClean="0">
                <a:solidFill>
                  <a:schemeClr val="accent5">
                    <a:lumMod val="25000"/>
                  </a:schemeClr>
                </a:solidFill>
              </a:rPr>
              <a:t>inimum deduction is $20 per pay period</a:t>
            </a:r>
          </a:p>
          <a:p>
            <a:pPr>
              <a:spcBef>
                <a:spcPts val="0"/>
              </a:spcBef>
              <a:spcAft>
                <a:spcPts val="600"/>
              </a:spcAft>
              <a:buClr>
                <a:schemeClr val="accent5">
                  <a:lumMod val="25000"/>
                </a:schemeClr>
              </a:buClr>
              <a:buFont typeface="Wingdings" panose="05000000000000000000" pitchFamily="2" charset="2"/>
              <a:buChar char="§"/>
            </a:pPr>
            <a:r>
              <a:rPr lang="en-US" sz="2000" dirty="0" smtClean="0">
                <a:solidFill>
                  <a:schemeClr val="accent5">
                    <a:lumMod val="25000"/>
                  </a:schemeClr>
                </a:solidFill>
              </a:rPr>
              <a:t>Once an employee becomes a participant, rollovers from a similar plan can be accepted by using an approved rollover form</a:t>
            </a:r>
          </a:p>
          <a:p>
            <a:pPr>
              <a:spcBef>
                <a:spcPts val="0"/>
              </a:spcBef>
              <a:spcAft>
                <a:spcPts val="600"/>
              </a:spcAft>
              <a:buClr>
                <a:schemeClr val="accent5">
                  <a:lumMod val="25000"/>
                </a:schemeClr>
              </a:buClr>
              <a:buFont typeface="Wingdings" panose="05000000000000000000" pitchFamily="2" charset="2"/>
              <a:buChar char="§"/>
            </a:pPr>
            <a:r>
              <a:rPr lang="en-US" sz="2000" dirty="0" smtClean="0">
                <a:solidFill>
                  <a:schemeClr val="accent5">
                    <a:lumMod val="25000"/>
                  </a:schemeClr>
                </a:solidFill>
              </a:rPr>
              <a:t>Participants can make deferral changes once per month</a:t>
            </a:r>
            <a:endParaRPr lang="en-US" sz="2000" dirty="0">
              <a:solidFill>
                <a:schemeClr val="accent5">
                  <a:lumMod val="25000"/>
                </a:schemeClr>
              </a:solidFill>
            </a:endParaRPr>
          </a:p>
        </p:txBody>
      </p:sp>
      <p:sp>
        <p:nvSpPr>
          <p:cNvPr id="4"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solidFill>
                  <a:srgbClr val="002960"/>
                </a:solidFill>
              </a:rPr>
              <a:t>5</a:t>
            </a:r>
            <a:endParaRPr lang="en-US" sz="1000" dirty="0">
              <a:solidFill>
                <a:srgbClr val="002960"/>
              </a:solidFill>
            </a:endParaRPr>
          </a:p>
        </p:txBody>
      </p:sp>
      <p:pic>
        <p:nvPicPr>
          <p:cNvPr id="2054" name="Picture 6" descr="Image result for contrib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194896" cy="2819400"/>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35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17"/>
            <a:ext cx="8991600" cy="831783"/>
          </a:xfrm>
        </p:spPr>
        <p:txBody>
          <a:bodyPr>
            <a:normAutofit/>
          </a:bodyPr>
          <a:lstStyle/>
          <a:p>
            <a:r>
              <a:rPr lang="en-US" b="1" dirty="0" smtClean="0"/>
              <a:t>2019 </a:t>
            </a:r>
            <a:r>
              <a:rPr lang="en-US" dirty="0"/>
              <a:t>Deferred </a:t>
            </a:r>
            <a:r>
              <a:rPr lang="en-US" dirty="0" smtClean="0"/>
              <a:t>Contribution </a:t>
            </a:r>
            <a:r>
              <a:rPr lang="en-US" b="1" dirty="0" smtClean="0"/>
              <a:t>Limits</a:t>
            </a:r>
            <a:endParaRPr lang="en-US" b="1" dirty="0"/>
          </a:p>
        </p:txBody>
      </p:sp>
      <p:sp>
        <p:nvSpPr>
          <p:cNvPr id="3" name="Content Placeholder 2"/>
          <p:cNvSpPr>
            <a:spLocks noGrp="1"/>
          </p:cNvSpPr>
          <p:nvPr>
            <p:ph idx="1"/>
          </p:nvPr>
        </p:nvSpPr>
        <p:spPr>
          <a:xfrm>
            <a:off x="304800" y="1152525"/>
            <a:ext cx="4458789" cy="3657600"/>
          </a:xfrm>
        </p:spPr>
        <p:txBody>
          <a:bodyPr/>
          <a:lstStyle/>
          <a:p>
            <a:pPr>
              <a:spcBef>
                <a:spcPts val="1200"/>
              </a:spcBef>
              <a:spcAft>
                <a:spcPts val="0"/>
              </a:spcAft>
              <a:buClr>
                <a:schemeClr val="accent5">
                  <a:lumMod val="25000"/>
                </a:schemeClr>
              </a:buClr>
              <a:buFont typeface="Wingdings" panose="05000000000000000000" pitchFamily="2" charset="2"/>
              <a:buChar char="§"/>
            </a:pPr>
            <a:r>
              <a:rPr lang="en-US" sz="1800" dirty="0" smtClean="0">
                <a:solidFill>
                  <a:schemeClr val="accent5">
                    <a:lumMod val="25000"/>
                  </a:schemeClr>
                </a:solidFill>
              </a:rPr>
              <a:t>Deferred Contribution standard limit is $19,000</a:t>
            </a:r>
          </a:p>
          <a:p>
            <a:pPr>
              <a:spcBef>
                <a:spcPts val="1200"/>
              </a:spcBef>
              <a:spcAft>
                <a:spcPts val="0"/>
              </a:spcAft>
              <a:buClr>
                <a:schemeClr val="accent5">
                  <a:lumMod val="25000"/>
                </a:schemeClr>
              </a:buClr>
              <a:buFont typeface="Wingdings" panose="05000000000000000000" pitchFamily="2" charset="2"/>
              <a:buChar char="§"/>
            </a:pPr>
            <a:r>
              <a:rPr lang="en-US" sz="1800" dirty="0" smtClean="0">
                <a:solidFill>
                  <a:schemeClr val="accent5">
                    <a:lumMod val="25000"/>
                  </a:schemeClr>
                </a:solidFill>
              </a:rPr>
              <a:t>Age 50 and over: An additional $6,000 totaling $25,000</a:t>
            </a:r>
          </a:p>
          <a:p>
            <a:pPr>
              <a:spcBef>
                <a:spcPts val="1200"/>
              </a:spcBef>
              <a:spcAft>
                <a:spcPts val="0"/>
              </a:spcAft>
              <a:buClr>
                <a:schemeClr val="accent5">
                  <a:lumMod val="25000"/>
                </a:schemeClr>
              </a:buClr>
              <a:buFont typeface="Wingdings" panose="05000000000000000000" pitchFamily="2" charset="2"/>
              <a:buChar char="§"/>
            </a:pPr>
            <a:r>
              <a:rPr lang="en-US" sz="1800" dirty="0" smtClean="0">
                <a:solidFill>
                  <a:schemeClr val="accent5">
                    <a:lumMod val="25000"/>
                  </a:schemeClr>
                </a:solidFill>
              </a:rPr>
              <a:t>Pre-Retirement Catch-up limit is $38,000*</a:t>
            </a:r>
          </a:p>
          <a:p>
            <a:pPr marL="0" indent="0">
              <a:spcBef>
                <a:spcPts val="1200"/>
              </a:spcBef>
              <a:spcAft>
                <a:spcPts val="0"/>
              </a:spcAft>
              <a:buClr>
                <a:schemeClr val="accent5">
                  <a:lumMod val="25000"/>
                </a:schemeClr>
              </a:buClr>
              <a:buNone/>
            </a:pPr>
            <a:endParaRPr lang="en-US" sz="1800" dirty="0" smtClean="0">
              <a:solidFill>
                <a:schemeClr val="accent5">
                  <a:lumMod val="25000"/>
                </a:schemeClr>
              </a:solidFill>
            </a:endParaRPr>
          </a:p>
          <a:p>
            <a:pPr marL="0" indent="0">
              <a:spcBef>
                <a:spcPts val="1200"/>
              </a:spcBef>
              <a:spcAft>
                <a:spcPts val="0"/>
              </a:spcAft>
              <a:buClr>
                <a:schemeClr val="accent5">
                  <a:lumMod val="25000"/>
                </a:schemeClr>
              </a:buClr>
              <a:buNone/>
            </a:pPr>
            <a:r>
              <a:rPr lang="en-US" sz="1800" dirty="0" smtClean="0">
                <a:solidFill>
                  <a:schemeClr val="accent5">
                    <a:lumMod val="25000"/>
                  </a:schemeClr>
                </a:solidFill>
              </a:rPr>
              <a:t>*To be Eligible to participate in Pre-Retirement Catch-up deferral, you must complete the Pre-Retirement Catch-up form and be of retirement age in the next three years</a:t>
            </a:r>
            <a:endParaRPr lang="en-US" sz="1800" dirty="0">
              <a:solidFill>
                <a:schemeClr val="accent5">
                  <a:lumMod val="25000"/>
                </a:schemeClr>
              </a:solidFill>
            </a:endParaRPr>
          </a:p>
          <a:p>
            <a:pPr marL="0" indent="0">
              <a:spcBef>
                <a:spcPts val="1200"/>
              </a:spcBef>
              <a:spcAft>
                <a:spcPts val="0"/>
              </a:spcAft>
              <a:buClr>
                <a:schemeClr val="accent5">
                  <a:lumMod val="25000"/>
                </a:schemeClr>
              </a:buClr>
              <a:buNone/>
            </a:pPr>
            <a:endParaRPr lang="en-US" sz="1800" dirty="0" smtClean="0">
              <a:solidFill>
                <a:schemeClr val="accent5">
                  <a:lumMod val="25000"/>
                </a:schemeClr>
              </a:solidFill>
            </a:endParaRPr>
          </a:p>
        </p:txBody>
      </p:sp>
      <p:sp>
        <p:nvSpPr>
          <p:cNvPr id="4"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solidFill>
                  <a:srgbClr val="002960"/>
                </a:solidFill>
              </a:rPr>
              <a:t>6</a:t>
            </a:r>
            <a:endParaRPr lang="en-US" sz="1000" dirty="0">
              <a:solidFill>
                <a:srgbClr val="002960"/>
              </a:solidFill>
            </a:endParaRPr>
          </a:p>
        </p:txBody>
      </p:sp>
      <p:pic>
        <p:nvPicPr>
          <p:cNvPr id="3074" name="Picture 2" descr="Image result for limits on retirement contribu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6501" y="1676400"/>
            <a:ext cx="3967468" cy="260985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8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15400" cy="584775"/>
          </a:xfrm>
          <a:prstGeom prst="rect">
            <a:avLst/>
          </a:prstGeom>
          <a:noFill/>
        </p:spPr>
        <p:txBody>
          <a:bodyPr wrap="square" rtlCol="0">
            <a:spAutoFit/>
          </a:bodyPr>
          <a:lstStyle/>
          <a:p>
            <a:r>
              <a:rPr lang="en-US" sz="3200" b="1" dirty="0" smtClean="0">
                <a:solidFill>
                  <a:srgbClr val="003B49"/>
                </a:solidFill>
                <a:latin typeface="Tahoma" panose="020B0604030504040204" pitchFamily="34" charset="0"/>
                <a:ea typeface="Tahoma" panose="020B0604030504040204" pitchFamily="34" charset="0"/>
                <a:cs typeface="Tahoma" panose="020B0604030504040204" pitchFamily="34" charset="0"/>
              </a:rPr>
              <a:t>Withdrawals</a:t>
            </a:r>
            <a:endParaRPr lang="en-US" sz="3200" b="1" dirty="0">
              <a:solidFill>
                <a:srgbClr val="003B49"/>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48065" y="1219200"/>
            <a:ext cx="5114535" cy="3631763"/>
          </a:xfrm>
          <a:prstGeom prst="rect">
            <a:avLst/>
          </a:prstGeom>
          <a:noFill/>
        </p:spPr>
        <p:txBody>
          <a:bodyPr wrap="square" rtlCol="0">
            <a:spAutoFit/>
          </a:bodyPr>
          <a:lstStyle/>
          <a:p>
            <a:pPr>
              <a:spcBef>
                <a:spcPts val="1200"/>
              </a:spcBef>
              <a:buClr>
                <a:schemeClr val="accent5">
                  <a:lumMod val="25000"/>
                </a:schemeClr>
              </a:buClr>
            </a:pPr>
            <a:r>
              <a:rPr lang="en-US" sz="2000"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Account assets may generally be withdrawn from the plan under the following qualifying circumstances:</a:t>
            </a:r>
          </a:p>
          <a:p>
            <a:pPr marL="342900" indent="-342900">
              <a:spcBef>
                <a:spcPts val="1200"/>
              </a:spcBef>
              <a:buClr>
                <a:schemeClr val="accent5">
                  <a:lumMod val="25000"/>
                </a:schemeClr>
              </a:buClr>
              <a:buFont typeface="Wingdings" panose="05000000000000000000" pitchFamily="2" charset="2"/>
              <a:buChar char="§"/>
            </a:pPr>
            <a:r>
              <a:rPr lang="en-US" sz="2000"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Attainment of age 70 ½</a:t>
            </a:r>
          </a:p>
          <a:p>
            <a:pPr marL="342900" indent="-342900">
              <a:spcBef>
                <a:spcPts val="1200"/>
              </a:spcBef>
              <a:buClr>
                <a:schemeClr val="accent5">
                  <a:lumMod val="25000"/>
                </a:schemeClr>
              </a:buClr>
              <a:buFont typeface="Wingdings" panose="05000000000000000000" pitchFamily="2" charset="2"/>
              <a:buChar char="§"/>
            </a:pPr>
            <a:r>
              <a:rPr lang="en-US" sz="2000"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Retirement</a:t>
            </a:r>
          </a:p>
          <a:p>
            <a:pPr marL="342900" indent="-342900">
              <a:spcBef>
                <a:spcPts val="1200"/>
              </a:spcBef>
              <a:buClr>
                <a:schemeClr val="accent5">
                  <a:lumMod val="25000"/>
                </a:schemeClr>
              </a:buClr>
              <a:buFont typeface="Wingdings" panose="05000000000000000000" pitchFamily="2" charset="2"/>
              <a:buChar char="§"/>
            </a:pPr>
            <a:r>
              <a:rPr lang="en-US" sz="2000"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Separation from service</a:t>
            </a:r>
          </a:p>
          <a:p>
            <a:pPr marL="342900" indent="-342900">
              <a:spcBef>
                <a:spcPts val="1200"/>
              </a:spcBef>
              <a:buClr>
                <a:schemeClr val="accent5">
                  <a:lumMod val="25000"/>
                </a:schemeClr>
              </a:buClr>
              <a:buFont typeface="Wingdings" panose="05000000000000000000" pitchFamily="2" charset="2"/>
              <a:buChar char="§"/>
            </a:pPr>
            <a:r>
              <a:rPr lang="en-US" sz="2000"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Unforeseeable emergency (“hardship”) withdrawal </a:t>
            </a:r>
          </a:p>
          <a:p>
            <a:pPr marL="342900" indent="-342900">
              <a:spcBef>
                <a:spcPts val="1200"/>
              </a:spcBef>
              <a:buClr>
                <a:schemeClr val="accent5">
                  <a:lumMod val="25000"/>
                </a:schemeClr>
              </a:buClr>
              <a:buFont typeface="Wingdings" panose="05000000000000000000" pitchFamily="2" charset="2"/>
              <a:buChar char="§"/>
            </a:pPr>
            <a:r>
              <a:rPr lang="en-US" sz="2000" dirty="0" smtClean="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Death of the participant</a:t>
            </a:r>
            <a:endParaRPr lang="en-US" sz="20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solidFill>
                  <a:srgbClr val="002960"/>
                </a:solidFill>
              </a:rPr>
              <a:t>7</a:t>
            </a:r>
            <a:endParaRPr lang="en-US" sz="1000" dirty="0">
              <a:solidFill>
                <a:srgbClr val="0029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885" y="1143000"/>
            <a:ext cx="3314700" cy="4762500"/>
          </a:xfrm>
          <a:prstGeom prst="rect">
            <a:avLst/>
          </a:prstGeom>
        </p:spPr>
      </p:pic>
    </p:spTree>
    <p:extLst>
      <p:ext uri="{BB962C8B-B14F-4D97-AF65-F5344CB8AC3E}">
        <p14:creationId xmlns:p14="http://schemas.microsoft.com/office/powerpoint/2010/main" val="376437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17"/>
            <a:ext cx="8991600" cy="679383"/>
          </a:xfrm>
        </p:spPr>
        <p:txBody>
          <a:bodyPr>
            <a:normAutofit/>
          </a:bodyPr>
          <a:lstStyle/>
          <a:p>
            <a:r>
              <a:rPr lang="en-US" b="1" dirty="0" smtClean="0"/>
              <a:t>How to Join the Plan and Get Started</a:t>
            </a:r>
            <a:endParaRPr lang="en-US" b="1" dirty="0"/>
          </a:p>
        </p:txBody>
      </p:sp>
      <p:sp>
        <p:nvSpPr>
          <p:cNvPr id="3" name="Content Placeholder 2"/>
          <p:cNvSpPr>
            <a:spLocks noGrp="1"/>
          </p:cNvSpPr>
          <p:nvPr>
            <p:ph idx="1"/>
          </p:nvPr>
        </p:nvSpPr>
        <p:spPr>
          <a:xfrm>
            <a:off x="914400" y="2286000"/>
            <a:ext cx="6019800" cy="3581400"/>
          </a:xfrm>
        </p:spPr>
        <p:txBody>
          <a:bodyPr>
            <a:normAutofit lnSpcReduction="10000"/>
          </a:bodyPr>
          <a:lstStyle/>
          <a:p>
            <a:pPr>
              <a:spcBef>
                <a:spcPts val="0"/>
              </a:spcBef>
              <a:spcAft>
                <a:spcPts val="1200"/>
              </a:spcAft>
              <a:buClr>
                <a:schemeClr val="accent5">
                  <a:lumMod val="25000"/>
                </a:schemeClr>
              </a:buClr>
              <a:buFont typeface="Wingdings" panose="05000000000000000000" pitchFamily="2" charset="2"/>
              <a:buChar char="§"/>
            </a:pPr>
            <a:r>
              <a:rPr lang="en-US" sz="1600" dirty="0" smtClean="0">
                <a:solidFill>
                  <a:schemeClr val="accent5">
                    <a:lumMod val="25000"/>
                  </a:schemeClr>
                </a:solidFill>
              </a:rPr>
              <a:t>The City of Detroit has designated four companies to invest your plan contributions:</a:t>
            </a:r>
          </a:p>
          <a:p>
            <a:pPr>
              <a:spcBef>
                <a:spcPts val="0"/>
              </a:spcBef>
              <a:spcAft>
                <a:spcPts val="1200"/>
              </a:spcAft>
              <a:buClr>
                <a:schemeClr val="accent5">
                  <a:lumMod val="25000"/>
                </a:schemeClr>
              </a:buClr>
              <a:buFont typeface="Wingdings" panose="05000000000000000000" pitchFamily="2" charset="2"/>
              <a:buChar char="§"/>
            </a:pPr>
            <a:r>
              <a:rPr lang="en-US" sz="1600" dirty="0" smtClean="0">
                <a:solidFill>
                  <a:schemeClr val="accent5">
                    <a:lumMod val="25000"/>
                  </a:schemeClr>
                </a:solidFill>
              </a:rPr>
              <a:t>AXA, MassMutual, Vanguard and Voya</a:t>
            </a:r>
          </a:p>
          <a:p>
            <a:pPr marL="0" indent="0">
              <a:spcBef>
                <a:spcPts val="0"/>
              </a:spcBef>
              <a:spcAft>
                <a:spcPts val="1200"/>
              </a:spcAft>
              <a:buClr>
                <a:schemeClr val="accent5">
                  <a:lumMod val="25000"/>
                </a:schemeClr>
              </a:buClr>
              <a:buNone/>
            </a:pPr>
            <a:endParaRPr lang="en-US" sz="1600" b="1" u="sng" dirty="0" smtClean="0">
              <a:solidFill>
                <a:schemeClr val="accent5">
                  <a:lumMod val="25000"/>
                </a:schemeClr>
              </a:solidFill>
            </a:endParaRPr>
          </a:p>
          <a:p>
            <a:pPr marL="0" indent="0">
              <a:spcBef>
                <a:spcPts val="0"/>
              </a:spcBef>
              <a:spcAft>
                <a:spcPts val="1200"/>
              </a:spcAft>
              <a:buClr>
                <a:schemeClr val="accent5">
                  <a:lumMod val="25000"/>
                </a:schemeClr>
              </a:buClr>
              <a:buNone/>
            </a:pPr>
            <a:r>
              <a:rPr lang="en-US" sz="1600" b="1" u="sng" dirty="0" smtClean="0">
                <a:solidFill>
                  <a:schemeClr val="accent5">
                    <a:lumMod val="25000"/>
                  </a:schemeClr>
                </a:solidFill>
              </a:rPr>
              <a:t>Steps to Enroll</a:t>
            </a:r>
            <a:endParaRPr lang="en-US" sz="1600" dirty="0" smtClean="0">
              <a:solidFill>
                <a:schemeClr val="accent5">
                  <a:lumMod val="25000"/>
                </a:schemeClr>
              </a:solidFill>
            </a:endParaRPr>
          </a:p>
          <a:p>
            <a:pPr marL="457200" indent="-457200">
              <a:spcBef>
                <a:spcPts val="0"/>
              </a:spcBef>
              <a:spcAft>
                <a:spcPts val="1200"/>
              </a:spcAft>
              <a:buClr>
                <a:schemeClr val="accent5">
                  <a:lumMod val="25000"/>
                </a:schemeClr>
              </a:buClr>
              <a:buFont typeface="+mj-lt"/>
              <a:buAutoNum type="arabicPeriod"/>
            </a:pPr>
            <a:r>
              <a:rPr lang="en-US" sz="1600" dirty="0" smtClean="0">
                <a:solidFill>
                  <a:schemeClr val="accent5">
                    <a:lumMod val="25000"/>
                  </a:schemeClr>
                </a:solidFill>
              </a:rPr>
              <a:t>Contact Craig Love (313) 224-4815 (lovec@detroitmi.gov) at the City of Detroit Benefits Administration Office to start the process and he will provide the required enrollment forms.</a:t>
            </a:r>
          </a:p>
          <a:p>
            <a:pPr marL="457200" indent="-457200">
              <a:spcBef>
                <a:spcPts val="0"/>
              </a:spcBef>
              <a:spcAft>
                <a:spcPts val="1200"/>
              </a:spcAft>
              <a:buClr>
                <a:schemeClr val="accent5">
                  <a:lumMod val="25000"/>
                </a:schemeClr>
              </a:buClr>
              <a:buFont typeface="+mj-lt"/>
              <a:buAutoNum type="arabicPeriod"/>
            </a:pPr>
            <a:r>
              <a:rPr lang="en-US" sz="1600" dirty="0" smtClean="0">
                <a:solidFill>
                  <a:schemeClr val="accent5">
                    <a:lumMod val="25000"/>
                  </a:schemeClr>
                </a:solidFill>
              </a:rPr>
              <a:t>You can also contact one of the Investment Providers directly to start the process.  Please see contact information on the next page.</a:t>
            </a:r>
          </a:p>
          <a:p>
            <a:pPr marL="0" indent="0">
              <a:spcBef>
                <a:spcPts val="0"/>
              </a:spcBef>
              <a:spcAft>
                <a:spcPts val="1200"/>
              </a:spcAft>
              <a:buClr>
                <a:schemeClr val="accent5">
                  <a:lumMod val="25000"/>
                </a:schemeClr>
              </a:buClr>
              <a:buNone/>
            </a:pPr>
            <a:r>
              <a:rPr lang="en-US" sz="1600" dirty="0">
                <a:solidFill>
                  <a:schemeClr val="accent5">
                    <a:lumMod val="25000"/>
                  </a:schemeClr>
                </a:solidFill>
              </a:rPr>
              <a:t>	</a:t>
            </a:r>
          </a:p>
        </p:txBody>
      </p:sp>
      <p:sp>
        <p:nvSpPr>
          <p:cNvPr id="4"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solidFill>
                  <a:srgbClr val="002960"/>
                </a:solidFill>
              </a:rPr>
              <a:t>8</a:t>
            </a:r>
            <a:endParaRPr lang="en-US" sz="1000" dirty="0">
              <a:solidFill>
                <a:srgbClr val="002960"/>
              </a:solidFill>
            </a:endParaRPr>
          </a:p>
        </p:txBody>
      </p:sp>
      <p:pic>
        <p:nvPicPr>
          <p:cNvPr id="4098" name="Picture 2" descr="Image result for enroll in deferred comp"/>
          <p:cNvPicPr>
            <a:picLocks noChangeAspect="1" noChangeArrowheads="1"/>
          </p:cNvPicPr>
          <p:nvPr/>
        </p:nvPicPr>
        <p:blipFill rotWithShape="1">
          <a:blip r:embed="rId3">
            <a:extLst>
              <a:ext uri="{28A0092B-C50C-407E-A947-70E740481C1C}">
                <a14:useLocalDpi xmlns:a14="http://schemas.microsoft.com/office/drawing/2010/main" val="0"/>
              </a:ext>
            </a:extLst>
          </a:blip>
          <a:srcRect l="4019" r="11558" b="1176"/>
          <a:stretch/>
        </p:blipFill>
        <p:spPr bwMode="auto">
          <a:xfrm>
            <a:off x="838200" y="961086"/>
            <a:ext cx="7584980" cy="1307497"/>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7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1431" y="105710"/>
            <a:ext cx="6721894" cy="437950"/>
          </a:xfrm>
        </p:spPr>
        <p:txBody>
          <a:bodyPr anchor="ctr">
            <a:normAutofit fontScale="90000"/>
          </a:bodyPr>
          <a:lstStyle/>
          <a:p>
            <a:pPr algn="ctr"/>
            <a:r>
              <a:rPr lang="en-US" b="1" dirty="0" smtClean="0">
                <a:solidFill>
                  <a:srgbClr val="003300"/>
                </a:solidFill>
                <a:latin typeface="Tahoma" panose="020B0604030504040204" pitchFamily="34" charset="0"/>
                <a:ea typeface="Tahoma" panose="020B0604030504040204" pitchFamily="34" charset="0"/>
                <a:cs typeface="Tahoma" panose="020B0604030504040204" pitchFamily="34" charset="0"/>
              </a:rPr>
              <a:t>Financial Institutions For The Plan</a:t>
            </a:r>
            <a:endParaRPr lang="en-US" b="1"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40939034"/>
              </p:ext>
            </p:extLst>
          </p:nvPr>
        </p:nvGraphicFramePr>
        <p:xfrm>
          <a:off x="1495076" y="1600199"/>
          <a:ext cx="6400800" cy="3581402"/>
        </p:xfrm>
        <a:graphic>
          <a:graphicData uri="http://schemas.openxmlformats.org/drawingml/2006/table">
            <a:tbl>
              <a:tblPr firstRow="1" bandRow="1">
                <a:tableStyleId>{5C22544A-7EE6-4342-B048-85BDC9FD1C3A}</a:tableStyleId>
              </a:tblPr>
              <a:tblGrid>
                <a:gridCol w="1583704"/>
                <a:gridCol w="2639505"/>
                <a:gridCol w="2177591"/>
              </a:tblGrid>
              <a:tr h="919471">
                <a:tc>
                  <a:txBody>
                    <a:bodyPr/>
                    <a:lstStyle/>
                    <a:p>
                      <a:pPr marL="0" algn="ctr" defTabSz="914400" rtl="0" eaLnBrk="1" latinLnBrk="0" hangingPunct="1"/>
                      <a:r>
                        <a:rPr lang="en-US" sz="1200" b="1" kern="1200" dirty="0" smtClean="0">
                          <a:solidFill>
                            <a:schemeClr val="accent5">
                              <a:lumMod val="25000"/>
                            </a:schemeClr>
                          </a:solidFill>
                          <a:latin typeface="+mn-lt"/>
                          <a:ea typeface="+mn-ea"/>
                          <a:cs typeface="+mn-cs"/>
                        </a:rPr>
                        <a:t>AXA/EQUI-VEST</a:t>
                      </a:r>
                      <a:endParaRPr lang="en-US" sz="1200" b="1" kern="1200" dirty="0">
                        <a:solidFill>
                          <a:schemeClr val="accent5">
                            <a:lumMod val="25000"/>
                          </a:schemeClr>
                        </a:solidFill>
                        <a:latin typeface="+mn-lt"/>
                        <a:ea typeface="+mn-ea"/>
                        <a:cs typeface="+mn-cs"/>
                      </a:endParaRPr>
                    </a:p>
                  </a:txBody>
                  <a:tcPr marL="68580" marR="68580" marT="34290" marB="34290">
                    <a:noFill/>
                  </a:tcPr>
                </a:tc>
                <a:tc>
                  <a:txBody>
                    <a:bodyPr/>
                    <a:lstStyle/>
                    <a:p>
                      <a:pPr algn="l"/>
                      <a:r>
                        <a:rPr lang="en-US" sz="1200" b="0" u="sng" dirty="0" smtClean="0">
                          <a:solidFill>
                            <a:schemeClr val="accent5">
                              <a:lumMod val="25000"/>
                            </a:schemeClr>
                          </a:solidFill>
                        </a:rPr>
                        <a:t>REPRESENTATIVES:</a:t>
                      </a:r>
                    </a:p>
                    <a:p>
                      <a:pPr algn="l"/>
                      <a:r>
                        <a:rPr lang="en-US" sz="900" b="0" dirty="0" smtClean="0">
                          <a:solidFill>
                            <a:schemeClr val="accent5">
                              <a:lumMod val="25000"/>
                            </a:schemeClr>
                          </a:solidFill>
                        </a:rPr>
                        <a:t>Michael</a:t>
                      </a:r>
                      <a:r>
                        <a:rPr lang="en-US" sz="900" b="0" baseline="0" dirty="0" smtClean="0">
                          <a:solidFill>
                            <a:schemeClr val="accent5">
                              <a:lumMod val="25000"/>
                            </a:schemeClr>
                          </a:solidFill>
                        </a:rPr>
                        <a:t> Johnson, and Mary Wells</a:t>
                      </a:r>
                    </a:p>
                    <a:p>
                      <a:pPr algn="l"/>
                      <a:r>
                        <a:rPr lang="en-US" sz="900" b="0" baseline="0" dirty="0" smtClean="0">
                          <a:solidFill>
                            <a:schemeClr val="accent5">
                              <a:lumMod val="25000"/>
                            </a:schemeClr>
                          </a:solidFill>
                        </a:rPr>
                        <a:t>Corporate</a:t>
                      </a:r>
                      <a:endParaRPr lang="en-US" sz="900" b="0" dirty="0">
                        <a:solidFill>
                          <a:schemeClr val="accent5">
                            <a:lumMod val="25000"/>
                          </a:schemeClr>
                        </a:solidFill>
                      </a:endParaRPr>
                    </a:p>
                  </a:txBody>
                  <a:tcPr marL="68580" marR="68580" marT="34290" marB="34290">
                    <a:lnB w="38100" cmpd="sng">
                      <a:noFill/>
                    </a:lnB>
                    <a:noFill/>
                  </a:tcPr>
                </a:tc>
                <a:tc>
                  <a:txBody>
                    <a:bodyPr/>
                    <a:lstStyle/>
                    <a:p>
                      <a:pPr algn="l"/>
                      <a:r>
                        <a:rPr lang="en-US" sz="1200" b="0" u="sng" dirty="0" smtClean="0">
                          <a:solidFill>
                            <a:schemeClr val="accent5">
                              <a:lumMod val="25000"/>
                            </a:schemeClr>
                          </a:solidFill>
                        </a:rPr>
                        <a:t>CONTACT</a:t>
                      </a:r>
                      <a:r>
                        <a:rPr lang="en-US" sz="1200" b="0" u="sng" baseline="0" dirty="0" smtClean="0">
                          <a:solidFill>
                            <a:schemeClr val="accent5">
                              <a:lumMod val="25000"/>
                            </a:schemeClr>
                          </a:solidFill>
                        </a:rPr>
                        <a:t> INFORMATION:</a:t>
                      </a:r>
                    </a:p>
                    <a:p>
                      <a:pPr algn="l"/>
                      <a:r>
                        <a:rPr lang="en-US" sz="900" b="0" u="none" baseline="0" dirty="0" smtClean="0">
                          <a:solidFill>
                            <a:schemeClr val="accent5">
                              <a:lumMod val="25000"/>
                            </a:schemeClr>
                          </a:solidFill>
                        </a:rPr>
                        <a:t>248.731.7600, 248.262.7664</a:t>
                      </a:r>
                    </a:p>
                    <a:p>
                      <a:pPr algn="l"/>
                      <a:r>
                        <a:rPr lang="en-US" sz="900" b="0" u="none" dirty="0" smtClean="0">
                          <a:solidFill>
                            <a:schemeClr val="accent5">
                              <a:lumMod val="25000"/>
                            </a:schemeClr>
                          </a:solidFill>
                        </a:rPr>
                        <a:t>800.628.6673</a:t>
                      </a:r>
                    </a:p>
                    <a:p>
                      <a:pPr algn="l"/>
                      <a:r>
                        <a:rPr lang="en-US" sz="900" b="0" u="none" dirty="0" smtClean="0">
                          <a:solidFill>
                            <a:schemeClr val="accent5">
                              <a:lumMod val="25000"/>
                            </a:schemeClr>
                          </a:solidFill>
                        </a:rPr>
                        <a:t>www.axa.com</a:t>
                      </a:r>
                      <a:endParaRPr lang="en-US" sz="900" b="0" u="none" dirty="0">
                        <a:solidFill>
                          <a:schemeClr val="accent5">
                            <a:lumMod val="25000"/>
                          </a:schemeClr>
                        </a:solidFill>
                      </a:endParaRPr>
                    </a:p>
                  </a:txBody>
                  <a:tcPr marL="68580" marR="68580" marT="34290" marB="34290">
                    <a:noFill/>
                  </a:tcPr>
                </a:tc>
              </a:tr>
              <a:tr h="954341">
                <a:tc>
                  <a:txBody>
                    <a:bodyPr/>
                    <a:lstStyle/>
                    <a:p>
                      <a:pPr marL="0" algn="ctr" defTabSz="914400" rtl="0" eaLnBrk="1" latinLnBrk="0" hangingPunct="1"/>
                      <a:r>
                        <a:rPr lang="en-US" sz="1200" b="1" kern="1200" dirty="0" smtClean="0">
                          <a:solidFill>
                            <a:schemeClr val="accent5">
                              <a:lumMod val="25000"/>
                            </a:schemeClr>
                          </a:solidFill>
                          <a:latin typeface="+mn-lt"/>
                          <a:ea typeface="+mn-ea"/>
                          <a:cs typeface="+mn-cs"/>
                        </a:rPr>
                        <a:t>MASS MUTUAL</a:t>
                      </a:r>
                      <a:endParaRPr lang="en-US" sz="1200" b="1" kern="1200" dirty="0">
                        <a:solidFill>
                          <a:schemeClr val="accent5">
                            <a:lumMod val="25000"/>
                          </a:schemeClr>
                        </a:solidFill>
                        <a:latin typeface="+mn-lt"/>
                        <a:ea typeface="+mn-ea"/>
                        <a:cs typeface="+mn-cs"/>
                      </a:endParaRPr>
                    </a:p>
                  </a:txBody>
                  <a:tcPr marL="68580" marR="68580" marT="34290" marB="34290">
                    <a:lnR w="12700" cmpd="sng">
                      <a:noFill/>
                    </a:lnR>
                    <a:noFill/>
                  </a:tcPr>
                </a:tc>
                <a:tc>
                  <a:txBody>
                    <a:bodyPr/>
                    <a:lstStyle/>
                    <a:p>
                      <a:pPr algn="l"/>
                      <a:r>
                        <a:rPr lang="en-US" sz="1100" u="sng" dirty="0" smtClean="0">
                          <a:solidFill>
                            <a:schemeClr val="accent5">
                              <a:lumMod val="25000"/>
                            </a:schemeClr>
                          </a:solidFill>
                          <a:latin typeface="+mn-lt"/>
                        </a:rPr>
                        <a:t>REPRESENTATIVES</a:t>
                      </a:r>
                      <a:r>
                        <a:rPr lang="en-US" sz="1200" u="sng" dirty="0" smtClean="0">
                          <a:solidFill>
                            <a:schemeClr val="accent5">
                              <a:lumMod val="25000"/>
                            </a:schemeClr>
                          </a:solidFill>
                          <a:latin typeface="+mn-lt"/>
                        </a:rPr>
                        <a:t> from RPA and New ERA:</a:t>
                      </a:r>
                    </a:p>
                    <a:p>
                      <a:pPr algn="l"/>
                      <a:r>
                        <a:rPr lang="en-US" sz="900" u="none" dirty="0" smtClean="0">
                          <a:solidFill>
                            <a:schemeClr val="accent5">
                              <a:lumMod val="25000"/>
                            </a:schemeClr>
                          </a:solidFill>
                          <a:latin typeface="+mn-lt"/>
                        </a:rPr>
                        <a:t>RPA - Randy Nelson, Eric Mitchell, Jamilah Brown</a:t>
                      </a:r>
                    </a:p>
                    <a:p>
                      <a:pPr algn="l"/>
                      <a:r>
                        <a:rPr lang="en-US" sz="900" u="none" dirty="0" smtClean="0">
                          <a:solidFill>
                            <a:schemeClr val="accent5">
                              <a:lumMod val="25000"/>
                            </a:schemeClr>
                          </a:solidFill>
                          <a:latin typeface="+mn-lt"/>
                        </a:rPr>
                        <a:t>NEW ERA - Rico </a:t>
                      </a:r>
                      <a:r>
                        <a:rPr lang="en-US" sz="900" u="none" dirty="0" err="1" smtClean="0">
                          <a:solidFill>
                            <a:schemeClr val="accent5">
                              <a:lumMod val="25000"/>
                            </a:schemeClr>
                          </a:solidFill>
                          <a:latin typeface="+mn-lt"/>
                        </a:rPr>
                        <a:t>Camerone</a:t>
                      </a:r>
                      <a:r>
                        <a:rPr lang="en-US" sz="900" u="none" dirty="0" smtClean="0">
                          <a:solidFill>
                            <a:schemeClr val="accent5">
                              <a:lumMod val="25000"/>
                            </a:schemeClr>
                          </a:solidFill>
                          <a:latin typeface="+mn-lt"/>
                        </a:rPr>
                        <a:t>, Justyn Day, Robin Spencer</a:t>
                      </a:r>
                    </a:p>
                    <a:p>
                      <a:pPr algn="l"/>
                      <a:r>
                        <a:rPr lang="en-US" sz="900" u="none" dirty="0" smtClean="0">
                          <a:solidFill>
                            <a:schemeClr val="accent5">
                              <a:lumMod val="25000"/>
                            </a:schemeClr>
                          </a:solidFill>
                          <a:latin typeface="+mn-lt"/>
                        </a:rPr>
                        <a:t>Corporate</a:t>
                      </a:r>
                      <a:endParaRPr lang="en-US" sz="900" u="none" dirty="0">
                        <a:solidFill>
                          <a:schemeClr val="accent5">
                            <a:lumMod val="25000"/>
                          </a:schemeClr>
                        </a:solidFill>
                        <a:latin typeface="+mn-lt"/>
                      </a:endParaRP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u="sng" dirty="0" smtClean="0">
                          <a:solidFill>
                            <a:schemeClr val="accent5">
                              <a:lumMod val="25000"/>
                            </a:schemeClr>
                          </a:solidFill>
                        </a:rPr>
                        <a:t>CONTACT INFORMATION:</a:t>
                      </a:r>
                    </a:p>
                    <a:p>
                      <a:pPr algn="l"/>
                      <a:r>
                        <a:rPr lang="en-US" sz="900" dirty="0" smtClean="0">
                          <a:solidFill>
                            <a:schemeClr val="accent5">
                              <a:lumMod val="25000"/>
                            </a:schemeClr>
                          </a:solidFill>
                        </a:rPr>
                        <a:t>RPA – 734.421.2212</a:t>
                      </a:r>
                    </a:p>
                    <a:p>
                      <a:pPr algn="l"/>
                      <a:r>
                        <a:rPr lang="en-US" sz="900" dirty="0" smtClean="0">
                          <a:solidFill>
                            <a:schemeClr val="accent5">
                              <a:lumMod val="25000"/>
                            </a:schemeClr>
                          </a:solidFill>
                        </a:rPr>
                        <a:t>NEW ERA </a:t>
                      </a:r>
                      <a:r>
                        <a:rPr lang="en-US" sz="900" baseline="0" dirty="0" smtClean="0">
                          <a:solidFill>
                            <a:schemeClr val="accent5">
                              <a:lumMod val="25000"/>
                            </a:schemeClr>
                          </a:solidFill>
                        </a:rPr>
                        <a:t>– 248.352.1951</a:t>
                      </a:r>
                    </a:p>
                    <a:p>
                      <a:pPr algn="l"/>
                      <a:r>
                        <a:rPr lang="en-US" sz="900" baseline="0" dirty="0" smtClean="0">
                          <a:solidFill>
                            <a:schemeClr val="accent5">
                              <a:lumMod val="25000"/>
                            </a:schemeClr>
                          </a:solidFill>
                        </a:rPr>
                        <a:t>800.528.9009</a:t>
                      </a:r>
                    </a:p>
                    <a:p>
                      <a:pPr algn="l"/>
                      <a:r>
                        <a:rPr lang="en-US" sz="900" baseline="0" dirty="0" smtClean="0">
                          <a:solidFill>
                            <a:schemeClr val="accent5">
                              <a:lumMod val="25000"/>
                            </a:schemeClr>
                          </a:solidFill>
                        </a:rPr>
                        <a:t>www.massmutual.com/serve</a:t>
                      </a:r>
                      <a:endParaRPr lang="en-US" sz="900" dirty="0">
                        <a:solidFill>
                          <a:schemeClr val="accent5">
                            <a:lumMod val="25000"/>
                          </a:schemeClr>
                        </a:solidFill>
                      </a:endParaRPr>
                    </a:p>
                  </a:txBody>
                  <a:tcPr marL="68580" marR="68580" marT="34290" marB="34290">
                    <a:lnL w="12700" cmpd="sng">
                      <a:noFill/>
                    </a:lnL>
                    <a:noFill/>
                  </a:tcPr>
                </a:tc>
              </a:tr>
              <a:tr h="1707590">
                <a:tc>
                  <a:txBody>
                    <a:bodyPr/>
                    <a:lstStyle/>
                    <a:p>
                      <a:pPr algn="ctr"/>
                      <a:r>
                        <a:rPr lang="en-US" sz="1200" b="1" kern="1200" dirty="0" smtClean="0">
                          <a:solidFill>
                            <a:schemeClr val="accent5">
                              <a:lumMod val="25000"/>
                            </a:schemeClr>
                          </a:solidFill>
                          <a:latin typeface="+mn-lt"/>
                          <a:ea typeface="+mn-ea"/>
                          <a:cs typeface="+mn-cs"/>
                        </a:rPr>
                        <a:t>VANGUARD</a:t>
                      </a:r>
                      <a:endParaRPr lang="en-US" sz="1200" b="1" kern="1200" dirty="0">
                        <a:solidFill>
                          <a:schemeClr val="accent5">
                            <a:lumMod val="25000"/>
                          </a:schemeClr>
                        </a:solidFill>
                        <a:latin typeface="+mn-lt"/>
                        <a:ea typeface="+mn-ea"/>
                        <a:cs typeface="+mn-cs"/>
                      </a:endParaRPr>
                    </a:p>
                  </a:txBody>
                  <a:tcPr marL="68580" marR="68580" marT="34290" marB="34290">
                    <a:noFill/>
                  </a:tcPr>
                </a:tc>
                <a:tc>
                  <a:txBody>
                    <a:bodyPr/>
                    <a:lstStyle/>
                    <a:p>
                      <a:pPr algn="l"/>
                      <a:r>
                        <a:rPr lang="en-US" sz="1200" b="0" u="sng" dirty="0" smtClean="0">
                          <a:solidFill>
                            <a:schemeClr val="accent5">
                              <a:lumMod val="25000"/>
                            </a:schemeClr>
                          </a:solidFill>
                        </a:rPr>
                        <a:t>REPRESENTATIVES:</a:t>
                      </a:r>
                    </a:p>
                    <a:p>
                      <a:pPr algn="l"/>
                      <a:r>
                        <a:rPr lang="en-US" sz="900" b="0" u="none" dirty="0" smtClean="0">
                          <a:solidFill>
                            <a:schemeClr val="accent5">
                              <a:lumMod val="25000"/>
                            </a:schemeClr>
                          </a:solidFill>
                        </a:rPr>
                        <a:t>Vanguard Representative – Bill Gruccio</a:t>
                      </a:r>
                    </a:p>
                    <a:p>
                      <a:pPr algn="l"/>
                      <a:r>
                        <a:rPr lang="en-US" sz="900" b="0" u="none" dirty="0" smtClean="0">
                          <a:solidFill>
                            <a:schemeClr val="accent5">
                              <a:lumMod val="25000"/>
                            </a:schemeClr>
                          </a:solidFill>
                        </a:rPr>
                        <a:t>Corporate</a:t>
                      </a:r>
                    </a:p>
                    <a:p>
                      <a:pPr algn="l"/>
                      <a:endParaRPr lang="en-US" sz="1200" b="0" u="none" dirty="0" smtClean="0">
                        <a:solidFill>
                          <a:schemeClr val="accent5">
                            <a:lumMod val="25000"/>
                          </a:schemeClr>
                        </a:solidFill>
                      </a:endParaRPr>
                    </a:p>
                    <a:p>
                      <a:pPr algn="l"/>
                      <a:endParaRPr lang="en-US" sz="1200" b="0" u="none" dirty="0" smtClean="0">
                        <a:solidFill>
                          <a:schemeClr val="accent5">
                            <a:lumMod val="25000"/>
                          </a:schemeClr>
                        </a:solidFill>
                      </a:endParaRPr>
                    </a:p>
                    <a:p>
                      <a:pPr algn="l"/>
                      <a:endParaRPr lang="en-US" sz="1200" b="0" u="none" dirty="0">
                        <a:solidFill>
                          <a:schemeClr val="accent5">
                            <a:lumMod val="25000"/>
                          </a:schemeClr>
                        </a:solidFill>
                      </a:endParaRPr>
                    </a:p>
                  </a:txBody>
                  <a:tcPr marL="68580" marR="68580" marT="34290" marB="34290">
                    <a:lnT w="12700" cmpd="sng">
                      <a:noFill/>
                    </a:lnT>
                    <a:noFill/>
                  </a:tcPr>
                </a:tc>
                <a:tc>
                  <a:txBody>
                    <a:bodyPr/>
                    <a:lstStyle/>
                    <a:p>
                      <a:pPr algn="l"/>
                      <a:r>
                        <a:rPr lang="en-US" sz="1200" u="sng" dirty="0" smtClean="0">
                          <a:solidFill>
                            <a:schemeClr val="accent5">
                              <a:lumMod val="25000"/>
                            </a:schemeClr>
                          </a:solidFill>
                        </a:rPr>
                        <a:t>CONTACT INFORMATION:</a:t>
                      </a:r>
                    </a:p>
                    <a:p>
                      <a:pPr algn="l"/>
                      <a:r>
                        <a:rPr lang="en-US" sz="900" u="none" dirty="0" smtClean="0">
                          <a:solidFill>
                            <a:schemeClr val="accent5">
                              <a:lumMod val="25000"/>
                            </a:schemeClr>
                          </a:solidFill>
                        </a:rPr>
                        <a:t>610.669.4002</a:t>
                      </a:r>
                    </a:p>
                    <a:p>
                      <a:pPr algn="l"/>
                      <a:r>
                        <a:rPr lang="en-US" sz="900" u="none" baseline="0" dirty="0" smtClean="0">
                          <a:solidFill>
                            <a:schemeClr val="accent5">
                              <a:lumMod val="25000"/>
                            </a:schemeClr>
                          </a:solidFill>
                        </a:rPr>
                        <a:t>800.523.1188</a:t>
                      </a:r>
                    </a:p>
                    <a:p>
                      <a:pPr algn="l"/>
                      <a:r>
                        <a:rPr lang="en-US" sz="900" u="none" baseline="0" dirty="0" smtClean="0">
                          <a:solidFill>
                            <a:schemeClr val="accent5">
                              <a:lumMod val="25000"/>
                            </a:schemeClr>
                          </a:solidFill>
                        </a:rPr>
                        <a:t>http://cod.vanguard-education.com/ekit</a:t>
                      </a:r>
                      <a:endParaRPr lang="en-US" sz="900" u="none" dirty="0">
                        <a:solidFill>
                          <a:schemeClr val="accent5">
                            <a:lumMod val="25000"/>
                          </a:schemeClr>
                        </a:solidFill>
                      </a:endParaRPr>
                    </a:p>
                  </a:txBody>
                  <a:tcPr marL="68580" marR="68580" marT="34290" marB="34290">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76773359"/>
              </p:ext>
            </p:extLst>
          </p:nvPr>
        </p:nvGraphicFramePr>
        <p:xfrm>
          <a:off x="1512542" y="4227635"/>
          <a:ext cx="6286500" cy="801566"/>
        </p:xfrm>
        <a:graphic>
          <a:graphicData uri="http://schemas.openxmlformats.org/drawingml/2006/table">
            <a:tbl>
              <a:tblPr firstRow="1" bandRow="1">
                <a:tableStyleId>{5C22544A-7EE6-4342-B048-85BDC9FD1C3A}</a:tableStyleId>
              </a:tblPr>
              <a:tblGrid>
                <a:gridCol w="1555423"/>
                <a:gridCol w="2592371"/>
                <a:gridCol w="2138706"/>
              </a:tblGrid>
              <a:tr h="801566">
                <a:tc>
                  <a:txBody>
                    <a:bodyPr/>
                    <a:lstStyle/>
                    <a:p>
                      <a:pPr algn="ctr"/>
                      <a:r>
                        <a:rPr lang="en-US" sz="1400" dirty="0" smtClean="0">
                          <a:solidFill>
                            <a:schemeClr val="accent5">
                              <a:lumMod val="25000"/>
                            </a:schemeClr>
                          </a:solidFill>
                        </a:rPr>
                        <a:t>VOYA</a:t>
                      </a:r>
                      <a:endParaRPr lang="en-US" sz="1400" b="0" dirty="0">
                        <a:solidFill>
                          <a:schemeClr val="accent5">
                            <a:lumMod val="25000"/>
                          </a:schemeClr>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0" u="sng" dirty="0" smtClean="0">
                          <a:solidFill>
                            <a:schemeClr val="accent5">
                              <a:lumMod val="25000"/>
                            </a:schemeClr>
                          </a:solidFill>
                        </a:rPr>
                        <a:t>REPRESENTATIVES:  </a:t>
                      </a:r>
                      <a:r>
                        <a:rPr lang="en-US" sz="1100" b="1" u="sng" dirty="0" smtClean="0">
                          <a:solidFill>
                            <a:schemeClr val="accent5">
                              <a:lumMod val="25000"/>
                            </a:schemeClr>
                          </a:solidFill>
                        </a:rPr>
                        <a:t>Police and Fire Only</a:t>
                      </a:r>
                    </a:p>
                    <a:p>
                      <a:pPr algn="l"/>
                      <a:r>
                        <a:rPr lang="en-US" sz="900" b="0" u="none" dirty="0" smtClean="0">
                          <a:solidFill>
                            <a:schemeClr val="accent5">
                              <a:lumMod val="25000"/>
                            </a:schemeClr>
                          </a:solidFill>
                        </a:rPr>
                        <a:t>Justin Diesbourg</a:t>
                      </a:r>
                    </a:p>
                    <a:p>
                      <a:pPr algn="l"/>
                      <a:r>
                        <a:rPr lang="en-US" sz="900" b="0" u="none" dirty="0" smtClean="0">
                          <a:solidFill>
                            <a:schemeClr val="accent5">
                              <a:lumMod val="25000"/>
                            </a:schemeClr>
                          </a:solidFill>
                        </a:rPr>
                        <a:t>Corporate</a:t>
                      </a:r>
                      <a:endParaRPr lang="en-US" sz="900" b="0" u="none" dirty="0">
                        <a:solidFill>
                          <a:schemeClr val="accent5">
                            <a:lumMod val="25000"/>
                          </a:schemeClr>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200" b="0" u="sng" dirty="0" smtClean="0">
                          <a:solidFill>
                            <a:schemeClr val="accent5">
                              <a:lumMod val="25000"/>
                            </a:schemeClr>
                          </a:solidFill>
                        </a:rPr>
                        <a:t>CONTACT INFORMATION:</a:t>
                      </a:r>
                    </a:p>
                    <a:p>
                      <a:pPr algn="l"/>
                      <a:r>
                        <a:rPr lang="en-US" sz="900" b="0" u="none" dirty="0" smtClean="0">
                          <a:solidFill>
                            <a:schemeClr val="accent5">
                              <a:lumMod val="25000"/>
                            </a:schemeClr>
                          </a:solidFill>
                        </a:rPr>
                        <a:t>248.554.4805</a:t>
                      </a:r>
                    </a:p>
                    <a:p>
                      <a:pPr algn="l"/>
                      <a:r>
                        <a:rPr lang="en-US" sz="900" b="0" u="none" dirty="0" smtClean="0">
                          <a:solidFill>
                            <a:schemeClr val="accent5">
                              <a:lumMod val="25000"/>
                            </a:schemeClr>
                          </a:solidFill>
                        </a:rPr>
                        <a:t>800.584.6001</a:t>
                      </a:r>
                    </a:p>
                    <a:p>
                      <a:pPr algn="l"/>
                      <a:r>
                        <a:rPr lang="en-US" sz="900" b="0" u="none" dirty="0" smtClean="0">
                          <a:solidFill>
                            <a:schemeClr val="accent5">
                              <a:lumMod val="25000"/>
                            </a:schemeClr>
                          </a:solidFill>
                        </a:rPr>
                        <a:t>www.voyaretirementplans.com</a:t>
                      </a:r>
                      <a:endParaRPr lang="en-US" sz="900" b="0" u="none" dirty="0">
                        <a:solidFill>
                          <a:schemeClr val="accent5">
                            <a:lumMod val="25000"/>
                          </a:schemeClr>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 name="Slide Number Placeholder 1"/>
          <p:cNvSpPr txBox="1">
            <a:spLocks/>
          </p:cNvSpPr>
          <p:nvPr/>
        </p:nvSpPr>
        <p:spPr>
          <a:xfrm>
            <a:off x="6295676" y="5817779"/>
            <a:ext cx="1600200" cy="182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dirty="0">
                <a:solidFill>
                  <a:srgbClr val="002960"/>
                </a:solidFill>
              </a:rPr>
              <a:t>9</a:t>
            </a:r>
          </a:p>
        </p:txBody>
      </p:sp>
    </p:spTree>
    <p:extLst>
      <p:ext uri="{BB962C8B-B14F-4D97-AF65-F5344CB8AC3E}">
        <p14:creationId xmlns:p14="http://schemas.microsoft.com/office/powerpoint/2010/main" val="268661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COD">
      <a:dk1>
        <a:srgbClr val="002960"/>
      </a:dk1>
      <a:lt1>
        <a:srgbClr val="FFFFFF"/>
      </a:lt1>
      <a:dk2>
        <a:srgbClr val="002960"/>
      </a:dk2>
      <a:lt2>
        <a:srgbClr val="FFFFFF"/>
      </a:lt2>
      <a:accent1>
        <a:srgbClr val="002960"/>
      </a:accent1>
      <a:accent2>
        <a:srgbClr val="91B0FF"/>
      </a:accent2>
      <a:accent3>
        <a:srgbClr val="C7E0FB"/>
      </a:accent3>
      <a:accent4>
        <a:srgbClr val="0E6CD2"/>
      </a:accent4>
      <a:accent5>
        <a:srgbClr val="D8D8D8"/>
      </a:accent5>
      <a:accent6>
        <a:srgbClr val="A5A5A5"/>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34354</TotalTime>
  <Words>756</Words>
  <Application>Microsoft Office PowerPoint</Application>
  <PresentationFormat>On-screen Show (4:3)</PresentationFormat>
  <Paragraphs>112</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ＭＳ Ｐゴシック</vt:lpstr>
      <vt:lpstr>Arial</vt:lpstr>
      <vt:lpstr>Calibri</vt:lpstr>
      <vt:lpstr>Garamond</vt:lpstr>
      <vt:lpstr>Tahoma</vt:lpstr>
      <vt:lpstr>Wingdings</vt:lpstr>
      <vt:lpstr>Custom Design</vt:lpstr>
      <vt:lpstr>2_Blank</vt:lpstr>
      <vt:lpstr>City of Detroit Deferred Compensation Plan</vt:lpstr>
      <vt:lpstr>Contact Information</vt:lpstr>
      <vt:lpstr>Deferred Compensation Plan</vt:lpstr>
      <vt:lpstr>Eligibility</vt:lpstr>
      <vt:lpstr>Contributions</vt:lpstr>
      <vt:lpstr>2019 Deferred Contribution Limits</vt:lpstr>
      <vt:lpstr>PowerPoint Presentation</vt:lpstr>
      <vt:lpstr>How to Join the Plan and Get Started</vt:lpstr>
      <vt:lpstr>Financial Institutions For The Plan</vt:lpstr>
    </vt:vector>
  </TitlesOfParts>
  <Company>Ernst &amp; Young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A. Heuer</dc:creator>
  <cp:lastModifiedBy>Craig Love</cp:lastModifiedBy>
  <cp:revision>883</cp:revision>
  <cp:lastPrinted>2019-09-06T14:18:01Z</cp:lastPrinted>
  <dcterms:created xsi:type="dcterms:W3CDTF">2014-05-07T19:52:00Z</dcterms:created>
  <dcterms:modified xsi:type="dcterms:W3CDTF">2019-10-30T13:09:23Z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882EC0D9-15A3-461F-AC7E-4C9F877BC79D</vt:lpwstr>
  </property>
  <property fmtid="{D5CDD505-2E9C-101B-9397-08002B2CF9AE}" pid="3" name="ArticulatePath">
    <vt:lpwstr>PowerPoint Template - 10.29 Cabinet Deck_Final</vt:lpwstr>
  </property>
</Properties>
</file>